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RS" initials="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1D62"/>
    <a:srgbClr val="2BA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>
        <p:scale>
          <a:sx n="130" d="100"/>
          <a:sy n="130" d="100"/>
        </p:scale>
        <p:origin x="-324" y="33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7FE6-FFE0-4187-AFE1-241CFEBAFCDB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99F5-962A-4CF4-AD28-BF17520531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72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7FE6-FFE0-4187-AFE1-241CFEBAFCDB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99F5-962A-4CF4-AD28-BF17520531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76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7FE6-FFE0-4187-AFE1-241CFEBAFCDB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99F5-962A-4CF4-AD28-BF17520531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056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7FE6-FFE0-4187-AFE1-241CFEBAFCDB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99F5-962A-4CF4-AD28-BF17520531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225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7FE6-FFE0-4187-AFE1-241CFEBAFCDB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99F5-962A-4CF4-AD28-BF17520531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51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7FE6-FFE0-4187-AFE1-241CFEBAFCDB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99F5-962A-4CF4-AD28-BF17520531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800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7FE6-FFE0-4187-AFE1-241CFEBAFCDB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99F5-962A-4CF4-AD28-BF17520531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176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7FE6-FFE0-4187-AFE1-241CFEBAFCDB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99F5-962A-4CF4-AD28-BF17520531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52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7FE6-FFE0-4187-AFE1-241CFEBAFCDB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99F5-962A-4CF4-AD28-BF17520531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50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7FE6-FFE0-4187-AFE1-241CFEBAFCDB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99F5-962A-4CF4-AD28-BF17520531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94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7FE6-FFE0-4187-AFE1-241CFEBAFCDB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99F5-962A-4CF4-AD28-BF17520531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28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C7FE6-FFE0-4187-AFE1-241CFEBAFCDB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D99F5-962A-4CF4-AD28-BF17520531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53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176" y="754833"/>
            <a:ext cx="6465346" cy="564242"/>
          </a:xfrm>
        </p:spPr>
        <p:txBody>
          <a:bodyPr>
            <a:noAutofit/>
          </a:bodyPr>
          <a:lstStyle/>
          <a:p>
            <a:pPr algn="l"/>
            <a:r>
              <a:rPr lang="en-GB" sz="1050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[FORM TO BE COMPLETED BY PATIENT OR PATIENT ORGANIZATION]</a:t>
            </a:r>
          </a:p>
          <a:p>
            <a:pPr algn="l"/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CASE REPORT on patient involvement in payer healthcare decisions to access new therapies:</a:t>
            </a:r>
            <a:r>
              <a:rPr lang="en-GB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[INSERT TITLE OF CASE REPORT HERE (should, at minimum include names of patient or patient group therapeutic area and payer organization)]</a:t>
            </a:r>
            <a:br>
              <a:rPr lang="en-GB" sz="1200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8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176" y="6695336"/>
            <a:ext cx="3232673" cy="31553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GB" sz="900" b="1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of payer : </a:t>
            </a:r>
            <a:r>
              <a:rPr lang="en-GB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1 of [ ] L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ocal institution, e.g., hospital; [ ] Regional/multiple institutions, e.g., municipality; [ ] private insurance, [ ] public insurance, e.g., national health insurance  [ ] special programme., e.g., rare disease or special access fund [ ] other</a:t>
            </a:r>
          </a:p>
          <a:p>
            <a:endParaRPr lang="en-GB" sz="900" b="1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 of the payer decision-making process:</a:t>
            </a:r>
            <a:endParaRPr lang="en-GB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i="1" dirty="0" smtClean="0">
                <a:solidFill>
                  <a:srgbClr val="AFAB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text here - Provide link to payer process if possible; describe how patients were involved’  what was the objective? when did this happen?, max 200 words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49318" y="1682577"/>
            <a:ext cx="3232673" cy="237341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  <a:r>
              <a:rPr lang="en-GB" sz="900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900" i="1" dirty="0">
                <a:solidFill>
                  <a:srgbClr val="AFAB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text here - Describe what you did that improved the HTA process and/or produced a result that helped your patient community (150 words max)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74712" y="4137598"/>
            <a:ext cx="3238054" cy="26247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 and negative outcomes</a:t>
            </a:r>
            <a:endParaRPr lang="en-GB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i="1" dirty="0" smtClean="0">
                <a:solidFill>
                  <a:srgbClr val="AFAB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text here </a:t>
            </a:r>
            <a:r>
              <a:rPr lang="en-GB" sz="900" i="1" dirty="0">
                <a:solidFill>
                  <a:srgbClr val="AFAB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What problems did you encounter and how did you try an resolve them? How successful were you? Were there any issues you could not resolve? (150 words max)</a:t>
            </a:r>
            <a:endParaRPr lang="en-GB" sz="900" i="1" dirty="0" smtClean="0">
              <a:solidFill>
                <a:srgbClr val="AFABA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49318" y="6842777"/>
            <a:ext cx="3238054" cy="30632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and learning</a:t>
            </a:r>
          </a:p>
          <a:p>
            <a:r>
              <a:rPr lang="en-GB" sz="900" i="1" dirty="0" smtClean="0">
                <a:solidFill>
                  <a:srgbClr val="AFAB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text here </a:t>
            </a:r>
            <a:r>
              <a:rPr lang="en-GB" sz="900" i="1" dirty="0">
                <a:solidFill>
                  <a:srgbClr val="AFAB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What would you do differently next time? What should others do differently to help you be better involved in the HTA process? (150 words max)</a:t>
            </a:r>
            <a:endParaRPr lang="en-GB" sz="900" i="1" dirty="0" smtClean="0">
              <a:solidFill>
                <a:srgbClr val="AFABA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112" y="1497643"/>
            <a:ext cx="3232673" cy="209930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PROVIDED BY:</a:t>
            </a:r>
          </a:p>
          <a:p>
            <a:r>
              <a:rPr lang="en-GB" sz="800" i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company/organisation name/email/telephone number here</a:t>
            </a:r>
            <a:endParaRPr lang="en-GB" sz="800" i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PARTNER(S) INVOLVED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i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patient </a:t>
            </a:r>
            <a:r>
              <a:rPr lang="en-GB" sz="800" i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partner(s) (and </a:t>
            </a:r>
            <a:r>
              <a:rPr lang="en-GB" sz="800" i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potentially other partners</a:t>
            </a:r>
            <a:r>
              <a:rPr lang="en-GB" sz="800" i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here, if this can be disclosed. Otherwise mention the type of organisation/</a:t>
            </a:r>
            <a:r>
              <a:rPr lang="en-GB" sz="800" i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</a:p>
          <a:p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of involvement:</a:t>
            </a:r>
            <a:br>
              <a:rPr lang="en-GB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one of: Patient (1) Collaboration, e.g., working together with payer; (2) Consultation, e.g., asked for information or opinion; or  (3) Minimal involvement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commitment : </a:t>
            </a:r>
            <a:r>
              <a:rPr lang="en-GB" sz="800" i="1" dirty="0">
                <a:solidFill>
                  <a:srgbClr val="AFAB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in months, weeks, days, </a:t>
            </a:r>
            <a:r>
              <a:rPr lang="en-GB" sz="800" i="1" dirty="0" smtClean="0">
                <a:solidFill>
                  <a:srgbClr val="AFAB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hrs.</a:t>
            </a:r>
          </a:p>
          <a:p>
            <a:r>
              <a:rPr lang="en-GB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sufficient time given? </a:t>
            </a:r>
            <a:r>
              <a:rPr lang="en-GB" sz="800" i="1" dirty="0" smtClean="0">
                <a:solidFill>
                  <a:srgbClr val="AFAB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yes, or no</a:t>
            </a: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2612" y="3596946"/>
            <a:ext cx="3232673" cy="215543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of patient involvement:</a:t>
            </a:r>
          </a:p>
          <a:p>
            <a:pPr>
              <a:lnSpc>
                <a:spcPct val="50000"/>
              </a:lnSpc>
            </a:pPr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50000"/>
              </a:lnSpc>
            </a:pP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[Choose one or more of the following]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 ] Study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design to produce evidence </a:t>
            </a:r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[ ]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HTA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topic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selection</a:t>
            </a:r>
          </a:p>
          <a:p>
            <a:pPr>
              <a:lnSpc>
                <a:spcPct val="90000"/>
              </a:lnSpc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[ ]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Scoping 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[ ]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Submission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of evidence </a:t>
            </a:r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[ ]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of patient experience to expert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[ ]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Sitting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on an HTA decision-making committee </a:t>
            </a:r>
          </a:p>
          <a:p>
            <a:pPr>
              <a:lnSpc>
                <a:spcPct val="90000"/>
              </a:lnSpc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[ ]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Consultation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on recommendations </a:t>
            </a:r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[ ]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friendly summaries </a:t>
            </a:r>
          </a:p>
          <a:p>
            <a:pPr>
              <a:lnSpc>
                <a:spcPct val="90000"/>
              </a:lnSpc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[ ]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Dissemination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/communication </a:t>
            </a:r>
          </a:p>
          <a:p>
            <a:pPr>
              <a:lnSpc>
                <a:spcPct val="90000"/>
              </a:lnSpc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[ ]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Designing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&amp; reviewing patient engagement processes </a:t>
            </a:r>
          </a:p>
          <a:p>
            <a:pPr>
              <a:lnSpc>
                <a:spcPct val="90000"/>
              </a:lnSpc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[ ]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HTA to inform charity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investments </a:t>
            </a:r>
          </a:p>
          <a:p>
            <a:pPr>
              <a:lnSpc>
                <a:spcPct val="90000"/>
              </a:lnSpc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[ ]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Contributing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to governmental review of HTA </a:t>
            </a:r>
          </a:p>
          <a:p>
            <a:pPr>
              <a:lnSpc>
                <a:spcPct val="90000"/>
              </a:lnSpc>
            </a:pPr>
            <a:endParaRPr lang="en-GB" sz="8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90000"/>
              </a:lnSpc>
              <a:buFont typeface="+mj-lt"/>
              <a:buAutoNum type="arabicPeriod"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611" y="5449954"/>
            <a:ext cx="3232673" cy="13123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of patient or organization involved, tick </a:t>
            </a:r>
            <a:r>
              <a:rPr lang="en-GB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that apply:</a:t>
            </a:r>
          </a:p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 ] Patients with personal disease experience</a:t>
            </a:r>
          </a:p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 ] Expert patient(s) / patient advocate(s) with good expertise on disease, but little payer experience</a:t>
            </a:r>
          </a:p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 ] Expert patient(s) / patient advocate(s) with good expertise on disease and good payer experience</a:t>
            </a:r>
          </a:p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[ ] Other, describe here: [       ]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 descr="Solid GRN (P-575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" y="68133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94361" y="72479"/>
            <a:ext cx="611840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Narrow" panose="020B0606020202030204" pitchFamily="34" charset="0"/>
                <a:ea typeface="MS Mincho" pitchFamily="49" charset="-128"/>
                <a:cs typeface="Aharoni" pitchFamily="2" charset="-79"/>
              </a:rPr>
              <a:t>    </a:t>
            </a:r>
            <a:r>
              <a:rPr kumimoji="0" lang="en-US" altLang="ja-JP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Narrow" panose="020B0606020202030204" pitchFamily="34" charset="0"/>
                <a:ea typeface="MS Mincho" pitchFamily="49" charset="-128"/>
                <a:cs typeface="Aharoni" pitchFamily="2" charset="-79"/>
              </a:rPr>
              <a:t>ISPOR Patient Representatives Roundtable</a:t>
            </a:r>
            <a:endParaRPr kumimoji="0" lang="en-US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MS Mincho" pitchFamily="49" charset="-128"/>
                <a:cs typeface="Aharoni" pitchFamily="2" charset="-79"/>
              </a:rPr>
              <a:t>           Case Report of Involvement in HTA</a:t>
            </a:r>
            <a:endParaRPr kumimoji="0" lang="en-US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43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13613</TotalTime>
  <Words>331</Words>
  <Application>Microsoft Office PowerPoint</Application>
  <PresentationFormat>A4 Paper (210x297 mm)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Geissler</dc:creator>
  <cp:lastModifiedBy>Theresa Tesoro</cp:lastModifiedBy>
  <cp:revision>38</cp:revision>
  <cp:lastPrinted>2014-05-22T08:30:17Z</cp:lastPrinted>
  <dcterms:created xsi:type="dcterms:W3CDTF">2014-05-22T07:53:46Z</dcterms:created>
  <dcterms:modified xsi:type="dcterms:W3CDTF">2015-09-02T19:18:40Z</dcterms:modified>
</cp:coreProperties>
</file>