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4" r:id="rId4"/>
    <p:sldId id="265" r:id="rId5"/>
    <p:sldId id="267" r:id="rId6"/>
    <p:sldId id="266" r:id="rId7"/>
    <p:sldId id="268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BBE"/>
    <a:srgbClr val="B61087"/>
    <a:srgbClr val="0073B6"/>
    <a:srgbClr val="1FB25A"/>
    <a:srgbClr val="005696"/>
    <a:srgbClr val="065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0961" autoAdjust="0"/>
  </p:normalViewPr>
  <p:slideViewPr>
    <p:cSldViewPr>
      <p:cViewPr>
        <p:scale>
          <a:sx n="60" d="100"/>
          <a:sy n="60" d="100"/>
        </p:scale>
        <p:origin x="-15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4E66-C3FB-4792-B790-513CEFCCD562}" type="datetimeFigureOut">
              <a:rPr lang="en-GB" smtClean="0"/>
              <a:t>17/10/2013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A1525-6D8D-4AA1-86D5-EB44DDB79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5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3D0FE-E8EE-419D-9EE1-C9766D2B4291}" type="datetimeFigureOut">
              <a:rPr lang="en-US"/>
              <a:pPr>
                <a:defRPr/>
              </a:pPr>
              <a:t>10/17/2013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63D6FD-0B6F-4954-AF65-D74BDECBE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16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2014 Elections = fresh opportunity for the European Patients’ Movement to encourage politicians and policy-makers to commit to a healthier Europe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OBJECTIVE = create a sense of urgency to address health inequalities &amp; propose patients as part of the solution to drive sustainable, cost-effective and high-quality healthcare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12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More information:</a:t>
            </a:r>
          </a:p>
          <a:p>
            <a:r>
              <a:rPr lang="en-GB" dirty="0" smtClean="0"/>
              <a:t>Format = ballot paper when</a:t>
            </a:r>
            <a:r>
              <a:rPr lang="en-GB" baseline="0" dirty="0" smtClean="0"/>
              <a:t> folded, poster when unfolded for decoration</a:t>
            </a:r>
          </a:p>
          <a:p>
            <a:r>
              <a:rPr lang="en-GB" baseline="0" dirty="0" smtClean="0"/>
              <a:t>“Our vote” = EPF is </a:t>
            </a:r>
            <a:r>
              <a:rPr lang="en-GB" dirty="0" smtClean="0"/>
              <a:t>supported by our 61 members =&gt; Collectively we represent the interests of 150+ million people living with chronic diseases across the European Union and therefore represent a high proportion of voters for the next EU elections. We hope our voice will be heard by decision-makers and that they will add a patients’ perspective in their work.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307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8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620291" y="184482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“Title”</a:t>
            </a:r>
            <a:endParaRPr lang="en-GB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20291" y="292494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486916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22920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</a:t>
            </a:r>
            <a:endParaRPr lang="en-GB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598004" y="4005064"/>
            <a:ext cx="5688013" cy="792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</a:t>
            </a:r>
          </a:p>
          <a:p>
            <a:pPr lvl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41906" y="1726446"/>
            <a:ext cx="8136904" cy="453648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solidFill>
                  <a:srgbClr val="005696"/>
                </a:solidFill>
                <a:latin typeface="Calibri" pitchFamily="34" charset="0"/>
              </a:defRPr>
            </a:lvl2pPr>
            <a:lvl3pPr>
              <a:defRPr baseline="0">
                <a:solidFill>
                  <a:srgbClr val="1FB25A"/>
                </a:solidFill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Item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841" y="188640"/>
            <a:ext cx="6912471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cap="none" baseline="0">
                <a:solidFill>
                  <a:srgbClr val="005696"/>
                </a:solidFill>
              </a:defRPr>
            </a:lvl1pPr>
          </a:lstStyle>
          <a:p>
            <a:pPr lvl="0"/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1196752"/>
            <a:ext cx="8064896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065FA6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983179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86314" y="1142984"/>
            <a:ext cx="3786214" cy="4983179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lang="fr-BE" sz="16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2400"/>
            </a:lvl2pPr>
            <a:lvl3pPr>
              <a:buNone/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Paragraphe 2</a:t>
            </a:r>
          </a:p>
          <a:p>
            <a:pPr>
              <a:buClr>
                <a:srgbClr val="065FA6"/>
              </a:buClr>
            </a:pP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	Lorem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ipsum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dolor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sit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amet</a:t>
            </a:r>
            <a:endParaRPr lang="fr-BE" sz="16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cap="all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r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1115616" y="2924944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europeanpatientsforum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eupatientsforum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36" y="2882762"/>
            <a:ext cx="532838" cy="5224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1" y="3666189"/>
            <a:ext cx="516153" cy="504056"/>
          </a:xfrm>
          <a:prstGeom prst="rect">
            <a:avLst/>
          </a:prstGeom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2894159"/>
            <a:ext cx="504056" cy="49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 userDrawn="1"/>
        </p:nvSpPr>
        <p:spPr>
          <a:xfrm>
            <a:off x="0" y="4365104"/>
            <a:ext cx="925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BE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More information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www.eu-patient.eu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info@eu-patient.eu</a:t>
            </a:r>
            <a:endParaRPr lang="fr-FR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539552" y="105273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sz="40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 FOR YOUR ATTENTION!</a:t>
            </a:r>
            <a:endParaRPr lang="en-US" sz="4000" b="1" kern="1200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-36512" y="216595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Follow us on Social Media! </a:t>
            </a:r>
          </a:p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  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12160" y="291314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eupatient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 eu-patient.eu/blog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3074" name="Picture 2" descr="http://www.hankooktea.com/images/Wordpress%20Logo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35709"/>
            <a:ext cx="576064" cy="56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Zilvinas\Desktop\EPF Template 2013\powerpoint\EPF-PPT-back2-fixed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2"/>
            <a:ext cx="9169524" cy="68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57" r:id="rId2"/>
    <p:sldLayoutId id="2147483758" r:id="rId3"/>
    <p:sldLayoutId id="2147483760" r:id="rId4"/>
    <p:sldLayoutId id="2147483763" r:id="rId5"/>
    <p:sldLayoutId id="2147483764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-patient.eu/whatwedo/EPFCampaign2014Elections/I-support-EPF-Campaig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-patient.org/blog/" TargetMode="External"/><Relationship Id="rId3" Type="http://schemas.openxmlformats.org/officeDocument/2006/relationships/hyperlink" Target="http://www.eu-patient.eu/whatwedo/EPFCampaign2014Elections/I-support-EPF-Campaign/" TargetMode="External"/><Relationship Id="rId7" Type="http://schemas.openxmlformats.org/officeDocument/2006/relationships/hyperlink" Target="http://www.youtube.com/eupatient" TargetMode="External"/><Relationship Id="rId2" Type="http://schemas.openxmlformats.org/officeDocument/2006/relationships/hyperlink" Target="http://www.eu-patient.eu/whatwedo/EPFCampaign2014Electio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eupatientsforum" TargetMode="External"/><Relationship Id="rId11" Type="http://schemas.openxmlformats.org/officeDocument/2006/relationships/hyperlink" Target="mailto:kaisa.immonen.charalambous@eu-patient.eu" TargetMode="External"/><Relationship Id="rId5" Type="http://schemas.openxmlformats.org/officeDocument/2006/relationships/hyperlink" Target="https://www.facebook.com/EuropeanPatientsForum" TargetMode="External"/><Relationship Id="rId10" Type="http://schemas.openxmlformats.org/officeDocument/2006/relationships/hyperlink" Target="mailto:Officercynthia.bonsignore@eu-patient.eu" TargetMode="External"/><Relationship Id="rId4" Type="http://schemas.openxmlformats.org/officeDocument/2006/relationships/hyperlink" Target="http://www.eu-patient.eu/library/Manifesto-all-languages/" TargetMode="External"/><Relationship Id="rId9" Type="http://schemas.openxmlformats.org/officeDocument/2006/relationships/hyperlink" Target="mailto:nicola.bedlington@eu-patient.e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[TEMPLATE PRESENTATION]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EPF Campaign for the 2014 EU Elections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23528" y="2132856"/>
            <a:ext cx="8640960" cy="4104456"/>
          </a:xfrm>
        </p:spPr>
        <p:txBody>
          <a:bodyPr/>
          <a:lstStyle/>
          <a:p>
            <a:r>
              <a:rPr lang="en-GB" dirty="0" smtClean="0"/>
              <a:t>Raise </a:t>
            </a:r>
            <a:r>
              <a:rPr lang="en-GB" dirty="0"/>
              <a:t>the voice of European </a:t>
            </a:r>
            <a:r>
              <a:rPr lang="en-GB" dirty="0" smtClean="0"/>
              <a:t>Patients</a:t>
            </a:r>
          </a:p>
          <a:p>
            <a:pPr lvl="1"/>
            <a:r>
              <a:rPr lang="en-GB" dirty="0" smtClean="0"/>
              <a:t>Patients’ </a:t>
            </a:r>
            <a:r>
              <a:rPr lang="en-GB" dirty="0" smtClean="0"/>
              <a:t>perspective = experts ‘by experience’</a:t>
            </a:r>
            <a:endParaRPr lang="en-GB" dirty="0"/>
          </a:p>
          <a:p>
            <a:pPr lvl="1"/>
            <a:r>
              <a:rPr lang="en-GB" dirty="0" smtClean="0"/>
              <a:t>Important role </a:t>
            </a:r>
            <a:r>
              <a:rPr lang="en-GB" dirty="0" smtClean="0"/>
              <a:t>of national </a:t>
            </a:r>
            <a:r>
              <a:rPr lang="en-GB" dirty="0"/>
              <a:t>POs </a:t>
            </a:r>
            <a:endParaRPr lang="en-GB" dirty="0" smtClean="0"/>
          </a:p>
          <a:p>
            <a:r>
              <a:rPr lang="en-GB" dirty="0" smtClean="0"/>
              <a:t>Raise </a:t>
            </a:r>
            <a:r>
              <a:rPr lang="en-GB" dirty="0"/>
              <a:t>awareness about EPF and our raison d’être</a:t>
            </a:r>
          </a:p>
          <a:p>
            <a:pPr lvl="1"/>
            <a:r>
              <a:rPr lang="en-GB" dirty="0" smtClean="0"/>
              <a:t>Our ‘bridge</a:t>
            </a:r>
            <a:r>
              <a:rPr lang="en-GB" dirty="0"/>
              <a:t>” role </a:t>
            </a:r>
            <a:endParaRPr lang="en-GB" dirty="0" smtClean="0"/>
          </a:p>
          <a:p>
            <a:pPr lvl="1"/>
            <a:r>
              <a:rPr lang="en-GB" dirty="0" smtClean="0"/>
              <a:t>Key </a:t>
            </a:r>
            <a:r>
              <a:rPr lang="en-GB" dirty="0" smtClean="0"/>
              <a:t>interlocutor on cross-cutting health issues</a:t>
            </a:r>
            <a:endParaRPr lang="en-GB" dirty="0"/>
          </a:p>
          <a:p>
            <a:r>
              <a:rPr lang="en-GB" dirty="0"/>
              <a:t>Call for ‘active’ support of </a:t>
            </a:r>
            <a:r>
              <a:rPr lang="en-GB" dirty="0" smtClean="0"/>
              <a:t>decision-makers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EPF Campaign Objectives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67544" y="1196752"/>
            <a:ext cx="8208912" cy="936104"/>
          </a:xfrm>
        </p:spPr>
        <p:txBody>
          <a:bodyPr/>
          <a:lstStyle/>
          <a:p>
            <a:r>
              <a:rPr lang="en-GB" dirty="0"/>
              <a:t>OBJECTIVE = </a:t>
            </a:r>
            <a:r>
              <a:rPr lang="en-GB" dirty="0" smtClean="0"/>
              <a:t>create </a:t>
            </a:r>
            <a:r>
              <a:rPr lang="en-GB" dirty="0"/>
              <a:t>a sense of urgency </a:t>
            </a:r>
            <a:r>
              <a:rPr lang="en-GB" dirty="0" smtClean="0"/>
              <a:t>&amp; </a:t>
            </a:r>
            <a:r>
              <a:rPr lang="en-GB" dirty="0" smtClean="0"/>
              <a:t>propose </a:t>
            </a:r>
            <a:r>
              <a:rPr lang="en-GB" dirty="0" smtClean="0"/>
              <a:t>patients as part of the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2780928"/>
            <a:ext cx="2016224" cy="961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411760" y="2780928"/>
            <a:ext cx="2016224" cy="961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680013" y="2780928"/>
            <a:ext cx="2016224" cy="961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912260" y="2780928"/>
            <a:ext cx="2016224" cy="961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Message House</a:t>
            </a:r>
            <a:endParaRPr lang="en-GB" dirty="0"/>
          </a:p>
        </p:txBody>
      </p:sp>
      <p:sp>
        <p:nvSpPr>
          <p:cNvPr id="9" name="Isosceles Triangle 8"/>
          <p:cNvSpPr/>
          <p:nvPr/>
        </p:nvSpPr>
        <p:spPr>
          <a:xfrm>
            <a:off x="226858" y="1196752"/>
            <a:ext cx="8701626" cy="1511168"/>
          </a:xfrm>
          <a:prstGeom prst="triangle">
            <a:avLst>
              <a:gd name="adj" fmla="val 4855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191924" y="1753813"/>
            <a:ext cx="5116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2"/>
                </a:solidFill>
                <a:latin typeface="Calibri" pitchFamily="34" charset="0"/>
              </a:rPr>
              <a:t>Patients + Participation = </a:t>
            </a:r>
          </a:p>
          <a:p>
            <a:pPr algn="ctr"/>
            <a:r>
              <a:rPr lang="en-GB" sz="2800" b="1" dirty="0" smtClean="0">
                <a:solidFill>
                  <a:schemeClr val="tx2"/>
                </a:solidFill>
                <a:latin typeface="Calibri" pitchFamily="34" charset="0"/>
              </a:rPr>
              <a:t>Our Vote for a Healthier Europe</a:t>
            </a:r>
            <a:endParaRPr lang="en-GB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289968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latin typeface="Calibri" pitchFamily="34" charset="0"/>
              </a:rPr>
              <a:t>Patients’ View matters</a:t>
            </a:r>
            <a:endParaRPr lang="en-GB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1760" y="2818655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latin typeface="Calibri" pitchFamily="34" charset="0"/>
              </a:rPr>
              <a:t>Empowered patients are an asset to society</a:t>
            </a:r>
            <a:endParaRPr lang="en-GB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12260" y="2899682"/>
            <a:ext cx="2140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latin typeface="Calibri" pitchFamily="34" charset="0"/>
              </a:rPr>
              <a:t>Patient involvement = Healthier Europe</a:t>
            </a:r>
            <a:endParaRPr lang="en-GB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0013" y="279799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latin typeface="Calibri" pitchFamily="34" charset="0"/>
              </a:rPr>
              <a:t>Breaking down access barriers</a:t>
            </a:r>
            <a:endParaRPr lang="en-GB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3789040"/>
            <a:ext cx="2016224" cy="172819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11760" y="3789040"/>
            <a:ext cx="2016224" cy="172819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80013" y="3789040"/>
            <a:ext cx="2016224" cy="172819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76256" y="3789040"/>
            <a:ext cx="2140284" cy="172819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528" y="3907794"/>
            <a:ext cx="1944216" cy="147732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Engage patients collectively and pro-actively through Patient Organisations</a:t>
            </a:r>
            <a:endParaRPr lang="en-GB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11760" y="3826767"/>
            <a:ext cx="2016224" cy="92333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Adopt an EU strategy on empowerment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76256" y="3895888"/>
            <a:ext cx="2140284" cy="147732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Develop a clear framework for patient involvement across the spectrum of health research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80013" y="3823880"/>
            <a:ext cx="2016224" cy="147732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Support an EU initiative on equitable access to healthcare for all European citizens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1520" y="5625244"/>
            <a:ext cx="8712968" cy="68407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4007" y="5782616"/>
            <a:ext cx="812852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Ensure that patients’ rights is part of the next health Commissioner’s portfolio</a:t>
            </a:r>
            <a:endParaRPr lang="en-GB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47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Manifesto</a:t>
            </a: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3456384" cy="4984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098" y="1240085"/>
            <a:ext cx="3558253" cy="5041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776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41906" y="1340768"/>
            <a:ext cx="8136904" cy="4922158"/>
          </a:xfrm>
        </p:spPr>
        <p:txBody>
          <a:bodyPr/>
          <a:lstStyle/>
          <a:p>
            <a:r>
              <a:rPr lang="en-GB" dirty="0" smtClean="0"/>
              <a:t>Manifesto translated in </a:t>
            </a:r>
            <a:r>
              <a:rPr lang="en-GB" b="1" dirty="0" smtClean="0">
                <a:solidFill>
                  <a:srgbClr val="00B050"/>
                </a:solidFill>
              </a:rPr>
              <a:t>all 24 languages </a:t>
            </a:r>
            <a:r>
              <a:rPr lang="en-GB" dirty="0" smtClean="0"/>
              <a:t>to cascade the campaign at national level</a:t>
            </a:r>
          </a:p>
          <a:p>
            <a:r>
              <a:rPr lang="en-GB" dirty="0" smtClean="0"/>
              <a:t>More details about the campaign to be embedded in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background papers</a:t>
            </a:r>
          </a:p>
          <a:p>
            <a:r>
              <a:rPr lang="en-GB" dirty="0" smtClean="0"/>
              <a:t>National patients’ organisations will receive a </a:t>
            </a:r>
            <a:r>
              <a:rPr lang="en-GB" b="1" dirty="0" smtClean="0">
                <a:solidFill>
                  <a:srgbClr val="B61087"/>
                </a:solidFill>
              </a:rPr>
              <a:t>guidance (toolkit &amp; webinar) </a:t>
            </a:r>
            <a:r>
              <a:rPr lang="en-GB" dirty="0" smtClean="0"/>
              <a:t>on how to support the campaign</a:t>
            </a:r>
          </a:p>
          <a:p>
            <a:r>
              <a:rPr lang="en-GB" dirty="0"/>
              <a:t>Possibility to </a:t>
            </a:r>
            <a:r>
              <a:rPr lang="en-GB" b="1" dirty="0">
                <a:solidFill>
                  <a:srgbClr val="FF0000"/>
                </a:solidFill>
              </a:rPr>
              <a:t>support</a:t>
            </a:r>
            <a:r>
              <a:rPr lang="en-GB" dirty="0"/>
              <a:t> the Manifesto (</a:t>
            </a:r>
            <a:r>
              <a:rPr lang="en-GB" dirty="0">
                <a:hlinkClick r:id="rId2"/>
              </a:rPr>
              <a:t>online form</a:t>
            </a:r>
            <a:r>
              <a:rPr lang="en-GB" dirty="0"/>
              <a:t>)</a:t>
            </a:r>
          </a:p>
          <a:p>
            <a:r>
              <a:rPr lang="en-GB" dirty="0" smtClean="0"/>
              <a:t>Make the campaign alive on Twitter </a:t>
            </a:r>
            <a:r>
              <a:rPr lang="en-GB" b="1" dirty="0" smtClean="0">
                <a:solidFill>
                  <a:srgbClr val="106BBE"/>
                </a:solidFill>
              </a:rPr>
              <a:t>#</a:t>
            </a:r>
            <a:r>
              <a:rPr lang="en-GB" b="1" dirty="0" err="1" smtClean="0">
                <a:solidFill>
                  <a:srgbClr val="106BBE"/>
                </a:solidFill>
              </a:rPr>
              <a:t>patientsvote</a:t>
            </a:r>
            <a:r>
              <a:rPr lang="en-GB" b="1" dirty="0" smtClean="0">
                <a:solidFill>
                  <a:srgbClr val="106BBE"/>
                </a:solidFill>
              </a:rPr>
              <a:t> #</a:t>
            </a:r>
            <a:r>
              <a:rPr lang="en-GB" b="1" dirty="0" err="1" smtClean="0">
                <a:solidFill>
                  <a:srgbClr val="106BBE"/>
                </a:solidFill>
              </a:rPr>
              <a:t>epf2014</a:t>
            </a:r>
            <a:r>
              <a:rPr lang="en-GB" b="1" dirty="0" smtClean="0">
                <a:solidFill>
                  <a:srgbClr val="106BBE"/>
                </a:solidFill>
              </a:rPr>
              <a:t> @</a:t>
            </a:r>
            <a:r>
              <a:rPr lang="en-GB" b="1" dirty="0" err="1" smtClean="0">
                <a:solidFill>
                  <a:srgbClr val="106BBE"/>
                </a:solidFill>
              </a:rPr>
              <a:t>eupatientsforum</a:t>
            </a:r>
            <a:endParaRPr lang="en-GB" b="1" dirty="0" smtClean="0">
              <a:solidFill>
                <a:srgbClr val="106BBE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51521" y="188640"/>
            <a:ext cx="7128792" cy="647700"/>
          </a:xfrm>
        </p:spPr>
        <p:txBody>
          <a:bodyPr/>
          <a:lstStyle/>
          <a:p>
            <a:r>
              <a:rPr lang="en-GB" dirty="0" smtClean="0"/>
              <a:t>More information about the campaign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56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Some campaign images</a:t>
            </a:r>
            <a:endParaRPr lang="en-GB" dirty="0"/>
          </a:p>
        </p:txBody>
      </p:sp>
      <p:pic>
        <p:nvPicPr>
          <p:cNvPr id="2050" name="Picture 2" descr="\\EPFCENTRAL001\EPF-Files\COMMUNICATION\EU elections\IMAGES\epf_manifesto_slogan1_570x3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34" y="1340768"/>
            <a:ext cx="401798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EPFCENTRAL001\EPF-Files\COMMUNICATION\EU elections\IMAGES\sticker-eu-elec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938763"/>
            <a:ext cx="3528392" cy="369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EPFCENTRAL001\EPF-Files\COMMUNICATION\EU elections\IMAGES\epf_manifesto_slogant2_570x33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57" y="4005064"/>
            <a:ext cx="3958257" cy="234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0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23528" y="1268760"/>
            <a:ext cx="8820472" cy="4994166"/>
          </a:xfrm>
        </p:spPr>
        <p:txBody>
          <a:bodyPr/>
          <a:lstStyle/>
          <a:p>
            <a:r>
              <a:rPr lang="en-GB" sz="2000" dirty="0"/>
              <a:t>Website section: </a:t>
            </a:r>
            <a:r>
              <a:rPr lang="en-GB" sz="2000" dirty="0">
                <a:hlinkClick r:id="rId2"/>
              </a:rPr>
              <a:t>http://</a:t>
            </a:r>
            <a:r>
              <a:rPr lang="en-GB" sz="2000" dirty="0" err="1">
                <a:hlinkClick r:id="rId2"/>
              </a:rPr>
              <a:t>www.eu-patient.eu</a:t>
            </a:r>
            <a:r>
              <a:rPr lang="en-GB" sz="2000" dirty="0">
                <a:hlinkClick r:id="rId2"/>
              </a:rPr>
              <a:t>/</a:t>
            </a:r>
            <a:r>
              <a:rPr lang="en-GB" sz="2000" dirty="0" err="1">
                <a:hlinkClick r:id="rId2"/>
              </a:rPr>
              <a:t>whatwedo</a:t>
            </a:r>
            <a:r>
              <a:rPr lang="en-GB" sz="2000" dirty="0">
                <a:hlinkClick r:id="rId2"/>
              </a:rPr>
              <a:t>/</a:t>
            </a:r>
            <a:r>
              <a:rPr lang="en-GB" sz="2000" dirty="0" err="1">
                <a:hlinkClick r:id="rId2"/>
              </a:rPr>
              <a:t>EPFCampaign2014Elections</a:t>
            </a:r>
            <a:r>
              <a:rPr lang="en-GB" sz="2000" dirty="0" smtClean="0">
                <a:hlinkClick r:id="rId2"/>
              </a:rPr>
              <a:t>/</a:t>
            </a:r>
            <a:endParaRPr lang="en-GB" sz="2000" dirty="0" smtClean="0"/>
          </a:p>
          <a:p>
            <a:r>
              <a:rPr lang="en-GB" sz="2000" dirty="0"/>
              <a:t>Online form: </a:t>
            </a:r>
            <a:r>
              <a:rPr lang="en-GB" sz="2000" dirty="0">
                <a:hlinkClick r:id="rId3"/>
              </a:rPr>
              <a:t>http://</a:t>
            </a:r>
            <a:r>
              <a:rPr lang="en-GB" sz="2000" dirty="0" err="1">
                <a:hlinkClick r:id="rId3"/>
              </a:rPr>
              <a:t>www.eu-patient.eu</a:t>
            </a:r>
            <a:r>
              <a:rPr lang="en-GB" sz="2000" dirty="0">
                <a:hlinkClick r:id="rId3"/>
              </a:rPr>
              <a:t>/</a:t>
            </a:r>
            <a:r>
              <a:rPr lang="en-GB" sz="2000" dirty="0" err="1">
                <a:hlinkClick r:id="rId3"/>
              </a:rPr>
              <a:t>whatwedo</a:t>
            </a:r>
            <a:r>
              <a:rPr lang="en-GB" sz="2000" dirty="0">
                <a:hlinkClick r:id="rId3"/>
              </a:rPr>
              <a:t>/</a:t>
            </a:r>
            <a:r>
              <a:rPr lang="en-GB" sz="2000" dirty="0" err="1">
                <a:hlinkClick r:id="rId3"/>
              </a:rPr>
              <a:t>EPFCampaign2014Elections</a:t>
            </a:r>
            <a:r>
              <a:rPr lang="en-GB" sz="2000" dirty="0">
                <a:hlinkClick r:id="rId3"/>
              </a:rPr>
              <a:t>/I-support-EPF-Campaign</a:t>
            </a:r>
            <a:r>
              <a:rPr lang="en-GB" sz="2000" dirty="0" smtClean="0">
                <a:hlinkClick r:id="rId3"/>
              </a:rPr>
              <a:t>/</a:t>
            </a:r>
            <a:endParaRPr lang="en-GB" sz="2000" dirty="0" smtClean="0"/>
          </a:p>
          <a:p>
            <a:r>
              <a:rPr lang="en-GB" sz="2000" dirty="0" smtClean="0"/>
              <a:t>All 24 language versions of </a:t>
            </a:r>
            <a:r>
              <a:rPr lang="en-GB" sz="2000" dirty="0"/>
              <a:t>the Manifesto: </a:t>
            </a:r>
            <a:r>
              <a:rPr lang="en-GB" sz="2000" dirty="0">
                <a:hlinkClick r:id="rId4"/>
              </a:rPr>
              <a:t>http://</a:t>
            </a:r>
            <a:r>
              <a:rPr lang="en-GB" sz="2000" dirty="0" err="1">
                <a:hlinkClick r:id="rId4"/>
              </a:rPr>
              <a:t>www.eu-patient.eu</a:t>
            </a:r>
            <a:r>
              <a:rPr lang="en-GB" sz="2000" dirty="0">
                <a:hlinkClick r:id="rId4"/>
              </a:rPr>
              <a:t>/library/Manifesto-all-languages</a:t>
            </a:r>
            <a:r>
              <a:rPr lang="en-GB" sz="2000" dirty="0" smtClean="0">
                <a:hlinkClick r:id="rId4"/>
              </a:rPr>
              <a:t>/</a:t>
            </a:r>
            <a:endParaRPr lang="en-GB" sz="2000" dirty="0" smtClean="0"/>
          </a:p>
          <a:p>
            <a:r>
              <a:rPr lang="en-GB" sz="2000" dirty="0" smtClean="0"/>
              <a:t>Our </a:t>
            </a:r>
            <a:r>
              <a:rPr lang="en-GB" sz="2000" dirty="0"/>
              <a:t>Facebook page: </a:t>
            </a:r>
            <a:r>
              <a:rPr lang="en-GB" sz="2000" dirty="0">
                <a:hlinkClick r:id="rId5"/>
              </a:rPr>
              <a:t>https://</a:t>
            </a:r>
            <a:r>
              <a:rPr lang="en-GB" sz="2000" dirty="0" err="1" smtClean="0">
                <a:hlinkClick r:id="rId5"/>
              </a:rPr>
              <a:t>www.facebook.com</a:t>
            </a:r>
            <a:r>
              <a:rPr lang="en-GB" sz="2000" dirty="0" smtClean="0">
                <a:hlinkClick r:id="rId5"/>
              </a:rPr>
              <a:t>/</a:t>
            </a:r>
            <a:r>
              <a:rPr lang="en-GB" sz="2000" dirty="0" err="1" smtClean="0">
                <a:hlinkClick r:id="rId5"/>
              </a:rPr>
              <a:t>EuropeanPatientsForum</a:t>
            </a:r>
            <a:endParaRPr lang="en-GB" sz="2000" dirty="0" smtClean="0"/>
          </a:p>
          <a:p>
            <a:r>
              <a:rPr lang="en-GB" sz="2000" dirty="0" smtClean="0"/>
              <a:t>Our Twitter account</a:t>
            </a:r>
            <a:r>
              <a:rPr lang="en-GB" sz="2000" dirty="0"/>
              <a:t>: </a:t>
            </a:r>
            <a:r>
              <a:rPr lang="en-GB" sz="2000" dirty="0">
                <a:hlinkClick r:id="rId6"/>
              </a:rPr>
              <a:t>https://</a:t>
            </a:r>
            <a:r>
              <a:rPr lang="en-GB" sz="2000" dirty="0" err="1" smtClean="0">
                <a:hlinkClick r:id="rId6"/>
              </a:rPr>
              <a:t>twitter.com</a:t>
            </a:r>
            <a:r>
              <a:rPr lang="en-GB" sz="2000" dirty="0" smtClean="0">
                <a:hlinkClick r:id="rId6"/>
              </a:rPr>
              <a:t>/</a:t>
            </a:r>
            <a:r>
              <a:rPr lang="en-GB" sz="2000" dirty="0" err="1" smtClean="0">
                <a:hlinkClick r:id="rId6"/>
              </a:rPr>
              <a:t>eupatientsforum</a:t>
            </a:r>
            <a:endParaRPr lang="en-GB" sz="2000" dirty="0" smtClean="0"/>
          </a:p>
          <a:p>
            <a:r>
              <a:rPr lang="en-GB" sz="2000" dirty="0" smtClean="0"/>
              <a:t>Our </a:t>
            </a:r>
            <a:r>
              <a:rPr lang="en-GB" sz="2000" dirty="0"/>
              <a:t>YouTube Channel: </a:t>
            </a:r>
            <a:r>
              <a:rPr lang="en-GB" sz="2000" dirty="0">
                <a:hlinkClick r:id="rId7"/>
              </a:rPr>
              <a:t>http://</a:t>
            </a:r>
            <a:r>
              <a:rPr lang="en-GB" sz="2000" dirty="0" err="1" smtClean="0">
                <a:hlinkClick r:id="rId7"/>
              </a:rPr>
              <a:t>www.youtube.com</a:t>
            </a:r>
            <a:r>
              <a:rPr lang="en-GB" sz="2000" dirty="0" smtClean="0">
                <a:hlinkClick r:id="rId7"/>
              </a:rPr>
              <a:t>/</a:t>
            </a:r>
            <a:r>
              <a:rPr lang="en-GB" sz="2000" dirty="0" err="1" smtClean="0">
                <a:hlinkClick r:id="rId7"/>
              </a:rPr>
              <a:t>eupatient</a:t>
            </a:r>
            <a:endParaRPr lang="en-GB" sz="2000" dirty="0" smtClean="0"/>
          </a:p>
          <a:p>
            <a:r>
              <a:rPr lang="en-GB" sz="2000" dirty="0"/>
              <a:t>Our blog: </a:t>
            </a:r>
            <a:r>
              <a:rPr lang="en-GB" sz="2000" dirty="0">
                <a:hlinkClick r:id="rId8"/>
              </a:rPr>
              <a:t>http://</a:t>
            </a:r>
            <a:r>
              <a:rPr lang="en-GB" sz="2000" dirty="0" err="1">
                <a:hlinkClick r:id="rId8"/>
              </a:rPr>
              <a:t>www.eu-patient.org</a:t>
            </a:r>
            <a:r>
              <a:rPr lang="en-GB" sz="2000" dirty="0">
                <a:hlinkClick r:id="rId8"/>
              </a:rPr>
              <a:t>/blog</a:t>
            </a:r>
            <a:r>
              <a:rPr lang="en-GB" sz="2000" dirty="0" smtClean="0">
                <a:hlinkClick r:id="rId8"/>
              </a:rPr>
              <a:t>/</a:t>
            </a:r>
            <a:endParaRPr lang="en-GB" sz="2000" dirty="0" smtClean="0"/>
          </a:p>
          <a:p>
            <a:r>
              <a:rPr lang="en-GB" sz="2000" dirty="0" smtClean="0"/>
              <a:t>Contact: </a:t>
            </a:r>
          </a:p>
          <a:p>
            <a:pPr lvl="1"/>
            <a:r>
              <a:rPr lang="en-GB" sz="1600" dirty="0" smtClean="0"/>
              <a:t>Nicola </a:t>
            </a:r>
            <a:r>
              <a:rPr lang="en-GB" sz="1600" dirty="0"/>
              <a:t>Bedlington, EPF Director, </a:t>
            </a:r>
            <a:r>
              <a:rPr lang="en-GB" sz="1600" dirty="0" err="1">
                <a:hlinkClick r:id="rId9"/>
              </a:rPr>
              <a:t>nicola.bedlington@eu-patient.eu</a:t>
            </a:r>
            <a:endParaRPr lang="en-GB" sz="1600" dirty="0"/>
          </a:p>
          <a:p>
            <a:pPr lvl="1"/>
            <a:r>
              <a:rPr lang="en-GB" sz="1600" dirty="0" smtClean="0"/>
              <a:t>Cynthia Bonsignore, EPF Communication Officer </a:t>
            </a:r>
            <a:r>
              <a:rPr lang="en-GB" sz="1600" dirty="0" err="1" smtClean="0">
                <a:hlinkClick r:id="rId10"/>
              </a:rPr>
              <a:t>cynthia.bonsignore@eu-patient.eu</a:t>
            </a:r>
            <a:endParaRPr lang="en-GB" sz="1600" dirty="0" smtClean="0"/>
          </a:p>
          <a:p>
            <a:pPr lvl="1"/>
            <a:r>
              <a:rPr lang="en-GB" sz="1600" dirty="0" smtClean="0"/>
              <a:t>Kaisa Immonen-Charalambous, EPF Senior Policy Adviser, </a:t>
            </a:r>
            <a:r>
              <a:rPr lang="en-GB" sz="1600" dirty="0" err="1" smtClean="0">
                <a:hlinkClick r:id="rId11"/>
              </a:rPr>
              <a:t>kaisa.immonen.charalambous@eu-patient.eu</a:t>
            </a:r>
            <a:endParaRPr lang="en-GB" sz="1600" dirty="0" smtClean="0"/>
          </a:p>
          <a:p>
            <a:pPr lvl="1"/>
            <a:endParaRPr lang="en-GB" sz="1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Important links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37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4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P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F 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spcBef>
            <a:spcPts val="0"/>
          </a:spcBef>
          <a:defRPr sz="1800" b="1" kern="1200" dirty="0" smtClean="0">
            <a:solidFill>
              <a:schemeClr val="bg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TEMPLATE_PPT PRESENTATION</Template>
  <TotalTime>102</TotalTime>
  <Words>451</Words>
  <Application>Microsoft Office PowerPoint</Application>
  <PresentationFormat>On-screen Show (4:3)</PresentationFormat>
  <Paragraphs>54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TEMPLATE_PPT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Communications</dc:creator>
  <cp:lastModifiedBy>Communications</cp:lastModifiedBy>
  <cp:revision>3</cp:revision>
  <dcterms:created xsi:type="dcterms:W3CDTF">2013-10-17T07:17:13Z</dcterms:created>
  <dcterms:modified xsi:type="dcterms:W3CDTF">2013-10-17T08:59:14Z</dcterms:modified>
</cp:coreProperties>
</file>