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"/>
  </p:notesMasterIdLst>
  <p:handoutMasterIdLst>
    <p:handoutMasterId r:id="rId9"/>
  </p:handoutMasterIdLst>
  <p:sldIdLst>
    <p:sldId id="256" r:id="rId2"/>
    <p:sldId id="315" r:id="rId3"/>
    <p:sldId id="312" r:id="rId4"/>
    <p:sldId id="313" r:id="rId5"/>
    <p:sldId id="314" r:id="rId6"/>
    <p:sldId id="305" r:id="rId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B25A"/>
    <a:srgbClr val="065FA6"/>
    <a:srgbClr val="0073B6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68075" autoAdjust="0"/>
  </p:normalViewPr>
  <p:slideViewPr>
    <p:cSldViewPr>
      <p:cViewPr varScale="1">
        <p:scale>
          <a:sx n="118" d="100"/>
          <a:sy n="118" d="100"/>
        </p:scale>
        <p:origin x="1413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642"/>
    </p:cViewPr>
  </p:sorterViewPr>
  <p:notesViewPr>
    <p:cSldViewPr>
      <p:cViewPr varScale="1">
        <p:scale>
          <a:sx n="67" d="100"/>
          <a:sy n="67" d="100"/>
        </p:scale>
        <p:origin x="-3168" y="-82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A4E66-C3FB-4792-B790-513CEFCCD562}" type="datetimeFigureOut">
              <a:rPr lang="en-GB" smtClean="0"/>
              <a:t>10/03/2017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1525-6D8D-4AA1-86D5-EB44DDB7917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459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33D0FE-E8EE-419D-9EE1-C9766D2B4291}" type="datetimeFigureOut">
              <a:rPr lang="en-US"/>
              <a:pPr>
                <a:defRPr/>
              </a:pPr>
              <a:t>3/10/2017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63D6FD-0B6F-4954-AF65-D74BDECBE2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16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3D6FD-0B6F-4954-AF65-D74BDECBE26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3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Patients’ access to healthcare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 standing priority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EPF and its membership, and is at 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 of the vision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organisation.</a:t>
            </a:r>
          </a:p>
          <a:p>
            <a:endParaRPr lang="en-GB" dirty="0"/>
          </a:p>
          <a:p>
            <a:r>
              <a:rPr lang="en-GB" dirty="0"/>
              <a:t>Based on the work EPF has done in previous years – including defining access and recommendations on access indicators and a survey for patients on access to healthcare, this year sees a patient led campaign on access.</a:t>
            </a:r>
          </a:p>
          <a:p>
            <a:endParaRPr lang="en-US" baseline="0" dirty="0"/>
          </a:p>
          <a:p>
            <a:r>
              <a:rPr lang="en-US" baseline="0" dirty="0"/>
              <a:t>2. </a:t>
            </a:r>
            <a:r>
              <a:rPr lang="en-GB" baseline="0" dirty="0"/>
              <a:t>According to the UN sustainable development goals, EU member states need to achieve …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3D6FD-0B6F-4954-AF65-D74BDECBE2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19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 2015, EPF adopted a definition of access to healthcare in consultation with</a:t>
            </a:r>
            <a:r>
              <a:rPr lang="fr-FR" baseline="0" dirty="0"/>
              <a:t> our membership: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Availability – whether an healthcare service or product is provided in the first place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Affordable – whether seeking healthcare cause financial hardship to patients.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Accessible – Whether there are barriers that stop patients from accessing healthcare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Adequacy – the quality of healthcare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Appropriate – whether healthcare meet the need of different groups in the population</a:t>
            </a:r>
          </a:p>
          <a:p>
            <a:endParaRPr lang="fr-FR" dirty="0"/>
          </a:p>
          <a:p>
            <a:r>
              <a:rPr lang="fr-FR" dirty="0"/>
              <a:t>This definition is not only about access to medicine, but health</a:t>
            </a:r>
            <a:r>
              <a:rPr lang="fr-FR" baseline="0" dirty="0"/>
              <a:t> and social care services in general.</a:t>
            </a:r>
          </a:p>
          <a:p>
            <a:r>
              <a:rPr lang="fr-FR" baseline="0" dirty="0"/>
              <a:t>We also developed recommendations to improve indicators on access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3D6FD-0B6F-4954-AF65-D74BDECBE26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16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3D6FD-0B6F-4954-AF65-D74BDECBE26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4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3D6FD-0B6F-4954-AF65-D74BDECBE26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37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Zilvinas\Desktop\EPF Template 2013\powerpoint\EPF-PPT-back-fixed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" y="-1"/>
            <a:ext cx="9253441" cy="69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620291" y="1844824"/>
            <a:ext cx="5688013" cy="1080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“Title”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620291" y="2924944"/>
            <a:ext cx="5688013" cy="1080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869160"/>
            <a:ext cx="2164233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229200"/>
            <a:ext cx="2164233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598004" y="4005064"/>
            <a:ext cx="5688013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</a:p>
          <a:p>
            <a:pPr lvl="0"/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41906" y="1726446"/>
            <a:ext cx="8136904" cy="453648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Calibri" pitchFamily="34" charset="0"/>
              </a:defRPr>
            </a:lvl1pPr>
            <a:lvl2pPr>
              <a:defRPr sz="2400" baseline="0">
                <a:solidFill>
                  <a:srgbClr val="005696"/>
                </a:solidFill>
                <a:latin typeface="Calibri" pitchFamily="34" charset="0"/>
              </a:defRPr>
            </a:lvl2pPr>
            <a:lvl3pPr>
              <a:defRPr baseline="0">
                <a:solidFill>
                  <a:srgbClr val="1FB25A"/>
                </a:solidFill>
                <a:latin typeface="Calibri" pitchFamily="34" charset="0"/>
              </a:defRPr>
            </a:lvl3pPr>
            <a:lvl4pPr>
              <a:defRPr baseline="0">
                <a:latin typeface="Calibri" pitchFamily="34" charset="0"/>
              </a:defRPr>
            </a:lvl4pPr>
            <a:lvl5pPr>
              <a:defRPr baseline="0"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7841" y="188640"/>
            <a:ext cx="6912471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cap="none" baseline="0">
                <a:solidFill>
                  <a:srgbClr val="005696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196752"/>
            <a:ext cx="8064896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65FA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r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Zilvinas\Desktop\EPF Template 2013\powerpoint\EPF-PPT-back-fixed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" y="0"/>
            <a:ext cx="9253441" cy="69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201958" y="3374495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j-lt"/>
                <a:cs typeface="Calibri" pitchFamily="34" charset="0"/>
              </a:rPr>
              <a:t>/europeanpatientsforum</a:t>
            </a:r>
          </a:p>
          <a:p>
            <a:endParaRPr lang="en-GB" sz="2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+mj-lt"/>
                <a:cs typeface="Calibri" pitchFamily="34" charset="0"/>
              </a:rPr>
              <a:t>/eupatientsforum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9" y="3427508"/>
            <a:ext cx="367172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9" y="4029475"/>
            <a:ext cx="368640" cy="360000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5166" y="3419837"/>
            <a:ext cx="36318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 userDrawn="1"/>
        </p:nvSpPr>
        <p:spPr>
          <a:xfrm>
            <a:off x="0" y="4621977"/>
            <a:ext cx="9252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BE" sz="2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More information</a:t>
            </a:r>
          </a:p>
          <a:p>
            <a:pPr algn="ctr">
              <a:spcBef>
                <a:spcPts val="0"/>
              </a:spcBef>
            </a:pPr>
            <a:r>
              <a:rPr lang="fr-BE" sz="2200" kern="1200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  <a:ea typeface="+mn-ea"/>
                <a:cs typeface="+mn-cs"/>
              </a:rPr>
              <a:t>www.eu-patient.eu</a:t>
            </a:r>
          </a:p>
          <a:p>
            <a:pPr algn="ctr">
              <a:spcBef>
                <a:spcPts val="0"/>
              </a:spcBef>
            </a:pPr>
            <a:r>
              <a:rPr lang="fr-BE" sz="2200" kern="1200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  <a:ea typeface="+mn-ea"/>
                <a:cs typeface="+mn-cs"/>
              </a:rPr>
              <a:t>info@eu-patient.eu</a:t>
            </a:r>
            <a:endParaRPr lang="fr-FR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0" y="626683"/>
            <a:ext cx="925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40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THANK YOU FOR YOUR ATTENTION!</a:t>
            </a:r>
            <a:endParaRPr lang="en-US" sz="4000" b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3799" y="1619755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Follow the campaign on Social Media!</a:t>
            </a:r>
          </a:p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#ACCESS2030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  </a:t>
            </a:r>
            <a:endParaRPr lang="en-GB" sz="24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005709" y="3357211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j-lt"/>
                <a:cs typeface="Calibri" pitchFamily="34" charset="0"/>
              </a:rPr>
              <a:t>/eupatient</a:t>
            </a:r>
          </a:p>
          <a:p>
            <a:endParaRPr lang="en-GB" sz="2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+mj-lt"/>
                <a:cs typeface="Calibri" pitchFamily="34" charset="0"/>
              </a:rPr>
              <a:t> eu-patient.eu/blog</a:t>
            </a:r>
          </a:p>
        </p:txBody>
      </p:sp>
      <p:pic>
        <p:nvPicPr>
          <p:cNvPr id="3074" name="Picture 2" descr="http://www.hankooktea.com/images/Wordpress%20Logo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31" y="3960298"/>
            <a:ext cx="401821" cy="39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ilvinas\Desktop\EPF Template 2013\powerpoint\EPF-PPT-back2-fixe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52"/>
            <a:ext cx="9169524" cy="68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20474"/>
            <a:ext cx="2448272" cy="804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08" y="5589240"/>
            <a:ext cx="1584888" cy="6964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7" r:id="rId2"/>
    <p:sldLayoutId id="21474837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51520" y="4767158"/>
            <a:ext cx="3096344" cy="779323"/>
          </a:xfrm>
        </p:spPr>
        <p:txBody>
          <a:bodyPr/>
          <a:lstStyle/>
          <a:p>
            <a:r>
              <a:rPr lang="en-GB" dirty="0"/>
              <a:t>Date</a:t>
            </a:r>
          </a:p>
          <a:p>
            <a:r>
              <a:rPr lang="en-GB" dirty="0"/>
              <a:t>Place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809428" y="3351968"/>
            <a:ext cx="5688013" cy="792088"/>
          </a:xfrm>
        </p:spPr>
        <p:txBody>
          <a:bodyPr/>
          <a:lstStyle/>
          <a:p>
            <a:r>
              <a:rPr lang="en-GB" dirty="0"/>
              <a:t>Name</a:t>
            </a:r>
          </a:p>
          <a:p>
            <a:r>
              <a:rPr lang="en-GB" dirty="0"/>
              <a:t>Job title</a:t>
            </a:r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27584" y="1727790"/>
            <a:ext cx="7560840" cy="1624178"/>
          </a:xfrm>
        </p:spPr>
        <p:txBody>
          <a:bodyPr/>
          <a:lstStyle/>
          <a:p>
            <a:r>
              <a:rPr lang="en-GB" dirty="0"/>
              <a:t>EPF 2017 Access campaign </a:t>
            </a:r>
          </a:p>
          <a:p>
            <a:r>
              <a:rPr lang="en-GB" b="0" dirty="0"/>
              <a:t>‘universal health coverage for all’</a:t>
            </a:r>
          </a:p>
        </p:txBody>
      </p:sp>
      <p:pic>
        <p:nvPicPr>
          <p:cNvPr id="9220" name="Picture 4" descr="http://www.techspot.com/images2/downloads/topdownload/twit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605" y="4976146"/>
            <a:ext cx="683704" cy="6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157392" y="4976146"/>
            <a:ext cx="2448272" cy="1224136"/>
          </a:xfrm>
        </p:spPr>
        <p:txBody>
          <a:bodyPr/>
          <a:lstStyle/>
          <a:p>
            <a:pPr algn="l"/>
            <a:r>
              <a:rPr lang="en-GB" sz="1600" dirty="0"/>
              <a:t>@</a:t>
            </a:r>
            <a:r>
              <a:rPr lang="en-GB" sz="1600" dirty="0" err="1"/>
              <a:t>eupatientsforum</a:t>
            </a:r>
            <a:endParaRPr lang="en-GB" sz="1600" dirty="0"/>
          </a:p>
          <a:p>
            <a:pPr algn="l"/>
            <a:r>
              <a:rPr lang="en-GB" sz="1600" dirty="0"/>
              <a:t>#Access2030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026018"/>
            <a:ext cx="2244265" cy="1317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452796"/>
            <a:ext cx="1403648" cy="140840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7564" y="1484784"/>
            <a:ext cx="7432788" cy="3816424"/>
          </a:xfrm>
        </p:spPr>
        <p:txBody>
          <a:bodyPr/>
          <a:lstStyle/>
          <a:p>
            <a:r>
              <a:rPr lang="en-GB" sz="2000" b="1" dirty="0"/>
              <a:t>Goal 3</a:t>
            </a:r>
            <a:r>
              <a:rPr lang="en-GB" sz="2000" dirty="0"/>
              <a:t>: Ensure healthy lives and promote well-being for all at all ages</a:t>
            </a:r>
          </a:p>
          <a:p>
            <a:endParaRPr lang="en-GB" sz="2000" b="1" dirty="0"/>
          </a:p>
          <a:p>
            <a:r>
              <a:rPr lang="en-GB" sz="2000" b="1" dirty="0"/>
              <a:t>Key target</a:t>
            </a:r>
            <a:r>
              <a:rPr lang="en-GB" sz="2000" dirty="0"/>
              <a:t>: achieve </a:t>
            </a:r>
            <a:r>
              <a:rPr lang="en-GB" sz="2000" b="1" dirty="0">
                <a:solidFill>
                  <a:srgbClr val="1FB25A"/>
                </a:solidFill>
              </a:rPr>
              <a:t>universal health coverage by 2030</a:t>
            </a:r>
            <a:r>
              <a:rPr lang="en-GB" sz="2000" dirty="0"/>
              <a:t>, including financial risk protection, access to quality essential health-care services and access to safe, effective, quality and affordable essential medicines and vaccines for all</a:t>
            </a:r>
          </a:p>
          <a:p>
            <a:pPr marL="0" indent="0">
              <a:buNone/>
            </a:pPr>
            <a:r>
              <a:rPr lang="en-GB" sz="2000" dirty="0"/>
              <a:t>However we still have some way to go… whether it is: the population covered, the type of services, or the proportion of costs that patients’ pay. Many unmet needs and unequal experiences still exist.</a:t>
            </a:r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7841" y="116632"/>
            <a:ext cx="5976367" cy="719708"/>
          </a:xfrm>
        </p:spPr>
        <p:txBody>
          <a:bodyPr/>
          <a:lstStyle/>
          <a:p>
            <a:r>
              <a:rPr lang="en-GB" sz="2400" dirty="0"/>
              <a:t>UN SDGs - The road to universal access in the EU by 2030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5085182"/>
            <a:ext cx="1800200" cy="119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1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24529" y="260648"/>
            <a:ext cx="6912471" cy="647700"/>
          </a:xfrm>
        </p:spPr>
        <p:txBody>
          <a:bodyPr/>
          <a:lstStyle/>
          <a:p>
            <a:r>
              <a:rPr lang="fr-FR" dirty="0"/>
              <a:t>The campaign strategic objective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80512" cy="312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3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88640"/>
            <a:ext cx="6912471" cy="647700"/>
          </a:xfrm>
        </p:spPr>
        <p:txBody>
          <a:bodyPr/>
          <a:lstStyle/>
          <a:p>
            <a:r>
              <a:rPr lang="en-US" dirty="0"/>
              <a:t>EPF Access definition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96" y="1665312"/>
            <a:ext cx="9288016" cy="46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222253"/>
            <a:ext cx="7488535" cy="647700"/>
          </a:xfrm>
        </p:spPr>
        <p:txBody>
          <a:bodyPr/>
          <a:lstStyle/>
          <a:p>
            <a:r>
              <a:rPr lang="en-GB" sz="2800" dirty="0"/>
              <a:t>Main policy areas for recommendation</a:t>
            </a:r>
          </a:p>
        </p:txBody>
      </p:sp>
      <p:sp>
        <p:nvSpPr>
          <p:cNvPr id="10" name="AutoShape 4" descr="data:image/jpeg;base64,/9j/4AAQSkZJRgABAQAAAQABAAD/2wCEAAkGBxQSEhUTExIUFhQXFh0aFhYXFxgcGhgYHxwXGRoYHBkYHykgGB4nHhcXITMhJSorLy4uFx8zODMsNygtLiwBCgoKDg0OGxAQGywmICQsLDQsMjY0LCwsLCw0LywsLDEsLCwsLC8sLCwsLy00LywsLzQvLDQsLCwsLCwsLywsLP/AABEIAPYAzQMBIgACEQEDEQH/xAAcAAEAAgMBAQEAAAAAAAAAAAAABQYBBAcDAgj/xABLEAACAQMCAwUEBwMKAwYHAAABAgMABBESIQUxQQYHEyJRFDJhcSNCUoGRobEzcoIVJENTYnOSorLBNGOTF2R0g7PTFiVUpMLR0v/EABkBAQADAQEAAAAAAAAAAAAAAAACAwQBBf/EADIRAAICAQMDAgUCBAcAAAAAAAABAgMREiExBEFRE/AUImGhsYGRMsHR4RUzQkNxcqL/2gAMAwEAAhEDEQA/AO40pSgFKUoBSlKAUpXxK+kZwT8BzoD7pVd4n2nSLGzo4PuTI0aSZ20JO4EXieg1bnY4zqEN2/7RK/DQbdz/ADmUW+cFWTOozKwO6OEjkUg4INcbwsnUsvCJLs927tr27ltYA7eHGXEuPo5AGCOUP1gGZRnkd8bDJ+e0neBZ2mpPEE1wDpFvCQ0hb0bogHMluQ/CuNcD4tIDdLbfRatMBmBwUiQEmOLHuszMcv8AVVVxuciMsuzrRqyhhGG/aSL7xH2Ez7iD7R3Pwqp3JL6l66dt7cFi4x2s4lxBmVbpLWIHDlJRDBD6CS5PmlfkCifhU52P4twvh51tfXN9dbhpEW4dBnmqr7n3kk/LOK59Ba28e1vbNcsOTndM/vt5P8Ir5uzfNjW0cEfVVkVDj9/fB+P5VxW+3/Q66fa3+52s97dgN5Fuo1+09u4H5Zq18A49b3sXjWsqyx50kgEYbAOkhgCDgg4I61+dOHcasYGDT8NgufV/bmkbHU6H8rH4YFdw7vu0vDrqLRYCOLT5mtwixspOMkouzdPMMj41cnkoksMttKUrpEUpSgFKUoBSlKAVg1msGgM0pSgFKUoBSlKAUpUV2o9q9lk9h8P2nH0fie7zGfhnGcZ2zjO1Acy7S9514kskD8PggXUVAvDJplQHBIIUIwI+JG/WqBLLKLkOIvAs2cSMgmEkKOI3jDKxAMa6WwB8hnAUD17SzGGYJxOO4kuSM/SSxzEAnoqSFUHoAByrd4fZw+0WniQlrNmCGE+VUkdvI7qfeGpsFT+fI57Jvg1V1rGruve562F5bnywvH1bSpHzJxUbxLj1uHVAUkckAamAiQ+rMcgY9QCflXZuL9nLW6RY5oEZFIKgDTpx0BXBA6YG1b9taRxoI40VYwMBFUBcemBtWJWxW+Gam5tYWCjdm+7t7yMTT8RQxNySxI07Hl47ZJ9CMVc+G92nDIdxZxyMebTZlJ/6hIH3CoXuotFS64q0IC23tKIirsqyIp8bSOQ3deXoPhV8tOJwyu6RTRSPHjxFR1YpnOAwB8ucHn6V6cEsJpHnTlJvd5NU9mrPTp9jttP2fBjx+GnFVnjvdhauRPZfzK7jOqKWHZc77NH7pU5IOAOe+Rsb3SpEDV4UZvBj9oEYm0jxPDJKa+pXUAcHng8vjzrapSgFKUoBSlKAUpSgFYNZrBoDNKUoBSlKAUpSgFaHHrd5LeVI5/Z3ZCBNgHw/VsEjkM75GK2L68SFGkkYKi8yfiQAABuSSQABuSQBua8lvUMBllXwo9JLibSulN933IUY3wTsDvg5FAfm7gVoyzOY3SW3ycXDRlJZj1fBYkDVndjuOgztOXUAkRkO2oEZHMfEfEc6le8HsyvCnFzB/wAHLJpeHrDI2SGjHVGwcp0PLY4EFacSSQlVJEgG6OpVh6HSd8ct6xXRkpZPT6ecXDB1LspxM3NnBM2NbRjXj+sXyyf5las9quLi0tJ7jbMaErnq58qD72K1D91YH8mQ7kkmQvno/iPqGPgah+8ziIuR7DC6qUdJLqZ8eDAgyVDsdixbSQm+cYrKoJ2Y7ZIOWIZLZ2f7DfzC1t5ZpkUKXuokYL48r4dhJIBrKgllwCMjnVnu+CRtbG2hLWy4AVrciNkwQQV0jA5bjkRkHnXJXsr+dfGtbjjcz4ysuuKCBjjIK28pUuvwHTrXS+xXH/auHQ3UxCMUImLeUB0JSQnPujUpPwr1YvJgawbXZaS58DRdjM0btGZMACZVPlmCg+XUuCR0OrpipiqjJ3mcKWTwzfRas4yA5T/qBdH35q1wyq6hlYMrAFWUggg7ggjYgjrUjh90pSgFKUoBSlKAUpSgFYNZrBoDNKUoBSlKAUpSgIiS38a6BbeK3AKjoZ2B8xHqiacdPpieag1GSeHdPJc3DAWVszCNX2jd4yRJcSA7MFYFUB2Ghn3yhW0kVyvt3dw3BHDYzosbXQb105eXAhtI8bs5bTsN8hQN9qqutjVBzlwve31fY6ll4IXtJdX1/IvEltTJYQ6jbw6tMpXrdeGR5iQDpHpjA6mC7QcQiuVt3t8PMCJFbl4cYJDiQ8wDuNPUg+lSFt2uuOEzezNI0/iREw20jB3tXLfQpJL1Gjdl6bY2wTDzcEubK3e4R7e8t2y00luRqjkOzctmVT6D1yFqC6iM61KPfj37z2NlF0oRdb4/Hv7Ft7K35suAtdkgswklUEeUO7lUUD01afxNTPdl2NVoY7q6TVk+LDE+/mO5upQffmf3hnOhSoG+TUVFwtrns7HFEAzmBGVT9Yo6yFPv0kffXSuynaKG+t1mhI5APH9aJ+sbL9Ug/jzG1R6dJuT75KbW8JfQk7y5WKN5HOFRSzH0ABJP4CuX92/Yf2izgm4hI00bZmhtTtCniMX1so/asdRI1ZADEYr573r4hpLa0E0t1cQj2mNGLCO0TUW0qThHctp5HIztlhm9dkOJpcxGWCaOS3OkQoi4aFQigxvufMCCenOtWSglksoxH4QjQR4x4YVdGPTTjGPhVS7q2Ihu4QMRQcQuIoB0EQYEKPgCzCt3tl2vS0XwYcTX0g0wW6YZy5zhmA91BuSTjZTW52K4GbKzigZtUgBaV851SuS7nJ5+ZiAfQCgJylKUApSlAKUpQClKUArBrNYNAZpSlAKUrznmVFZ3YKigszMQAqgZJJOwAHWgPSlVLhneXwy4mEEd4hkJwupXRWOcYDuoUknkM79M1K9q+0UdhbmaQMxJCRxru8sje7Go6k/oDQER2+7RSQhLS1IF3ODhj7tvCP2lw/QBeQzzb1xg89Ens0cMdpE007ljYwtu8jkHXxCfJ676AeS+mTo+uLu8PiT3itJPOV8WNc/TOd7fh0IwcxLkNIwzq2HmyRXQewvZdrfXdXRD384+lbpGvMQR+iLtnHMjrgV4mP8AELc/7Uf/AE/f2/7PFv8AAvqc97NPYtAhF6tvxFZC8ss+hZvaCGSRXSXGtPMy6QdvUHNeE/FrCxnFy1/LdzyEi68ERtHIhUINaJ5EVTgjctk43zXX+J9lbK5fxJ7O3kc83aNSx+bYyar3eJwG3i4PexwQRRL4WoiNFUEqyuCdI3OVr0/h152Hq7cEpbwqiqiKqooAVVACgDkAByFUHjfALm4lLw2hs7kjEl5Hd6FPLcLF55f41U8t6vPDJC0MTHm0ak/MqDUf2tvJILY3EZ/Yssjrj34gcSL8PKSQfVRXn1ycZbcmyaTjuefZPs0lkjedpp5DqmnfJeRumSSSAOgyetfHEexdnM5kaHTI3vPE7xlv3vDIDH4mp6OQMAykFSAQRyIO4NfVR1yznO5LRHGMFMh7ALay+Pw24ktJcaWyPGjcZBIZZDnfHMH5VMQcW4xGTrisLhemh5YXPz1K6/hU3SrI9TZHuVuiD7EcO3Ekf/EcMvE9Wh8OdR8fo214/hras+8Lh0jafa0ifqk4aFvwmC5+6tlUJr4ubFZF0yIrr6MoYfga0R6uXeJVLp49mT8UoYBlIYHkQcg/eK+65zddiolJe0eWyl56rdiqE9NUOdDj4YHzqR7I9qZvH9g4gFF1pLQzKMR3SDmyj6sgAyyfMjatFd8Z7LkpnVKHJdaUpVxWKUpQCsGs1g0BmlKUAqld7uZOEXixMCyqpbS2+lZEZwcf2Q1eHeajyy2NsZXjtZ5XWcoxUuypqji1DkrYfI64FQ/Ee7Hh8kZWOIwOVIEkbvkZ23DMQwPIg8xncVTZfGt4ZZCpzWUWC64NbXFsIWiRoCg0LgYVcbFSPdOORFcvtePCG4c3d9HPLaM1vZ6zqSNMFnuZNPvuEATAOpmGnOcMJPsnwi4vI2srqUG0spGgYRMQbllOyuwwVRFKjSME9dxtb70WcDQWJtoyLjWqxLGukKqlmZh6chnnk/A15tkMwlU28PnHj+/c0tasS4HYXhL3kw4tdKQCuLGFv6KE/wBKRy8RxvtyHU7Y6FVH7rZWRLqyZiy2lwUiJJJEDAPGpJ3OASPkAOlXivTorhXXGFawktjHLOdxVa7yj/8AKr3/AMO/6VZaqvem+OE3v9yR+JA/3q04efBf+Hg/uk/0rWxdW6yo8bjKOpVh6qQQR+Bry4UMQRD/AJaf6RW1Xhvk9RcFH7reL6opbGRszWUjRfvRhiqN92CvwAX1q8Vzq+4XJFe3l1bJm4tzHcFBzuLWVNE0W3NleFnX4tyJNXax4vHNDFPDmSOXGkqM4zsS2+2k5B6girrocTXDKq58xfY36+o1rzRwdwQdyNvUEgj7iCPur1iNVR5LXwbsMdbYiFakT1sCavRrccGKerJr3cAqhd5Y8O2S8XPi2c8cqEc8a1V1/dKtuOuBV9uJq5/3okyWqWi/tLueKFMc/fVmb5ALv86plj1Y6fJas+m8nUAc1msKuBj0rNegYxSlKAVg1msGgIjtbxv2K1ecRmRwVWOMEDXI7KiLk8t2GT6A1Ux/LTec3tmjdYlt2ZAfTWzazVl7b8Ce8tTHE4SZHSWEtnT4kbBlDY30nGD6ZzvjFVlOO3qjTLwi68X/AJTRPEfj4moYHzG1Z73asaC2pQ/1EZ2ll4tcWz29xZWs+SCkttO0LRupykg8XkwO+xHUVHdme8ZwrR30RJi8r3NuDLGWwDhvCBCtgnJBwSDjFTPEuy93dxS3N/ctZIkL6IIHDBFKnxDcORplyMjSMAAbHc1Qo7Sax4bDfxXOg+FEzRNGHWRst4O+QVAEmrTuNQ1c6qthZKvdJvt2++/4Jxkov5D14zxvwpZZuG3VxDHOWkYSQAxzXJ0gLCsoyCd2d+S+XfcCuj9muzfs5M88jT3jqBJM/Qc/DjHJEz0HPmfQa/ZrhpuFN5eKjy3EeFj2eOK3YZEQzs2oHLHqTjkK3u1fFzbQr4YzNNIsFuOnjSZCavRRjJ+VZFKckotb9+/6Zwsl8Vj5mevdzh5uJzDk154YPr4UUaHH3kj7qu1RHZTgKWNrHboS2kZdzzeQ7u5z1LEn4bDpUvXrxWEkYW8vIqnd75xwe8/cX/1Eq41Se+LzcMeL+umgj/GaM/oprpwkbdMKo9FA/KvShpXhHqkRbjw+MQN/XWksZ+JjeKRfvw8n51E8dsX4NO91CjPw6ZtVxEoybaQ85kH9Weq9OnQVLcW8t1w6T0uih+UkE6/6tP5Vd3UEEEAg7EHkR6V6dCU6cMw2txsyighgkTXNozTpLKspRWDBkbSknh+m2ZNPVlI64qYgugzOg95CAw+BGVYeoO+/qrDpUNxTsZNZlp+E6QCcyWLn6GT1MRJ+hfp9k7cgN4Fu1FlLMFvVnsbkIUeOXVGHQ528QDDKrEsr+Ug7jmc5rOnlH6l0LkzoKyV9eNUBw/i8EcAMl9BKFG8xeNQRnylsNp1YwCRjJ3wM4qMfvAtWYx2qzXko+pbxM33liAoHxyaripvZFjcOWWi/vkiRpJHCRoMsxOwFV3sPYPf3X8qzoUhRSlhEw30H3rhh0LjYfD12J+7LslcX8izcUCxwIQ0VgjagWHJrhxtIR9kbcviD0MDGwrdRRo+aXJltt1bLgzSlK0lApSlAKwazWDQGaUpQHKu8MXfFrk8Msjot4iPbJzkJrOGEWR75AIOkcyRnGM1LcG7o7CGONZhJcshBBlkfQCN9olITTn6pB575q9wwqgIVVUEliAAMsxLMdupJJJ6k16UBy6dLrhEjRLaz3dixLW5t0LywZyTCy9UB91ug2yeQiX4lLLaTXl2fCEF/E6QNj6EQSxhkzjLO3n9cnGMZrs9fm/thwuRv5VbSsgS8mIZ5ZPo1JRzohwU1YbGvINVrplKWY7Pn9js+o0RxLjj9z9IUr4gk1KrDkQCPvGa+6sOCqH3qHWeGwA+/xCNiPVIw7MP0q+Vz/tQRNxqzj/8AprWaf4ZkZYR+hqFjxBslBZkkY7SdozBJHbwRia6l3WMtpVEHOWRsHSudh6nYV79lOOe2QeIU8N1do5EzkLIhwwB6jkfvqsdnrlGu7ueU4llvHtouZ8kCnCj7OQrsemcdaku61CbHxj/TzzTD5M5A/wBOfvrBZTGFSfc9Bdn5ySvaoYijk/qrm3k/hWaPX/kLVeqo3bCPVYXYHP2eXHzCMR+Yq2cFvhPbwzjlLEkg+TKG/wB6u6N/K19TL1K+ZG7Wtf8AD4p10TRRyp9mRFYfgwIrZpWwzlYHd7wzVq9gt8/uDH+Hl+VWG1tUiUJGioo5KihQPkBtXtXxNMqKWdgqqCWZiAABuSSdgPjQH3SqI/bm5mJk4fw5rq1U6TMZViMp6mFXHnUYxq6nYcq3LLvGtCQlz4tlKfqXcbR8tiRIfIR/FyrmpN4Bb6V5W9wkihkdXU8mUgg/IjY1610ClKUArBrNYNAZpSlAKUpQCuO8ZtQ0nF4eWqVv89tCQf8AeuxVxjtbI0fEOIqziKN/AdpOb6WhEeiJMHU7GMgHfHoTir+maU9/DMnWxbq28r8nTOw90ZeHWchOS1tEWP8Aa0Ln881N1Te6C58ThFrkEMgaNgeYKO64I6HAFXKqDWK5twSXx+KcTuMgqjR2yfDw1JlH+Nqv/Fb5beGWd/dijZ2+Sgsf0qg929m0dhG7/tbgtcSH1aU6gf8ADp/Cs3VSxXjyXULMytX3Zie4vpvZJhFbicTNNpyUudLJMkQ5SZGnVnYHI5givntJ3f2trw+Te4mkVQkIeVsCR2CIFRcKPO42x866ZFGFGFAAHQcvWoK9PtPEbW0XdYT7VcfAJtAh6ZMjBsekeazV2TnJRT2NFkVGLbPi07n7BIkT6dX0BZWjmkXxTgBiykkYO+wAG9X2ytUijSKNdKRqERfRVACj7gBXtSvSMIpStXinEI7eJ55nCRxqWdj0A/U9ABuSQKA8+NcXhtIWmncJGvU8yeiqBuzHoBvVImsJ+J/T8RBtuHp50sycPIF8wkuiPdAAz4Q5deW+zwHh0t/MvEb1CirvZWrf0KnlNIORmbmB9UfHlM8bxcmWw3xJbP4rgjMavmNNupY+IR0xE3wrJbdvpiSSK5dcLkuYraXzxTSyxm3VdhZW6nxDhB5RIYl0sSD5pQg8uKu3scfhiIopjChQjAMukDAGDz2qo8N4480drql8HwFeW9dSNHhxGWEDzDZJHjaQH7MTb5xWrJxm+j8OOI+LMweV451H0SytptIWMQB1ZBzz2SQk4ANUOLexIlLru7sWYvFE1s5+vayPCfwQ6fyryi7K3sOPZ+M3OB9W5jjnyPQsdLfeDWD2quEjDtDbtqllx9K0YFrGXBuXZlYKuyEb/wBIu+akLfthAWVHSeJpJPDjDwuS5KLID9GG8PKNqxJpYAEkDBrqlZHhjY1mbjUZ2bhs6/FZ4nP4F1oe0vEk/acHLD7UF1E+fkrhWqc4bxiC4LiGZHaNtMig+ZDuMMp3X3TzHQ+lZ4xxaG1iaa4kWONebN+gA3YnoBkmpLqLE8HNKK9/2johIn4fxKDHNmtiyfc0ZOamuzXa604gHNrN4nh48QFHUqWzjIdRn3W5elQUa3vFN/pLGxJ+V1cLj/7ZD/iOOgNWvg3B4bSIQ28SxxjovU+rE7s3xJJNbIOTXzIizfpSlTOClKUArlvauyVeN62TPiWasjHfS6SMjac+6dLry9T6mupVSO8q00m0ux/RTeE5/wCXOBHv/wCaIfzq2h4sTfko6qLlTJLwa3dVcBP5Qtyf2V0ZcfZSZFcfdkPXr2T70La9lWFopbZ5BmDxgAsw/sNyJ+H4E1C8MvlsuINO/wCxuLZ1k/vIVaVCT8YxKP4RVLtoBJZWy3KFY8iJujQMTqt5VbocMik9dYz7uKtlRmySM8OqSphLnOzOod7dwWtYrJCRJezpDtzEYOuV/kFXB/eqWjQKAqjAAAA9ANgK5/2Fhubq5NzdzeOtmGtraTTjWc/SSnPNsYTUOeDzIJN14xxWK1jMszaVGwHNmY8kVRuzHoBXidXJynoXb8nt9MkoavJ5doeMpaQmVgWbIWONd2llbZI1A3JJ9OmT0re7D9n2tYmknw15cMJLlxy1fVjX+wgOkfeetaXZngUs0y396mlwD7NbHf2dTzd/WZhz+yNquVaenp9NZfJTdZre3ApSlaCkVRs/yrc6+fD7WQhB9W6uVOC5+1FGcgdGbJ3C1Ids715DHw+Bis1yCZHU+aC2G0ko9GJIRf7T5+rUzYWaQxpFEoWNFCoo6KNgKzdRbpWlckoo96gp+zQM0syXE8bTqqz6CmXVS2gBipMZAdlyhBwftDVU7SsSbRMplz2cnhJEIjktTMsj26jw5THHGixQo7P4ZUNGhKnQCNQJ3OZCyinjspZRGfbZlaRkJXImYaUj1DbQgCIG+ymTuTVjpXdbYwc44nZrA8Fr7TbQukccrmZSyzeGfDtreOMOrMiMCwAOdQQ4Jc5kLe3cXixK+q5ETTTShMIrzto8TDZwUjt/CRDk4cZyAxFm4pKyuhS0Mz4YK4MSiM7e8ztrVT6orHblyzVG4lPM8lpw5le41fz2/ZfooXwAVQf0kirhVTJCgDUSdRq2OZ7Ii9iT4z2ijstFnbRNcXbD6O2Q5b1Mk0je4CTkuxySSd9zX1wPsezSrd8RkW4uhuiAfQW3XESHm3LztvsOXMynZbsvBYoRGGaR95p5Dqllb7TudzzO3IZ+JqcrXXUof8kW8isGs1g1acM0pSgFKUoBWhx7hy3NtNA5wskbLq6rkbMPQg4I+Vb9UPva440dutnAT7Rd5QY5pCP2r/DynSPXUccqApl7AOJcO5gsyg5Qj9oh8wUnbchlz6NXxwJEuLKa3lYERNJbyOdsiPZXOeoTQcnqtQfZviw4fZnUS+uMSQjBwZySjwbDylSEOOe7HpWnFwC9iWYA60bwppI2x9PIPNLFkbgZyDtvhR616E+ohHS5ctbnjV9HZYpRhwpZX8/2/JdOwPbKBOHlJBpa0QKVVSPFUnETxg41FzgfM5POtThXFi1zDxO5likEcuh4FZWSzifyBgf6xWKMz7eXVjYCoLtTEl0LS9tnCrIRbu2N4w50qSARhkJYfMqR0NfXFOzsU13JBEPDSC0CfR+VjI+Socj3hpG+eeaxfCwpc5vfx+vg9CPV2dQ4Qjs+/wCnZn6MpXO+5rtbHdWcdq8re126lZEkwHKgkKw2GoAaVPUEb8wT0SoGkV4Xt2kMbyyMFRFLOx5BQMk/gK96qHbJvaZ7fho3V/p7of8Ad42GlCPSSTSvxCvXJPCywffY22d1kvZlInuyH0nnFANoIcdCFOph9p2qx0pXlyk5PLLUKUpUTp53NwsaNI7BURSzMTgKoGSSegAFUCbvEndRLBZxLbscRS3VykBm+KIwJAPTJ3zW33zzlOFTeYqrPGrkHfQZF1AfMDl6Zqu9obYXstubeTh7WcMTANK6uiu3kz4Q2YoijAJAy3wqyKWMs7FZNziHae7vpbfh4hk4eZwfGmZg2VA1GO3lTysxUHzbY/XpPBeExWkKQQIEjQYUD8yT1JO5J5k1y3s3ZpPPZWVk7S21hJ4091nK6wH0Qow2YkyHIGwXqcV2Ct1KxHjBXNYYpSlWkBWDWawaAzSlKAUpSgI3tJxI2tpPcKmsxRM4TlnSCcZ6DauPcJknnuZ7m80tOyxhGQHwhCV1BY89NWrPXIz13sfeRx+W4nbhds5jQKDeTD3grDKwr6FhuT6H5gx3D7MQxiNSSi7Lk5IXoueoHIfDFVWS7F9Me5oDszb+P4+gl9evGo6BJ1cJy1bc6mKUqptsvSS4Krxbs+6SeNbKHUyCSW1ZiqO67q6kbBs74Ox6+lSnZ6ykQSSzY8aaQu4ByFHJEB6hVA/E1LUqbsk46XwVqmCnrS3Od8W4SsfF0cztbLKPESVDpIkAwQG5KScHJ+1jrXT4+31zZJ/PoRPCoH86gKK+NgDJC5A1HPNDj0HSoLjnB0ukCtsynUj4B0t8VbZlPIqdiK8uBdk1vspFO1tdWrh2tnHi2pJBCTQo5yqnc4ydDZGBtnRVODjpkt/Jj6iq1Wa4PbwdC4d3k8Nm29rSM8is4aIgjmMyAAkfAmvDsQ3tD3XEDv7RKUhPT2aEtHHj01N4j/xiuf8AaTht7wzh0iTW0bxLGV9oilDDW50h3jlAbUXfORqGTXV+y3DvZrO2gPOOFFb94KNR/HNUdZpjFKLzk5TKcm9UcY+5KUpSvONIpSlAc5SX22/vJZVLx2RMMFuRtr0ZklKn3mb3VPLH41VOynAImWW44hZRJAkYdnkgEBWXcvGkakao1GFDMuSeWa3OOTRy8Vu7iLiEdgsQWBpNSZuJl3YtG7YbQPJy+qPQ1Iv2KF/Ekk3FLm4U4aMp4SRH0bwwpB++rm9PLxx52LILK2Rau6SwaLhylkMYlkkmjiP9HG7Exr/hwf4qudc7mu+JWKmUXC30KbyRSRqkwQDzGOSPAdhzwy77jOcVe+G3yTxRzRnMciK6HllWAYbdNjyrdXOM18pnlFxe5s0pSpkRWDWawaAzSlKAUpSgOJ95lt7HxMSRXQg9sQvJ4qho9celFAOxTIJJyefzAHnaXdyuPGjjkQ8pbck7epjbc/wlvlWh3h3i3nFJyQHit1FuoO4Lg65TjoQx0/w1X4uHeGcwSywnOfo3Ok/NTsazWWRUsMshbp2OhvMAQDnfO+DgYGTk4wv34pFcIyhldSp5MCCD8iNjVBtuPXocxrLDMFHmaSPAB6IfDIycb1upx65VdJtbZl+yrMo+OxXFRzHyXetEuEtyibs6KP7TAfrWovHLY8rmA/KVP/3VRbiSk+bg8B+IaE/qla9zxWNcZ4PbgEhQS0XMnA2VKktPn8D1V5LpJ2gtV53UH/UQ/kDXl2Q4/FPxm09ncnKTxyPpIV10axGCRliGVW9PnmqZFxB2ZhDYWEbIcEsmo5xnYqB8Ks3d1LJJxe29rlXCJK1usaqq+Lp0lDtnHhl2581FSg46sZK52JrB0nvOXxYrS1xn2i9hRh/y0Jmc/hH+dWqqp2q4deS8RspLeKNooElZnlfSgdwE91cszBQ2NsefnW1cdk5p97jiV0P7Ftot4/kMBpMfNzXLqpTkscFaeCw4piq2nd3Z/Xa7k+L3dz/+Mgr6/wCzqw6JOPld3X/u1X8K/J3UWLFa/EboQxSSnlGjOfkoLf7VXz3a2P8A3kH/AMVcf/3XxN3ZWTKVZrsqdiDdTEEdQQWwQafC/UajX7ueylt/J9vLNbwyzzx+LJK8SF28UmTdsZ5MB91V7g/EP5GzYX+pIVdvZLrSTHJGSWCMyjyyDJyD+mCer2VqsUaRRjCRqEQZJwqgADJ3OwG5r0dAwwQCDzBGRWiytTjhnITcXlHNOJ9s4JEMVk4urqQFYoost5jtqc8kRc5JJGwq89l+FeyWlvbFtRiiVCw5FgNyPhnNb1vaRx50RomeelQM/hXtXKqlWtiVljm9xSlKtKxWDWawaAzSlKAVhjttzrNKA/L3BJjJF4jHLu7s5PMuXYsfxr0lsi3vSy6fsgqv3ZVQ2PvrYZAs94F9wXk4jxy0eIQMfnX3Xm2PE2RPOCBUUKqhQOgr0pSqwKjuP/sSfR0P+daka0OMjKonVpUH+YMfyBqUP4kD5s9ricdDob8iD+le3EpnjEcsP7aOWNosfb1gAfHOcYry4WdTzSer6R+6gx+pNTfALYS39jGeXtKuf/LV5P1QVZH/ADF+gP0PSlK9AkKUpQClKUApSlAKUpQClKUArBrNYNAZpXJeM96k8kkkdhBGqRuUM9wSdTKcHRGhBx6EnryFQM3avizHP8ohP7KW0OB97An86rlbGLw2WxoskspHeKVweLtTxZd/5S1fBraDB+eAD+BqB7bdsOIXKxxXIiaKN/EHg642kIBwSdR93c4GD15DIK2L4YlRZFZaNfg6FYUB543+eSSfxrcquIEQAk3UIxsclkx8CAwIr3ju2+peRN6B1UH8iP0rFKDbyUtNck5XlJOASNyQurABJx8B1rShuZvrCBh6o5H5EH9akFfI32+GRVbWDhrXTyYBj3z00b/5nUD76huJxXAHjPIgMfuBVySWwu4ORnf41PyXCrzP4ZP6VCcZ4lq0RquMyAkuyKCBvjmSOm5FWV5zwDZsOHSqpR5XXcnKeHg5JP2dQO9WPsIoj4rw9CzEBpmLOcnaGTmf4qrZ4kMHXcRJ8IiGP4sD/prTufBbz+HPPpBOptQQD5nAA+AFWQ1ass6k2frUGs1+dexvbHiFvC0EAt44Vcldau7IW8zRr5gNic4xsWI+Akn7T8UY5biTD4JBAAPxUn8TWl2xXJfHp7JLKR3ilcG/+JOKD3eJyffBbt+qVv2neBxSPGprWcddcbRsfkUYqD91cV0H3OvprF2O1Urn3Z3vSimlS3uYJLaWQ6UYkPE7HYKJBjBPQED510GrE0+Clpp4YpSldOClKUApSlAKwazWDQFH493XWlxK08bz20jks5gcBXY/WZGBGfljOSeZqDl7prgH6PieR0Elsp/zK4/SlKi4xfKJxslHhmtJ3Y8QHu3Vo370Ug/RjWpfd1nEZEKGay6EMDMCpByCPKcGlK56cPBL1rOMmLDus4lGukT2WnJI/bHTn6oGkbZzt0zXs3dTet781h/0pG/U0pT0484HrTxjIHctI3vXNov7tmD+sgr3h7iYD+1u5G/u4Yo/9mpSpKKRByb5JrhncxwuLBaKWYg5zLIfzEekH5EVboOzdmi6FtLcL9kQx4/TelK6RIjiPdrwuf3rGJSORizF/wCkVqFv+5uxkGBLeRj0WbIPzEitWaUwdyyPbucKDFvxKVBknEkMcm5OTvlTWnc92PEV/Z3VnJ/eRyJ/oLUpUHXF8omrZrhsjj2N4ivvexH5STDl84q817J8QY4X2MH4yTf7RVmlc9GHgl8RZ5J7gvdXcNLFJe3UemORZPBt0OGZSCMySebG24A68xXV6UqaSWyK5ScnlilKV0iKUpQClKUArBrN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74200" y="-14401800"/>
            <a:ext cx="5349240" cy="3566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683568"/>
            <a:ext cx="9251504" cy="46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5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92250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PP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PF Candara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spcBef>
            <a:spcPts val="0"/>
          </a:spcBef>
          <a:defRPr sz="1800" b="1" kern="1200" dirty="0" smtClean="0">
            <a:solidFill>
              <a:schemeClr val="bg1"/>
            </a:solidFill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TEMPLATE_PPT PRESENTATION</Template>
  <TotalTime>4500</TotalTime>
  <Words>329</Words>
  <Application>Microsoft Office PowerPoint</Application>
  <PresentationFormat>On-screen Show (4:3)</PresentationFormat>
  <Paragraphs>37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Candara</vt:lpstr>
      <vt:lpstr>TEMPLATE_PPT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Laurene</dc:creator>
  <cp:lastModifiedBy>Sara Gayarre | EPF</cp:lastModifiedBy>
  <cp:revision>246</cp:revision>
  <cp:lastPrinted>2016-10-07T12:50:59Z</cp:lastPrinted>
  <dcterms:created xsi:type="dcterms:W3CDTF">2014-05-07T09:26:25Z</dcterms:created>
  <dcterms:modified xsi:type="dcterms:W3CDTF">2017-03-10T12:09:09Z</dcterms:modified>
</cp:coreProperties>
</file>