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
  </p:notesMasterIdLst>
  <p:handoutMasterIdLst>
    <p:handoutMasterId r:id="rId6"/>
  </p:handoutMasterIdLst>
  <p:sldIdLst>
    <p:sldId id="276" r:id="rId2"/>
    <p:sldId id="277" r:id="rId3"/>
    <p:sldId id="278" r:id="rId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FA6"/>
    <a:srgbClr val="005696"/>
    <a:srgbClr val="0073B6"/>
    <a:srgbClr val="1FB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272" autoAdjust="0"/>
  </p:normalViewPr>
  <p:slideViewPr>
    <p:cSldViewPr>
      <p:cViewPr>
        <p:scale>
          <a:sx n="50" d="100"/>
          <a:sy n="50" d="100"/>
        </p:scale>
        <p:origin x="-2712"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3A4E66-C3FB-4792-B790-513CEFCCD562}" type="datetimeFigureOut">
              <a:rPr lang="en-GB" smtClean="0"/>
              <a:t>04/06/2015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3A1525-6D8D-4AA1-86D5-EB44DDB79171}" type="slidenum">
              <a:rPr lang="en-GB" smtClean="0"/>
              <a:t>‹#›</a:t>
            </a:fld>
            <a:endParaRPr lang="en-GB"/>
          </a:p>
        </p:txBody>
      </p:sp>
    </p:spTree>
    <p:extLst>
      <p:ext uri="{BB962C8B-B14F-4D97-AF65-F5344CB8AC3E}">
        <p14:creationId xmlns:p14="http://schemas.microsoft.com/office/powerpoint/2010/main" val="3244459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B33D0FE-E8EE-419D-9EE1-C9766D2B4291}" type="datetimeFigureOut">
              <a:rPr lang="en-US"/>
              <a:pPr>
                <a:defRPr/>
              </a:pPr>
              <a:t>6/4/2015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A63D6FD-0B6F-4954-AF65-D74BDECBE26F}" type="slidenum">
              <a:rPr lang="en-US"/>
              <a:pPr>
                <a:defRPr/>
              </a:pPr>
              <a:t>‹#›</a:t>
            </a:fld>
            <a:endParaRPr lang="en-US" dirty="0"/>
          </a:p>
        </p:txBody>
      </p:sp>
    </p:spTree>
    <p:extLst>
      <p:ext uri="{BB962C8B-B14F-4D97-AF65-F5344CB8AC3E}">
        <p14:creationId xmlns:p14="http://schemas.microsoft.com/office/powerpoint/2010/main" val="26309169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GB" dirty="0" smtClean="0"/>
              <a:t>This campaign has two main objectives</a:t>
            </a:r>
          </a:p>
          <a:p>
            <a:pPr marL="628650" lvl="1" indent="-171450">
              <a:buFont typeface="Arial" panose="020B0604020202020204" pitchFamily="34" charset="0"/>
              <a:buChar char="•"/>
            </a:pPr>
            <a:r>
              <a:rPr lang="en-GB" dirty="0" smtClean="0"/>
              <a:t>Everyone</a:t>
            </a:r>
            <a:r>
              <a:rPr lang="en-GB" baseline="0" dirty="0" smtClean="0"/>
              <a:t> understands what is patient empowerment but we understand it differently. This campaign needs to promote an understanding </a:t>
            </a:r>
            <a:r>
              <a:rPr lang="en-GB" dirty="0" smtClean="0"/>
              <a:t>about what lies behind the concepts of health literacy, patient empowerment and patient involvement to make them more concrete;</a:t>
            </a:r>
          </a:p>
          <a:p>
            <a:pPr marL="628650" lvl="1" indent="-171450">
              <a:buFont typeface="Arial" panose="020B0604020202020204" pitchFamily="34" charset="0"/>
              <a:buChar char="•"/>
            </a:pPr>
            <a:r>
              <a:rPr lang="en-GB" dirty="0" smtClean="0"/>
              <a:t>A</a:t>
            </a:r>
            <a:r>
              <a:rPr lang="en-GB" baseline="0" dirty="0" smtClean="0"/>
              <a:t> lot has been happening around patient empowerment: we mentioned over the two-days the </a:t>
            </a:r>
            <a:r>
              <a:rPr lang="en-GB" baseline="0" dirty="0" err="1" smtClean="0"/>
              <a:t>EMPATHiE</a:t>
            </a:r>
            <a:r>
              <a:rPr lang="en-GB" baseline="0" dirty="0" smtClean="0"/>
              <a:t> study, the Hello healthcare campaign, the patient academy in Bulgaria, etc. which shows the importance of patient empowerment but still there is no strategy at EU level on this. With this campaign and as a result of this event, we want to c</a:t>
            </a:r>
            <a:r>
              <a:rPr lang="en-GB" dirty="0" smtClean="0"/>
              <a:t>all for active engagement of decision-makers and health professionals towards patient empowerment.</a:t>
            </a:r>
          </a:p>
          <a:p>
            <a:pPr marL="171450" indent="-171450">
              <a:buFont typeface="Arial" panose="020B0604020202020204" pitchFamily="34" charset="0"/>
              <a:buChar char="•"/>
            </a:pPr>
            <a:r>
              <a:rPr lang="en-GB" dirty="0" smtClean="0"/>
              <a:t>Timeline</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At</a:t>
            </a:r>
            <a:r>
              <a:rPr lang="en-GB" sz="1200" kern="1200" baseline="0" dirty="0" smtClean="0">
                <a:solidFill>
                  <a:schemeClr val="tx1"/>
                </a:solidFill>
                <a:effectLst/>
                <a:latin typeface="+mn-lt"/>
                <a:ea typeface="+mn-ea"/>
                <a:cs typeface="+mn-cs"/>
              </a:rPr>
              <a:t> the conference in May we took the </a:t>
            </a:r>
            <a:r>
              <a:rPr lang="en-GB" sz="1200" kern="1200" dirty="0" smtClean="0">
                <a:solidFill>
                  <a:schemeClr val="tx1"/>
                </a:solidFill>
                <a:effectLst/>
                <a:latin typeface="+mn-lt"/>
                <a:ea typeface="+mn-ea"/>
                <a:cs typeface="+mn-cs"/>
              </a:rPr>
              <a:t>first steps in formulating a powerful charter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on patient empowerment and a compelling roadmap outlining the critical journey we will embark upon.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Charter: we will further consult our members to agree on a common definition of patient empowerment.</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Roadmap: we will work in concert with health professionals to build EPF arguments and propose concrete actions to be taken by European policy-makers and health stakeholders to enable patient empowerment.</a:t>
            </a:r>
          </a:p>
          <a:p>
            <a:pPr marL="171450" indent="-171450">
              <a:buFont typeface="Arial" panose="020B0604020202020204" pitchFamily="34" charset="0"/>
              <a:buChar cha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6A63D6FD-0B6F-4954-AF65-D74BDECBE26F}" type="slidenum">
              <a:rPr lang="en-US" smtClean="0"/>
              <a:pPr>
                <a:defRPr/>
              </a:pPr>
              <a:t>1</a:t>
            </a:fld>
            <a:endParaRPr lang="en-US" dirty="0"/>
          </a:p>
        </p:txBody>
      </p:sp>
    </p:spTree>
    <p:extLst>
      <p:ext uri="{BB962C8B-B14F-4D97-AF65-F5344CB8AC3E}">
        <p14:creationId xmlns:p14="http://schemas.microsoft.com/office/powerpoint/2010/main" val="76596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five “E” of Empowerment stand for: </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Education:</a:t>
            </a:r>
            <a:r>
              <a:rPr lang="en-GB" sz="1200" kern="1200" dirty="0" smtClean="0">
                <a:solidFill>
                  <a:schemeClr val="tx1"/>
                </a:solidFill>
                <a:effectLst/>
                <a:latin typeface="+mn-lt"/>
                <a:ea typeface="+mn-ea"/>
                <a:cs typeface="+mn-cs"/>
              </a:rPr>
              <a:t> patients can make informed decisions about their health if they are able to access all the relevant information, in an easily understandable format.</a:t>
            </a:r>
          </a:p>
          <a:p>
            <a:pPr lvl="0"/>
            <a:r>
              <a:rPr lang="en-GB" sz="1200" b="1" kern="1200" dirty="0" smtClean="0">
                <a:solidFill>
                  <a:schemeClr val="tx1"/>
                </a:solidFill>
                <a:effectLst/>
                <a:latin typeface="+mn-lt"/>
                <a:ea typeface="+mn-ea"/>
                <a:cs typeface="+mn-cs"/>
              </a:rPr>
              <a:t>Expertise: </a:t>
            </a:r>
            <a:r>
              <a:rPr lang="en-GB" sz="1200" kern="1200" dirty="0" smtClean="0">
                <a:solidFill>
                  <a:schemeClr val="tx1"/>
                </a:solidFill>
                <a:effectLst/>
                <a:latin typeface="+mn-lt"/>
                <a:ea typeface="+mn-ea"/>
                <a:cs typeface="+mn-cs"/>
              </a:rPr>
              <a:t>patients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self-manage their condition every day so they have a unique expertise on healthcare which needs to be supported.</a:t>
            </a:r>
          </a:p>
          <a:p>
            <a:pPr lvl="0"/>
            <a:r>
              <a:rPr lang="en-GB" sz="1200" b="1" kern="1200" dirty="0" smtClean="0">
                <a:solidFill>
                  <a:schemeClr val="tx1"/>
                </a:solidFill>
                <a:effectLst/>
                <a:latin typeface="+mn-lt"/>
                <a:ea typeface="+mn-ea"/>
                <a:cs typeface="+mn-cs"/>
              </a:rPr>
              <a:t>Equality: </a:t>
            </a:r>
            <a:r>
              <a:rPr lang="en-GB" sz="1200" kern="1200" dirty="0" smtClean="0">
                <a:solidFill>
                  <a:schemeClr val="tx1"/>
                </a:solidFill>
                <a:effectLst/>
                <a:latin typeface="+mn-lt"/>
                <a:ea typeface="+mn-ea"/>
                <a:cs typeface="+mn-cs"/>
              </a:rPr>
              <a:t>patients need support to become equal partners with health professionals in the management of their condition. </a:t>
            </a:r>
          </a:p>
          <a:p>
            <a:pPr lvl="0"/>
            <a:r>
              <a:rPr lang="en-GB" sz="1200" b="1" kern="1200" dirty="0" smtClean="0">
                <a:solidFill>
                  <a:schemeClr val="tx1"/>
                </a:solidFill>
                <a:effectLst/>
                <a:latin typeface="+mn-lt"/>
                <a:ea typeface="+mn-ea"/>
                <a:cs typeface="+mn-cs"/>
              </a:rPr>
              <a:t>Experience: </a:t>
            </a:r>
            <a:r>
              <a:rPr lang="en-GB" sz="1200" kern="1200" dirty="0" smtClean="0">
                <a:solidFill>
                  <a:schemeClr val="tx1"/>
                </a:solidFill>
                <a:effectLst/>
                <a:latin typeface="+mn-lt"/>
                <a:ea typeface="+mn-ea"/>
                <a:cs typeface="+mn-cs"/>
              </a:rPr>
              <a:t>individual patients work with patient organisations to represent them, and channel their experience and collective voice.</a:t>
            </a:r>
          </a:p>
          <a:p>
            <a:pPr lvl="0"/>
            <a:r>
              <a:rPr lang="en-GB" sz="1200" b="1" kern="1200" dirty="0" smtClean="0">
                <a:solidFill>
                  <a:schemeClr val="tx1"/>
                </a:solidFill>
                <a:effectLst/>
                <a:latin typeface="+mn-lt"/>
                <a:ea typeface="+mn-ea"/>
                <a:cs typeface="+mn-cs"/>
              </a:rPr>
              <a:t>Engagement: </a:t>
            </a:r>
            <a:r>
              <a:rPr lang="en-GB" sz="1200" kern="1200" dirty="0" smtClean="0">
                <a:solidFill>
                  <a:schemeClr val="tx1"/>
                </a:solidFill>
                <a:effectLst/>
                <a:latin typeface="+mn-lt"/>
                <a:ea typeface="+mn-ea"/>
                <a:cs typeface="+mn-cs"/>
              </a:rPr>
              <a:t>patients need to be involved in designing more effective healthcare for all, and in research to deliver new and better treatments and services.</a:t>
            </a:r>
          </a:p>
          <a:p>
            <a:r>
              <a:rPr lang="en-GB" sz="1200" kern="1200" dirty="0" smtClean="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Patients prescribe </a:t>
            </a:r>
            <a:r>
              <a:rPr lang="en-GB" sz="1200" i="1" kern="1200" dirty="0" err="1" smtClean="0">
                <a:solidFill>
                  <a:schemeClr val="tx1"/>
                </a:solidFill>
                <a:effectLst/>
                <a:latin typeface="+mn-lt"/>
                <a:ea typeface="+mn-ea"/>
                <a:cs typeface="+mn-cs"/>
              </a:rPr>
              <a:t>E5</a:t>
            </a:r>
            <a:r>
              <a:rPr lang="en-GB" sz="1200" i="1" kern="1200" dirty="0" smtClean="0">
                <a:solidFill>
                  <a:schemeClr val="tx1"/>
                </a:solidFill>
                <a:effectLst/>
                <a:latin typeface="+mn-lt"/>
                <a:ea typeface="+mn-ea"/>
                <a:cs typeface="+mn-cs"/>
              </a:rPr>
              <a:t> for sustainable health systems</a:t>
            </a:r>
            <a:r>
              <a:rPr lang="en-GB" sz="1200" kern="1200" dirty="0" smtClean="0">
                <a:solidFill>
                  <a:schemeClr val="tx1"/>
                </a:solidFill>
                <a:effectLst/>
                <a:latin typeface="+mn-lt"/>
                <a:ea typeface="+mn-ea"/>
                <a:cs typeface="+mn-cs"/>
              </a:rPr>
              <a:t>” is the tagline of the EPF campaign to demonstrate that this time patients are not asking others to do something for us but we are active, prescribing</a:t>
            </a:r>
            <a:r>
              <a:rPr lang="en-GB" sz="1200" kern="1200" baseline="0" dirty="0" smtClean="0">
                <a:solidFill>
                  <a:schemeClr val="tx1"/>
                </a:solidFill>
                <a:effectLst/>
                <a:latin typeface="+mn-lt"/>
                <a:ea typeface="+mn-ea"/>
                <a:cs typeface="+mn-cs"/>
              </a:rPr>
              <a:t> the solution for better healthcare – and what we prescribe is the </a:t>
            </a:r>
            <a:r>
              <a:rPr lang="en-GB" sz="1200" kern="1200" baseline="0" dirty="0" err="1" smtClean="0">
                <a:solidFill>
                  <a:schemeClr val="tx1"/>
                </a:solidFill>
                <a:effectLst/>
                <a:latin typeface="+mn-lt"/>
                <a:ea typeface="+mn-ea"/>
                <a:cs typeface="+mn-cs"/>
              </a:rPr>
              <a:t>5E</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6A63D6FD-0B6F-4954-AF65-D74BDECBE26F}" type="slidenum">
              <a:rPr lang="en-US" smtClean="0"/>
              <a:pPr>
                <a:defRPr/>
              </a:pPr>
              <a:t>2</a:t>
            </a:fld>
            <a:endParaRPr lang="en-US" dirty="0"/>
          </a:p>
        </p:txBody>
      </p:sp>
    </p:spTree>
    <p:extLst>
      <p:ext uri="{BB962C8B-B14F-4D97-AF65-F5344CB8AC3E}">
        <p14:creationId xmlns:p14="http://schemas.microsoft.com/office/powerpoint/2010/main" val="163015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27" name="Picture 3" descr="C:\Users\Zilvinas\Desktop\EPF Template 2013\powerpoint\EPF-PPT-back-fixed.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 y="-1"/>
            <a:ext cx="9253441" cy="6939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1620291" y="1844824"/>
            <a:ext cx="5688013" cy="1080120"/>
          </a:xfrm>
          <a:prstGeom prst="rect">
            <a:avLst/>
          </a:prstGeom>
        </p:spPr>
        <p:txBody>
          <a:bodyPr/>
          <a:lstStyle>
            <a:lvl1pPr marL="0" indent="0" algn="ctr">
              <a:buNone/>
              <a:defRPr b="1" i="0" cap="all" baseline="0">
                <a:solidFill>
                  <a:schemeClr val="bg1"/>
                </a:solidFill>
              </a:defRPr>
            </a:lvl1pPr>
          </a:lstStyle>
          <a:p>
            <a:pPr lvl="0"/>
            <a:r>
              <a:rPr lang="en-GB" dirty="0" smtClean="0"/>
              <a:t>“Title”</a:t>
            </a:r>
            <a:endParaRPr lang="en-GB" dirty="0"/>
          </a:p>
        </p:txBody>
      </p:sp>
      <p:sp>
        <p:nvSpPr>
          <p:cNvPr id="18" name="Text Placeholder 5"/>
          <p:cNvSpPr>
            <a:spLocks noGrp="1"/>
          </p:cNvSpPr>
          <p:nvPr>
            <p:ph type="body" sz="quarter" idx="11" hasCustomPrompt="1"/>
          </p:nvPr>
        </p:nvSpPr>
        <p:spPr>
          <a:xfrm>
            <a:off x="1620291" y="2924944"/>
            <a:ext cx="5688013" cy="1080120"/>
          </a:xfrm>
          <a:prstGeom prst="rect">
            <a:avLst/>
          </a:prstGeom>
        </p:spPr>
        <p:txBody>
          <a:bodyPr/>
          <a:lstStyle>
            <a:lvl1pPr marL="0" indent="0" algn="ctr">
              <a:buNone/>
              <a:defRPr sz="2800">
                <a:solidFill>
                  <a:schemeClr val="bg1"/>
                </a:solidFill>
              </a:defRPr>
            </a:lvl1pPr>
          </a:lstStyle>
          <a:p>
            <a:pPr lvl="0"/>
            <a:r>
              <a:rPr lang="en-US" dirty="0" smtClean="0"/>
              <a:t>Subtitle</a:t>
            </a:r>
            <a:endParaRPr lang="en-GB" dirty="0"/>
          </a:p>
        </p:txBody>
      </p:sp>
      <p:sp>
        <p:nvSpPr>
          <p:cNvPr id="19" name="Text Placeholder 5"/>
          <p:cNvSpPr>
            <a:spLocks noGrp="1"/>
          </p:cNvSpPr>
          <p:nvPr>
            <p:ph type="body" sz="quarter" idx="12" hasCustomPrompt="1"/>
          </p:nvPr>
        </p:nvSpPr>
        <p:spPr>
          <a:xfrm>
            <a:off x="539552" y="4869160"/>
            <a:ext cx="2164233" cy="360040"/>
          </a:xfrm>
          <a:prstGeom prst="rect">
            <a:avLst/>
          </a:prstGeom>
        </p:spPr>
        <p:txBody>
          <a:bodyPr/>
          <a:lstStyle>
            <a:lvl1pPr marL="0" indent="0">
              <a:buNone/>
              <a:defRPr sz="1600">
                <a:solidFill>
                  <a:schemeClr val="bg1"/>
                </a:solidFill>
              </a:defRPr>
            </a:lvl1pPr>
          </a:lstStyle>
          <a:p>
            <a:pPr lvl="0"/>
            <a:r>
              <a:rPr lang="en-US" dirty="0" smtClean="0"/>
              <a:t>Date</a:t>
            </a:r>
            <a:endParaRPr lang="en-GB" dirty="0"/>
          </a:p>
        </p:txBody>
      </p:sp>
      <p:sp>
        <p:nvSpPr>
          <p:cNvPr id="22" name="Text Placeholder 5"/>
          <p:cNvSpPr>
            <a:spLocks noGrp="1"/>
          </p:cNvSpPr>
          <p:nvPr>
            <p:ph type="body" sz="quarter" idx="13" hasCustomPrompt="1"/>
          </p:nvPr>
        </p:nvSpPr>
        <p:spPr>
          <a:xfrm>
            <a:off x="539552" y="5229200"/>
            <a:ext cx="2164233" cy="360040"/>
          </a:xfrm>
          <a:prstGeom prst="rect">
            <a:avLst/>
          </a:prstGeom>
        </p:spPr>
        <p:txBody>
          <a:bodyPr/>
          <a:lstStyle>
            <a:lvl1pPr marL="0" indent="0">
              <a:buNone/>
              <a:defRPr sz="1600">
                <a:solidFill>
                  <a:schemeClr val="bg1"/>
                </a:solidFill>
              </a:defRPr>
            </a:lvl1pPr>
          </a:lstStyle>
          <a:p>
            <a:pPr lvl="0"/>
            <a:r>
              <a:rPr lang="en-US" dirty="0" smtClean="0"/>
              <a:t>Location</a:t>
            </a:r>
            <a:endParaRPr lang="en-GB" dirty="0"/>
          </a:p>
        </p:txBody>
      </p:sp>
      <p:sp>
        <p:nvSpPr>
          <p:cNvPr id="23" name="Text Placeholder 5"/>
          <p:cNvSpPr>
            <a:spLocks noGrp="1"/>
          </p:cNvSpPr>
          <p:nvPr>
            <p:ph type="body" sz="quarter" idx="14" hasCustomPrompt="1"/>
          </p:nvPr>
        </p:nvSpPr>
        <p:spPr>
          <a:xfrm>
            <a:off x="1598004" y="4005064"/>
            <a:ext cx="5688013" cy="792088"/>
          </a:xfrm>
          <a:prstGeom prst="rect">
            <a:avLst/>
          </a:prstGeom>
        </p:spPr>
        <p:txBody>
          <a:bodyPr/>
          <a:lstStyle>
            <a:lvl1pPr marL="0" indent="0" algn="ctr">
              <a:buNone/>
              <a:defRPr sz="2400" baseline="0">
                <a:solidFill>
                  <a:schemeClr val="bg1"/>
                </a:solidFill>
              </a:defRPr>
            </a:lvl1pPr>
          </a:lstStyle>
          <a:p>
            <a:pPr lvl="0"/>
            <a:r>
              <a:rPr lang="en-US" dirty="0" smtClean="0"/>
              <a:t>Speaker</a:t>
            </a:r>
          </a:p>
          <a:p>
            <a:pPr lvl="0"/>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mp; conten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41906" y="1726446"/>
            <a:ext cx="8136904" cy="4536480"/>
          </a:xfrm>
          <a:prstGeom prst="rect">
            <a:avLst/>
          </a:prstGeom>
        </p:spPr>
        <p:txBody>
          <a:bodyPr/>
          <a:lstStyle>
            <a:lvl1pPr>
              <a:defRPr sz="2800" baseline="0">
                <a:latin typeface="Calibri" pitchFamily="34" charset="0"/>
              </a:defRPr>
            </a:lvl1pPr>
            <a:lvl2pPr>
              <a:defRPr sz="2400" baseline="0">
                <a:solidFill>
                  <a:srgbClr val="005696"/>
                </a:solidFill>
                <a:latin typeface="Calibri" pitchFamily="34" charset="0"/>
              </a:defRPr>
            </a:lvl2pPr>
            <a:lvl3pPr>
              <a:defRPr baseline="0">
                <a:solidFill>
                  <a:srgbClr val="1FB25A"/>
                </a:solidFill>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smtClean="0"/>
              <a:t>Item 1</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4" hasCustomPrompt="1"/>
          </p:nvPr>
        </p:nvSpPr>
        <p:spPr>
          <a:xfrm>
            <a:off x="467841" y="188640"/>
            <a:ext cx="6912471" cy="647700"/>
          </a:xfrm>
          <a:prstGeom prst="rect">
            <a:avLst/>
          </a:prstGeom>
        </p:spPr>
        <p:txBody>
          <a:bodyPr/>
          <a:lstStyle>
            <a:lvl1pPr marL="0" indent="0">
              <a:buNone/>
              <a:defRPr b="1" cap="none" baseline="0">
                <a:solidFill>
                  <a:srgbClr val="005696"/>
                </a:solidFill>
              </a:defRPr>
            </a:lvl1pPr>
          </a:lstStyle>
          <a:p>
            <a:pPr lvl="0"/>
            <a:r>
              <a:rPr lang="en-US" dirty="0" smtClean="0"/>
              <a:t>Slide Title</a:t>
            </a:r>
            <a:endParaRPr lang="en-GB" dirty="0"/>
          </a:p>
        </p:txBody>
      </p:sp>
      <p:sp>
        <p:nvSpPr>
          <p:cNvPr id="10" name="Text Placeholder 9"/>
          <p:cNvSpPr>
            <a:spLocks noGrp="1"/>
          </p:cNvSpPr>
          <p:nvPr>
            <p:ph type="body" sz="quarter" idx="15" hasCustomPrompt="1"/>
          </p:nvPr>
        </p:nvSpPr>
        <p:spPr>
          <a:xfrm>
            <a:off x="467544" y="1196752"/>
            <a:ext cx="8064896" cy="431800"/>
          </a:xfrm>
          <a:prstGeom prst="rect">
            <a:avLst/>
          </a:prstGeom>
        </p:spPr>
        <p:txBody>
          <a:bodyPr/>
          <a:lstStyle>
            <a:lvl1pPr marL="0" indent="0">
              <a:buNone/>
              <a:defRPr sz="2400" baseline="0">
                <a:solidFill>
                  <a:srgbClr val="065FA6"/>
                </a:solidFill>
              </a:defRPr>
            </a:lvl1pPr>
          </a:lstStyle>
          <a:p>
            <a:pPr lvl="0"/>
            <a:r>
              <a:rPr lang="en-US" dirty="0" smtClean="0"/>
              <a:t>Subtitle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sz="half" idx="1" hasCustomPrompt="1"/>
          </p:nvPr>
        </p:nvSpPr>
        <p:spPr>
          <a:xfrm>
            <a:off x="428596" y="1714488"/>
            <a:ext cx="8143932" cy="4411675"/>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smtClean="0">
                <a:solidFill>
                  <a:srgbClr val="065FA6"/>
                </a:solidFill>
                <a:latin typeface="Rockwell Std" pitchFamily="18" charset="0"/>
              </a:rPr>
              <a:t> Paragraphe 1</a:t>
            </a:r>
          </a:p>
          <a:p>
            <a:pPr lvl="2"/>
            <a:r>
              <a:rPr lang="en-US" dirty="0" smtClean="0"/>
              <a:t>Third level</a:t>
            </a:r>
          </a:p>
        </p:txBody>
      </p:sp>
      <p:sp>
        <p:nvSpPr>
          <p:cNvPr id="6"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smtClean="0">
                <a:solidFill>
                  <a:srgbClr val="002060"/>
                </a:solidFill>
                <a:latin typeface="Rockwell Std" pitchFamily="18" charset="0"/>
              </a:rPr>
              <a:t>Title</a:t>
            </a:r>
            <a:r>
              <a:rPr lang="fr-BE" sz="2800" b="1" cap="all" dirty="0" smtClean="0">
                <a:solidFill>
                  <a:srgbClr val="002060"/>
                </a:solidFill>
                <a:latin typeface="Rockwell Std" pitchFamily="18" charset="0"/>
              </a:rPr>
              <a:t> </a:t>
            </a:r>
            <a:r>
              <a:rPr lang="fr-BE" sz="2800" b="1" dirty="0" err="1" smtClean="0">
                <a:solidFill>
                  <a:srgbClr val="0073B6"/>
                </a:solidFill>
                <a:latin typeface="Rockwell Std" pitchFamily="18" charset="0"/>
              </a:rPr>
              <a:t>Layout</a:t>
            </a:r>
            <a:endParaRPr lang="en-US" sz="2800" b="1" dirty="0">
              <a:solidFill>
                <a:srgbClr val="0073B6"/>
              </a:solidFill>
              <a:latin typeface="Rockwell Std" pitchFamily="18" charset="0"/>
            </a:endParaRPr>
          </a:p>
        </p:txBody>
      </p:sp>
      <p:sp>
        <p:nvSpPr>
          <p:cNvPr id="10" name="Content Placeholder 2"/>
          <p:cNvSpPr>
            <a:spLocks noGrp="1"/>
          </p:cNvSpPr>
          <p:nvPr>
            <p:ph sz="half" idx="12" hasCustomPrompt="1"/>
          </p:nvPr>
        </p:nvSpPr>
        <p:spPr>
          <a:xfrm>
            <a:off x="428596" y="1142984"/>
            <a:ext cx="8143932" cy="571504"/>
          </a:xfrm>
          <a:prstGeom prst="rect">
            <a:avLst/>
          </a:prstGeom>
        </p:spPr>
        <p:txBody>
          <a:bodyPr/>
          <a:lstStyle>
            <a:lvl1pPr>
              <a:buClr>
                <a:srgbClr val="065FA6"/>
              </a:buClr>
              <a:buFont typeface="Arial" pitchFamily="34" charset="0"/>
              <a:buNone/>
              <a:defRPr sz="2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400" b="1" dirty="0" smtClean="0">
                <a:solidFill>
                  <a:srgbClr val="002060"/>
                </a:solidFill>
                <a:latin typeface="Rockwell Std" pitchFamily="18" charset="0"/>
              </a:rPr>
              <a:t>TITLE</a:t>
            </a:r>
            <a:endParaRPr lang="en-US" sz="2800" b="1" dirty="0">
              <a:solidFill>
                <a:srgbClr val="0073B6"/>
              </a:solidFill>
              <a:latin typeface="Rockwell Std" pitchFamily="18"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2984"/>
            <a:ext cx="4038600" cy="4983179"/>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Content Placeholder 2"/>
          <p:cNvSpPr>
            <a:spLocks noGrp="1"/>
          </p:cNvSpPr>
          <p:nvPr>
            <p:ph sz="half" idx="10" hasCustomPrompt="1"/>
          </p:nvPr>
        </p:nvSpPr>
        <p:spPr>
          <a:xfrm>
            <a:off x="4786314" y="1142984"/>
            <a:ext cx="3786214" cy="4983179"/>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smtClean="0">
                <a:solidFill>
                  <a:srgbClr val="065FA6"/>
                </a:solidFill>
                <a:latin typeface="Rockwell Std" pitchFamily="18" charset="0"/>
              </a:rPr>
              <a:t> Paragraphe 1</a:t>
            </a:r>
          </a:p>
          <a:p>
            <a:pPr lvl="2"/>
            <a:r>
              <a:rPr lang="en-US" dirty="0" smtClean="0"/>
              <a:t>Third level</a:t>
            </a:r>
          </a:p>
        </p:txBody>
      </p:sp>
      <p:sp>
        <p:nvSpPr>
          <p:cNvPr id="6"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smtClean="0">
                <a:solidFill>
                  <a:srgbClr val="002060"/>
                </a:solidFill>
                <a:latin typeface="Rockwell Std" pitchFamily="18" charset="0"/>
              </a:rPr>
              <a:t>Title</a:t>
            </a:r>
            <a:r>
              <a:rPr lang="fr-BE" sz="2800" b="1" cap="all" dirty="0" smtClean="0">
                <a:solidFill>
                  <a:srgbClr val="002060"/>
                </a:solidFill>
                <a:latin typeface="Rockwell Std" pitchFamily="18" charset="0"/>
              </a:rPr>
              <a:t> </a:t>
            </a:r>
            <a:r>
              <a:rPr lang="fr-BE" sz="2800" b="1" dirty="0" err="1" smtClean="0">
                <a:solidFill>
                  <a:srgbClr val="0073B6"/>
                </a:solidFill>
                <a:latin typeface="Rockwell Std" pitchFamily="18" charset="0"/>
              </a:rPr>
              <a:t>Layout</a:t>
            </a:r>
            <a:endParaRPr lang="en-US" sz="2800" b="1" dirty="0">
              <a:solidFill>
                <a:srgbClr val="0073B6"/>
              </a:solidFill>
              <a:latin typeface="Rockwell Std" pitchFamily="18"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her 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428596" y="1714488"/>
            <a:ext cx="8143932" cy="4411675"/>
          </a:xfrm>
          <a:prstGeom prst="rect">
            <a:avLst/>
          </a:prstGeom>
        </p:spPr>
        <p:txBody>
          <a:bodyPr/>
          <a:lstStyle>
            <a:lvl1pPr>
              <a:buClr>
                <a:srgbClr val="065FA6"/>
              </a:buClr>
              <a:buFont typeface="Arial" pitchFamily="34" charset="0"/>
              <a:buNone/>
              <a:defRPr lang="fr-BE" sz="1600" baseline="0" dirty="0" smtClean="0">
                <a:solidFill>
                  <a:schemeClr val="bg1">
                    <a:lumMod val="50000"/>
                  </a:schemeClr>
                </a:solidFill>
                <a:latin typeface="+mn-lt"/>
              </a:defRPr>
            </a:lvl1pPr>
            <a:lvl2pPr>
              <a:defRPr sz="2400"/>
            </a:lvl2pPr>
            <a:lvl3pPr>
              <a:buNone/>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smtClean="0">
                <a:solidFill>
                  <a:srgbClr val="065FA6"/>
                </a:solidFill>
                <a:latin typeface="Rockwell Std" pitchFamily="18" charset="0"/>
              </a:rPr>
              <a:t>Paragraphe 2</a:t>
            </a:r>
          </a:p>
          <a:p>
            <a:pPr>
              <a:buClr>
                <a:srgbClr val="065FA6"/>
              </a:buClr>
            </a:pPr>
            <a:r>
              <a:rPr lang="fr-BE" sz="1600" dirty="0" smtClean="0">
                <a:solidFill>
                  <a:schemeClr val="bg1">
                    <a:lumMod val="50000"/>
                  </a:schemeClr>
                </a:solidFill>
                <a:latin typeface="+mj-lt"/>
              </a:rPr>
              <a:t>	Lorem </a:t>
            </a:r>
            <a:r>
              <a:rPr lang="fr-BE" sz="1600" dirty="0" err="1" smtClean="0">
                <a:solidFill>
                  <a:schemeClr val="bg1">
                    <a:lumMod val="50000"/>
                  </a:schemeClr>
                </a:solidFill>
                <a:latin typeface="+mj-lt"/>
              </a:rPr>
              <a:t>ipsum</a:t>
            </a:r>
            <a:r>
              <a:rPr lang="fr-BE" sz="1600" dirty="0" smtClean="0">
                <a:solidFill>
                  <a:schemeClr val="bg1">
                    <a:lumMod val="50000"/>
                  </a:schemeClr>
                </a:solidFill>
                <a:latin typeface="+mj-lt"/>
              </a:rPr>
              <a:t>, </a:t>
            </a:r>
            <a:r>
              <a:rPr lang="fr-BE" sz="1600" dirty="0" err="1" smtClean="0">
                <a:solidFill>
                  <a:schemeClr val="bg1">
                    <a:lumMod val="50000"/>
                  </a:schemeClr>
                </a:solidFill>
                <a:latin typeface="+mj-lt"/>
              </a:rPr>
              <a:t>dolor</a:t>
            </a:r>
            <a:r>
              <a:rPr lang="fr-BE" sz="1600" dirty="0" smtClean="0">
                <a:solidFill>
                  <a:schemeClr val="bg1">
                    <a:lumMod val="50000"/>
                  </a:schemeClr>
                </a:solidFill>
                <a:latin typeface="+mj-lt"/>
              </a:rPr>
              <a:t> </a:t>
            </a:r>
            <a:r>
              <a:rPr lang="fr-BE" sz="1600" dirty="0" err="1" smtClean="0">
                <a:solidFill>
                  <a:schemeClr val="bg1">
                    <a:lumMod val="50000"/>
                  </a:schemeClr>
                </a:solidFill>
                <a:latin typeface="+mj-lt"/>
              </a:rPr>
              <a:t>sit</a:t>
            </a:r>
            <a:r>
              <a:rPr lang="fr-BE" sz="1600" dirty="0" smtClean="0">
                <a:solidFill>
                  <a:schemeClr val="bg1">
                    <a:lumMod val="50000"/>
                  </a:schemeClr>
                </a:solidFill>
                <a:latin typeface="+mj-lt"/>
              </a:rPr>
              <a:t> </a:t>
            </a:r>
            <a:r>
              <a:rPr lang="fr-BE" sz="1600" dirty="0" err="1" smtClean="0">
                <a:solidFill>
                  <a:schemeClr val="bg1">
                    <a:lumMod val="50000"/>
                  </a:schemeClr>
                </a:solidFill>
                <a:latin typeface="+mj-lt"/>
              </a:rPr>
              <a:t>amet</a:t>
            </a:r>
            <a:endParaRPr lang="fr-BE" sz="1600" dirty="0" smtClean="0">
              <a:solidFill>
                <a:schemeClr val="bg1">
                  <a:lumMod val="50000"/>
                </a:schemeClr>
              </a:solidFill>
              <a:latin typeface="+mj-lt"/>
            </a:endParaRPr>
          </a:p>
        </p:txBody>
      </p:sp>
      <p:sp>
        <p:nvSpPr>
          <p:cNvPr id="7"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smtClean="0">
                <a:solidFill>
                  <a:srgbClr val="002060"/>
                </a:solidFill>
                <a:latin typeface="Rockwell Std" pitchFamily="18" charset="0"/>
              </a:rPr>
              <a:t>Title</a:t>
            </a:r>
            <a:r>
              <a:rPr lang="fr-BE" sz="2800" b="1" cap="all" dirty="0" smtClean="0">
                <a:solidFill>
                  <a:srgbClr val="002060"/>
                </a:solidFill>
                <a:latin typeface="Rockwell Std" pitchFamily="18" charset="0"/>
              </a:rPr>
              <a:t> </a:t>
            </a:r>
            <a:r>
              <a:rPr lang="fr-BE" sz="2800" b="1" dirty="0" err="1" smtClean="0">
                <a:solidFill>
                  <a:srgbClr val="0073B6"/>
                </a:solidFill>
                <a:latin typeface="Rockwell Std" pitchFamily="18" charset="0"/>
              </a:rPr>
              <a:t>Layout</a:t>
            </a:r>
            <a:endParaRPr lang="en-US" sz="2800" b="1" dirty="0">
              <a:solidFill>
                <a:srgbClr val="0073B6"/>
              </a:solidFill>
              <a:latin typeface="Rockwell Std" pitchFamily="18" charset="0"/>
            </a:endParaRPr>
          </a:p>
        </p:txBody>
      </p:sp>
      <p:sp>
        <p:nvSpPr>
          <p:cNvPr id="10" name="Content Placeholder 2"/>
          <p:cNvSpPr>
            <a:spLocks noGrp="1"/>
          </p:cNvSpPr>
          <p:nvPr>
            <p:ph sz="half" idx="12" hasCustomPrompt="1"/>
          </p:nvPr>
        </p:nvSpPr>
        <p:spPr>
          <a:xfrm>
            <a:off x="428596" y="1142984"/>
            <a:ext cx="8143932" cy="571504"/>
          </a:xfrm>
          <a:prstGeom prst="rect">
            <a:avLst/>
          </a:prstGeom>
        </p:spPr>
        <p:txBody>
          <a:bodyPr/>
          <a:lstStyle>
            <a:lvl1pPr>
              <a:buClr>
                <a:srgbClr val="065FA6"/>
              </a:buClr>
              <a:buFont typeface="Arial" pitchFamily="34" charset="0"/>
              <a:buNone/>
              <a:defRPr sz="2800" cap="all"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400" b="1" dirty="0" smtClean="0">
                <a:solidFill>
                  <a:srgbClr val="002060"/>
                </a:solidFill>
                <a:latin typeface="Rockwell Std" pitchFamily="18" charset="0"/>
              </a:rPr>
              <a:t>TITLE</a:t>
            </a:r>
            <a:endParaRPr lang="en-US" sz="2800" b="1" dirty="0">
              <a:solidFill>
                <a:srgbClr val="0073B6"/>
              </a:solidFill>
              <a:latin typeface="Rockwell Std" pitchFamily="18"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or Thank you slide">
    <p:spTree>
      <p:nvGrpSpPr>
        <p:cNvPr id="1" name=""/>
        <p:cNvGrpSpPr/>
        <p:nvPr/>
      </p:nvGrpSpPr>
      <p:grpSpPr>
        <a:xfrm>
          <a:off x="0" y="0"/>
          <a:ext cx="0" cy="0"/>
          <a:chOff x="0" y="0"/>
          <a:chExt cx="0" cy="0"/>
        </a:xfrm>
      </p:grpSpPr>
      <p:pic>
        <p:nvPicPr>
          <p:cNvPr id="17" name="Picture 3" descr="C:\Users\Zilvinas\Desktop\EPF Template 2013\powerpoint\EPF-PPT-back-fixed.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 y="-1"/>
            <a:ext cx="9253441" cy="6939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5616" y="2924944"/>
            <a:ext cx="3672408" cy="1200329"/>
          </a:xfrm>
          <a:prstGeom prst="rect">
            <a:avLst/>
          </a:prstGeom>
          <a:noFill/>
        </p:spPr>
        <p:txBody>
          <a:bodyPr wrap="square" rtlCol="0">
            <a:spAutoFit/>
          </a:bodyPr>
          <a:lstStyle/>
          <a:p>
            <a:r>
              <a:rPr lang="en-GB" sz="2400" dirty="0" smtClean="0">
                <a:solidFill>
                  <a:schemeClr val="bg1"/>
                </a:solidFill>
                <a:latin typeface="+mj-lt"/>
                <a:cs typeface="Calibri" pitchFamily="34" charset="0"/>
              </a:rPr>
              <a:t>/</a:t>
            </a:r>
            <a:r>
              <a:rPr lang="en-GB" sz="2400" dirty="0" err="1" smtClean="0">
                <a:solidFill>
                  <a:schemeClr val="bg1"/>
                </a:solidFill>
                <a:latin typeface="+mj-lt"/>
                <a:cs typeface="Calibri" pitchFamily="34" charset="0"/>
              </a:rPr>
              <a:t>europeanpatientsforum</a:t>
            </a:r>
            <a:endParaRPr lang="en-GB" sz="2400" dirty="0" smtClean="0">
              <a:solidFill>
                <a:schemeClr val="bg1"/>
              </a:solidFill>
              <a:latin typeface="+mj-lt"/>
              <a:cs typeface="Calibri" pitchFamily="34" charset="0"/>
            </a:endParaRPr>
          </a:p>
          <a:p>
            <a:endParaRPr lang="en-GB" sz="2400" dirty="0" smtClean="0">
              <a:solidFill>
                <a:schemeClr val="bg1"/>
              </a:solidFill>
              <a:latin typeface="+mj-lt"/>
              <a:cs typeface="Calibri" pitchFamily="34" charset="0"/>
            </a:endParaRPr>
          </a:p>
          <a:p>
            <a:r>
              <a:rPr lang="en-GB" sz="2400" dirty="0" smtClean="0">
                <a:solidFill>
                  <a:schemeClr val="bg1"/>
                </a:solidFill>
                <a:latin typeface="+mj-lt"/>
                <a:cs typeface="Calibri" pitchFamily="34" charset="0"/>
              </a:rPr>
              <a:t>/</a:t>
            </a:r>
            <a:r>
              <a:rPr lang="en-GB" sz="2400" dirty="0" err="1" smtClean="0">
                <a:solidFill>
                  <a:schemeClr val="bg1"/>
                </a:solidFill>
                <a:latin typeface="+mj-lt"/>
                <a:cs typeface="Calibri" pitchFamily="34" charset="0"/>
              </a:rPr>
              <a:t>eupatientsforum</a:t>
            </a:r>
            <a:endParaRPr lang="en-GB" sz="2400" dirty="0" smtClean="0">
              <a:solidFill>
                <a:schemeClr val="bg1"/>
              </a:solidFill>
              <a:latin typeface="+mj-lt"/>
              <a:cs typeface="Calibri"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936" y="2882762"/>
            <a:ext cx="532838" cy="522431"/>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621" y="3666189"/>
            <a:ext cx="516153" cy="504056"/>
          </a:xfrm>
          <a:prstGeom prst="rect">
            <a:avLst/>
          </a:prstGeom>
        </p:spPr>
      </p:pic>
      <p:pic>
        <p:nvPicPr>
          <p:cNvPr id="21" name="Picture 5"/>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5508104" y="2894159"/>
            <a:ext cx="504056" cy="49963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userDrawn="1"/>
        </p:nvSpPr>
        <p:spPr>
          <a:xfrm>
            <a:off x="0" y="4365104"/>
            <a:ext cx="9252520" cy="1200329"/>
          </a:xfrm>
          <a:prstGeom prst="rect">
            <a:avLst/>
          </a:prstGeom>
          <a:noFill/>
        </p:spPr>
        <p:txBody>
          <a:bodyPr wrap="square" rtlCol="0">
            <a:spAutoFit/>
          </a:bodyPr>
          <a:lstStyle/>
          <a:p>
            <a:pPr algn="ctr">
              <a:spcBef>
                <a:spcPts val="0"/>
              </a:spcBef>
            </a:pPr>
            <a:r>
              <a:rPr lang="fr-BE" sz="2400" b="1" kern="1200" dirty="0" smtClean="0">
                <a:solidFill>
                  <a:schemeClr val="bg1"/>
                </a:solidFill>
                <a:latin typeface="+mn-lt"/>
                <a:ea typeface="+mn-ea"/>
                <a:cs typeface="+mn-cs"/>
              </a:rPr>
              <a:t>More information</a:t>
            </a:r>
          </a:p>
          <a:p>
            <a:pPr algn="ctr">
              <a:spcBef>
                <a:spcPts val="0"/>
              </a:spcBef>
            </a:pPr>
            <a:r>
              <a:rPr lang="fr-BE" sz="2400" kern="1200" dirty="0" smtClean="0">
                <a:solidFill>
                  <a:schemeClr val="bg1"/>
                </a:solidFill>
                <a:uFill>
                  <a:solidFill>
                    <a:schemeClr val="bg1"/>
                  </a:solidFill>
                </a:uFill>
                <a:latin typeface="+mn-lt"/>
                <a:ea typeface="+mn-ea"/>
                <a:cs typeface="+mn-cs"/>
              </a:rPr>
              <a:t>www.eu-patient.eu</a:t>
            </a:r>
          </a:p>
          <a:p>
            <a:pPr algn="ctr">
              <a:spcBef>
                <a:spcPts val="0"/>
              </a:spcBef>
            </a:pPr>
            <a:r>
              <a:rPr lang="fr-BE" sz="2400" kern="1200" dirty="0" smtClean="0">
                <a:solidFill>
                  <a:schemeClr val="bg1"/>
                </a:solidFill>
                <a:uFill>
                  <a:solidFill>
                    <a:schemeClr val="bg1"/>
                  </a:solidFill>
                </a:uFill>
                <a:latin typeface="+mn-lt"/>
                <a:ea typeface="+mn-ea"/>
                <a:cs typeface="+mn-cs"/>
              </a:rPr>
              <a:t>info@eu-patient.eu</a:t>
            </a:r>
            <a:endParaRPr lang="fr-FR" sz="2400" kern="1200" dirty="0" smtClean="0">
              <a:solidFill>
                <a:schemeClr val="tx1"/>
              </a:solidFill>
              <a:latin typeface="+mn-lt"/>
              <a:ea typeface="+mn-ea"/>
              <a:cs typeface="+mn-cs"/>
            </a:endParaRPr>
          </a:p>
        </p:txBody>
      </p:sp>
      <p:sp>
        <p:nvSpPr>
          <p:cNvPr id="26" name="TextBox 25"/>
          <p:cNvSpPr txBox="1"/>
          <p:nvPr userDrawn="1"/>
        </p:nvSpPr>
        <p:spPr>
          <a:xfrm>
            <a:off x="539552" y="1052736"/>
            <a:ext cx="8064896" cy="707886"/>
          </a:xfrm>
          <a:prstGeom prst="rect">
            <a:avLst/>
          </a:prstGeom>
          <a:noFill/>
        </p:spPr>
        <p:txBody>
          <a:bodyPr wrap="square" rtlCol="0">
            <a:spAutoFit/>
          </a:bodyPr>
          <a:lstStyle/>
          <a:p>
            <a:pPr marL="0" marR="0" indent="0" algn="ctr" defTabSz="914400" rtl="0" eaLnBrk="1" fontAlgn="base" latinLnBrk="0" hangingPunct="1">
              <a:lnSpc>
                <a:spcPct val="100000"/>
              </a:lnSpc>
              <a:spcBef>
                <a:spcPts val="0"/>
              </a:spcBef>
              <a:spcAft>
                <a:spcPct val="0"/>
              </a:spcAft>
              <a:buClrTx/>
              <a:buSzTx/>
              <a:buFontTx/>
              <a:buNone/>
              <a:tabLst/>
              <a:defRPr/>
            </a:pPr>
            <a:r>
              <a:rPr lang="fr-BE" sz="4000" b="1" kern="1200" dirty="0" smtClean="0">
                <a:solidFill>
                  <a:schemeClr val="bg1"/>
                </a:solidFill>
                <a:latin typeface="+mj-lt"/>
                <a:ea typeface="+mn-ea"/>
                <a:cs typeface="+mn-cs"/>
              </a:rPr>
              <a:t>THANK YOU FOR YOUR ATTENTION!</a:t>
            </a:r>
            <a:endParaRPr lang="en-US" sz="4000" b="1" kern="1200" dirty="0" smtClean="0">
              <a:solidFill>
                <a:schemeClr val="bg1"/>
              </a:solidFill>
              <a:latin typeface="+mj-lt"/>
              <a:ea typeface="+mn-ea"/>
              <a:cs typeface="+mn-cs"/>
            </a:endParaRPr>
          </a:p>
        </p:txBody>
      </p:sp>
      <p:sp>
        <p:nvSpPr>
          <p:cNvPr id="15" name="TextBox 14"/>
          <p:cNvSpPr txBox="1"/>
          <p:nvPr userDrawn="1"/>
        </p:nvSpPr>
        <p:spPr>
          <a:xfrm>
            <a:off x="-36512" y="2165955"/>
            <a:ext cx="9144000" cy="830997"/>
          </a:xfrm>
          <a:prstGeom prst="rect">
            <a:avLst/>
          </a:prstGeom>
          <a:noFill/>
        </p:spPr>
        <p:txBody>
          <a:bodyPr wrap="square" rtlCol="0">
            <a:spAutoFit/>
          </a:bodyPr>
          <a:lstStyle/>
          <a:p>
            <a:pPr algn="ctr"/>
            <a:r>
              <a:rPr lang="en-GB" sz="2400" b="1" dirty="0" smtClean="0">
                <a:solidFill>
                  <a:schemeClr val="bg1"/>
                </a:solidFill>
                <a:latin typeface="+mj-lt"/>
                <a:cs typeface="Calibri" pitchFamily="34" charset="0"/>
              </a:rPr>
              <a:t>Follow us on Social Media! </a:t>
            </a:r>
          </a:p>
          <a:p>
            <a:pPr algn="ctr"/>
            <a:r>
              <a:rPr lang="en-GB" sz="2400" b="1" dirty="0" smtClean="0">
                <a:solidFill>
                  <a:schemeClr val="bg1"/>
                </a:solidFill>
                <a:latin typeface="+mj-lt"/>
                <a:cs typeface="Calibri" pitchFamily="34" charset="0"/>
              </a:rPr>
              <a:t>  </a:t>
            </a:r>
            <a:endParaRPr lang="en-GB" sz="2400" dirty="0">
              <a:solidFill>
                <a:schemeClr val="bg1"/>
              </a:solidFill>
              <a:latin typeface="+mj-lt"/>
              <a:cs typeface="Calibri" pitchFamily="34" charset="0"/>
            </a:endParaRPr>
          </a:p>
        </p:txBody>
      </p:sp>
      <p:sp>
        <p:nvSpPr>
          <p:cNvPr id="16" name="TextBox 15"/>
          <p:cNvSpPr txBox="1"/>
          <p:nvPr userDrawn="1"/>
        </p:nvSpPr>
        <p:spPr>
          <a:xfrm>
            <a:off x="6012160" y="2913144"/>
            <a:ext cx="2952328" cy="1200329"/>
          </a:xfrm>
          <a:prstGeom prst="rect">
            <a:avLst/>
          </a:prstGeom>
          <a:noFill/>
        </p:spPr>
        <p:txBody>
          <a:bodyPr wrap="square" rtlCol="0">
            <a:spAutoFit/>
          </a:bodyPr>
          <a:lstStyle/>
          <a:p>
            <a:r>
              <a:rPr lang="en-GB" sz="2400" dirty="0" smtClean="0">
                <a:solidFill>
                  <a:schemeClr val="bg1"/>
                </a:solidFill>
                <a:latin typeface="+mj-lt"/>
                <a:cs typeface="Calibri" pitchFamily="34" charset="0"/>
              </a:rPr>
              <a:t>/</a:t>
            </a:r>
            <a:r>
              <a:rPr lang="en-GB" sz="2400" dirty="0" err="1" smtClean="0">
                <a:solidFill>
                  <a:schemeClr val="bg1"/>
                </a:solidFill>
                <a:latin typeface="+mj-lt"/>
                <a:cs typeface="Calibri" pitchFamily="34" charset="0"/>
              </a:rPr>
              <a:t>eupatient</a:t>
            </a:r>
            <a:endParaRPr lang="en-GB" sz="2400" dirty="0" smtClean="0">
              <a:solidFill>
                <a:schemeClr val="bg1"/>
              </a:solidFill>
              <a:latin typeface="+mj-lt"/>
              <a:cs typeface="Calibri" pitchFamily="34" charset="0"/>
            </a:endParaRPr>
          </a:p>
          <a:p>
            <a:endParaRPr lang="en-GB" sz="2400" dirty="0" smtClean="0">
              <a:solidFill>
                <a:schemeClr val="bg1"/>
              </a:solidFill>
              <a:latin typeface="+mj-lt"/>
              <a:cs typeface="Calibri" pitchFamily="34" charset="0"/>
            </a:endParaRPr>
          </a:p>
          <a:p>
            <a:r>
              <a:rPr lang="en-GB" sz="2400" dirty="0" smtClean="0">
                <a:solidFill>
                  <a:schemeClr val="bg1"/>
                </a:solidFill>
                <a:latin typeface="+mj-lt"/>
                <a:cs typeface="Calibri" pitchFamily="34" charset="0"/>
              </a:rPr>
              <a:t> eu-patient.eu/blog</a:t>
            </a:r>
            <a:endParaRPr lang="en-GB" sz="2400" dirty="0">
              <a:solidFill>
                <a:schemeClr val="bg1"/>
              </a:solidFill>
              <a:latin typeface="+mj-lt"/>
              <a:cs typeface="Calibri" pitchFamily="34" charset="0"/>
            </a:endParaRPr>
          </a:p>
        </p:txBody>
      </p:sp>
      <p:pic>
        <p:nvPicPr>
          <p:cNvPr id="3074" name="Picture 2" descr="http://www.hankooktea.com/images/Wordpress%20Log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08104" y="3635709"/>
            <a:ext cx="576064" cy="565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Zilvinas\Desktop\EPF Template 2013\powerpoint\EPF-PPT-back2-fixed.gi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34652"/>
            <a:ext cx="9169524" cy="68764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9" r:id="rId1"/>
    <p:sldLayoutId id="2147483757" r:id="rId2"/>
    <p:sldLayoutId id="2147483758" r:id="rId3"/>
    <p:sldLayoutId id="2147483760" r:id="rId4"/>
    <p:sldLayoutId id="2147483763" r:id="rId5"/>
    <p:sldLayoutId id="2147483764"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hyperlink" Target="http://www.eu-patient.eu/campaign/PatientsprescribE/"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1905" y="1726446"/>
            <a:ext cx="7717525" cy="4536480"/>
          </a:xfrm>
        </p:spPr>
        <p:txBody>
          <a:bodyPr/>
          <a:lstStyle/>
          <a:p>
            <a:r>
              <a:rPr lang="en-GB" dirty="0" smtClean="0"/>
              <a:t>Why? To promote a common understanding and call for an EU strategy on Patient Empowerment</a:t>
            </a:r>
          </a:p>
          <a:p>
            <a:r>
              <a:rPr lang="en-GB" dirty="0" smtClean="0"/>
              <a:t>Who? EU health Stakeholders &amp; decision-makers</a:t>
            </a:r>
          </a:p>
          <a:p>
            <a:r>
              <a:rPr lang="en-GB" dirty="0" smtClean="0"/>
              <a:t>When?</a:t>
            </a:r>
          </a:p>
          <a:p>
            <a:pPr lvl="1"/>
            <a:r>
              <a:rPr lang="en-GB" dirty="0" smtClean="0"/>
              <a:t>May 2015: major launch conference</a:t>
            </a:r>
          </a:p>
          <a:p>
            <a:pPr lvl="1"/>
            <a:r>
              <a:rPr lang="en-GB" dirty="0" smtClean="0"/>
              <a:t>November 2015: development of a Roadmap &amp; Charter to advocate at the EP</a:t>
            </a:r>
          </a:p>
          <a:p>
            <a:pPr lvl="1"/>
            <a:r>
              <a:rPr lang="en-GB" dirty="0" smtClean="0"/>
              <a:t>June 2016: Exhibition at the European Parliament</a:t>
            </a:r>
            <a:endParaRPr lang="en-GB" dirty="0"/>
          </a:p>
        </p:txBody>
      </p:sp>
      <p:sp>
        <p:nvSpPr>
          <p:cNvPr id="3" name="Text Placeholder 2"/>
          <p:cNvSpPr>
            <a:spLocks noGrp="1"/>
          </p:cNvSpPr>
          <p:nvPr>
            <p:ph type="body" sz="quarter" idx="14"/>
          </p:nvPr>
        </p:nvSpPr>
        <p:spPr/>
        <p:txBody>
          <a:bodyPr/>
          <a:lstStyle/>
          <a:p>
            <a:r>
              <a:rPr lang="en-GB" dirty="0" smtClean="0"/>
              <a:t>Campaign on Patient Empowerment</a:t>
            </a:r>
            <a:endParaRPr lang="en-GB" dirty="0"/>
          </a:p>
        </p:txBody>
      </p:sp>
      <p:sp>
        <p:nvSpPr>
          <p:cNvPr id="4" name="Text Placeholder 3"/>
          <p:cNvSpPr>
            <a:spLocks noGrp="1"/>
          </p:cNvSpPr>
          <p:nvPr>
            <p:ph type="body" sz="quarter" idx="15"/>
          </p:nvPr>
        </p:nvSpPr>
        <p:spPr/>
        <p:txBody>
          <a:bodyPr/>
          <a:lstStyle/>
          <a:p>
            <a:r>
              <a:rPr lang="en-GB" dirty="0" smtClean="0"/>
              <a:t>One-year patient-led campaign</a:t>
            </a:r>
            <a:endParaRPr lang="en-GB" dirty="0"/>
          </a:p>
        </p:txBody>
      </p:sp>
      <p:pic>
        <p:nvPicPr>
          <p:cNvPr id="6" name="Picture 4" descr="\\EPFCentral001\EPF-Files\COMMUNICATION\PUBLIC AFFAIRS\04 Empowerment Campaign\_campaign logo\logo campaign hand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95" r="12806"/>
          <a:stretch/>
        </p:blipFill>
        <p:spPr bwMode="auto">
          <a:xfrm>
            <a:off x="4716016" y="1222393"/>
            <a:ext cx="864096" cy="5862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5290" y="3356992"/>
            <a:ext cx="1431091"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32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Campaign on Patient Empowerment</a:t>
            </a:r>
            <a:endParaRPr lang="en-GB"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084" r="47768"/>
          <a:stretch/>
        </p:blipFill>
        <p:spPr bwMode="auto">
          <a:xfrm>
            <a:off x="5148064" y="1595829"/>
            <a:ext cx="3030254" cy="358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0528" y="5157192"/>
            <a:ext cx="9463250" cy="707886"/>
          </a:xfrm>
          <a:prstGeom prst="rect">
            <a:avLst/>
          </a:prstGeom>
          <a:noFill/>
        </p:spPr>
        <p:txBody>
          <a:bodyPr wrap="square" rtlCol="0">
            <a:spAutoFit/>
          </a:bodyPr>
          <a:lstStyle/>
          <a:p>
            <a:pPr algn="ctr">
              <a:spcBef>
                <a:spcPts val="0"/>
              </a:spcBef>
            </a:pPr>
            <a:r>
              <a:rPr lang="en-GB" sz="3200" b="1" dirty="0" smtClean="0">
                <a:solidFill>
                  <a:srgbClr val="00B050"/>
                </a:solidFill>
                <a:latin typeface="+mn-lt"/>
              </a:rPr>
              <a:t>→ </a:t>
            </a:r>
            <a:r>
              <a:rPr lang="en-GB" sz="3200" b="1" kern="1200" dirty="0" smtClean="0">
                <a:solidFill>
                  <a:srgbClr val="00B050"/>
                </a:solidFill>
                <a:latin typeface="+mn-lt"/>
              </a:rPr>
              <a:t>Patients prescribe </a:t>
            </a:r>
            <a:r>
              <a:rPr lang="en-GB" sz="4000" b="1" kern="1200" dirty="0" smtClean="0">
                <a:solidFill>
                  <a:srgbClr val="00B050"/>
                </a:solidFill>
                <a:latin typeface="+mn-lt"/>
                <a:ea typeface="+mn-ea"/>
                <a:cs typeface="+mn-cs"/>
              </a:rPr>
              <a:t>E</a:t>
            </a:r>
            <a:r>
              <a:rPr lang="en-GB" sz="4000" b="1" kern="1200" baseline="30000" dirty="0" smtClean="0">
                <a:solidFill>
                  <a:srgbClr val="00B050"/>
                </a:solidFill>
                <a:latin typeface="+mn-lt"/>
                <a:ea typeface="+mn-ea"/>
                <a:cs typeface="+mn-cs"/>
              </a:rPr>
              <a:t>5</a:t>
            </a:r>
            <a:r>
              <a:rPr lang="en-GB" sz="3200" b="1" kern="1200" baseline="30000" dirty="0" smtClean="0">
                <a:solidFill>
                  <a:srgbClr val="00B050"/>
                </a:solidFill>
                <a:latin typeface="+mn-lt"/>
                <a:ea typeface="+mn-ea"/>
                <a:cs typeface="+mn-cs"/>
              </a:rPr>
              <a:t> </a:t>
            </a:r>
            <a:r>
              <a:rPr lang="en-GB" sz="3200" b="1" kern="1200" dirty="0" smtClean="0">
                <a:solidFill>
                  <a:srgbClr val="00B050"/>
                </a:solidFill>
                <a:latin typeface="+mn-lt"/>
                <a:ea typeface="+mn-ea"/>
                <a:cs typeface="+mn-cs"/>
              </a:rPr>
              <a:t>for Better Health Systems!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95" y="1688977"/>
            <a:ext cx="484770" cy="871496"/>
          </a:xfrm>
          <a:prstGeom prst="roundRect">
            <a:avLst/>
          </a:prstGeom>
          <a:noFill/>
          <a:ln w="38100">
            <a:solidFill>
              <a:srgbClr val="005696"/>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5797" y="2124725"/>
            <a:ext cx="478803" cy="860826"/>
          </a:xfrm>
          <a:prstGeom prst="roundRect">
            <a:avLst/>
          </a:prstGeom>
          <a:noFill/>
          <a:ln w="38100">
            <a:solidFill>
              <a:srgbClr val="005696"/>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3140968"/>
            <a:ext cx="888805" cy="604568"/>
          </a:xfrm>
          <a:prstGeom prst="roundRect">
            <a:avLst/>
          </a:prstGeom>
          <a:noFill/>
          <a:ln w="38100">
            <a:solidFill>
              <a:srgbClr val="005696"/>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4494" y="3875466"/>
            <a:ext cx="887473" cy="599981"/>
          </a:xfrm>
          <a:prstGeom prst="round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6260" y="4478473"/>
            <a:ext cx="773585" cy="697316"/>
          </a:xfrm>
          <a:prstGeom prst="roundRect">
            <a:avLst/>
          </a:prstGeom>
          <a:noFill/>
          <a:ln w="381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 Placeholder 1"/>
          <p:cNvSpPr>
            <a:spLocks noGrp="1"/>
          </p:cNvSpPr>
          <p:nvPr>
            <p:ph type="body" sz="quarter" idx="13"/>
          </p:nvPr>
        </p:nvSpPr>
        <p:spPr>
          <a:xfrm>
            <a:off x="611560" y="1675259"/>
            <a:ext cx="6023034" cy="4620538"/>
          </a:xfrm>
        </p:spPr>
        <p:txBody>
          <a:bodyPr/>
          <a:lstStyle/>
          <a:p>
            <a:pPr>
              <a:lnSpc>
                <a:spcPct val="150000"/>
              </a:lnSpc>
            </a:pPr>
            <a:r>
              <a:rPr lang="en-GB" b="1" cap="all" dirty="0" smtClean="0"/>
              <a:t>E</a:t>
            </a:r>
            <a:r>
              <a:rPr lang="en-GB" cap="all" dirty="0" smtClean="0"/>
              <a:t>ducation</a:t>
            </a:r>
          </a:p>
          <a:p>
            <a:pPr>
              <a:lnSpc>
                <a:spcPct val="150000"/>
              </a:lnSpc>
            </a:pPr>
            <a:r>
              <a:rPr lang="en-GB" b="1" cap="all" dirty="0" smtClean="0"/>
              <a:t>E</a:t>
            </a:r>
            <a:r>
              <a:rPr lang="en-GB" cap="all" dirty="0" smtClean="0"/>
              <a:t>xpertise</a:t>
            </a:r>
          </a:p>
          <a:p>
            <a:pPr>
              <a:lnSpc>
                <a:spcPct val="150000"/>
              </a:lnSpc>
            </a:pPr>
            <a:r>
              <a:rPr lang="en-GB" b="1" cap="all" dirty="0" smtClean="0"/>
              <a:t>E</a:t>
            </a:r>
            <a:r>
              <a:rPr lang="en-GB" cap="all" dirty="0" smtClean="0"/>
              <a:t>quality</a:t>
            </a:r>
          </a:p>
          <a:p>
            <a:pPr>
              <a:lnSpc>
                <a:spcPct val="150000"/>
              </a:lnSpc>
            </a:pPr>
            <a:r>
              <a:rPr lang="en-GB" b="1" cap="all" dirty="0" smtClean="0"/>
              <a:t>E</a:t>
            </a:r>
            <a:r>
              <a:rPr lang="en-GB" cap="all" dirty="0" smtClean="0"/>
              <a:t>xperience</a:t>
            </a:r>
          </a:p>
          <a:p>
            <a:pPr>
              <a:lnSpc>
                <a:spcPct val="150000"/>
              </a:lnSpc>
            </a:pPr>
            <a:r>
              <a:rPr lang="en-GB" b="1" cap="all" dirty="0" smtClean="0"/>
              <a:t>E</a:t>
            </a:r>
            <a:r>
              <a:rPr lang="en-GB" cap="all" dirty="0" smtClean="0"/>
              <a:t>ngagement</a:t>
            </a:r>
            <a:endParaRPr lang="en-GB" cap="all" dirty="0"/>
          </a:p>
        </p:txBody>
      </p:sp>
      <p:sp>
        <p:nvSpPr>
          <p:cNvPr id="11" name="Text Placeholder 3"/>
          <p:cNvSpPr>
            <a:spLocks noGrp="1"/>
          </p:cNvSpPr>
          <p:nvPr>
            <p:ph type="body" sz="quarter" idx="15"/>
          </p:nvPr>
        </p:nvSpPr>
        <p:spPr>
          <a:xfrm>
            <a:off x="467544" y="1196752"/>
            <a:ext cx="8064896" cy="431800"/>
          </a:xfrm>
        </p:spPr>
        <p:txBody>
          <a:bodyPr/>
          <a:lstStyle/>
          <a:p>
            <a:r>
              <a:rPr lang="en-GB" dirty="0" smtClean="0"/>
              <a:t>Campaign messages</a:t>
            </a:r>
            <a:endParaRPr lang="en-GB" dirty="0"/>
          </a:p>
        </p:txBody>
      </p:sp>
    </p:spTree>
    <p:extLst>
      <p:ext uri="{BB962C8B-B14F-4D97-AF65-F5344CB8AC3E}">
        <p14:creationId xmlns:p14="http://schemas.microsoft.com/office/powerpoint/2010/main" val="1005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1674" y="1630986"/>
            <a:ext cx="8888136" cy="4536480"/>
          </a:xfrm>
        </p:spPr>
        <p:txBody>
          <a:bodyPr/>
          <a:lstStyle/>
          <a:p>
            <a:r>
              <a:rPr lang="en-GB" dirty="0" smtClean="0"/>
              <a:t>Show your support to the campaign</a:t>
            </a:r>
          </a:p>
          <a:p>
            <a:r>
              <a:rPr lang="en-GB" dirty="0" smtClean="0"/>
              <a:t>Spread the word!</a:t>
            </a:r>
          </a:p>
          <a:p>
            <a:r>
              <a:rPr lang="en-GB" dirty="0" smtClean="0"/>
              <a:t>Share good practices</a:t>
            </a:r>
          </a:p>
          <a:p>
            <a:r>
              <a:rPr lang="en-GB" dirty="0" smtClean="0"/>
              <a:t>Share your testimonial</a:t>
            </a:r>
          </a:p>
          <a:p>
            <a:pPr marL="0" indent="0">
              <a:buNone/>
            </a:pPr>
            <a:endParaRPr lang="en-GB" sz="2400" dirty="0" smtClean="0">
              <a:hlinkClick r:id="rId2"/>
            </a:endParaRPr>
          </a:p>
          <a:p>
            <a:pPr marL="0" indent="0">
              <a:buNone/>
            </a:pPr>
            <a:endParaRPr lang="en-GB" sz="2400" dirty="0">
              <a:hlinkClick r:id="rId2"/>
            </a:endParaRPr>
          </a:p>
          <a:p>
            <a:pPr marL="0" indent="0">
              <a:buNone/>
            </a:pPr>
            <a:endParaRPr lang="en-GB" sz="2400" dirty="0" smtClean="0">
              <a:hlinkClick r:id="rId2"/>
            </a:endParaRPr>
          </a:p>
          <a:p>
            <a:pPr marL="0" indent="0">
              <a:buNone/>
            </a:pPr>
            <a:endParaRPr lang="en-GB" sz="2400" dirty="0">
              <a:hlinkClick r:id="rId2"/>
            </a:endParaRPr>
          </a:p>
          <a:p>
            <a:pPr marL="0" indent="0">
              <a:buNone/>
            </a:pPr>
            <a:endParaRPr lang="en-GB" sz="2400" dirty="0" smtClean="0">
              <a:hlinkClick r:id="rId2"/>
            </a:endParaRPr>
          </a:p>
          <a:p>
            <a:pPr marL="0" indent="0" algn="ctr">
              <a:buNone/>
            </a:pPr>
            <a:r>
              <a:rPr lang="en-GB" sz="2400" dirty="0" err="1" smtClean="0">
                <a:hlinkClick r:id="rId2"/>
              </a:rPr>
              <a:t>www.eu-patient.eu</a:t>
            </a:r>
            <a:r>
              <a:rPr lang="en-GB" sz="2400" dirty="0" smtClean="0">
                <a:hlinkClick r:id="rId2"/>
              </a:rPr>
              <a:t>/campaign/</a:t>
            </a:r>
            <a:r>
              <a:rPr lang="en-GB" sz="2400" dirty="0" err="1" smtClean="0">
                <a:hlinkClick r:id="rId2"/>
              </a:rPr>
              <a:t>PatientsprescribE</a:t>
            </a:r>
            <a:r>
              <a:rPr lang="en-GB" sz="2400" dirty="0" smtClean="0">
                <a:hlinkClick r:id="rId2"/>
              </a:rPr>
              <a:t>/</a:t>
            </a:r>
            <a:endParaRPr lang="en-GB" sz="2400" dirty="0" smtClean="0"/>
          </a:p>
          <a:p>
            <a:pPr marL="0" indent="0">
              <a:buNone/>
            </a:pPr>
            <a:endParaRPr lang="en-GB" sz="2400" dirty="0"/>
          </a:p>
        </p:txBody>
      </p:sp>
      <p:sp>
        <p:nvSpPr>
          <p:cNvPr id="3" name="Text Placeholder 2"/>
          <p:cNvSpPr>
            <a:spLocks noGrp="1"/>
          </p:cNvSpPr>
          <p:nvPr>
            <p:ph type="body" sz="quarter" idx="14"/>
          </p:nvPr>
        </p:nvSpPr>
        <p:spPr/>
        <p:txBody>
          <a:bodyPr/>
          <a:lstStyle/>
          <a:p>
            <a:r>
              <a:rPr lang="en-GB" dirty="0" smtClean="0"/>
              <a:t>Campaign on Patient Empowerment</a:t>
            </a:r>
            <a:endParaRPr lang="en-GB" dirty="0"/>
          </a:p>
        </p:txBody>
      </p:sp>
      <p:sp>
        <p:nvSpPr>
          <p:cNvPr id="4" name="Text Placeholder 3"/>
          <p:cNvSpPr>
            <a:spLocks noGrp="1"/>
          </p:cNvSpPr>
          <p:nvPr>
            <p:ph type="body" sz="quarter" idx="15"/>
          </p:nvPr>
        </p:nvSpPr>
        <p:spPr/>
        <p:txBody>
          <a:bodyPr/>
          <a:lstStyle/>
          <a:p>
            <a:r>
              <a:rPr lang="en-GB" dirty="0" smtClean="0"/>
              <a:t>Want to get involved?</a:t>
            </a:r>
            <a:endParaRPr lang="en-GB" dirty="0"/>
          </a:p>
        </p:txBody>
      </p:sp>
      <p:sp>
        <p:nvSpPr>
          <p:cNvPr id="5" name="TextBox 4"/>
          <p:cNvSpPr txBox="1"/>
          <p:nvPr/>
        </p:nvSpPr>
        <p:spPr>
          <a:xfrm>
            <a:off x="5753637" y="5123951"/>
            <a:ext cx="3356173" cy="523220"/>
          </a:xfrm>
          <a:prstGeom prst="rect">
            <a:avLst/>
          </a:prstGeom>
          <a:noFill/>
        </p:spPr>
        <p:txBody>
          <a:bodyPr wrap="square" rtlCol="0">
            <a:spAutoFit/>
          </a:bodyPr>
          <a:lstStyle/>
          <a:p>
            <a:pPr algn="ctr">
              <a:spcBef>
                <a:spcPts val="0"/>
              </a:spcBef>
            </a:pPr>
            <a:r>
              <a:rPr lang="en-GB" sz="2800" b="1" kern="1200" dirty="0" smtClean="0">
                <a:solidFill>
                  <a:schemeClr val="tx2"/>
                </a:solidFill>
                <a:latin typeface="+mn-lt"/>
                <a:ea typeface="+mn-ea"/>
                <a:cs typeface="+mn-cs"/>
              </a:rPr>
              <a:t>#</a:t>
            </a:r>
            <a:r>
              <a:rPr lang="en-GB" sz="2800" b="1" kern="1200" dirty="0" err="1" smtClean="0">
                <a:solidFill>
                  <a:schemeClr val="tx2"/>
                </a:solidFill>
                <a:latin typeface="+mn-lt"/>
                <a:ea typeface="+mn-ea"/>
                <a:cs typeface="+mn-cs"/>
              </a:rPr>
              <a:t>PatientsprescribE</a:t>
            </a:r>
            <a:endParaRPr lang="en-GB" sz="2800" b="1" kern="1200" dirty="0" smtClean="0">
              <a:solidFill>
                <a:schemeClr val="tx2"/>
              </a:solidFill>
              <a:latin typeface="+mn-lt"/>
              <a:ea typeface="+mn-ea"/>
              <a:cs typeface="+mn-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150" y="5114098"/>
            <a:ext cx="6588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5799">
            <a:off x="4958871" y="3570614"/>
            <a:ext cx="32385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5285"/>
          <a:stretch/>
        </p:blipFill>
        <p:spPr bwMode="auto">
          <a:xfrm rot="274392">
            <a:off x="6177897" y="4269497"/>
            <a:ext cx="2724150" cy="65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EPFCentral001\EPF-Files\COMMUNICATION\EVENTS\2015\IMG_18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071605"/>
            <a:ext cx="1956245" cy="1467184"/>
          </a:xfrm>
          <a:prstGeom prst="roundRect">
            <a:avLst/>
          </a:prstGeom>
          <a:noFill/>
          <a:extLst>
            <a:ext uri="{909E8E84-426E-40DD-AFC4-6F175D3DCCD1}">
              <a14:hiddenFill xmlns:a14="http://schemas.microsoft.com/office/drawing/2010/main">
                <a:solidFill>
                  <a:srgbClr val="FFFFFF"/>
                </a:solidFill>
              </a14:hiddenFill>
            </a:ext>
          </a:extLst>
        </p:spPr>
      </p:pic>
      <p:pic>
        <p:nvPicPr>
          <p:cNvPr id="12" name="Picture 5" descr="\\EPFCentral001\EPF-Files\COMMUNICATION\EVENTS\2015\IMG_180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4052" y="3860092"/>
            <a:ext cx="2520281" cy="1890210"/>
          </a:xfrm>
          <a:prstGeom prst="round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3963"/>
          <a:stretch/>
        </p:blipFill>
        <p:spPr bwMode="auto">
          <a:xfrm>
            <a:off x="6377828" y="1158312"/>
            <a:ext cx="2745161" cy="240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04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EP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PF Candara">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spcBef>
            <a:spcPts val="0"/>
          </a:spcBef>
          <a:defRPr sz="1800" b="1" kern="1200" dirty="0" smtClean="0">
            <a:solidFill>
              <a:schemeClr val="bg1"/>
            </a:solidFill>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template_essai 2</Template>
  <TotalTime>1098</TotalTime>
  <Words>441</Words>
  <Application>Microsoft Office PowerPoint</Application>
  <PresentationFormat>On-screen Show (4:3)</PresentationFormat>
  <Paragraphs>49</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EPF Template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Communications</dc:creator>
  <cp:lastModifiedBy>Communications</cp:lastModifiedBy>
  <cp:revision>82</cp:revision>
  <dcterms:created xsi:type="dcterms:W3CDTF">2013-02-26T13:21:20Z</dcterms:created>
  <dcterms:modified xsi:type="dcterms:W3CDTF">2015-06-04T08:45:11Z</dcterms:modified>
</cp:coreProperties>
</file>