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54.JPG" ContentType="image/gif"/>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09"/>
  </p:notesMasterIdLst>
  <p:handoutMasterIdLst>
    <p:handoutMasterId r:id="rId110"/>
  </p:handoutMasterIdLst>
  <p:sldIdLst>
    <p:sldId id="256" r:id="rId2"/>
    <p:sldId id="416" r:id="rId3"/>
    <p:sldId id="417" r:id="rId4"/>
    <p:sldId id="418" r:id="rId5"/>
    <p:sldId id="356" r:id="rId6"/>
    <p:sldId id="357" r:id="rId7"/>
    <p:sldId id="358" r:id="rId8"/>
    <p:sldId id="401" r:id="rId9"/>
    <p:sldId id="490" r:id="rId10"/>
    <p:sldId id="513" r:id="rId11"/>
    <p:sldId id="413" r:id="rId12"/>
    <p:sldId id="364" r:id="rId13"/>
    <p:sldId id="362" r:id="rId14"/>
    <p:sldId id="363" r:id="rId15"/>
    <p:sldId id="514" r:id="rId16"/>
    <p:sldId id="368" r:id="rId17"/>
    <p:sldId id="369" r:id="rId18"/>
    <p:sldId id="370" r:id="rId19"/>
    <p:sldId id="422" r:id="rId20"/>
    <p:sldId id="423" r:id="rId21"/>
    <p:sldId id="372" r:id="rId22"/>
    <p:sldId id="373" r:id="rId23"/>
    <p:sldId id="258" r:id="rId24"/>
    <p:sldId id="461" r:id="rId25"/>
    <p:sldId id="462" r:id="rId26"/>
    <p:sldId id="463" r:id="rId27"/>
    <p:sldId id="464" r:id="rId28"/>
    <p:sldId id="465" r:id="rId29"/>
    <p:sldId id="466" r:id="rId30"/>
    <p:sldId id="467" r:id="rId31"/>
    <p:sldId id="468" r:id="rId32"/>
    <p:sldId id="469" r:id="rId33"/>
    <p:sldId id="470" r:id="rId34"/>
    <p:sldId id="471" r:id="rId35"/>
    <p:sldId id="472" r:id="rId36"/>
    <p:sldId id="473" r:id="rId37"/>
    <p:sldId id="474" r:id="rId38"/>
    <p:sldId id="475" r:id="rId39"/>
    <p:sldId id="476" r:id="rId40"/>
    <p:sldId id="477" r:id="rId41"/>
    <p:sldId id="478" r:id="rId42"/>
    <p:sldId id="512" r:id="rId43"/>
    <p:sldId id="479" r:id="rId44"/>
    <p:sldId id="511" r:id="rId45"/>
    <p:sldId id="339" r:id="rId46"/>
    <p:sldId id="496" r:id="rId47"/>
    <p:sldId id="497" r:id="rId48"/>
    <p:sldId id="498" r:id="rId49"/>
    <p:sldId id="499" r:id="rId50"/>
    <p:sldId id="515" r:id="rId51"/>
    <p:sldId id="501" r:id="rId52"/>
    <p:sldId id="516" r:id="rId53"/>
    <p:sldId id="424" r:id="rId54"/>
    <p:sldId id="392" r:id="rId55"/>
    <p:sldId id="426" r:id="rId56"/>
    <p:sldId id="427" r:id="rId57"/>
    <p:sldId id="428" r:id="rId58"/>
    <p:sldId id="429" r:id="rId59"/>
    <p:sldId id="430" r:id="rId60"/>
    <p:sldId id="431" r:id="rId61"/>
    <p:sldId id="432" r:id="rId62"/>
    <p:sldId id="433" r:id="rId63"/>
    <p:sldId id="434" r:id="rId64"/>
    <p:sldId id="425" r:id="rId65"/>
    <p:sldId id="322" r:id="rId66"/>
    <p:sldId id="408" r:id="rId67"/>
    <p:sldId id="393" r:id="rId68"/>
    <p:sldId id="492" r:id="rId69"/>
    <p:sldId id="403" r:id="rId70"/>
    <p:sldId id="404" r:id="rId71"/>
    <p:sldId id="493" r:id="rId72"/>
    <p:sldId id="494" r:id="rId73"/>
    <p:sldId id="414" r:id="rId74"/>
    <p:sldId id="407" r:id="rId75"/>
    <p:sldId id="415" r:id="rId76"/>
    <p:sldId id="394" r:id="rId77"/>
    <p:sldId id="409" r:id="rId78"/>
    <p:sldId id="410" r:id="rId79"/>
    <p:sldId id="326" r:id="rId80"/>
    <p:sldId id="327" r:id="rId81"/>
    <p:sldId id="517" r:id="rId82"/>
    <p:sldId id="329" r:id="rId83"/>
    <p:sldId id="395" r:id="rId84"/>
    <p:sldId id="435" r:id="rId85"/>
    <p:sldId id="436" r:id="rId86"/>
    <p:sldId id="412" r:id="rId87"/>
    <p:sldId id="411" r:id="rId88"/>
    <p:sldId id="396" r:id="rId89"/>
    <p:sldId id="502" r:id="rId90"/>
    <p:sldId id="503" r:id="rId91"/>
    <p:sldId id="504" r:id="rId92"/>
    <p:sldId id="505" r:id="rId93"/>
    <p:sldId id="506" r:id="rId94"/>
    <p:sldId id="507" r:id="rId95"/>
    <p:sldId id="508" r:id="rId96"/>
    <p:sldId id="509" r:id="rId97"/>
    <p:sldId id="510" r:id="rId98"/>
    <p:sldId id="397" r:id="rId99"/>
    <p:sldId id="398" r:id="rId100"/>
    <p:sldId id="480" r:id="rId101"/>
    <p:sldId id="481" r:id="rId102"/>
    <p:sldId id="482" r:id="rId103"/>
    <p:sldId id="483" r:id="rId104"/>
    <p:sldId id="484" r:id="rId105"/>
    <p:sldId id="485" r:id="rId106"/>
    <p:sldId id="486" r:id="rId107"/>
    <p:sldId id="399" r:id="rId108"/>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7">
          <p15:clr>
            <a:srgbClr val="A4A3A4"/>
          </p15:clr>
        </p15:guide>
        <p15:guide id="4"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entina" initials="V" lastIdx="5" clrIdx="0">
    <p:extLst>
      <p:ext uri="{19B8F6BF-5375-455C-9EA6-DF929625EA0E}">
        <p15:presenceInfo xmlns:p15="http://schemas.microsoft.com/office/powerpoint/2012/main" userId="Valenti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96"/>
    <a:srgbClr val="1FB25A"/>
    <a:srgbClr val="065FA6"/>
    <a:srgbClr val="0073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0664" autoAdjust="0"/>
  </p:normalViewPr>
  <p:slideViewPr>
    <p:cSldViewPr>
      <p:cViewPr varScale="1">
        <p:scale>
          <a:sx n="81" d="100"/>
          <a:sy n="81" d="100"/>
        </p:scale>
        <p:origin x="246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642"/>
    </p:cViewPr>
  </p:sorterViewPr>
  <p:notesViewPr>
    <p:cSldViewPr>
      <p:cViewPr varScale="1">
        <p:scale>
          <a:sx n="80" d="100"/>
          <a:sy n="80" d="100"/>
        </p:scale>
        <p:origin x="3300" y="108"/>
      </p:cViewPr>
      <p:guideLst>
        <p:guide orient="horz" pos="2880"/>
        <p:guide pos="2160"/>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handoutMaster" Target="handoutMasters/handoutMaster1.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EPFCENTRAL001\EPF-Files\ADMIN\FINANCES\BUDGET\2015-2017\Budget%202016%20for%20AGM.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EPFCENTRAL001\EPF-Files\ADMIN\FINANCES\BUDGET\2015-2017\Budget%202016%20for%20AGM.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EPFCENTRAL001\EPF-Files\ADMIN\FINANCES\BUDGET\2015-2017\Budget%202016%20for%20AGM.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tefano\Desktop\doc%20per%20BOARD\slides%20for%20Radu\TABELLE%20PER%20SLID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Stefano\Desktop\doc%20per%20BOARD\slides%20for%20Radu\TABELLE%20PER%20SLIDE.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Stefano\Desktop\doc%20per%20BOARD\slides%20for%20Radu\TABELLE%20PER%20SLIDE.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EPFCENTRAL001\EPF-Files\ADMIN\FINANCES\BUDGET\2015-2017\Budget%202016%20for%20AGM.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5F18-43BA-9CA4-9FB70CF2A7B3}"/>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5F18-43BA-9CA4-9FB70CF2A7B3}"/>
              </c:ext>
            </c:extLst>
          </c:dPt>
          <c:cat>
            <c:numRef>
              <c:f>Sheet1!$A$2:$A$5</c:f>
              <c:numCache>
                <c:formatCode>General</c:formatCode>
                <c:ptCount val="2"/>
              </c:numCache>
            </c:numRef>
          </c:cat>
          <c:val>
            <c:numRef>
              <c:f>Sheet1!$B$2:$B$5</c:f>
              <c:numCache>
                <c:formatCode>General</c:formatCode>
                <c:ptCount val="2"/>
                <c:pt idx="0">
                  <c:v>60</c:v>
                </c:pt>
                <c:pt idx="1">
                  <c:v>40</c:v>
                </c:pt>
              </c:numCache>
            </c:numRef>
          </c:val>
          <c:extLst>
            <c:ext xmlns:c16="http://schemas.microsoft.com/office/drawing/2014/chart" uri="{C3380CC4-5D6E-409C-BE32-E72D297353CC}">
              <c16:uniqueId val="{00000000-790B-4708-A167-91F58AA2A01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1-EE77-461B-AFF3-D5FFB5A8634C}"/>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3-EE77-461B-AFF3-D5FFB5A8634C}"/>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5-EE77-461B-AFF3-D5FFB5A8634C}"/>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7-EE77-461B-AFF3-D5FFB5A8634C}"/>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9-EE77-461B-AFF3-D5FFB5A8634C}"/>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B-EE77-461B-AFF3-D5FFB5A8634C}"/>
              </c:ext>
            </c:extLst>
          </c:dPt>
          <c:dLbls>
            <c:dLbl>
              <c:idx val="0"/>
              <c:layout>
                <c:manualLayout>
                  <c:x val="-1.8055555555555658E-2"/>
                  <c:y val="-0.20528231465210389"/>
                </c:manualLayout>
              </c:layout>
              <c:tx>
                <c:rich>
                  <a:bodyPr/>
                  <a:lstStyle/>
                  <a:p>
                    <a:fld id="{3193215E-6280-46E5-A919-B446B20B3E09}" type="CATEGORYNAME">
                      <a:rPr lang="en-US"/>
                      <a:pPr/>
                      <a:t>[CATEGORY NAME]</a:t>
                    </a:fld>
                    <a:r>
                      <a:rPr lang="en-US" baseline="0" dirty="0"/>
                      <a:t>
</a:t>
                    </a:r>
                    <a:fld id="{9B2E8C24-0ABA-454C-9A25-C31EF34A0694}" type="PERCENTAGE">
                      <a:rPr lang="en-US" sz="2400" baseline="0"/>
                      <a:pPr/>
                      <a:t>[PERCENTAGE]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E77-461B-AFF3-D5FFB5A8634C}"/>
                </c:ext>
              </c:extLst>
            </c:dLbl>
            <c:dLbl>
              <c:idx val="1"/>
              <c:layout>
                <c:manualLayout>
                  <c:x val="0.19583338801399824"/>
                  <c:y val="-7.0228075202236687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2"/>
                        </a:solidFill>
                        <a:latin typeface="+mn-lt"/>
                        <a:ea typeface="+mn-ea"/>
                        <a:cs typeface="+mn-cs"/>
                      </a:defRPr>
                    </a:pPr>
                    <a:fld id="{0C1DE235-17E0-4EC8-B7FC-C8B1F065FDFF}" type="CATEGORYNAME">
                      <a:rPr lang="en-US" dirty="0"/>
                      <a:pPr>
                        <a:defRPr/>
                      </a:pPr>
                      <a:t>[CATEGORY NAME]</a:t>
                    </a:fld>
                    <a:r>
                      <a:rPr lang="en-US" baseline="0" dirty="0"/>
                      <a:t>
</a:t>
                    </a:r>
                    <a:fld id="{3B8C04F5-6B99-4392-989C-06ED570345EA}" type="PERCENTAGE">
                      <a:rPr lang="en-US" sz="2000" baseline="0" dirty="0"/>
                      <a:pPr>
                        <a:defRPr/>
                      </a:pPr>
                      <a:t>[PERCENTAGE]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0535422134733156"/>
                      <c:h val="0.14525344411488866"/>
                    </c:manualLayout>
                  </c15:layout>
                  <c15:dlblFieldTable/>
                  <c15:showDataLabelsRange val="0"/>
                </c:ext>
                <c:ext xmlns:c16="http://schemas.microsoft.com/office/drawing/2014/chart" uri="{C3380CC4-5D6E-409C-BE32-E72D297353CC}">
                  <c16:uniqueId val="{00000003-EE77-461B-AFF3-D5FFB5A8634C}"/>
                </c:ext>
              </c:extLst>
            </c:dLbl>
            <c:dLbl>
              <c:idx val="2"/>
              <c:layout>
                <c:manualLayout>
                  <c:x val="-0.1013888888888889"/>
                  <c:y val="-4.1056462930420777E-2"/>
                </c:manualLayout>
              </c:layout>
              <c:tx>
                <c:rich>
                  <a:bodyPr/>
                  <a:lstStyle/>
                  <a:p>
                    <a:fld id="{5F918782-5CE5-46C9-B322-359946B90A50}" type="CATEGORYNAME">
                      <a:rPr lang="en-GB"/>
                      <a:pPr/>
                      <a:t>[CATEGORY NAME]</a:t>
                    </a:fld>
                    <a:r>
                      <a:rPr lang="en-GB" baseline="0" dirty="0"/>
                      <a:t>
</a:t>
                    </a:r>
                    <a:fld id="{436CE790-E32D-4A19-883F-925F1F4FA4FC}" type="PERCENTAGE">
                      <a:rPr lang="en-GB" sz="2800" b="1" baseline="0"/>
                      <a:pPr/>
                      <a:t>[PERCENTAGE]</a:t>
                    </a:fld>
                    <a:endParaRPr lang="en-GB"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E77-461B-AFF3-D5FFB5A8634C}"/>
                </c:ext>
              </c:extLst>
            </c:dLbl>
            <c:dLbl>
              <c:idx val="3"/>
              <c:layout>
                <c:manualLayout>
                  <c:x val="0.14444444444444443"/>
                  <c:y val="-0.11236505644115169"/>
                </c:manualLayout>
              </c:layout>
              <c:tx>
                <c:rich>
                  <a:bodyPr/>
                  <a:lstStyle/>
                  <a:p>
                    <a:fld id="{F5D28EA9-B447-4490-8543-583244C5566A}" type="CATEGORYNAME">
                      <a:rPr lang="en-GB" sz="1400" b="0" i="0">
                        <a:solidFill>
                          <a:schemeClr val="bg1"/>
                        </a:solidFill>
                        <a:latin typeface="Calibri" panose="020F0502020204030204" pitchFamily="34" charset="0"/>
                        <a:cs typeface="Calibri" panose="020F0502020204030204" pitchFamily="34" charset="0"/>
                      </a:rPr>
                      <a:pPr/>
                      <a:t>[CATEGORY NAME]</a:t>
                    </a:fld>
                    <a:r>
                      <a:rPr lang="en-GB" baseline="0" dirty="0"/>
                      <a:t>
</a:t>
                    </a:r>
                    <a:fld id="{C071D5D4-5327-44D0-AB84-333644B51D6A}" type="PERCENTAGE">
                      <a:rPr lang="en-GB" sz="2800" baseline="0">
                        <a:solidFill>
                          <a:schemeClr val="bg1"/>
                        </a:solidFill>
                      </a:rPr>
                      <a:pPr/>
                      <a:t>[PERCENTAGE]</a:t>
                    </a:fld>
                    <a:endParaRPr lang="en-GB"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E77-461B-AFF3-D5FFB5A8634C}"/>
                </c:ext>
              </c:extLst>
            </c:dLbl>
            <c:dLbl>
              <c:idx val="4"/>
              <c:layout>
                <c:manualLayout>
                  <c:x val="-4.4444444444444453E-2"/>
                  <c:y val="-7.346945998075298E-2"/>
                </c:manualLayout>
              </c:layout>
              <c:tx>
                <c:rich>
                  <a:bodyPr/>
                  <a:lstStyle/>
                  <a:p>
                    <a:fld id="{24DB345C-BE4A-4D47-8215-963E4513154E}" type="CATEGORYNAME">
                      <a:rPr lang="en-US" dirty="0"/>
                      <a:pPr/>
                      <a:t>[CATEGORY NAME]</a:t>
                    </a:fld>
                    <a:r>
                      <a:rPr lang="en-US" baseline="0" dirty="0"/>
                      <a:t>
</a:t>
                    </a:r>
                    <a:fld id="{182000A3-B570-4755-820D-374182EE48FC}" type="PERCENTAGE">
                      <a:rPr lang="en-US" sz="2800" baseline="0" dirty="0"/>
                      <a:pPr/>
                      <a:t>[PERCENTAGE]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E77-461B-AFF3-D5FFB5A8634C}"/>
                </c:ext>
              </c:extLst>
            </c:dLbl>
            <c:dLbl>
              <c:idx val="5"/>
              <c:layout>
                <c:manualLayout>
                  <c:x val="0.17708333333333334"/>
                  <c:y val="8.5073483071738041E-8"/>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2"/>
                        </a:solidFill>
                        <a:latin typeface="+mn-lt"/>
                        <a:ea typeface="+mn-ea"/>
                        <a:cs typeface="+mn-cs"/>
                      </a:defRPr>
                    </a:pPr>
                    <a:fld id="{D432F5CA-378F-4387-9B05-6BB4D6E5A2BD}" type="CATEGORYNAME">
                      <a:rPr lang="en-US"/>
                      <a:pPr>
                        <a:defRPr/>
                      </a:pPr>
                      <a:t>[CATEGORY NAME]</a:t>
                    </a:fld>
                    <a:r>
                      <a:rPr lang="en-US" baseline="0" dirty="0"/>
                      <a:t>
</a:t>
                    </a:r>
                    <a:fld id="{4B10BF70-505F-4917-8C0B-0591C89B1C13}" type="PERCENTAGE">
                      <a:rPr lang="en-US" sz="2400" baseline="0"/>
                      <a:pPr>
                        <a:defRPr/>
                      </a:pPr>
                      <a:t>[PERCENTAGE]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4094444444444443"/>
                      <c:h val="0.15995822551687244"/>
                    </c:manualLayout>
                  </c15:layout>
                  <c15:dlblFieldTable/>
                  <c15:showDataLabelsRange val="0"/>
                </c:ext>
                <c:ext xmlns:c16="http://schemas.microsoft.com/office/drawing/2014/chart" uri="{C3380CC4-5D6E-409C-BE32-E72D297353CC}">
                  <c16:uniqueId val="{0000000B-EE77-461B-AFF3-D5FFB5A8634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Sheet3!$A$1:$A$6</c:f>
              <c:strCache>
                <c:ptCount val="6"/>
                <c:pt idx="0">
                  <c:v>Personnel costs</c:v>
                </c:pt>
                <c:pt idx="1">
                  <c:v>Administrative Costs</c:v>
                </c:pt>
                <c:pt idx="2">
                  <c:v>Mission costs of EPF Staff</c:v>
                </c:pt>
                <c:pt idx="3">
                  <c:v>Costs relating to operations (running of events, meetings, impelmentation of the CBP, etc)</c:v>
                </c:pt>
                <c:pt idx="4">
                  <c:v>Subcontracting</c:v>
                </c:pt>
                <c:pt idx="5">
                  <c:v>Other costs </c:v>
                </c:pt>
              </c:strCache>
            </c:strRef>
          </c:cat>
          <c:val>
            <c:numRef>
              <c:f>Sheet3!$B$1:$B$6</c:f>
              <c:numCache>
                <c:formatCode>General</c:formatCode>
                <c:ptCount val="6"/>
                <c:pt idx="0">
                  <c:v>1058882</c:v>
                </c:pt>
                <c:pt idx="1">
                  <c:v>250137</c:v>
                </c:pt>
                <c:pt idx="2">
                  <c:v>42166</c:v>
                </c:pt>
                <c:pt idx="3">
                  <c:v>589648</c:v>
                </c:pt>
                <c:pt idx="4">
                  <c:v>255248</c:v>
                </c:pt>
                <c:pt idx="5">
                  <c:v>240207</c:v>
                </c:pt>
              </c:numCache>
            </c:numRef>
          </c:val>
          <c:extLst>
            <c:ext xmlns:c16="http://schemas.microsoft.com/office/drawing/2014/chart" uri="{C3380CC4-5D6E-409C-BE32-E72D297353CC}">
              <c16:uniqueId val="{0000000C-EE77-461B-AFF3-D5FFB5A8634C}"/>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3888890407796414E-2"/>
          <c:y val="2.1023235641502516E-2"/>
          <c:w val="0.96944444110284789"/>
          <c:h val="0.95374888158869442"/>
        </c:manualLayout>
      </c:layout>
      <c:pie3DChart>
        <c:varyColors val="1"/>
        <c:ser>
          <c:idx val="0"/>
          <c:order val="0"/>
          <c:explosion val="12"/>
          <c:dPt>
            <c:idx val="0"/>
            <c:bubble3D val="0"/>
            <c:explosion val="1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c:ext xmlns:c16="http://schemas.microsoft.com/office/drawing/2014/chart" uri="{C3380CC4-5D6E-409C-BE32-E72D297353CC}">
                <c16:uniqueId val="{00000001-472D-46B6-BD2C-173CD035EE2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c:ext xmlns:c16="http://schemas.microsoft.com/office/drawing/2014/chart" uri="{C3380CC4-5D6E-409C-BE32-E72D297353CC}">
                <c16:uniqueId val="{00000003-472D-46B6-BD2C-173CD035EE2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c:ext xmlns:c16="http://schemas.microsoft.com/office/drawing/2014/chart" uri="{C3380CC4-5D6E-409C-BE32-E72D297353CC}">
                <c16:uniqueId val="{00000005-472D-46B6-BD2C-173CD035EE23}"/>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c:ext xmlns:c16="http://schemas.microsoft.com/office/drawing/2014/chart" uri="{C3380CC4-5D6E-409C-BE32-E72D297353CC}">
                <c16:uniqueId val="{00000007-472D-46B6-BD2C-173CD035EE23}"/>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c:ext xmlns:c16="http://schemas.microsoft.com/office/drawing/2014/chart" uri="{C3380CC4-5D6E-409C-BE32-E72D297353CC}">
                <c16:uniqueId val="{00000009-472D-46B6-BD2C-173CD035EE23}"/>
              </c:ext>
            </c:extLst>
          </c:dPt>
          <c:dLbls>
            <c:dLbl>
              <c:idx val="0"/>
              <c:layout>
                <c:manualLayout>
                  <c:x val="-0.20586835147291682"/>
                  <c:y val="8.635006007057773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72D-46B6-BD2C-173CD035EE23}"/>
                </c:ext>
              </c:extLst>
            </c:dLbl>
            <c:dLbl>
              <c:idx val="1"/>
              <c:layout>
                <c:manualLayout>
                  <c:x val="0.2436543496162891"/>
                  <c:y val="-0.2821986543906726"/>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1764963772764795"/>
                      <c:h val="0.28804256958629859"/>
                    </c:manualLayout>
                  </c15:layout>
                </c:ext>
                <c:ext xmlns:c16="http://schemas.microsoft.com/office/drawing/2014/chart" uri="{C3380CC4-5D6E-409C-BE32-E72D297353CC}">
                  <c16:uniqueId val="{00000003-472D-46B6-BD2C-173CD035EE23}"/>
                </c:ext>
              </c:extLst>
            </c:dLbl>
            <c:dLbl>
              <c:idx val="2"/>
              <c:layout>
                <c:manualLayout>
                  <c:x val="0.14444446024108271"/>
                  <c:y val="3.3174866079588958E-2"/>
                </c:manualLayout>
              </c:layout>
              <c:tx>
                <c:rich>
                  <a:bodyPr/>
                  <a:lstStyle/>
                  <a:p>
                    <a:fld id="{9FF7D576-D85C-4F99-9D59-DFC9CDCBE28F}" type="CATEGORYNAME">
                      <a:rPr lang="en-GB" sz="1800">
                        <a:solidFill>
                          <a:schemeClr val="bg1"/>
                        </a:solidFill>
                      </a:rPr>
                      <a:pPr/>
                      <a:t>[CATEGORY NAME]</a:t>
                    </a:fld>
                    <a:r>
                      <a:rPr lang="en-GB" sz="1800" baseline="0" dirty="0">
                        <a:solidFill>
                          <a:schemeClr val="bg1"/>
                        </a:solidFill>
                      </a:rPr>
                      <a:t>
</a:t>
                    </a:r>
                    <a:fld id="{57743E9A-A24F-47AE-AEFB-E77DC144C2ED}" type="PERCENTAGE">
                      <a:rPr lang="en-GB" sz="1800" baseline="0">
                        <a:solidFill>
                          <a:schemeClr val="bg1"/>
                        </a:solidFill>
                      </a:rPr>
                      <a:pPr/>
                      <a:t>[PERCENTAGE]</a:t>
                    </a:fld>
                    <a:endParaRPr lang="en-GB" sz="1800" baseline="0" dirty="0">
                      <a:solidFill>
                        <a:schemeClr val="bg1"/>
                      </a:solidFill>
                    </a:endParaRP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72D-46B6-BD2C-173CD035EE23}"/>
                </c:ext>
              </c:extLst>
            </c:dLbl>
            <c:dLbl>
              <c:idx val="3"/>
              <c:layout>
                <c:manualLayout>
                  <c:x val="-9.3504712762982611E-2"/>
                  <c:y val="0"/>
                </c:manualLayout>
              </c:layout>
              <c:tx>
                <c:rich>
                  <a:bodyPr/>
                  <a:lstStyle/>
                  <a:p>
                    <a:r>
                      <a:rPr lang="en-GB" dirty="0">
                        <a:solidFill>
                          <a:schemeClr val="accent4">
                            <a:lumMod val="75000"/>
                          </a:schemeClr>
                        </a:solidFill>
                      </a:rPr>
                      <a:t>Travel</a:t>
                    </a:r>
                    <a:r>
                      <a:rPr lang="en-GB" baseline="0" dirty="0">
                        <a:solidFill>
                          <a:schemeClr val="accent4">
                            <a:lumMod val="75000"/>
                          </a:schemeClr>
                        </a:solidFill>
                      </a:rPr>
                      <a:t> (staff and external</a:t>
                    </a:r>
                    <a:r>
                      <a:rPr lang="en-GB" dirty="0">
                        <a:solidFill>
                          <a:schemeClr val="accent4">
                            <a:lumMod val="75000"/>
                          </a:schemeClr>
                        </a:solidFill>
                      </a:rPr>
                      <a:t>)</a:t>
                    </a:r>
                    <a:r>
                      <a:rPr lang="en-GB" baseline="0" dirty="0">
                        <a:solidFill>
                          <a:schemeClr val="accent4">
                            <a:lumMod val="75000"/>
                          </a:schemeClr>
                        </a:solidFill>
                      </a:rPr>
                      <a:t>
</a:t>
                    </a:r>
                    <a:fld id="{1F120579-52B8-464D-9C3B-C1F167E5BDAE}" type="PERCENTAGE">
                      <a:rPr lang="en-GB" baseline="0">
                        <a:solidFill>
                          <a:schemeClr val="accent4">
                            <a:lumMod val="75000"/>
                          </a:schemeClr>
                        </a:solidFill>
                      </a:rPr>
                      <a:pPr/>
                      <a:t>[PERCENTAGE]</a:t>
                    </a:fld>
                    <a:endParaRPr lang="en-GB" baseline="0" dirty="0">
                      <a:solidFill>
                        <a:schemeClr val="accent4">
                          <a:lumMod val="75000"/>
                        </a:schemeClr>
                      </a:solidFill>
                    </a:endParaRP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72D-46B6-BD2C-173CD035EE23}"/>
                </c:ext>
              </c:extLst>
            </c:dLbl>
            <c:dLbl>
              <c:idx val="4"/>
              <c:layout>
                <c:manualLayout>
                  <c:x val="0.27734419043571634"/>
                  <c:y val="8.2768644257883916E-8"/>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fld id="{CACF2951-CF57-472A-85AD-B6101FA9711E}" type="CATEGORYNAME">
                      <a:rPr lang="en-GB" dirty="0">
                        <a:solidFill>
                          <a:srgbClr val="00B0F0"/>
                        </a:solidFill>
                      </a:rPr>
                      <a:pPr>
                        <a:defRPr sz="2000" b="1"/>
                      </a:pPr>
                      <a:t>[CATEGORY NAME]</a:t>
                    </a:fld>
                    <a:r>
                      <a:rPr lang="en-GB" baseline="0" dirty="0">
                        <a:solidFill>
                          <a:srgbClr val="00B0F0"/>
                        </a:solidFill>
                      </a:rPr>
                      <a:t>
</a:t>
                    </a:r>
                    <a:fld id="{8FFDEAD1-C39E-4D95-A192-AA04D36A5704}" type="PERCENTAGE">
                      <a:rPr lang="en-GB" baseline="0" dirty="0">
                        <a:solidFill>
                          <a:srgbClr val="00B0F0"/>
                        </a:solidFill>
                      </a:rPr>
                      <a:pPr>
                        <a:defRPr sz="2000" b="1"/>
                      </a:pPr>
                      <a:t>[PERCENTAGE]</a:t>
                    </a:fld>
                    <a:endParaRPr lang="en-GB" baseline="0" dirty="0">
                      <a:solidFill>
                        <a:srgbClr val="00B0F0"/>
                      </a:solidFill>
                    </a:endParaRP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47543356030550749"/>
                      <c:h val="0.13173159452965474"/>
                    </c:manualLayout>
                  </c15:layout>
                  <c15:dlblFieldTable/>
                  <c15:showDataLabelsRange val="0"/>
                </c:ext>
                <c:ext xmlns:c16="http://schemas.microsoft.com/office/drawing/2014/chart" uri="{C3380CC4-5D6E-409C-BE32-E72D297353CC}">
                  <c16:uniqueId val="{00000009-472D-46B6-BD2C-173CD035EE23}"/>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Sheet2!$A$12:$A$16</c:f>
              <c:strCache>
                <c:ptCount val="5"/>
                <c:pt idx="0">
                  <c:v>Staff</c:v>
                </c:pt>
                <c:pt idx="1">
                  <c:v>Administration and management</c:v>
                </c:pt>
                <c:pt idx="2">
                  <c:v>Events (RAS, AGM, Patient Safety, internal meetings) </c:v>
                </c:pt>
                <c:pt idx="3">
                  <c:v>travel (staff and external</c:v>
                </c:pt>
                <c:pt idx="4">
                  <c:v>Communication, IT and publications</c:v>
                </c:pt>
              </c:strCache>
            </c:strRef>
          </c:cat>
          <c:val>
            <c:numRef>
              <c:f>Sheet2!$B$12:$B$16</c:f>
              <c:numCache>
                <c:formatCode>_-* #,##0_-;\-* #,##0_-;_-* "-"??_-;_-@_-</c:formatCode>
                <c:ptCount val="5"/>
                <c:pt idx="0">
                  <c:v>476570</c:v>
                </c:pt>
                <c:pt idx="1">
                  <c:v>167483</c:v>
                </c:pt>
                <c:pt idx="2">
                  <c:v>217870</c:v>
                </c:pt>
                <c:pt idx="3">
                  <c:v>10476</c:v>
                </c:pt>
                <c:pt idx="4">
                  <c:v>56070</c:v>
                </c:pt>
              </c:numCache>
            </c:numRef>
          </c:val>
          <c:extLst>
            <c:ext xmlns:c16="http://schemas.microsoft.com/office/drawing/2014/chart" uri="{C3380CC4-5D6E-409C-BE32-E72D297353CC}">
              <c16:uniqueId val="{0000000A-472D-46B6-BD2C-173CD035EE23}"/>
            </c:ext>
          </c:extLst>
        </c:ser>
        <c:dLbls>
          <c:dLblPos val="in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solidFill>
                  <a:schemeClr val="tx1"/>
                </a:solidFill>
              </a:rPr>
              <a:t>Assets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Assets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5E46-4823-A82E-93824EF3AB3B}"/>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1-5E46-4823-A82E-93824EF3AB3B}"/>
              </c:ext>
            </c:extLst>
          </c:dPt>
          <c:dLbls>
            <c:dLbl>
              <c:idx val="0"/>
              <c:spPr>
                <a:noFill/>
                <a:ln>
                  <a:noFill/>
                </a:ln>
                <a:effectLst/>
              </c:spPr>
              <c:txPr>
                <a:bodyPr rot="0" spcFirstLastPara="1" vertOverflow="ellipsis" vert="horz" wrap="square" lIns="38100" tIns="19050" rIns="38100" bIns="19050" anchor="ctr" anchorCtr="1">
                  <a:spAutoFit/>
                </a:bodyPr>
                <a:lstStyle/>
                <a:p>
                  <a:pPr>
                    <a:defRPr lang="en-GB" sz="1197"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2-5E46-4823-A82E-93824EF3AB3B}"/>
                </c:ext>
              </c:extLst>
            </c:dLbl>
            <c:dLbl>
              <c:idx val="1"/>
              <c:tx>
                <c:rich>
                  <a:bodyPr/>
                  <a:lstStyle/>
                  <a:p>
                    <a:fld id="{DA50E5C4-7C36-4DC4-9C39-402AD93D5FC2}" type="VALUE">
                      <a:rPr lang="en-US" b="1">
                        <a:solidFill>
                          <a:schemeClr val="tx1"/>
                        </a:solidFill>
                      </a:rPr>
                      <a:pPr/>
                      <a:t>[VALUE]</a:t>
                    </a:fld>
                    <a:endParaRPr lang="en-GB"/>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E46-4823-A82E-93824EF3AB3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Sheet1!$A$2:$A$3</c:f>
              <c:numCache>
                <c:formatCode>General</c:formatCode>
                <c:ptCount val="2"/>
                <c:pt idx="0">
                  <c:v>2015</c:v>
                </c:pt>
                <c:pt idx="1">
                  <c:v>2016</c:v>
                </c:pt>
              </c:numCache>
            </c:numRef>
          </c:cat>
          <c:val>
            <c:numRef>
              <c:f>Sheet1!$B$2:$B$3</c:f>
              <c:numCache>
                <c:formatCode>General</c:formatCode>
                <c:ptCount val="2"/>
                <c:pt idx="0">
                  <c:v>1524677</c:v>
                </c:pt>
                <c:pt idx="1">
                  <c:v>1762067</c:v>
                </c:pt>
              </c:numCache>
            </c:numRef>
          </c:val>
          <c:extLst>
            <c:ext xmlns:c16="http://schemas.microsoft.com/office/drawing/2014/chart" uri="{C3380CC4-5D6E-409C-BE32-E72D297353CC}">
              <c16:uniqueId val="{00000000-5E46-4823-A82E-93824EF3AB3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i="0" dirty="0">
                <a:solidFill>
                  <a:schemeClr val="tx1"/>
                </a:solidFill>
                <a:latin typeface="+mn-lt"/>
              </a:rPr>
              <a:t>Liabilities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Liabilities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62B3-4AD0-8AA3-747F9F0DD68D}"/>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1-62B3-4AD0-8AA3-747F9F0DD68D}"/>
              </c:ext>
            </c:extLst>
          </c:dPt>
          <c:dLbls>
            <c:dLbl>
              <c:idx val="0"/>
              <c:tx>
                <c:rich>
                  <a:bodyPr/>
                  <a:lstStyle/>
                  <a:p>
                    <a:fld id="{4D23FCF4-B5F1-4F35-99EC-4173A447EA69}" type="VALUE">
                      <a:rPr lang="en-US">
                        <a:solidFill>
                          <a:schemeClr val="tx1"/>
                        </a:solidFill>
                      </a:rPr>
                      <a:pPr/>
                      <a:t>[VALUE]</a:t>
                    </a:fld>
                    <a:endParaRPr lang="en-GB"/>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2B3-4AD0-8AA3-747F9F0DD68D}"/>
                </c:ext>
              </c:extLst>
            </c:dLbl>
            <c:dLbl>
              <c:idx val="1"/>
              <c:tx>
                <c:rich>
                  <a:bodyPr/>
                  <a:lstStyle/>
                  <a:p>
                    <a:fld id="{6F8AA67B-C7E3-4746-AE3E-08A97FC6F58B}" type="VALUE">
                      <a:rPr lang="en-US">
                        <a:solidFill>
                          <a:schemeClr val="tx1"/>
                        </a:solidFill>
                      </a:rPr>
                      <a:pPr/>
                      <a:t>[VALUE]</a:t>
                    </a:fld>
                    <a:endParaRPr lang="en-GB"/>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2B3-4AD0-8AA3-747F9F0DD68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Sheet1!$A$2:$A$3</c:f>
              <c:numCache>
                <c:formatCode>General</c:formatCode>
                <c:ptCount val="2"/>
                <c:pt idx="0">
                  <c:v>2015</c:v>
                </c:pt>
                <c:pt idx="1">
                  <c:v>2016</c:v>
                </c:pt>
              </c:numCache>
            </c:numRef>
          </c:cat>
          <c:val>
            <c:numRef>
              <c:f>Sheet1!$B$2:$B$3</c:f>
              <c:numCache>
                <c:formatCode>General</c:formatCode>
                <c:ptCount val="2"/>
                <c:pt idx="0">
                  <c:v>1524677</c:v>
                </c:pt>
                <c:pt idx="1">
                  <c:v>1732134</c:v>
                </c:pt>
              </c:numCache>
            </c:numRef>
          </c:val>
          <c:extLst>
            <c:ext xmlns:c16="http://schemas.microsoft.com/office/drawing/2014/chart" uri="{C3380CC4-5D6E-409C-BE32-E72D297353CC}">
              <c16:uniqueId val="{00000000-62B3-4AD0-8AA3-747F9F0DD68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Evolution</a:t>
            </a:r>
            <a:r>
              <a:rPr lang="en-GB" baseline="0" dirty="0"/>
              <a:t> EPF budget 2012-2017</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Sheet1!$A$2</c:f>
              <c:strCache>
                <c:ptCount val="1"/>
                <c:pt idx="0">
                  <c:v>Total EPF expenditures</c:v>
                </c:pt>
              </c:strCache>
            </c:strRef>
          </c:tx>
          <c:spPr>
            <a:ln w="28575" cap="rnd">
              <a:solidFill>
                <a:schemeClr val="accent1"/>
              </a:solidFill>
              <a:round/>
            </a:ln>
            <a:effectLst/>
          </c:spPr>
          <c:marker>
            <c:symbol val="none"/>
          </c:marker>
          <c:cat>
            <c:numRef>
              <c:f>Sheet1!$B$1:$G$1</c:f>
              <c:numCache>
                <c:formatCode>General</c:formatCode>
                <c:ptCount val="6"/>
                <c:pt idx="0">
                  <c:v>2012</c:v>
                </c:pt>
                <c:pt idx="1">
                  <c:v>2013</c:v>
                </c:pt>
                <c:pt idx="2">
                  <c:v>2014</c:v>
                </c:pt>
                <c:pt idx="3">
                  <c:v>2015</c:v>
                </c:pt>
                <c:pt idx="4">
                  <c:v>2016</c:v>
                </c:pt>
                <c:pt idx="5">
                  <c:v>2017</c:v>
                </c:pt>
              </c:numCache>
            </c:numRef>
          </c:cat>
          <c:val>
            <c:numRef>
              <c:f>Sheet1!$B$2:$G$2</c:f>
              <c:numCache>
                <c:formatCode>_-[$€-2]\ * #,##0.00_-;\-[$€-2]\ * #,##0.00_-;_-[$€-2]\ * "-"??_-;_-@_-</c:formatCode>
                <c:ptCount val="6"/>
                <c:pt idx="0">
                  <c:v>1195668.97</c:v>
                </c:pt>
                <c:pt idx="1">
                  <c:v>1499088.39</c:v>
                </c:pt>
                <c:pt idx="2">
                  <c:v>1595683.19</c:v>
                </c:pt>
                <c:pt idx="3">
                  <c:v>1841231.7299999997</c:v>
                </c:pt>
                <c:pt idx="4">
                  <c:v>1834498</c:v>
                </c:pt>
                <c:pt idx="5">
                  <c:v>2436288</c:v>
                </c:pt>
              </c:numCache>
            </c:numRef>
          </c:val>
          <c:smooth val="0"/>
          <c:extLst>
            <c:ext xmlns:c16="http://schemas.microsoft.com/office/drawing/2014/chart" uri="{C3380CC4-5D6E-409C-BE32-E72D297353CC}">
              <c16:uniqueId val="{00000000-7945-4BC8-899C-72DDD3E8F1A8}"/>
            </c:ext>
          </c:extLst>
        </c:ser>
        <c:ser>
          <c:idx val="1"/>
          <c:order val="1"/>
          <c:tx>
            <c:strRef>
              <c:f>Sheet1!$A$3</c:f>
              <c:strCache>
                <c:ptCount val="1"/>
                <c:pt idx="0">
                  <c:v>TOTAL OG</c:v>
                </c:pt>
              </c:strCache>
            </c:strRef>
          </c:tx>
          <c:spPr>
            <a:ln w="28575" cap="rnd">
              <a:solidFill>
                <a:schemeClr val="accent2"/>
              </a:solidFill>
              <a:round/>
            </a:ln>
            <a:effectLst/>
          </c:spPr>
          <c:marker>
            <c:symbol val="none"/>
          </c:marker>
          <c:cat>
            <c:numRef>
              <c:f>Sheet1!$B$1:$G$1</c:f>
              <c:numCache>
                <c:formatCode>General</c:formatCode>
                <c:ptCount val="6"/>
                <c:pt idx="0">
                  <c:v>2012</c:v>
                </c:pt>
                <c:pt idx="1">
                  <c:v>2013</c:v>
                </c:pt>
                <c:pt idx="2">
                  <c:v>2014</c:v>
                </c:pt>
                <c:pt idx="3">
                  <c:v>2015</c:v>
                </c:pt>
                <c:pt idx="4">
                  <c:v>2016</c:v>
                </c:pt>
                <c:pt idx="5">
                  <c:v>2017</c:v>
                </c:pt>
              </c:numCache>
            </c:numRef>
          </c:cat>
          <c:val>
            <c:numRef>
              <c:f>Sheet1!$B$3:$G$3</c:f>
              <c:numCache>
                <c:formatCode>_-[$€-2]\ * #,##0.00_-;\-[$€-2]\ * #,##0.00_-;_-[$€-2]\ * "-"??_-;_-@_-</c:formatCode>
                <c:ptCount val="6"/>
                <c:pt idx="0">
                  <c:v>70710</c:v>
                </c:pt>
                <c:pt idx="1">
                  <c:v>716738</c:v>
                </c:pt>
                <c:pt idx="2">
                  <c:v>821466</c:v>
                </c:pt>
                <c:pt idx="3">
                  <c:v>910212</c:v>
                </c:pt>
                <c:pt idx="4">
                  <c:v>919191.9</c:v>
                </c:pt>
                <c:pt idx="5">
                  <c:v>928469</c:v>
                </c:pt>
              </c:numCache>
            </c:numRef>
          </c:val>
          <c:smooth val="0"/>
          <c:extLst>
            <c:ext xmlns:c16="http://schemas.microsoft.com/office/drawing/2014/chart" uri="{C3380CC4-5D6E-409C-BE32-E72D297353CC}">
              <c16:uniqueId val="{00000001-7945-4BC8-899C-72DDD3E8F1A8}"/>
            </c:ext>
          </c:extLst>
        </c:ser>
        <c:ser>
          <c:idx val="2"/>
          <c:order val="2"/>
          <c:tx>
            <c:strRef>
              <c:f>Sheet1!$A$4</c:f>
              <c:strCache>
                <c:ptCount val="1"/>
                <c:pt idx="0">
                  <c:v>Personnel and Office costs (excluding EUPATI)</c:v>
                </c:pt>
              </c:strCache>
            </c:strRef>
          </c:tx>
          <c:spPr>
            <a:ln w="28575" cap="rnd">
              <a:solidFill>
                <a:schemeClr val="accent3"/>
              </a:solidFill>
              <a:round/>
            </a:ln>
            <a:effectLst/>
          </c:spPr>
          <c:marker>
            <c:symbol val="none"/>
          </c:marker>
          <c:cat>
            <c:numRef>
              <c:f>Sheet1!$B$1:$G$1</c:f>
              <c:numCache>
                <c:formatCode>General</c:formatCode>
                <c:ptCount val="6"/>
                <c:pt idx="0">
                  <c:v>2012</c:v>
                </c:pt>
                <c:pt idx="1">
                  <c:v>2013</c:v>
                </c:pt>
                <c:pt idx="2">
                  <c:v>2014</c:v>
                </c:pt>
                <c:pt idx="3">
                  <c:v>2015</c:v>
                </c:pt>
                <c:pt idx="4">
                  <c:v>2016</c:v>
                </c:pt>
                <c:pt idx="5">
                  <c:v>2017</c:v>
                </c:pt>
              </c:numCache>
            </c:numRef>
          </c:cat>
          <c:val>
            <c:numRef>
              <c:f>Sheet1!$B$4:$G$4</c:f>
              <c:numCache>
                <c:formatCode>_-[$€-2]\ * #,##0.00_-;\-[$€-2]\ * #,##0.00_-;_-[$€-2]\ * "-"??_-;_-@_-</c:formatCode>
                <c:ptCount val="6"/>
                <c:pt idx="0">
                  <c:v>686489</c:v>
                </c:pt>
                <c:pt idx="1">
                  <c:v>809050</c:v>
                </c:pt>
                <c:pt idx="2">
                  <c:v>869055</c:v>
                </c:pt>
                <c:pt idx="3">
                  <c:v>894330.64</c:v>
                </c:pt>
                <c:pt idx="4">
                  <c:v>891260.665135402</c:v>
                </c:pt>
                <c:pt idx="5">
                  <c:v>1211646</c:v>
                </c:pt>
              </c:numCache>
            </c:numRef>
          </c:val>
          <c:smooth val="0"/>
          <c:extLst>
            <c:ext xmlns:c16="http://schemas.microsoft.com/office/drawing/2014/chart" uri="{C3380CC4-5D6E-409C-BE32-E72D297353CC}">
              <c16:uniqueId val="{00000002-7945-4BC8-899C-72DDD3E8F1A8}"/>
            </c:ext>
          </c:extLst>
        </c:ser>
        <c:dLbls>
          <c:showLegendKey val="0"/>
          <c:showVal val="0"/>
          <c:showCatName val="0"/>
          <c:showSerName val="0"/>
          <c:showPercent val="0"/>
          <c:showBubbleSize val="0"/>
        </c:dLbls>
        <c:smooth val="0"/>
        <c:axId val="191933232"/>
        <c:axId val="191937824"/>
      </c:lineChart>
      <c:catAx>
        <c:axId val="191933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1937824"/>
        <c:crosses val="autoZero"/>
        <c:auto val="1"/>
        <c:lblAlgn val="ctr"/>
        <c:lblOffset val="100"/>
        <c:noMultiLvlLbl val="0"/>
      </c:catAx>
      <c:valAx>
        <c:axId val="191937824"/>
        <c:scaling>
          <c:orientation val="minMax"/>
        </c:scaling>
        <c:delete val="0"/>
        <c:axPos val="l"/>
        <c:majorGridlines>
          <c:spPr>
            <a:ln w="9525" cap="flat" cmpd="sng" algn="ctr">
              <a:solidFill>
                <a:schemeClr val="tx1">
                  <a:lumMod val="15000"/>
                  <a:lumOff val="85000"/>
                </a:schemeClr>
              </a:solidFill>
              <a:round/>
            </a:ln>
            <a:effectLst/>
          </c:spPr>
        </c:majorGridlines>
        <c:numFmt formatCode="_-[$€-2]\ * #,##0.00_-;\-[$€-2]\ * #,##0.00_-;_-[$€-2]\ *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91933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Total Income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Total Income</c:v>
                </c:pt>
              </c:strCache>
            </c:strRef>
          </c:tx>
          <c:spPr>
            <a:solidFill>
              <a:schemeClr val="accent6"/>
            </a:solidFill>
            <a:ln w="19050">
              <a:solidFill>
                <a:schemeClr val="lt1"/>
              </a:solidFill>
            </a:ln>
            <a:effectLst/>
          </c:spPr>
          <c:invertIfNegative val="0"/>
          <c:dPt>
            <c:idx val="1"/>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2276-45FC-9949-E3FFA23E586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2015</c:v>
                </c:pt>
                <c:pt idx="1">
                  <c:v>2016</c:v>
                </c:pt>
              </c:numCache>
            </c:numRef>
          </c:cat>
          <c:val>
            <c:numRef>
              <c:f>Sheet1!$B$2:$B$3</c:f>
              <c:numCache>
                <c:formatCode>#,##0.00</c:formatCode>
                <c:ptCount val="2"/>
                <c:pt idx="0">
                  <c:v>1951204.49</c:v>
                </c:pt>
                <c:pt idx="1">
                  <c:v>1916722.98</c:v>
                </c:pt>
              </c:numCache>
            </c:numRef>
          </c:val>
          <c:extLst>
            <c:ext xmlns:c16="http://schemas.microsoft.com/office/drawing/2014/chart" uri="{C3380CC4-5D6E-409C-BE32-E72D297353CC}">
              <c16:uniqueId val="{00000002-2276-45FC-9949-E3FFA23E5862}"/>
            </c:ext>
          </c:extLst>
        </c:ser>
        <c:dLbls>
          <c:dLblPos val="outEnd"/>
          <c:showLegendKey val="0"/>
          <c:showVal val="1"/>
          <c:showCatName val="0"/>
          <c:showSerName val="0"/>
          <c:showPercent val="0"/>
          <c:showBubbleSize val="0"/>
        </c:dLbls>
        <c:gapWidth val="150"/>
        <c:axId val="563200472"/>
        <c:axId val="563196864"/>
      </c:barChart>
      <c:catAx>
        <c:axId val="5632004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63196864"/>
        <c:crosses val="autoZero"/>
        <c:auto val="1"/>
        <c:lblAlgn val="ctr"/>
        <c:lblOffset val="100"/>
        <c:noMultiLvlLbl val="0"/>
      </c:catAx>
      <c:valAx>
        <c:axId val="563196864"/>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crossAx val="563200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Total Expenditures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Total Expenditures</c:v>
                </c:pt>
              </c:strCache>
            </c:strRef>
          </c:tx>
          <c:spPr>
            <a:solidFill>
              <a:schemeClr val="accent6"/>
            </a:solidFill>
            <a:ln w="19050">
              <a:solidFill>
                <a:schemeClr val="lt1"/>
              </a:solidFill>
            </a:ln>
            <a:effectLst/>
          </c:spPr>
          <c:invertIfNegative val="0"/>
          <c:dPt>
            <c:idx val="1"/>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2-E37D-4428-A96B-A097E7CB0D0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2015</c:v>
                </c:pt>
                <c:pt idx="1">
                  <c:v>2016</c:v>
                </c:pt>
              </c:numCache>
            </c:numRef>
          </c:cat>
          <c:val>
            <c:numRef>
              <c:f>Sheet1!$B$2:$B$3</c:f>
              <c:numCache>
                <c:formatCode>#,##0.00</c:formatCode>
                <c:ptCount val="2"/>
                <c:pt idx="0">
                  <c:v>1841231.73</c:v>
                </c:pt>
                <c:pt idx="1">
                  <c:v>1836722.98</c:v>
                </c:pt>
              </c:numCache>
            </c:numRef>
          </c:val>
          <c:extLst>
            <c:ext xmlns:c16="http://schemas.microsoft.com/office/drawing/2014/chart" uri="{C3380CC4-5D6E-409C-BE32-E72D297353CC}">
              <c16:uniqueId val="{00000000-E37D-4428-A96B-A097E7CB0D04}"/>
            </c:ext>
          </c:extLst>
        </c:ser>
        <c:dLbls>
          <c:dLblPos val="outEnd"/>
          <c:showLegendKey val="0"/>
          <c:showVal val="1"/>
          <c:showCatName val="0"/>
          <c:showSerName val="0"/>
          <c:showPercent val="0"/>
          <c:showBubbleSize val="0"/>
        </c:dLbls>
        <c:gapWidth val="150"/>
        <c:axId val="563200472"/>
        <c:axId val="563196864"/>
      </c:barChart>
      <c:catAx>
        <c:axId val="5632004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63196864"/>
        <c:crosses val="autoZero"/>
        <c:auto val="1"/>
        <c:lblAlgn val="ctr"/>
        <c:lblOffset val="100"/>
        <c:noMultiLvlLbl val="0"/>
      </c:catAx>
      <c:valAx>
        <c:axId val="563196864"/>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crossAx val="563200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374-4768-A3CF-FB246006EAD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374-4768-A3CF-FB246006EAD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374-4768-A3CF-FB246006EAD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374-4768-A3CF-FB246006EAD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374-4768-A3CF-FB246006EAD7}"/>
              </c:ext>
            </c:extLst>
          </c:dPt>
          <c:dLbls>
            <c:dLbl>
              <c:idx val="0"/>
              <c:layout>
                <c:manualLayout>
                  <c:x val="8.6689991130928845E-2"/>
                  <c:y val="-2.4874413590597051E-3"/>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0">
                  <a:spAutoFit/>
                </a:bodyPr>
                <a:lstStyle/>
                <a:p>
                  <a:pPr algn="ctr" rtl="0">
                    <a:defRPr lang="en-US" sz="1600" b="1" i="0" u="none" strike="noStrike" kern="1200" baseline="0">
                      <a:solidFill>
                        <a:prstClr val="black">
                          <a:lumMod val="65000"/>
                          <a:lumOff val="35000"/>
                        </a:prst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borderCallout1">
                      <a:avLst>
                        <a:gd name="adj1" fmla="val 51724"/>
                        <a:gd name="adj2" fmla="val -7697"/>
                        <a:gd name="adj3" fmla="val 65505"/>
                        <a:gd name="adj4" fmla="val -66927"/>
                      </a:avLst>
                    </a:prstGeom>
                    <a:noFill/>
                    <a:ln>
                      <a:noFill/>
                    </a:ln>
                  </c15:spPr>
                </c:ext>
                <c:ext xmlns:c16="http://schemas.microsoft.com/office/drawing/2014/chart" uri="{C3380CC4-5D6E-409C-BE32-E72D297353CC}">
                  <c16:uniqueId val="{00000001-8374-4768-A3CF-FB246006EAD7}"/>
                </c:ext>
              </c:extLst>
            </c:dLbl>
            <c:dLbl>
              <c:idx val="1"/>
              <c:layout>
                <c:manualLayout>
                  <c:x val="0.27053255852927827"/>
                  <c:y val="-1.9899530872476912E-2"/>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0">
                  <a:spAutoFit/>
                </a:bodyPr>
                <a:lstStyle/>
                <a:p>
                  <a:pPr algn="ctr" rtl="0">
                    <a:defRPr lang="en-GB" sz="1600" b="1" i="0" u="none" strike="noStrike" kern="1200" baseline="0">
                      <a:solidFill>
                        <a:prstClr val="black">
                          <a:lumMod val="65000"/>
                          <a:lumOff val="35000"/>
                        </a:prst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borderCallout1">
                      <a:avLst>
                        <a:gd name="adj1" fmla="val 62774"/>
                        <a:gd name="adj2" fmla="val -4694"/>
                        <a:gd name="adj3" fmla="val 27089"/>
                        <a:gd name="adj4" fmla="val -115536"/>
                      </a:avLst>
                    </a:prstGeom>
                    <a:noFill/>
                    <a:ln>
                      <a:noFill/>
                    </a:ln>
                  </c15:spPr>
                </c:ext>
                <c:ext xmlns:c16="http://schemas.microsoft.com/office/drawing/2014/chart" uri="{C3380CC4-5D6E-409C-BE32-E72D297353CC}">
                  <c16:uniqueId val="{00000003-8374-4768-A3CF-FB246006EAD7}"/>
                </c:ext>
              </c:extLst>
            </c:dLbl>
            <c:dLbl>
              <c:idx val="2"/>
              <c:layout>
                <c:manualLayout>
                  <c:x val="-5.9510556283880932E-2"/>
                  <c:y val="5.9698592617430733E-2"/>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0">
                  <a:spAutoFit/>
                </a:bodyPr>
                <a:lstStyle/>
                <a:p>
                  <a:pPr algn="ctr" rtl="0">
                    <a:defRPr lang="en-US" sz="1600" b="1" i="0" u="none" strike="noStrike" kern="1200" baseline="0">
                      <a:solidFill>
                        <a:prstClr val="black">
                          <a:lumMod val="65000"/>
                          <a:lumOff val="35000"/>
                        </a:prst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borderCallout1">
                      <a:avLst>
                        <a:gd name="adj1" fmla="val -1857"/>
                        <a:gd name="adj2" fmla="val 48949"/>
                        <a:gd name="adj3" fmla="val -108038"/>
                        <a:gd name="adj4" fmla="val 140334"/>
                      </a:avLst>
                    </a:prstGeom>
                    <a:noFill/>
                    <a:ln>
                      <a:noFill/>
                    </a:ln>
                  </c15:spPr>
                </c:ext>
                <c:ext xmlns:c16="http://schemas.microsoft.com/office/drawing/2014/chart" uri="{C3380CC4-5D6E-409C-BE32-E72D297353CC}">
                  <c16:uniqueId val="{00000005-8374-4768-A3CF-FB246006EAD7}"/>
                </c:ext>
              </c:extLst>
            </c:dLbl>
            <c:dLbl>
              <c:idx val="3"/>
              <c:layout>
                <c:manualLayout>
                  <c:x val="-9.7769150885306536E-2"/>
                  <c:y val="0.19650786736570949"/>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borderCallout1">
                      <a:avLst>
                        <a:gd name="adj1" fmla="val 28972"/>
                        <a:gd name="adj2" fmla="val 98306"/>
                        <a:gd name="adj3" fmla="val 2887"/>
                        <a:gd name="adj4" fmla="val 157386"/>
                      </a:avLst>
                    </a:prstGeom>
                    <a:noFill/>
                    <a:ln>
                      <a:noFill/>
                    </a:ln>
                  </c15:spPr>
                </c:ext>
                <c:ext xmlns:c16="http://schemas.microsoft.com/office/drawing/2014/chart" uri="{C3380CC4-5D6E-409C-BE32-E72D297353CC}">
                  <c16:uniqueId val="{00000007-8374-4768-A3CF-FB246006EAD7}"/>
                </c:ext>
              </c:extLst>
            </c:dLbl>
            <c:dLbl>
              <c:idx val="4"/>
              <c:layout>
                <c:manualLayout>
                  <c:x val="-0.2215750745209101"/>
                  <c:y val="5.472370989931151E-2"/>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0">
                  <a:spAutoFit/>
                </a:bodyPr>
                <a:lstStyle/>
                <a:p>
                  <a:pPr algn="ctr" rtl="0">
                    <a:defRPr lang="en-GB" sz="1600" b="1" i="0" u="none" strike="noStrike" kern="1200" baseline="0" dirty="0">
                      <a:solidFill>
                        <a:prstClr val="black">
                          <a:lumMod val="65000"/>
                          <a:lumOff val="35000"/>
                        </a:prst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borderCallout1">
                      <a:avLst>
                        <a:gd name="adj1" fmla="val 45245"/>
                        <a:gd name="adj2" fmla="val 106985"/>
                        <a:gd name="adj3" fmla="val 39870"/>
                        <a:gd name="adj4" fmla="val 228452"/>
                      </a:avLst>
                    </a:prstGeom>
                    <a:noFill/>
                    <a:ln>
                      <a:noFill/>
                    </a:ln>
                  </c15:spPr>
                </c:ext>
                <c:ext xmlns:c16="http://schemas.microsoft.com/office/drawing/2014/chart" uri="{C3380CC4-5D6E-409C-BE32-E72D297353CC}">
                  <c16:uniqueId val="{00000009-8374-4768-A3CF-FB246006EAD7}"/>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borderCallout1">
                    <a:avLst/>
                  </a:prstGeom>
                  <a:noFill/>
                  <a:ln>
                    <a:noFill/>
                  </a:ln>
                </c15:spPr>
              </c:ext>
            </c:extLst>
          </c:dLbls>
          <c:cat>
            <c:strRef>
              <c:f>'income 2016'!$A$1:$A$5</c:f>
              <c:strCache>
                <c:ptCount val="5"/>
                <c:pt idx="0">
                  <c:v>Public Funds (European Commission)</c:v>
                </c:pt>
                <c:pt idx="1">
                  <c:v>Membership fees</c:v>
                </c:pt>
                <c:pt idx="2">
                  <c:v>Corporate Sponsorship</c:v>
                </c:pt>
                <c:pt idx="3">
                  <c:v> Contribution within the New EUPATI</c:v>
                </c:pt>
                <c:pt idx="4">
                  <c:v>Carry over from 2016</c:v>
                </c:pt>
              </c:strCache>
            </c:strRef>
          </c:cat>
          <c:val>
            <c:numRef>
              <c:f>'income 2016'!$B$1:$B$5</c:f>
              <c:numCache>
                <c:formatCode>General</c:formatCode>
                <c:ptCount val="5"/>
                <c:pt idx="0">
                  <c:v>1156223.77</c:v>
                </c:pt>
                <c:pt idx="1">
                  <c:v>15000</c:v>
                </c:pt>
                <c:pt idx="2">
                  <c:v>741202.4</c:v>
                </c:pt>
                <c:pt idx="3">
                  <c:v>236735.65</c:v>
                </c:pt>
                <c:pt idx="4">
                  <c:v>287125.98</c:v>
                </c:pt>
              </c:numCache>
            </c:numRef>
          </c:val>
          <c:extLst>
            <c:ext xmlns:c16="http://schemas.microsoft.com/office/drawing/2014/chart" uri="{C3380CC4-5D6E-409C-BE32-E72D297353CC}">
              <c16:uniqueId val="{0000000A-8374-4768-A3CF-FB246006EAD7}"/>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0EA6-4E2F-BE98-E9237FBDA0C9}"/>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0EA6-4E2F-BE98-E9237FBDA0C9}"/>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0EA6-4E2F-BE98-E9237FBDA0C9}"/>
              </c:ext>
            </c:extLst>
          </c:dPt>
          <c:dLbls>
            <c:dLbl>
              <c:idx val="0"/>
              <c:layout>
                <c:manualLayout>
                  <c:x val="-0.23316754487596617"/>
                  <c:y val="-0.25005969485977514"/>
                </c:manualLayout>
              </c:layout>
              <c:tx>
                <c:rich>
                  <a:bodyPr/>
                  <a:lstStyle/>
                  <a:p>
                    <a:r>
                      <a:rPr lang="en-US" dirty="0"/>
                      <a:t>Operating Grant</a:t>
                    </a:r>
                  </a:p>
                  <a:p>
                    <a:fld id="{264499C1-483E-48C1-8929-50FAD03151D1}" type="PERCENTAGE">
                      <a:rPr lang="en-US" sz="1800" b="1" i="0" u="none" strike="noStrike" kern="1200" baseline="0" smtClean="0">
                        <a:solidFill>
                          <a:prstClr val="black">
                            <a:lumMod val="75000"/>
                            <a:lumOff val="25000"/>
                          </a:prstClr>
                        </a:solidFill>
                      </a:rPr>
                      <a:pPr/>
                      <a:t>[PERCENTAGE]</a:t>
                    </a:fld>
                    <a:endParaRPr lang="en-US" baseline="0" dirty="0"/>
                  </a:p>
                  <a:p>
                    <a:r>
                      <a:rPr lang="en-US" baseline="0" dirty="0"/>
                      <a:t> </a:t>
                    </a:r>
                    <a:fld id="{D486CEA2-18CF-4BF1-843B-B633FDBBE19A}" type="VALUE">
                      <a:rPr lang="en-US" baseline="0" smtClean="0"/>
                      <a:pPr/>
                      <a:t>[VALUE]</a:t>
                    </a:fld>
                    <a:r>
                      <a:rPr lang="en-US" baseline="0" dirty="0"/>
                      <a:t> </a:t>
                    </a:r>
                  </a:p>
                </c:rich>
              </c:tx>
              <c:dLblPos val="bestFit"/>
              <c:showLegendKey val="0"/>
              <c:showVal val="1"/>
              <c:showCatName val="0"/>
              <c:showSerName val="1"/>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EA6-4E2F-BE98-E9237FBDA0C9}"/>
                </c:ext>
              </c:extLst>
            </c:dLbl>
            <c:dLbl>
              <c:idx val="1"/>
              <c:layout>
                <c:manualLayout>
                  <c:x val="2.5900333990667705E-2"/>
                  <c:y val="-0.12819719865288595"/>
                </c:manualLayout>
              </c:layout>
              <c:tx>
                <c:rich>
                  <a:bodyPr/>
                  <a:lstStyle/>
                  <a:p>
                    <a:r>
                      <a:rPr lang="en-US" dirty="0"/>
                      <a:t>EUPATI IMI </a:t>
                    </a:r>
                  </a:p>
                  <a:p>
                    <a:fld id="{9EA69674-2A2B-41B6-9F19-651BCB79E625}" type="PERCENTAGE">
                      <a:rPr lang="en-US" sz="1800" b="1" i="0" u="none" strike="noStrike" kern="1200" baseline="0" smtClean="0">
                        <a:solidFill>
                          <a:prstClr val="black">
                            <a:lumMod val="75000"/>
                            <a:lumOff val="25000"/>
                          </a:prstClr>
                        </a:solidFill>
                      </a:rPr>
                      <a:pPr/>
                      <a:t>[PERCENTAGE]</a:t>
                    </a:fld>
                    <a:endParaRPr lang="en-US" dirty="0"/>
                  </a:p>
                  <a:p>
                    <a:fld id="{66A30819-2CF3-4839-9468-3CC2C82BAF84}" type="VALUE">
                      <a:rPr lang="en-US" baseline="0" smtClean="0"/>
                      <a:pPr/>
                      <a:t>[VALUE]</a:t>
                    </a:fld>
                    <a:r>
                      <a:rPr lang="en-US" baseline="0" dirty="0"/>
                      <a:t> </a:t>
                    </a:r>
                  </a:p>
                </c:rich>
              </c:tx>
              <c:dLblPos val="bestFit"/>
              <c:showLegendKey val="0"/>
              <c:showVal val="1"/>
              <c:showCatName val="0"/>
              <c:showSerName val="1"/>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EA6-4E2F-BE98-E9237FBDA0C9}"/>
                </c:ext>
              </c:extLst>
            </c:dLbl>
            <c:dLbl>
              <c:idx val="2"/>
              <c:layout>
                <c:manualLayout>
                  <c:x val="6.4563758788706016E-2"/>
                  <c:y val="7.5680853039546192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lumMod val="75000"/>
                            <a:lumOff val="25000"/>
                          </a:schemeClr>
                        </a:solidFill>
                        <a:latin typeface="+mn-lt"/>
                        <a:ea typeface="+mn-ea"/>
                        <a:cs typeface="+mn-cs"/>
                      </a:defRPr>
                    </a:pPr>
                    <a:fld id="{4F472C73-C30D-47C4-B2E6-7F063AE18285}" type="CELLREF">
                      <a:rPr lang="en-GB" smtClean="0"/>
                      <a:pPr>
                        <a:defRPr sz="1800" b="1"/>
                      </a:pPr>
                      <a:t>[CELLREF]</a:t>
                    </a:fld>
                    <a:endParaRPr lang="en-GB" dirty="0"/>
                  </a:p>
                  <a:p>
                    <a:pPr>
                      <a:defRPr sz="1800" b="1"/>
                    </a:pPr>
                    <a:fld id="{E096B930-98D9-4299-A99B-29A7E6FFED59}" type="PERCENTAGE">
                      <a:rPr lang="en-GB" sz="1800" b="1" i="0" u="none" strike="noStrike" kern="1200" baseline="0" smtClean="0">
                        <a:solidFill>
                          <a:prstClr val="black">
                            <a:lumMod val="75000"/>
                            <a:lumOff val="25000"/>
                          </a:prstClr>
                        </a:solidFill>
                      </a:rPr>
                      <a:pPr>
                        <a:defRPr sz="1800" b="1"/>
                      </a:pPr>
                      <a:t>[PERCENTAGE]</a:t>
                    </a:fld>
                    <a:endParaRPr lang="en-GB" baseline="0" dirty="0"/>
                  </a:p>
                  <a:p>
                    <a:pPr>
                      <a:defRPr sz="1800" b="1"/>
                    </a:pPr>
                    <a:r>
                      <a:rPr lang="en-GB" baseline="0" dirty="0"/>
                      <a:t> </a:t>
                    </a:r>
                    <a:fld id="{859F857B-CDA4-4980-9396-C573F3B0679F}" type="VALUE">
                      <a:rPr lang="en-GB" baseline="0" smtClean="0"/>
                      <a:pPr>
                        <a:defRPr sz="1800" b="1"/>
                      </a:pPr>
                      <a:t>[VALUE]</a:t>
                    </a:fld>
                    <a:r>
                      <a:rPr lang="en-GB" baseline="0" dirty="0"/>
                      <a:t> </a:t>
                    </a:r>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1"/>
              <c:showPercent val="1"/>
              <c:showBubbleSize val="0"/>
              <c:extLst>
                <c:ext xmlns:c15="http://schemas.microsoft.com/office/drawing/2012/chart" uri="{CE6537A1-D6FC-4f65-9D91-7224C49458BB}">
                  <c15:layout>
                    <c:manualLayout>
                      <c:w val="0.39013832292443695"/>
                      <c:h val="0.25534061721168627"/>
                    </c:manualLayout>
                  </c15:layout>
                  <c15:dlblFieldTable>
                    <c15:dlblFTEntry>
                      <c15:txfldGUID>{4F472C73-C30D-47C4-B2E6-7F063AE18285}</c15:txfldGUID>
                      <c15:f>'income public funds'!$C$2</c15:f>
                      <c15:dlblFieldTableCache>
                        <c:ptCount val="1"/>
                        <c:pt idx="0">
                          <c:v>Other EU Funded projects</c:v>
                        </c:pt>
                      </c15:dlblFieldTableCache>
                    </c15:dlblFTEntry>
                  </c15:dlblFieldTable>
                  <c15:showDataLabelsRange val="0"/>
                </c:ext>
                <c:ext xmlns:c16="http://schemas.microsoft.com/office/drawing/2014/chart" uri="{C3380CC4-5D6E-409C-BE32-E72D297353CC}">
                  <c16:uniqueId val="{00000005-0EA6-4E2F-BE98-E9237FBDA0C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1"/>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'income public funds'!$A$3:$C$3</c:f>
              <c:numCache>
                <c:formatCode>_-[$€-2]\ * #,##0_-;\-[$€-2]\ * #,##0_-;_-[$€-2]\ * "-"??_-;_-@_-</c:formatCode>
                <c:ptCount val="3"/>
                <c:pt idx="0">
                  <c:v>741846</c:v>
                </c:pt>
                <c:pt idx="1">
                  <c:v>119873</c:v>
                </c:pt>
                <c:pt idx="2">
                  <c:v>294504.77</c:v>
                </c:pt>
              </c:numCache>
            </c:numRef>
          </c:val>
          <c:extLst>
            <c:ext xmlns:c16="http://schemas.microsoft.com/office/drawing/2014/chart" uri="{C3380CC4-5D6E-409C-BE32-E72D297353CC}">
              <c16:uniqueId val="{00000006-0EA6-4E2F-BE98-E9237FBDA0C9}"/>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31095056688502"/>
          <c:y val="0.10227409201317825"/>
          <c:w val="0.88088113589813943"/>
          <c:h val="0.82136039815176876"/>
        </c:manualLayout>
      </c:layout>
      <c:barChart>
        <c:barDir val="col"/>
        <c:grouping val="clustered"/>
        <c:varyColors val="0"/>
        <c:ser>
          <c:idx val="1"/>
          <c:order val="1"/>
          <c:tx>
            <c:strRef>
              <c:f>'2016 Expenditures'!$A$3</c:f>
              <c:strCache>
                <c:ptCount val="1"/>
                <c:pt idx="0">
                  <c:v>2016</c:v>
                </c:pt>
              </c:strCache>
            </c:strRef>
          </c:tx>
          <c:spPr>
            <a:solidFill>
              <a:schemeClr val="accent1">
                <a:lumMod val="50000"/>
              </a:schemeClr>
            </a:solidFill>
            <a:ln>
              <a:noFill/>
            </a:ln>
            <a:effectLst/>
          </c:spPr>
          <c:invertIfNegative val="0"/>
          <c:cat>
            <c:strRef>
              <c:f>'2016 Expenditures'!$B$1:$I$1</c:f>
              <c:strCache>
                <c:ptCount val="8"/>
                <c:pt idx="0">
                  <c:v>Operating Grant</c:v>
                </c:pt>
                <c:pt idx="1">
                  <c:v>Capacity Building Programme   </c:v>
                </c:pt>
                <c:pt idx="2">
                  <c:v>EUPATI</c:v>
                </c:pt>
                <c:pt idx="3">
                  <c:v>New EUPATI Programme</c:v>
                </c:pt>
                <c:pt idx="4">
                  <c:v>Other EU Funded projects</c:v>
                </c:pt>
                <c:pt idx="5">
                  <c:v>EPF Magazine</c:v>
                </c:pt>
                <c:pt idx="6">
                  <c:v>Project Development</c:v>
                </c:pt>
                <c:pt idx="7">
                  <c:v>Other</c:v>
                </c:pt>
              </c:strCache>
            </c:strRef>
          </c:cat>
          <c:val>
            <c:numRef>
              <c:f>'2016 Expenditures'!$B$3:$I$3</c:f>
              <c:numCache>
                <c:formatCode>_-[$€-2]\ * #,##0_-;\-[$€-2]\ * #,##0_-;_-[$€-2]\ * "-"??_-;_-@_-</c:formatCode>
                <c:ptCount val="8"/>
                <c:pt idx="0" formatCode="_-[$€-2]\ * #,##0.00_-;\-[$€-2]\ * #,##0.00_-;_-[$€-2]\ * &quot;-&quot;??_-;_-@_-">
                  <c:v>919191.9</c:v>
                </c:pt>
                <c:pt idx="1">
                  <c:v>229045</c:v>
                </c:pt>
                <c:pt idx="2">
                  <c:v>401785.01483128197</c:v>
                </c:pt>
                <c:pt idx="3">
                  <c:v>0</c:v>
                </c:pt>
                <c:pt idx="4">
                  <c:v>177569.00272628671</c:v>
                </c:pt>
                <c:pt idx="5">
                  <c:v>0</c:v>
                </c:pt>
                <c:pt idx="6">
                  <c:v>30484.797924412123</c:v>
                </c:pt>
                <c:pt idx="7">
                  <c:v>10000</c:v>
                </c:pt>
              </c:numCache>
            </c:numRef>
          </c:val>
          <c:extLst>
            <c:ext xmlns:c16="http://schemas.microsoft.com/office/drawing/2014/chart" uri="{C3380CC4-5D6E-409C-BE32-E72D297353CC}">
              <c16:uniqueId val="{00000000-438F-4DF1-BC19-79D842FDD3B8}"/>
            </c:ext>
          </c:extLst>
        </c:ser>
        <c:ser>
          <c:idx val="2"/>
          <c:order val="2"/>
          <c:tx>
            <c:strRef>
              <c:f>'2016 Expenditures'!$A$4</c:f>
              <c:strCache>
                <c:ptCount val="1"/>
                <c:pt idx="0">
                  <c:v>2017</c:v>
                </c:pt>
              </c:strCache>
            </c:strRef>
          </c:tx>
          <c:spPr>
            <a:solidFill>
              <a:schemeClr val="accent3"/>
            </a:solidFill>
            <a:ln>
              <a:noFill/>
            </a:ln>
            <a:effectLst/>
          </c:spPr>
          <c:invertIfNegative val="0"/>
          <c:cat>
            <c:strRef>
              <c:f>'2016 Expenditures'!$B$1:$I$1</c:f>
              <c:strCache>
                <c:ptCount val="8"/>
                <c:pt idx="0">
                  <c:v>Operating Grant</c:v>
                </c:pt>
                <c:pt idx="1">
                  <c:v>Capacity Building Programme   </c:v>
                </c:pt>
                <c:pt idx="2">
                  <c:v>EUPATI</c:v>
                </c:pt>
                <c:pt idx="3">
                  <c:v>New EUPATI Programme</c:v>
                </c:pt>
                <c:pt idx="4">
                  <c:v>Other EU Funded projects</c:v>
                </c:pt>
                <c:pt idx="5">
                  <c:v>EPF Magazine</c:v>
                </c:pt>
                <c:pt idx="6">
                  <c:v>Project Development</c:v>
                </c:pt>
                <c:pt idx="7">
                  <c:v>Other</c:v>
                </c:pt>
              </c:strCache>
            </c:strRef>
          </c:cat>
          <c:val>
            <c:numRef>
              <c:f>'2016 Expenditures'!$B$4:$I$4</c:f>
              <c:numCache>
                <c:formatCode>_-[$€-2]\ * #,##0_-;\-[$€-2]\ * #,##0_-;_-[$€-2]\ * "-"??_-;_-@_-</c:formatCode>
                <c:ptCount val="8"/>
                <c:pt idx="0" formatCode="_-[$€-2]\ * #,##0.00_-;\-[$€-2]\ * #,##0.00_-;_-[$€-2]\ * &quot;-&quot;??_-;_-@_-">
                  <c:v>928469</c:v>
                </c:pt>
                <c:pt idx="1">
                  <c:v>359412</c:v>
                </c:pt>
                <c:pt idx="2">
                  <c:v>119873</c:v>
                </c:pt>
                <c:pt idx="3">
                  <c:v>276736</c:v>
                </c:pt>
                <c:pt idx="4">
                  <c:v>530154</c:v>
                </c:pt>
                <c:pt idx="5">
                  <c:v>43481</c:v>
                </c:pt>
                <c:pt idx="6">
                  <c:v>113415</c:v>
                </c:pt>
                <c:pt idx="7">
                  <c:v>64748</c:v>
                </c:pt>
              </c:numCache>
            </c:numRef>
          </c:val>
          <c:extLst>
            <c:ext xmlns:c16="http://schemas.microsoft.com/office/drawing/2014/chart" uri="{C3380CC4-5D6E-409C-BE32-E72D297353CC}">
              <c16:uniqueId val="{00000001-438F-4DF1-BC19-79D842FDD3B8}"/>
            </c:ext>
          </c:extLst>
        </c:ser>
        <c:dLbls>
          <c:showLegendKey val="0"/>
          <c:showVal val="0"/>
          <c:showCatName val="0"/>
          <c:showSerName val="0"/>
          <c:showPercent val="0"/>
          <c:showBubbleSize val="0"/>
        </c:dLbls>
        <c:gapWidth val="219"/>
        <c:overlap val="-27"/>
        <c:axId val="137215344"/>
        <c:axId val="137211816"/>
        <c:extLst>
          <c:ext xmlns:c15="http://schemas.microsoft.com/office/drawing/2012/chart" uri="{02D57815-91ED-43cb-92C2-25804820EDAC}">
            <c15:filteredBarSeries>
              <c15:ser>
                <c:idx val="0"/>
                <c:order val="0"/>
                <c:tx>
                  <c:strRef>
                    <c:extLst>
                      <c:ext uri="{02D57815-91ED-43cb-92C2-25804820EDAC}">
                        <c15:formulaRef>
                          <c15:sqref>'2016 Expenditures'!$A$2</c15:sqref>
                        </c15:formulaRef>
                      </c:ext>
                    </c:extLst>
                    <c:strCache>
                      <c:ptCount val="1"/>
                    </c:strCache>
                  </c:strRef>
                </c:tx>
                <c:spPr>
                  <a:solidFill>
                    <a:schemeClr val="accent1"/>
                  </a:solidFill>
                  <a:ln>
                    <a:noFill/>
                  </a:ln>
                  <a:effectLst/>
                </c:spPr>
                <c:invertIfNegative val="0"/>
                <c:cat>
                  <c:strRef>
                    <c:extLst>
                      <c:ext uri="{02D57815-91ED-43cb-92C2-25804820EDAC}">
                        <c15:formulaRef>
                          <c15:sqref>'2016 Expenditures'!$B$1:$I$1</c15:sqref>
                        </c15:formulaRef>
                      </c:ext>
                    </c:extLst>
                    <c:strCache>
                      <c:ptCount val="8"/>
                      <c:pt idx="0">
                        <c:v>Operating Grant</c:v>
                      </c:pt>
                      <c:pt idx="1">
                        <c:v>Capacity Building Programme   </c:v>
                      </c:pt>
                      <c:pt idx="2">
                        <c:v>EUPATI</c:v>
                      </c:pt>
                      <c:pt idx="3">
                        <c:v>New EUPATI Programme</c:v>
                      </c:pt>
                      <c:pt idx="4">
                        <c:v>Other EU Funded projects</c:v>
                      </c:pt>
                      <c:pt idx="5">
                        <c:v>EPF Magazine</c:v>
                      </c:pt>
                      <c:pt idx="6">
                        <c:v>Project Development</c:v>
                      </c:pt>
                      <c:pt idx="7">
                        <c:v>Other</c:v>
                      </c:pt>
                    </c:strCache>
                  </c:strRef>
                </c:cat>
                <c:val>
                  <c:numRef>
                    <c:extLst>
                      <c:ext uri="{02D57815-91ED-43cb-92C2-25804820EDAC}">
                        <c15:formulaRef>
                          <c15:sqref>'2016 Expenditures'!$B$2:$I$2</c15:sqref>
                        </c15:formulaRef>
                      </c:ext>
                    </c:extLst>
                    <c:numCache>
                      <c:formatCode>General</c:formatCode>
                      <c:ptCount val="8"/>
                    </c:numCache>
                  </c:numRef>
                </c:val>
                <c:extLst>
                  <c:ext xmlns:c16="http://schemas.microsoft.com/office/drawing/2014/chart" uri="{C3380CC4-5D6E-409C-BE32-E72D297353CC}">
                    <c16:uniqueId val="{00000002-438F-4DF1-BC19-79D842FDD3B8}"/>
                  </c:ext>
                </c:extLst>
              </c15:ser>
            </c15:filteredBarSeries>
          </c:ext>
        </c:extLst>
      </c:barChart>
      <c:catAx>
        <c:axId val="137215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1" i="0" u="none" strike="noStrike" kern="1200" baseline="0">
                <a:solidFill>
                  <a:sysClr val="windowText" lastClr="000000"/>
                </a:solidFill>
                <a:latin typeface="+mn-lt"/>
                <a:ea typeface="+mn-ea"/>
                <a:cs typeface="+mn-cs"/>
              </a:defRPr>
            </a:pPr>
            <a:endParaRPr lang="en-US"/>
          </a:p>
        </c:txPr>
        <c:crossAx val="137211816"/>
        <c:crossesAt val="0"/>
        <c:auto val="1"/>
        <c:lblAlgn val="ctr"/>
        <c:lblOffset val="100"/>
        <c:noMultiLvlLbl val="0"/>
      </c:catAx>
      <c:valAx>
        <c:axId val="13721181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_-[$€-2]\ * #,##0.00_-;\-[$€-2]\ * #,##0.00_-;_-[$€-2]\ *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37215344"/>
        <c:crosses val="autoZero"/>
        <c:crossBetween val="between"/>
        <c:majorUnit val="100000"/>
        <c:minorUnit val="20000"/>
      </c:valAx>
      <c:spPr>
        <a:noFill/>
        <a:ln>
          <a:noFill/>
        </a:ln>
        <a:effectLst/>
      </c:spPr>
    </c:plotArea>
    <c:legend>
      <c:legendPos val="b"/>
      <c:layout>
        <c:manualLayout>
          <c:xMode val="edge"/>
          <c:yMode val="edge"/>
          <c:x val="0.66531130234588487"/>
          <c:y val="5.9993860824269177E-2"/>
          <c:w val="0.3156141765612786"/>
          <c:h val="0.15641285494037827"/>
        </c:manualLayout>
      </c:layout>
      <c:overlay val="0"/>
      <c:spPr>
        <a:noFill/>
        <a:ln>
          <a:noFill/>
        </a:ln>
        <a:effectLst/>
      </c:spPr>
      <c:txPr>
        <a:bodyPr rot="0" spcFirstLastPara="1" vertOverflow="ellipsis" vert="horz" wrap="square" anchor="ctr" anchorCtr="1"/>
        <a:lstStyle/>
        <a:p>
          <a:pPr>
            <a:defRPr sz="3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image" Target="../media/image84.jpeg"/><Relationship Id="rId4" Type="http://schemas.openxmlformats.org/officeDocument/2006/relationships/image" Target="../media/image8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image" Target="../media/image84.jpeg"/><Relationship Id="rId4" Type="http://schemas.openxmlformats.org/officeDocument/2006/relationships/image" Target="../media/image87.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157441-250C-4E2A-917D-24CF2CBD0F12}" type="doc">
      <dgm:prSet loTypeId="urn:microsoft.com/office/officeart/2011/layout/RadialPictureList" loCatId="officeonline" qsTypeId="urn:microsoft.com/office/officeart/2005/8/quickstyle/simple4" qsCatId="simple" csTypeId="urn:microsoft.com/office/officeart/2005/8/colors/colorful3" csCatId="colorful" phldr="1"/>
      <dgm:spPr/>
      <dgm:t>
        <a:bodyPr/>
        <a:lstStyle/>
        <a:p>
          <a:endParaRPr lang="en-GB"/>
        </a:p>
      </dgm:t>
    </dgm:pt>
    <dgm:pt modelId="{4C018094-1F20-4AF6-80D4-2392AA031E87}">
      <dgm:prSet phldrT="[Text]" custT="1"/>
      <dgm:spPr>
        <a:xfrm>
          <a:off x="396830" y="1786877"/>
          <a:ext cx="1296370" cy="1296255"/>
        </a:xfrm>
        <a:prstGeom prst="ellipse">
          <a:avLst/>
        </a:prstGeom>
        <a:gradFill rotWithShape="0">
          <a:gsLst>
            <a:gs pos="0">
              <a:srgbClr val="37645A">
                <a:hueOff val="0"/>
                <a:satOff val="0"/>
                <a:lumOff val="0"/>
                <a:alphaOff val="0"/>
                <a:satMod val="103000"/>
                <a:lumMod val="102000"/>
                <a:tint val="94000"/>
              </a:srgbClr>
            </a:gs>
            <a:gs pos="50000">
              <a:srgbClr val="37645A">
                <a:hueOff val="0"/>
                <a:satOff val="0"/>
                <a:lumOff val="0"/>
                <a:alphaOff val="0"/>
                <a:satMod val="110000"/>
                <a:lumMod val="100000"/>
                <a:shade val="100000"/>
              </a:srgbClr>
            </a:gs>
            <a:gs pos="100000">
              <a:srgbClr val="37645A">
                <a:hueOff val="0"/>
                <a:satOff val="0"/>
                <a:lumOff val="0"/>
                <a:alphaOff val="0"/>
                <a:lumMod val="99000"/>
                <a:satMod val="120000"/>
                <a:shade val="78000"/>
              </a:srgbClr>
            </a:gs>
          </a:gsLst>
          <a:lin ang="5400000" scaled="0"/>
        </a:gradFill>
        <a:ln>
          <a:noFill/>
        </a:ln>
        <a:effectLst/>
      </dgm:spPr>
      <dgm:t>
        <a:bodyPr/>
        <a:lstStyle/>
        <a:p>
          <a:pPr>
            <a:buNone/>
          </a:pPr>
          <a:r>
            <a:rPr lang="en-US" sz="2000" b="1" dirty="0">
              <a:solidFill>
                <a:srgbClr val="E7E6E6"/>
              </a:solidFill>
              <a:latin typeface="Calibri" panose="020F0502020204030204" pitchFamily="34" charset="0"/>
              <a:ea typeface="+mn-ea"/>
              <a:cs typeface="Calibri" panose="020F0502020204030204" pitchFamily="34" charset="0"/>
            </a:rPr>
            <a:t>ACCESS</a:t>
          </a:r>
          <a:endParaRPr lang="en-GB" sz="2000" b="1" dirty="0">
            <a:solidFill>
              <a:srgbClr val="E7E6E6"/>
            </a:solidFill>
            <a:latin typeface="Calibri" panose="020F0502020204030204" pitchFamily="34" charset="0"/>
            <a:ea typeface="+mn-ea"/>
            <a:cs typeface="Calibri" panose="020F0502020204030204" pitchFamily="34" charset="0"/>
          </a:endParaRPr>
        </a:p>
      </dgm:t>
    </dgm:pt>
    <dgm:pt modelId="{B8D526EC-1FFC-4933-8BC2-D1B650495F6D}" type="parTrans" cxnId="{C55D5A04-A63F-4439-8646-DC8CAF502C5F}">
      <dgm:prSet/>
      <dgm:spPr/>
      <dgm:t>
        <a:bodyPr/>
        <a:lstStyle/>
        <a:p>
          <a:endParaRPr lang="en-GB"/>
        </a:p>
      </dgm:t>
    </dgm:pt>
    <dgm:pt modelId="{C7EC162B-3A3A-4DFE-B6F6-C698B1EE8BD7}" type="sibTrans" cxnId="{C55D5A04-A63F-4439-8646-DC8CAF502C5F}">
      <dgm:prSet/>
      <dgm:spPr/>
      <dgm:t>
        <a:bodyPr/>
        <a:lstStyle/>
        <a:p>
          <a:endParaRPr lang="en-GB"/>
        </a:p>
      </dgm:t>
    </dgm:pt>
    <dgm:pt modelId="{E385A439-241A-4428-BDF4-FC8656FCBEA0}">
      <dgm:prSet phldrT="[Text]" custT="1"/>
      <dgm:spPr>
        <a:xfrm>
          <a:off x="1989877" y="3226024"/>
          <a:ext cx="1036771" cy="672263"/>
        </a:xfrm>
        <a:prstGeom prst="rect">
          <a:avLst/>
        </a:prstGeom>
        <a:noFill/>
        <a:ln>
          <a:noFill/>
        </a:ln>
        <a:effectLst/>
      </dgm:spPr>
      <dgm:t>
        <a:bodyPr/>
        <a:lstStyle/>
        <a:p>
          <a:pPr>
            <a:buNone/>
          </a:pPr>
          <a:endParaRPr lang="en-GB" sz="1600" dirty="0">
            <a:solidFill>
              <a:srgbClr val="555555">
                <a:hueOff val="0"/>
                <a:satOff val="0"/>
                <a:lumOff val="0"/>
                <a:alphaOff val="0"/>
              </a:srgbClr>
            </a:solidFill>
            <a:latin typeface="Lucida Bright" panose="02040602050505020304" pitchFamily="18" charset="0"/>
            <a:ea typeface="+mn-ea"/>
            <a:cs typeface="+mn-cs"/>
          </a:endParaRPr>
        </a:p>
      </dgm:t>
    </dgm:pt>
    <dgm:pt modelId="{8BDB1F2A-7559-462A-B2F8-820874CCAC4F}" type="sibTrans" cxnId="{604EB641-BB38-4B6B-AD2F-7EA54E9AF2D8}">
      <dgm:prSet/>
      <dgm:spPr/>
      <dgm:t>
        <a:bodyPr/>
        <a:lstStyle/>
        <a:p>
          <a:endParaRPr lang="en-GB"/>
        </a:p>
      </dgm:t>
    </dgm:pt>
    <dgm:pt modelId="{ECBD2675-E076-4D31-B6EC-5187799C9501}" type="parTrans" cxnId="{604EB641-BB38-4B6B-AD2F-7EA54E9AF2D8}">
      <dgm:prSet/>
      <dgm:spPr/>
      <dgm:t>
        <a:bodyPr/>
        <a:lstStyle/>
        <a:p>
          <a:endParaRPr lang="en-GB"/>
        </a:p>
      </dgm:t>
    </dgm:pt>
    <dgm:pt modelId="{BE85F626-D36F-4206-84FB-353BE47D994F}">
      <dgm:prSet phldrT="[Text]" custT="1"/>
      <dgm:spPr>
        <a:xfrm>
          <a:off x="2499397" y="1689864"/>
          <a:ext cx="1306741" cy="672263"/>
        </a:xfrm>
        <a:prstGeom prst="rect">
          <a:avLst/>
        </a:prstGeom>
        <a:noFill/>
        <a:ln>
          <a:noFill/>
        </a:ln>
        <a:effectLst/>
      </dgm:spPr>
      <dgm:t>
        <a:bodyPr/>
        <a:lstStyle/>
        <a:p>
          <a:pPr>
            <a:buNone/>
          </a:pPr>
          <a:endParaRPr lang="en-GB" sz="1600" b="0" dirty="0">
            <a:solidFill>
              <a:srgbClr val="555555">
                <a:hueOff val="0"/>
                <a:satOff val="0"/>
                <a:lumOff val="0"/>
                <a:alphaOff val="0"/>
              </a:srgbClr>
            </a:solidFill>
            <a:latin typeface="Lucida Bright" panose="02040602050505020304" pitchFamily="18" charset="0"/>
            <a:ea typeface="+mn-ea"/>
            <a:cs typeface="+mn-cs"/>
          </a:endParaRPr>
        </a:p>
      </dgm:t>
    </dgm:pt>
    <dgm:pt modelId="{C803023A-6600-44C7-BF6B-0CBAB8CF4B4A}" type="sibTrans" cxnId="{14DDDF6E-58ED-4BA5-B090-555A2BDA3CAF}">
      <dgm:prSet/>
      <dgm:spPr/>
      <dgm:t>
        <a:bodyPr/>
        <a:lstStyle/>
        <a:p>
          <a:endParaRPr lang="en-GB"/>
        </a:p>
      </dgm:t>
    </dgm:pt>
    <dgm:pt modelId="{06D29D83-2A32-45CB-B6B1-D37054001FB9}" type="parTrans" cxnId="{14DDDF6E-58ED-4BA5-B090-555A2BDA3CAF}">
      <dgm:prSet/>
      <dgm:spPr/>
      <dgm:t>
        <a:bodyPr/>
        <a:lstStyle/>
        <a:p>
          <a:endParaRPr lang="en-GB"/>
        </a:p>
      </dgm:t>
    </dgm:pt>
    <dgm:pt modelId="{693378ED-7E70-4B27-BF8D-9CA2942DF832}">
      <dgm:prSet phldrT="[Text]" custT="1"/>
      <dgm:spPr>
        <a:xfrm>
          <a:off x="1975520" y="937587"/>
          <a:ext cx="1280872" cy="672263"/>
        </a:xfrm>
        <a:prstGeom prst="rect">
          <a:avLst/>
        </a:prstGeom>
        <a:noFill/>
        <a:ln>
          <a:noFill/>
        </a:ln>
        <a:effectLst/>
      </dgm:spPr>
      <dgm:t>
        <a:bodyPr/>
        <a:lstStyle/>
        <a:p>
          <a:pPr>
            <a:buNone/>
          </a:pPr>
          <a:endParaRPr lang="en-GB" sz="1600" b="0" dirty="0">
            <a:solidFill>
              <a:srgbClr val="555555">
                <a:hueOff val="0"/>
                <a:satOff val="0"/>
                <a:lumOff val="0"/>
                <a:alphaOff val="0"/>
              </a:srgbClr>
            </a:solidFill>
            <a:latin typeface="Lucida Bright" panose="02040602050505020304" pitchFamily="18" charset="0"/>
            <a:ea typeface="+mn-ea"/>
            <a:cs typeface="+mn-cs"/>
          </a:endParaRPr>
        </a:p>
      </dgm:t>
    </dgm:pt>
    <dgm:pt modelId="{105688E5-A361-48DF-95FD-E4C28D06505D}" type="sibTrans" cxnId="{0298F80B-291A-464B-BC50-9CD473D3C5F9}">
      <dgm:prSet/>
      <dgm:spPr/>
      <dgm:t>
        <a:bodyPr/>
        <a:lstStyle/>
        <a:p>
          <a:endParaRPr lang="en-GB"/>
        </a:p>
      </dgm:t>
    </dgm:pt>
    <dgm:pt modelId="{48BD2C05-B17E-4A9D-8676-403594CA5116}" type="parTrans" cxnId="{0298F80B-291A-464B-BC50-9CD473D3C5F9}">
      <dgm:prSet/>
      <dgm:spPr/>
      <dgm:t>
        <a:bodyPr/>
        <a:lstStyle/>
        <a:p>
          <a:endParaRPr lang="en-GB"/>
        </a:p>
      </dgm:t>
    </dgm:pt>
    <dgm:pt modelId="{BFBE817A-2752-4BED-9BA7-F7DEC59016D7}">
      <dgm:prSet phldrT="[Text]" custT="1"/>
      <dgm:spPr>
        <a:xfrm>
          <a:off x="2018626" y="2647434"/>
          <a:ext cx="2073403" cy="513636"/>
        </a:xfrm>
        <a:prstGeom prst="rect">
          <a:avLst/>
        </a:prstGeom>
        <a:noFill/>
        <a:ln>
          <a:noFill/>
        </a:ln>
        <a:effectLst/>
      </dgm:spPr>
      <dgm:t>
        <a:bodyPr/>
        <a:lstStyle/>
        <a:p>
          <a:pPr>
            <a:buNone/>
          </a:pPr>
          <a:endParaRPr lang="en-GB" sz="1600" b="0" dirty="0">
            <a:solidFill>
              <a:srgbClr val="555555">
                <a:hueOff val="0"/>
                <a:satOff val="0"/>
                <a:lumOff val="0"/>
                <a:alphaOff val="0"/>
              </a:srgbClr>
            </a:solidFill>
            <a:latin typeface="Lucida Bright" panose="02040602050505020304" pitchFamily="18" charset="0"/>
            <a:ea typeface="+mn-ea"/>
            <a:cs typeface="+mn-cs"/>
          </a:endParaRPr>
        </a:p>
      </dgm:t>
    </dgm:pt>
    <dgm:pt modelId="{3E71D2FB-F38D-4531-AF77-7A18C600813D}" type="sibTrans" cxnId="{7A4DF0CC-762F-4600-BA99-2922ACB9B6DD}">
      <dgm:prSet/>
      <dgm:spPr/>
      <dgm:t>
        <a:bodyPr/>
        <a:lstStyle/>
        <a:p>
          <a:endParaRPr lang="en-GB"/>
        </a:p>
      </dgm:t>
    </dgm:pt>
    <dgm:pt modelId="{4504AD4B-1EDF-420F-B23C-9D686D0BD7C7}" type="parTrans" cxnId="{7A4DF0CC-762F-4600-BA99-2922ACB9B6DD}">
      <dgm:prSet/>
      <dgm:spPr/>
      <dgm:t>
        <a:bodyPr/>
        <a:lstStyle/>
        <a:p>
          <a:endParaRPr lang="en-GB"/>
        </a:p>
      </dgm:t>
    </dgm:pt>
    <dgm:pt modelId="{2B81F626-DB67-475D-8367-220776C58A48}" type="pres">
      <dgm:prSet presAssocID="{44157441-250C-4E2A-917D-24CF2CBD0F12}" presName="Name0" presStyleCnt="0">
        <dgm:presLayoutVars>
          <dgm:chMax val="1"/>
          <dgm:chPref val="1"/>
          <dgm:dir/>
          <dgm:resizeHandles/>
        </dgm:presLayoutVars>
      </dgm:prSet>
      <dgm:spPr/>
    </dgm:pt>
    <dgm:pt modelId="{E67B54E0-C3EB-4DB4-BE72-ED59893B14AD}" type="pres">
      <dgm:prSet presAssocID="{4C018094-1F20-4AF6-80D4-2392AA031E87}" presName="Parent" presStyleLbl="node1" presStyleIdx="0" presStyleCnt="2" custLinFactNeighborX="1108" custLinFactNeighborY="1662">
        <dgm:presLayoutVars>
          <dgm:chMax val="4"/>
          <dgm:chPref val="3"/>
        </dgm:presLayoutVars>
      </dgm:prSet>
      <dgm:spPr/>
    </dgm:pt>
    <dgm:pt modelId="{DDD083C4-05BB-4FE5-97AD-79BA5F665367}" type="pres">
      <dgm:prSet presAssocID="{693378ED-7E70-4B27-BF8D-9CA2942DF832}" presName="Accent" presStyleLbl="node1" presStyleIdx="1" presStyleCnt="2"/>
      <dgm:spPr>
        <a:xfrm>
          <a:off x="-285890" y="1044500"/>
          <a:ext cx="2612914" cy="2723705"/>
        </a:xfrm>
        <a:prstGeom prst="blockArc">
          <a:avLst>
            <a:gd name="adj1" fmla="val 16509444"/>
            <a:gd name="adj2" fmla="val 5088054"/>
            <a:gd name="adj3" fmla="val 5240"/>
          </a:avLst>
        </a:prstGeom>
        <a:gradFill rotWithShape="0">
          <a:gsLst>
            <a:gs pos="0">
              <a:srgbClr val="37645A">
                <a:hueOff val="11475734"/>
                <a:satOff val="41700"/>
                <a:lumOff val="9803"/>
                <a:alphaOff val="0"/>
                <a:satMod val="103000"/>
                <a:lumMod val="102000"/>
                <a:tint val="94000"/>
              </a:srgbClr>
            </a:gs>
            <a:gs pos="50000">
              <a:srgbClr val="37645A">
                <a:hueOff val="11475734"/>
                <a:satOff val="41700"/>
                <a:lumOff val="9803"/>
                <a:alphaOff val="0"/>
                <a:satMod val="110000"/>
                <a:lumMod val="100000"/>
                <a:shade val="100000"/>
              </a:srgbClr>
            </a:gs>
            <a:gs pos="100000">
              <a:srgbClr val="37645A">
                <a:hueOff val="11475734"/>
                <a:satOff val="41700"/>
                <a:lumOff val="9803"/>
                <a:alphaOff val="0"/>
                <a:lumMod val="99000"/>
                <a:satMod val="120000"/>
                <a:shade val="78000"/>
              </a:srgbClr>
            </a:gs>
          </a:gsLst>
          <a:lin ang="5400000" scaled="0"/>
        </a:gradFill>
        <a:ln>
          <a:noFill/>
        </a:ln>
        <a:effectLst/>
      </dgm:spPr>
    </dgm:pt>
    <dgm:pt modelId="{B114FDC3-2F7E-4B93-99B2-0AF65D37A16E}" type="pres">
      <dgm:prSet presAssocID="{693378ED-7E70-4B27-BF8D-9CA2942DF832}" presName="Image1" presStyleLbl="fgImgPlace1" presStyleIdx="0" presStyleCnt="4" custLinFactNeighborX="-13392" custLinFactNeighborY="11372"/>
      <dgm:spPr>
        <a:xfrm>
          <a:off x="1238694" y="1016565"/>
          <a:ext cx="694620" cy="69447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a:noFill/>
        </a:ln>
        <a:effectLst/>
      </dgm:spPr>
    </dgm:pt>
    <dgm:pt modelId="{444CA2AF-9D46-40BB-8361-321E82F57789}" type="pres">
      <dgm:prSet presAssocID="{693378ED-7E70-4B27-BF8D-9CA2942DF832}" presName="Child1" presStyleLbl="revTx" presStyleIdx="0" presStyleCnt="4" custScaleX="137752" custLinFactNeighborX="7721" custLinFactNeighborY="-1322">
        <dgm:presLayoutVars>
          <dgm:chMax val="0"/>
          <dgm:chPref val="0"/>
          <dgm:bulletEnabled val="1"/>
        </dgm:presLayoutVars>
      </dgm:prSet>
      <dgm:spPr/>
    </dgm:pt>
    <dgm:pt modelId="{A6C6E9AF-EB28-448A-8A9B-E1345790B592}" type="pres">
      <dgm:prSet presAssocID="{BE85F626-D36F-4206-84FB-353BE47D994F}" presName="Image2" presStyleCnt="0"/>
      <dgm:spPr/>
    </dgm:pt>
    <dgm:pt modelId="{27B8292C-3D51-4BD9-8EB8-973FDF23FFEB}" type="pres">
      <dgm:prSet presAssocID="{BE85F626-D36F-4206-84FB-353BE47D994F}" presName="Image" presStyleLbl="fgImgPlace1" presStyleIdx="1" presStyleCnt="4" custLinFactY="35096" custLinFactNeighborX="-5168" custLinFactNeighborY="100000"/>
      <dgm:spPr>
        <a:xfrm>
          <a:off x="1808887" y="2522593"/>
          <a:ext cx="694620" cy="69447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9000" r="-39000"/>
          </a:stretch>
        </a:blipFill>
        <a:ln>
          <a:noFill/>
        </a:ln>
        <a:effectLst/>
      </dgm:spPr>
    </dgm:pt>
    <dgm:pt modelId="{4466A224-B17A-4212-820C-9190D9352F0A}" type="pres">
      <dgm:prSet presAssocID="{BE85F626-D36F-4206-84FB-353BE47D994F}" presName="Child2" presStyleLbl="revTx" presStyleIdx="1" presStyleCnt="4" custScaleX="140534" custLinFactNeighborX="19303" custLinFactNeighborY="13884">
        <dgm:presLayoutVars>
          <dgm:chMax val="0"/>
          <dgm:chPref val="0"/>
          <dgm:bulletEnabled val="1"/>
        </dgm:presLayoutVars>
      </dgm:prSet>
      <dgm:spPr/>
    </dgm:pt>
    <dgm:pt modelId="{D59EC0E7-9CE7-4BB8-96AD-2E3FFAC2C46B}" type="pres">
      <dgm:prSet presAssocID="{BFBE817A-2752-4BED-9BA7-F7DEC59016D7}" presName="Image3" presStyleCnt="0"/>
      <dgm:spPr/>
    </dgm:pt>
    <dgm:pt modelId="{C058E38C-9F33-43A7-BD51-41979F42704C}" type="pres">
      <dgm:prSet presAssocID="{BFBE817A-2752-4BED-9BA7-F7DEC59016D7}" presName="Image" presStyleLbl="fgImgPlace1" presStyleIdx="2" presStyleCnt="4" custLinFactY="-27157" custLinFactNeighborX="-4738" custLinFactNeighborY="-100000"/>
      <dgm:spPr>
        <a:xfrm>
          <a:off x="1809210" y="1652253"/>
          <a:ext cx="694620" cy="69447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a:noFill/>
        </a:ln>
        <a:effectLst/>
      </dgm:spPr>
    </dgm:pt>
    <dgm:pt modelId="{F36CD573-D699-415B-8228-AB0E0568FA14}" type="pres">
      <dgm:prSet presAssocID="{BFBE817A-2752-4BED-9BA7-F7DEC59016D7}" presName="Child3" presStyleLbl="revTx" presStyleIdx="2" presStyleCnt="4" custScaleX="222985" custScaleY="76404" custLinFactNeighborX="57137" custLinFactNeighborY="3204">
        <dgm:presLayoutVars>
          <dgm:chMax val="0"/>
          <dgm:chPref val="0"/>
          <dgm:bulletEnabled val="1"/>
        </dgm:presLayoutVars>
      </dgm:prSet>
      <dgm:spPr/>
    </dgm:pt>
    <dgm:pt modelId="{88999C44-FFF8-4C23-BF15-5CF908819973}" type="pres">
      <dgm:prSet presAssocID="{E385A439-241A-4428-BDF4-FC8656FCBEA0}" presName="Image4" presStyleCnt="0"/>
      <dgm:spPr/>
    </dgm:pt>
    <dgm:pt modelId="{305F351E-05DB-4162-B09A-1E565E16DAAA}" type="pres">
      <dgm:prSet presAssocID="{E385A439-241A-4428-BDF4-FC8656FCBEA0}" presName="Image" presStyleLbl="fgImgPlace1" presStyleIdx="3" presStyleCnt="4" custLinFactNeighborX="-13392" custLinFactNeighborY="-2067"/>
      <dgm:spPr>
        <a:xfrm>
          <a:off x="1238694" y="3190274"/>
          <a:ext cx="694620" cy="694475"/>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6000" r="-26000"/>
          </a:stretch>
        </a:blipFill>
        <a:ln>
          <a:noFill/>
        </a:ln>
        <a:effectLst/>
      </dgm:spPr>
    </dgm:pt>
    <dgm:pt modelId="{E8A9893A-471D-4B27-9150-6ECB9DCF4765}" type="pres">
      <dgm:prSet presAssocID="{E385A439-241A-4428-BDF4-FC8656FCBEA0}" presName="Child4" presStyleLbl="revTx" presStyleIdx="3" presStyleCnt="4" custScaleX="111500" custLinFactNeighborX="-3861" custLinFactNeighborY="1068">
        <dgm:presLayoutVars>
          <dgm:chMax val="0"/>
          <dgm:chPref val="0"/>
          <dgm:bulletEnabled val="1"/>
        </dgm:presLayoutVars>
      </dgm:prSet>
      <dgm:spPr/>
    </dgm:pt>
  </dgm:ptLst>
  <dgm:cxnLst>
    <dgm:cxn modelId="{67BCED59-D98D-4431-8253-80D201B007D5}" type="presOf" srcId="{693378ED-7E70-4B27-BF8D-9CA2942DF832}" destId="{444CA2AF-9D46-40BB-8361-321E82F57789}" srcOrd="0" destOrd="0" presId="urn:microsoft.com/office/officeart/2011/layout/RadialPictureList"/>
    <dgm:cxn modelId="{604EB641-BB38-4B6B-AD2F-7EA54E9AF2D8}" srcId="{4C018094-1F20-4AF6-80D4-2392AA031E87}" destId="{E385A439-241A-4428-BDF4-FC8656FCBEA0}" srcOrd="3" destOrd="0" parTransId="{ECBD2675-E076-4D31-B6EC-5187799C9501}" sibTransId="{8BDB1F2A-7559-462A-B2F8-820874CCAC4F}"/>
    <dgm:cxn modelId="{C55D5A04-A63F-4439-8646-DC8CAF502C5F}" srcId="{44157441-250C-4E2A-917D-24CF2CBD0F12}" destId="{4C018094-1F20-4AF6-80D4-2392AA031E87}" srcOrd="0" destOrd="0" parTransId="{B8D526EC-1FFC-4933-8BC2-D1B650495F6D}" sibTransId="{C7EC162B-3A3A-4DFE-B6F6-C698B1EE8BD7}"/>
    <dgm:cxn modelId="{755A25E4-BA3B-461C-9E9C-58D1904E0215}" type="presOf" srcId="{BE85F626-D36F-4206-84FB-353BE47D994F}" destId="{4466A224-B17A-4212-820C-9190D9352F0A}" srcOrd="0" destOrd="0" presId="urn:microsoft.com/office/officeart/2011/layout/RadialPictureList"/>
    <dgm:cxn modelId="{10EBA1C5-5D04-4FFE-83FA-7B0DBA90DA74}" type="presOf" srcId="{4C018094-1F20-4AF6-80D4-2392AA031E87}" destId="{E67B54E0-C3EB-4DB4-BE72-ED59893B14AD}" srcOrd="0" destOrd="0" presId="urn:microsoft.com/office/officeart/2011/layout/RadialPictureList"/>
    <dgm:cxn modelId="{34138938-0680-4E56-86A2-64BDA1F45DEC}" type="presOf" srcId="{E385A439-241A-4428-BDF4-FC8656FCBEA0}" destId="{E8A9893A-471D-4B27-9150-6ECB9DCF4765}" srcOrd="0" destOrd="0" presId="urn:microsoft.com/office/officeart/2011/layout/RadialPictureList"/>
    <dgm:cxn modelId="{7A4DF0CC-762F-4600-BA99-2922ACB9B6DD}" srcId="{4C018094-1F20-4AF6-80D4-2392AA031E87}" destId="{BFBE817A-2752-4BED-9BA7-F7DEC59016D7}" srcOrd="2" destOrd="0" parTransId="{4504AD4B-1EDF-420F-B23C-9D686D0BD7C7}" sibTransId="{3E71D2FB-F38D-4531-AF77-7A18C600813D}"/>
    <dgm:cxn modelId="{14DDDF6E-58ED-4BA5-B090-555A2BDA3CAF}" srcId="{4C018094-1F20-4AF6-80D4-2392AA031E87}" destId="{BE85F626-D36F-4206-84FB-353BE47D994F}" srcOrd="1" destOrd="0" parTransId="{06D29D83-2A32-45CB-B6B1-D37054001FB9}" sibTransId="{C803023A-6600-44C7-BF6B-0CBAB8CF4B4A}"/>
    <dgm:cxn modelId="{0298F80B-291A-464B-BC50-9CD473D3C5F9}" srcId="{4C018094-1F20-4AF6-80D4-2392AA031E87}" destId="{693378ED-7E70-4B27-BF8D-9CA2942DF832}" srcOrd="0" destOrd="0" parTransId="{48BD2C05-B17E-4A9D-8676-403594CA5116}" sibTransId="{105688E5-A361-48DF-95FD-E4C28D06505D}"/>
    <dgm:cxn modelId="{EEDF878B-9ACD-41C9-BCB8-332368457666}" type="presOf" srcId="{44157441-250C-4E2A-917D-24CF2CBD0F12}" destId="{2B81F626-DB67-475D-8367-220776C58A48}" srcOrd="0" destOrd="0" presId="urn:microsoft.com/office/officeart/2011/layout/RadialPictureList"/>
    <dgm:cxn modelId="{8ACD14AA-8B39-40C5-B749-394D88140C88}" type="presOf" srcId="{BFBE817A-2752-4BED-9BA7-F7DEC59016D7}" destId="{F36CD573-D699-415B-8228-AB0E0568FA14}" srcOrd="0" destOrd="0" presId="urn:microsoft.com/office/officeart/2011/layout/RadialPictureList"/>
    <dgm:cxn modelId="{2267D164-73C5-4189-8F1D-95910E7A5F40}" type="presParOf" srcId="{2B81F626-DB67-475D-8367-220776C58A48}" destId="{E67B54E0-C3EB-4DB4-BE72-ED59893B14AD}" srcOrd="0" destOrd="0" presId="urn:microsoft.com/office/officeart/2011/layout/RadialPictureList"/>
    <dgm:cxn modelId="{46CF784B-C426-47B2-ACDD-F8BBCDD1A56E}" type="presParOf" srcId="{2B81F626-DB67-475D-8367-220776C58A48}" destId="{DDD083C4-05BB-4FE5-97AD-79BA5F665367}" srcOrd="1" destOrd="0" presId="urn:microsoft.com/office/officeart/2011/layout/RadialPictureList"/>
    <dgm:cxn modelId="{5CB4368C-E8BF-44B7-9EB3-979CB46C6645}" type="presParOf" srcId="{2B81F626-DB67-475D-8367-220776C58A48}" destId="{B114FDC3-2F7E-4B93-99B2-0AF65D37A16E}" srcOrd="2" destOrd="0" presId="urn:microsoft.com/office/officeart/2011/layout/RadialPictureList"/>
    <dgm:cxn modelId="{06323D47-23F5-4E23-8DC4-706D6D933522}" type="presParOf" srcId="{2B81F626-DB67-475D-8367-220776C58A48}" destId="{444CA2AF-9D46-40BB-8361-321E82F57789}" srcOrd="3" destOrd="0" presId="urn:microsoft.com/office/officeart/2011/layout/RadialPictureList"/>
    <dgm:cxn modelId="{443ABAC9-D044-4A03-9469-BA3FC13F66BB}" type="presParOf" srcId="{2B81F626-DB67-475D-8367-220776C58A48}" destId="{A6C6E9AF-EB28-448A-8A9B-E1345790B592}" srcOrd="4" destOrd="0" presId="urn:microsoft.com/office/officeart/2011/layout/RadialPictureList"/>
    <dgm:cxn modelId="{53DEAA70-2268-4DAC-9FE6-F4D55859C1DA}" type="presParOf" srcId="{A6C6E9AF-EB28-448A-8A9B-E1345790B592}" destId="{27B8292C-3D51-4BD9-8EB8-973FDF23FFEB}" srcOrd="0" destOrd="0" presId="urn:microsoft.com/office/officeart/2011/layout/RadialPictureList"/>
    <dgm:cxn modelId="{085AA74E-8CF4-43DD-A143-A677279D5ED0}" type="presParOf" srcId="{2B81F626-DB67-475D-8367-220776C58A48}" destId="{4466A224-B17A-4212-820C-9190D9352F0A}" srcOrd="5" destOrd="0" presId="urn:microsoft.com/office/officeart/2011/layout/RadialPictureList"/>
    <dgm:cxn modelId="{06A1AA63-A5AF-43AD-8C97-CD0839E62619}" type="presParOf" srcId="{2B81F626-DB67-475D-8367-220776C58A48}" destId="{D59EC0E7-9CE7-4BB8-96AD-2E3FFAC2C46B}" srcOrd="6" destOrd="0" presId="urn:microsoft.com/office/officeart/2011/layout/RadialPictureList"/>
    <dgm:cxn modelId="{89C17CFA-1B05-4374-B117-64D6BD7781B0}" type="presParOf" srcId="{D59EC0E7-9CE7-4BB8-96AD-2E3FFAC2C46B}" destId="{C058E38C-9F33-43A7-BD51-41979F42704C}" srcOrd="0" destOrd="0" presId="urn:microsoft.com/office/officeart/2011/layout/RadialPictureList"/>
    <dgm:cxn modelId="{BFF61C18-B49F-444C-88EE-BE508998A838}" type="presParOf" srcId="{2B81F626-DB67-475D-8367-220776C58A48}" destId="{F36CD573-D699-415B-8228-AB0E0568FA14}" srcOrd="7" destOrd="0" presId="urn:microsoft.com/office/officeart/2011/layout/RadialPictureList"/>
    <dgm:cxn modelId="{7BC4BC43-E644-45FB-B390-6E992CCA8392}" type="presParOf" srcId="{2B81F626-DB67-475D-8367-220776C58A48}" destId="{88999C44-FFF8-4C23-BF15-5CF908819973}" srcOrd="8" destOrd="0" presId="urn:microsoft.com/office/officeart/2011/layout/RadialPictureList"/>
    <dgm:cxn modelId="{AC7B8CEC-7E0F-44A7-9694-3B9F7267B86B}" type="presParOf" srcId="{88999C44-FFF8-4C23-BF15-5CF908819973}" destId="{305F351E-05DB-4162-B09A-1E565E16DAAA}" srcOrd="0" destOrd="0" presId="urn:microsoft.com/office/officeart/2011/layout/RadialPictureList"/>
    <dgm:cxn modelId="{87D5AAF1-2A39-4596-A405-47E7DF386F56}" type="presParOf" srcId="{2B81F626-DB67-475D-8367-220776C58A48}" destId="{E8A9893A-471D-4B27-9150-6ECB9DCF4765}"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B54E0-C3EB-4DB4-BE72-ED59893B14AD}">
      <dsp:nvSpPr>
        <dsp:cNvPr id="0" name=""/>
        <dsp:cNvSpPr/>
      </dsp:nvSpPr>
      <dsp:spPr>
        <a:xfrm>
          <a:off x="396830" y="1786877"/>
          <a:ext cx="1296370" cy="1296255"/>
        </a:xfrm>
        <a:prstGeom prst="ellipse">
          <a:avLst/>
        </a:prstGeom>
        <a:gradFill rotWithShape="0">
          <a:gsLst>
            <a:gs pos="0">
              <a:srgbClr val="37645A">
                <a:hueOff val="0"/>
                <a:satOff val="0"/>
                <a:lumOff val="0"/>
                <a:alphaOff val="0"/>
                <a:satMod val="103000"/>
                <a:lumMod val="102000"/>
                <a:tint val="94000"/>
              </a:srgbClr>
            </a:gs>
            <a:gs pos="50000">
              <a:srgbClr val="37645A">
                <a:hueOff val="0"/>
                <a:satOff val="0"/>
                <a:lumOff val="0"/>
                <a:alphaOff val="0"/>
                <a:satMod val="110000"/>
                <a:lumMod val="100000"/>
                <a:shade val="100000"/>
              </a:srgbClr>
            </a:gs>
            <a:gs pos="100000">
              <a:srgbClr val="37645A">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E7E6E6"/>
              </a:solidFill>
              <a:latin typeface="Calibri" panose="020F0502020204030204" pitchFamily="34" charset="0"/>
              <a:ea typeface="+mn-ea"/>
              <a:cs typeface="Calibri" panose="020F0502020204030204" pitchFamily="34" charset="0"/>
            </a:rPr>
            <a:t>ACCESS</a:t>
          </a:r>
          <a:endParaRPr lang="en-GB" sz="2000" b="1" kern="1200" dirty="0">
            <a:solidFill>
              <a:srgbClr val="E7E6E6"/>
            </a:solidFill>
            <a:latin typeface="Calibri" panose="020F0502020204030204" pitchFamily="34" charset="0"/>
            <a:ea typeface="+mn-ea"/>
            <a:cs typeface="Calibri" panose="020F0502020204030204" pitchFamily="34" charset="0"/>
          </a:endParaRPr>
        </a:p>
      </dsp:txBody>
      <dsp:txXfrm>
        <a:off x="586679" y="1976709"/>
        <a:ext cx="916672" cy="916591"/>
      </dsp:txXfrm>
    </dsp:sp>
    <dsp:sp modelId="{DDD083C4-05BB-4FE5-97AD-79BA5F665367}">
      <dsp:nvSpPr>
        <dsp:cNvPr id="0" name=""/>
        <dsp:cNvSpPr/>
      </dsp:nvSpPr>
      <dsp:spPr>
        <a:xfrm>
          <a:off x="-285890" y="1044500"/>
          <a:ext cx="2612914" cy="2723705"/>
        </a:xfrm>
        <a:prstGeom prst="blockArc">
          <a:avLst>
            <a:gd name="adj1" fmla="val 16509444"/>
            <a:gd name="adj2" fmla="val 5088054"/>
            <a:gd name="adj3" fmla="val 5240"/>
          </a:avLst>
        </a:prstGeom>
        <a:gradFill rotWithShape="0">
          <a:gsLst>
            <a:gs pos="0">
              <a:srgbClr val="37645A">
                <a:hueOff val="11475734"/>
                <a:satOff val="41700"/>
                <a:lumOff val="9803"/>
                <a:alphaOff val="0"/>
                <a:satMod val="103000"/>
                <a:lumMod val="102000"/>
                <a:tint val="94000"/>
              </a:srgbClr>
            </a:gs>
            <a:gs pos="50000">
              <a:srgbClr val="37645A">
                <a:hueOff val="11475734"/>
                <a:satOff val="41700"/>
                <a:lumOff val="9803"/>
                <a:alphaOff val="0"/>
                <a:satMod val="110000"/>
                <a:lumMod val="100000"/>
                <a:shade val="100000"/>
              </a:srgbClr>
            </a:gs>
            <a:gs pos="100000">
              <a:srgbClr val="37645A">
                <a:hueOff val="11475734"/>
                <a:satOff val="41700"/>
                <a:lumOff val="9803"/>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114FDC3-2F7E-4B93-99B2-0AF65D37A16E}">
      <dsp:nvSpPr>
        <dsp:cNvPr id="0" name=""/>
        <dsp:cNvSpPr/>
      </dsp:nvSpPr>
      <dsp:spPr>
        <a:xfrm>
          <a:off x="1238694" y="1016565"/>
          <a:ext cx="694620" cy="69447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a:noFill/>
        </a:ln>
        <a:effectLst/>
      </dsp:spPr>
      <dsp:style>
        <a:lnRef idx="0">
          <a:scrgbClr r="0" g="0" b="0"/>
        </a:lnRef>
        <a:fillRef idx="1">
          <a:scrgbClr r="0" g="0" b="0"/>
        </a:fillRef>
        <a:effectRef idx="2">
          <a:scrgbClr r="0" g="0" b="0"/>
        </a:effectRef>
        <a:fontRef idx="minor"/>
      </dsp:style>
    </dsp:sp>
    <dsp:sp modelId="{444CA2AF-9D46-40BB-8361-321E82F57789}">
      <dsp:nvSpPr>
        <dsp:cNvPr id="0" name=""/>
        <dsp:cNvSpPr/>
      </dsp:nvSpPr>
      <dsp:spPr>
        <a:xfrm>
          <a:off x="1975520" y="937587"/>
          <a:ext cx="1280872" cy="672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10000"/>
            </a:spcAft>
            <a:buNone/>
          </a:pPr>
          <a:endParaRPr lang="en-GB" sz="1600" b="0" kern="1200" dirty="0">
            <a:solidFill>
              <a:srgbClr val="555555">
                <a:hueOff val="0"/>
                <a:satOff val="0"/>
                <a:lumOff val="0"/>
                <a:alphaOff val="0"/>
              </a:srgbClr>
            </a:solidFill>
            <a:latin typeface="Lucida Bright" panose="02040602050505020304" pitchFamily="18" charset="0"/>
            <a:ea typeface="+mn-ea"/>
            <a:cs typeface="+mn-cs"/>
          </a:endParaRPr>
        </a:p>
      </dsp:txBody>
      <dsp:txXfrm>
        <a:off x="1975520" y="937587"/>
        <a:ext cx="1280872" cy="672263"/>
      </dsp:txXfrm>
    </dsp:sp>
    <dsp:sp modelId="{27B8292C-3D51-4BD9-8EB8-973FDF23FFEB}">
      <dsp:nvSpPr>
        <dsp:cNvPr id="0" name=""/>
        <dsp:cNvSpPr/>
      </dsp:nvSpPr>
      <dsp:spPr>
        <a:xfrm>
          <a:off x="1808887" y="2522593"/>
          <a:ext cx="694620" cy="69447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9000" r="-39000"/>
          </a:stretch>
        </a:blipFill>
        <a:ln>
          <a:noFill/>
        </a:ln>
        <a:effectLst/>
      </dsp:spPr>
      <dsp:style>
        <a:lnRef idx="0">
          <a:scrgbClr r="0" g="0" b="0"/>
        </a:lnRef>
        <a:fillRef idx="1">
          <a:scrgbClr r="0" g="0" b="0"/>
        </a:fillRef>
        <a:effectRef idx="2">
          <a:scrgbClr r="0" g="0" b="0"/>
        </a:effectRef>
        <a:fontRef idx="minor"/>
      </dsp:style>
    </dsp:sp>
    <dsp:sp modelId="{4466A224-B17A-4212-820C-9190D9352F0A}">
      <dsp:nvSpPr>
        <dsp:cNvPr id="0" name=""/>
        <dsp:cNvSpPr/>
      </dsp:nvSpPr>
      <dsp:spPr>
        <a:xfrm>
          <a:off x="2499397" y="1689864"/>
          <a:ext cx="1306741" cy="672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10000"/>
            </a:spcAft>
            <a:buNone/>
          </a:pPr>
          <a:endParaRPr lang="en-GB" sz="1600" b="0" kern="1200" dirty="0">
            <a:solidFill>
              <a:srgbClr val="555555">
                <a:hueOff val="0"/>
                <a:satOff val="0"/>
                <a:lumOff val="0"/>
                <a:alphaOff val="0"/>
              </a:srgbClr>
            </a:solidFill>
            <a:latin typeface="Lucida Bright" panose="02040602050505020304" pitchFamily="18" charset="0"/>
            <a:ea typeface="+mn-ea"/>
            <a:cs typeface="+mn-cs"/>
          </a:endParaRPr>
        </a:p>
      </dsp:txBody>
      <dsp:txXfrm>
        <a:off x="2499397" y="1689864"/>
        <a:ext cx="1306741" cy="672263"/>
      </dsp:txXfrm>
    </dsp:sp>
    <dsp:sp modelId="{C058E38C-9F33-43A7-BD51-41979F42704C}">
      <dsp:nvSpPr>
        <dsp:cNvPr id="0" name=""/>
        <dsp:cNvSpPr/>
      </dsp:nvSpPr>
      <dsp:spPr>
        <a:xfrm>
          <a:off x="1809210" y="1652253"/>
          <a:ext cx="694620" cy="69447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a:noFill/>
        </a:ln>
        <a:effectLst/>
      </dsp:spPr>
      <dsp:style>
        <a:lnRef idx="0">
          <a:scrgbClr r="0" g="0" b="0"/>
        </a:lnRef>
        <a:fillRef idx="1">
          <a:scrgbClr r="0" g="0" b="0"/>
        </a:fillRef>
        <a:effectRef idx="2">
          <a:scrgbClr r="0" g="0" b="0"/>
        </a:effectRef>
        <a:fontRef idx="minor"/>
      </dsp:style>
    </dsp:sp>
    <dsp:sp modelId="{F36CD573-D699-415B-8228-AB0E0568FA14}">
      <dsp:nvSpPr>
        <dsp:cNvPr id="0" name=""/>
        <dsp:cNvSpPr/>
      </dsp:nvSpPr>
      <dsp:spPr>
        <a:xfrm>
          <a:off x="2018626" y="2647434"/>
          <a:ext cx="2073403" cy="513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10000"/>
            </a:spcAft>
            <a:buNone/>
          </a:pPr>
          <a:endParaRPr lang="en-GB" sz="1600" b="0" kern="1200" dirty="0">
            <a:solidFill>
              <a:srgbClr val="555555">
                <a:hueOff val="0"/>
                <a:satOff val="0"/>
                <a:lumOff val="0"/>
                <a:alphaOff val="0"/>
              </a:srgbClr>
            </a:solidFill>
            <a:latin typeface="Lucida Bright" panose="02040602050505020304" pitchFamily="18" charset="0"/>
            <a:ea typeface="+mn-ea"/>
            <a:cs typeface="+mn-cs"/>
          </a:endParaRPr>
        </a:p>
      </dsp:txBody>
      <dsp:txXfrm>
        <a:off x="2018626" y="2647434"/>
        <a:ext cx="2073403" cy="513636"/>
      </dsp:txXfrm>
    </dsp:sp>
    <dsp:sp modelId="{305F351E-05DB-4162-B09A-1E565E16DAAA}">
      <dsp:nvSpPr>
        <dsp:cNvPr id="0" name=""/>
        <dsp:cNvSpPr/>
      </dsp:nvSpPr>
      <dsp:spPr>
        <a:xfrm>
          <a:off x="1238694" y="3190274"/>
          <a:ext cx="694620" cy="694475"/>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6000" r="-26000"/>
          </a:stretch>
        </a:blipFill>
        <a:ln>
          <a:noFill/>
        </a:ln>
        <a:effectLst/>
      </dsp:spPr>
      <dsp:style>
        <a:lnRef idx="0">
          <a:scrgbClr r="0" g="0" b="0"/>
        </a:lnRef>
        <a:fillRef idx="1">
          <a:scrgbClr r="0" g="0" b="0"/>
        </a:fillRef>
        <a:effectRef idx="2">
          <a:scrgbClr r="0" g="0" b="0"/>
        </a:effectRef>
        <a:fontRef idx="minor"/>
      </dsp:style>
    </dsp:sp>
    <dsp:sp modelId="{E8A9893A-471D-4B27-9150-6ECB9DCF4765}">
      <dsp:nvSpPr>
        <dsp:cNvPr id="0" name=""/>
        <dsp:cNvSpPr/>
      </dsp:nvSpPr>
      <dsp:spPr>
        <a:xfrm>
          <a:off x="1989877" y="3226024"/>
          <a:ext cx="1036771" cy="672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10000"/>
            </a:spcAft>
            <a:buNone/>
          </a:pPr>
          <a:endParaRPr lang="en-GB" sz="1600" kern="1200" dirty="0">
            <a:solidFill>
              <a:srgbClr val="555555">
                <a:hueOff val="0"/>
                <a:satOff val="0"/>
                <a:lumOff val="0"/>
                <a:alphaOff val="0"/>
              </a:srgbClr>
            </a:solidFill>
            <a:latin typeface="Lucida Bright" panose="02040602050505020304" pitchFamily="18" charset="0"/>
            <a:ea typeface="+mn-ea"/>
            <a:cs typeface="+mn-cs"/>
          </a:endParaRPr>
        </a:p>
      </dsp:txBody>
      <dsp:txXfrm>
        <a:off x="1989877" y="3226024"/>
        <a:ext cx="1036771" cy="672263"/>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95.png"/></Relationships>
</file>

<file path=ppt/drawings/drawing1.xml><?xml version="1.0" encoding="utf-8"?>
<c:userShapes xmlns:c="http://schemas.openxmlformats.org/drawingml/2006/chart">
  <cdr:relSizeAnchor xmlns:cdr="http://schemas.openxmlformats.org/drawingml/2006/chartDrawing">
    <cdr:from>
      <cdr:x>0.21395</cdr:x>
      <cdr:y>0.10969</cdr:y>
    </cdr:from>
    <cdr:to>
      <cdr:x>0.39558</cdr:x>
      <cdr:y>0.29988</cdr:y>
    </cdr:to>
    <cdr:sp macro="" textlink="">
      <cdr:nvSpPr>
        <cdr:cNvPr id="2" name="Rounded Rectangle 1"/>
        <cdr:cNvSpPr/>
      </cdr:nvSpPr>
      <cdr:spPr>
        <a:xfrm xmlns:a="http://schemas.openxmlformats.org/drawingml/2006/main">
          <a:off x="1938966" y="647700"/>
          <a:ext cx="1646024" cy="1123006"/>
        </a:xfrm>
        <a:prstGeom xmlns:a="http://schemas.openxmlformats.org/drawingml/2006/main" prst="roundRect">
          <a:avLst/>
        </a:prstGeom>
        <a:solidFill xmlns:a="http://schemas.openxmlformats.org/drawingml/2006/main">
          <a:schemeClr val="tx2"/>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en-US" b="1" dirty="0"/>
            <a:t>Poland joins the CBP,</a:t>
          </a:r>
          <a:r>
            <a:rPr lang="en-US" b="1" baseline="0" dirty="0"/>
            <a:t> Summer Training for Young Patients, Situational</a:t>
          </a:r>
          <a:r>
            <a:rPr lang="en-US" b="1" dirty="0"/>
            <a:t> analysis on Western Balkans</a:t>
          </a:r>
        </a:p>
      </cdr:txBody>
    </cdr:sp>
  </cdr:relSizeAnchor>
  <cdr:relSizeAnchor xmlns:cdr="http://schemas.openxmlformats.org/drawingml/2006/chartDrawing">
    <cdr:from>
      <cdr:x>0.30136</cdr:x>
      <cdr:y>0.31707</cdr:y>
    </cdr:from>
    <cdr:to>
      <cdr:x>0.30136</cdr:x>
      <cdr:y>0.57317</cdr:y>
    </cdr:to>
    <cdr:cxnSp macro="">
      <cdr:nvCxnSpPr>
        <cdr:cNvPr id="4" name="Straight Connector 3"/>
        <cdr:cNvCxnSpPr/>
      </cdr:nvCxnSpPr>
      <cdr:spPr>
        <a:xfrm xmlns:a="http://schemas.openxmlformats.org/drawingml/2006/main">
          <a:off x="2731054" y="1872208"/>
          <a:ext cx="0" cy="1512168"/>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0.32519</cdr:x>
      <cdr:y>0.37805</cdr:y>
    </cdr:from>
    <cdr:to>
      <cdr:x>0.50682</cdr:x>
      <cdr:y>0.5</cdr:y>
    </cdr:to>
    <cdr:sp macro="" textlink="">
      <cdr:nvSpPr>
        <cdr:cNvPr id="13" name="Rounded Rectangle 12"/>
        <cdr:cNvSpPr/>
      </cdr:nvSpPr>
      <cdr:spPr>
        <a:xfrm xmlns:a="http://schemas.openxmlformats.org/drawingml/2006/main">
          <a:off x="2947078" y="2232256"/>
          <a:ext cx="1646023" cy="720072"/>
        </a:xfrm>
        <a:prstGeom xmlns:a="http://schemas.openxmlformats.org/drawingml/2006/main" prst="roundRect">
          <a:avLst/>
        </a:prstGeom>
        <a:solidFill xmlns:a="http://schemas.openxmlformats.org/drawingml/2006/main">
          <a:schemeClr val="tx2"/>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b="1" dirty="0"/>
            <a:t>EUPATI - IMI </a:t>
          </a:r>
          <a:r>
            <a:rPr lang="en-US" b="1" dirty="0" err="1"/>
            <a:t>Programme</a:t>
          </a:r>
          <a:r>
            <a:rPr lang="en-US" b="1" dirty="0"/>
            <a:t> ended in January 2017</a:t>
          </a:r>
        </a:p>
      </cdr:txBody>
    </cdr:sp>
  </cdr:relSizeAnchor>
  <cdr:relSizeAnchor xmlns:cdr="http://schemas.openxmlformats.org/drawingml/2006/chartDrawing">
    <cdr:from>
      <cdr:x>0.4126</cdr:x>
      <cdr:y>0.52439</cdr:y>
    </cdr:from>
    <cdr:to>
      <cdr:x>0.4126</cdr:x>
      <cdr:y>0.7561</cdr:y>
    </cdr:to>
    <cdr:cxnSp macro="">
      <cdr:nvCxnSpPr>
        <cdr:cNvPr id="14" name="Straight Connector 13"/>
        <cdr:cNvCxnSpPr/>
      </cdr:nvCxnSpPr>
      <cdr:spPr>
        <a:xfrm xmlns:a="http://schemas.openxmlformats.org/drawingml/2006/main">
          <a:off x="3739166" y="3096344"/>
          <a:ext cx="1" cy="1368152"/>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0.44438</cdr:x>
      <cdr:y>0.17073</cdr:y>
    </cdr:from>
    <cdr:to>
      <cdr:x>0.626</cdr:x>
      <cdr:y>0.28827</cdr:y>
    </cdr:to>
    <cdr:sp macro="" textlink="">
      <cdr:nvSpPr>
        <cdr:cNvPr id="16" name="Rounded Rectangle 15"/>
        <cdr:cNvSpPr/>
      </cdr:nvSpPr>
      <cdr:spPr>
        <a:xfrm xmlns:a="http://schemas.openxmlformats.org/drawingml/2006/main">
          <a:off x="4027198" y="1008112"/>
          <a:ext cx="1645933" cy="694033"/>
        </a:xfrm>
        <a:prstGeom xmlns:a="http://schemas.openxmlformats.org/drawingml/2006/main" prst="roundRect">
          <a:avLst/>
        </a:prstGeom>
        <a:solidFill xmlns:a="http://schemas.openxmlformats.org/drawingml/2006/main">
          <a:schemeClr val="tx2"/>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b="1" dirty="0"/>
            <a:t>New EUPATI as an EPF </a:t>
          </a:r>
          <a:r>
            <a:rPr lang="en-US" b="1" dirty="0" err="1"/>
            <a:t>Programme</a:t>
          </a:r>
          <a:endParaRPr lang="en-US" b="1" dirty="0"/>
        </a:p>
      </cdr:txBody>
    </cdr:sp>
  </cdr:relSizeAnchor>
  <cdr:relSizeAnchor xmlns:cdr="http://schemas.openxmlformats.org/drawingml/2006/chartDrawing">
    <cdr:from>
      <cdr:x>0.52384</cdr:x>
      <cdr:y>0.30488</cdr:y>
    </cdr:from>
    <cdr:to>
      <cdr:x>0.52384</cdr:x>
      <cdr:y>0.63415</cdr:y>
    </cdr:to>
    <cdr:cxnSp macro="">
      <cdr:nvCxnSpPr>
        <cdr:cNvPr id="17" name="Straight Connector 16"/>
        <cdr:cNvCxnSpPr/>
      </cdr:nvCxnSpPr>
      <cdr:spPr>
        <a:xfrm xmlns:a="http://schemas.openxmlformats.org/drawingml/2006/main">
          <a:off x="4747278" y="1800200"/>
          <a:ext cx="0" cy="1944216"/>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cdr:x>
      <cdr:y>0</cdr:y>
    </cdr:from>
    <cdr:to>
      <cdr:x>0.32627</cdr:x>
      <cdr:y>0.05059</cdr:y>
    </cdr:to>
    <cdr:pic>
      <cdr:nvPicPr>
        <cdr:cNvPr id="9"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956816" cy="298730"/>
        </a:xfrm>
        <a:prstGeom xmlns:a="http://schemas.openxmlformats.org/drawingml/2006/main" prst="rect">
          <a:avLst/>
        </a:prstGeom>
      </cdr:spPr>
    </cdr:pic>
  </cdr:relSizeAnchor>
  <cdr:relSizeAnchor xmlns:cdr="http://schemas.openxmlformats.org/drawingml/2006/chartDrawing">
    <cdr:from>
      <cdr:x>0.5885</cdr:x>
      <cdr:y>0.30488</cdr:y>
    </cdr:from>
    <cdr:to>
      <cdr:x>0.77012</cdr:x>
      <cdr:y>0.42242</cdr:y>
    </cdr:to>
    <cdr:sp macro="" textlink="">
      <cdr:nvSpPr>
        <cdr:cNvPr id="10" name="Rounded Rectangle 15"/>
        <cdr:cNvSpPr/>
      </cdr:nvSpPr>
      <cdr:spPr>
        <a:xfrm xmlns:a="http://schemas.openxmlformats.org/drawingml/2006/main">
          <a:off x="5333296" y="1800200"/>
          <a:ext cx="1645933" cy="694033"/>
        </a:xfrm>
        <a:prstGeom xmlns:a="http://schemas.openxmlformats.org/drawingml/2006/main" prst="roundRect">
          <a:avLst/>
        </a:prstGeom>
        <a:solidFill xmlns:a="http://schemas.openxmlformats.org/drawingml/2006/main">
          <a:schemeClr val="tx2"/>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b="1" dirty="0" err="1"/>
            <a:t>ProStep</a:t>
          </a:r>
          <a:endParaRPr lang="en-US" b="1" dirty="0"/>
        </a:p>
      </cdr:txBody>
    </cdr:sp>
  </cdr:relSizeAnchor>
  <cdr:relSizeAnchor xmlns:cdr="http://schemas.openxmlformats.org/drawingml/2006/chartDrawing">
    <cdr:from>
      <cdr:x>0.75426</cdr:x>
      <cdr:y>0.42683</cdr:y>
    </cdr:from>
    <cdr:to>
      <cdr:x>0.93588</cdr:x>
      <cdr:y>0.66632</cdr:y>
    </cdr:to>
    <cdr:sp macro="" textlink="">
      <cdr:nvSpPr>
        <cdr:cNvPr id="12" name="Rounded Rectangle 15"/>
        <cdr:cNvSpPr/>
      </cdr:nvSpPr>
      <cdr:spPr>
        <a:xfrm xmlns:a="http://schemas.openxmlformats.org/drawingml/2006/main">
          <a:off x="6835510" y="2520280"/>
          <a:ext cx="1645933" cy="1414113"/>
        </a:xfrm>
        <a:prstGeom xmlns:a="http://schemas.openxmlformats.org/drawingml/2006/main" prst="roundRect">
          <a:avLst/>
        </a:prstGeom>
        <a:solidFill xmlns:a="http://schemas.openxmlformats.org/drawingml/2006/main">
          <a:schemeClr val="tx2"/>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b="1" dirty="0"/>
            <a:t>Preparation of the new Framework </a:t>
          </a:r>
          <a:r>
            <a:rPr lang="en-US" b="1" dirty="0" err="1"/>
            <a:t>Programme</a:t>
          </a:r>
          <a:r>
            <a:rPr lang="en-US" b="1" dirty="0"/>
            <a:t> Agreement (OG 2018-2021), new IMI call, Mid-term review</a:t>
          </a:r>
        </a:p>
      </cdr:txBody>
    </cdr:sp>
  </cdr:relSizeAnchor>
  <cdr:relSizeAnchor xmlns:cdr="http://schemas.openxmlformats.org/drawingml/2006/chartDrawing">
    <cdr:from>
      <cdr:x>0.84961</cdr:x>
      <cdr:y>0.68293</cdr:y>
    </cdr:from>
    <cdr:to>
      <cdr:x>0.84961</cdr:x>
      <cdr:y>0.7561</cdr:y>
    </cdr:to>
    <cdr:cxnSp macro="">
      <cdr:nvCxnSpPr>
        <cdr:cNvPr id="15" name="Straight Connector 14"/>
        <cdr:cNvCxnSpPr/>
      </cdr:nvCxnSpPr>
      <cdr:spPr>
        <a:xfrm xmlns:a="http://schemas.openxmlformats.org/drawingml/2006/main">
          <a:off x="7699606" y="4032448"/>
          <a:ext cx="26" cy="432039"/>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0.80988</cdr:x>
      <cdr:y>0.20732</cdr:y>
    </cdr:from>
    <cdr:to>
      <cdr:x>0.9915</cdr:x>
      <cdr:y>0.32486</cdr:y>
    </cdr:to>
    <cdr:sp macro="" textlink="">
      <cdr:nvSpPr>
        <cdr:cNvPr id="21" name="Rounded Rectangle 15"/>
        <cdr:cNvSpPr/>
      </cdr:nvSpPr>
      <cdr:spPr>
        <a:xfrm xmlns:a="http://schemas.openxmlformats.org/drawingml/2006/main">
          <a:off x="7339566" y="1224136"/>
          <a:ext cx="1645933" cy="694033"/>
        </a:xfrm>
        <a:prstGeom xmlns:a="http://schemas.openxmlformats.org/drawingml/2006/main" prst="roundRect">
          <a:avLst/>
        </a:prstGeom>
        <a:solidFill xmlns:a="http://schemas.openxmlformats.org/drawingml/2006/main">
          <a:schemeClr val="tx2"/>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b="1" dirty="0"/>
            <a:t>Office move, losses</a:t>
          </a:r>
        </a:p>
      </cdr:txBody>
    </cdr:sp>
  </cdr:relSizeAnchor>
  <cdr:relSizeAnchor xmlns:cdr="http://schemas.openxmlformats.org/drawingml/2006/chartDrawing">
    <cdr:from>
      <cdr:x>0.96085</cdr:x>
      <cdr:y>0.34067</cdr:y>
    </cdr:from>
    <cdr:to>
      <cdr:x>0.96085</cdr:x>
      <cdr:y>0.80488</cdr:y>
    </cdr:to>
    <cdr:cxnSp macro="">
      <cdr:nvCxnSpPr>
        <cdr:cNvPr id="22" name="Straight Connector 21"/>
        <cdr:cNvCxnSpPr/>
      </cdr:nvCxnSpPr>
      <cdr:spPr>
        <a:xfrm xmlns:a="http://schemas.openxmlformats.org/drawingml/2006/main">
          <a:off x="8707718" y="2011513"/>
          <a:ext cx="0" cy="2741015"/>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0.63508</cdr:x>
      <cdr:y>0.41463</cdr:y>
    </cdr:from>
    <cdr:to>
      <cdr:x>0.63742</cdr:x>
      <cdr:y>0.43902</cdr:y>
    </cdr:to>
    <cdr:cxnSp macro="">
      <cdr:nvCxnSpPr>
        <cdr:cNvPr id="24" name="Straight Connector 23"/>
        <cdr:cNvCxnSpPr/>
      </cdr:nvCxnSpPr>
      <cdr:spPr>
        <a:xfrm xmlns:a="http://schemas.openxmlformats.org/drawingml/2006/main" flipH="1">
          <a:off x="5755390" y="2448272"/>
          <a:ext cx="21208" cy="144016"/>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7D3A4E66-C3FB-4792-B790-513CEFCCD562}" type="datetimeFigureOut">
              <a:rPr lang="en-GB" smtClean="0"/>
              <a:t>10/04/2017</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3B3A1525-6D8D-4AA1-86D5-EB44DDB79171}" type="slidenum">
              <a:rPr lang="en-GB" smtClean="0"/>
              <a:t>‹#›</a:t>
            </a:fld>
            <a:endParaRPr lang="en-GB"/>
          </a:p>
        </p:txBody>
      </p:sp>
    </p:spTree>
    <p:extLst>
      <p:ext uri="{BB962C8B-B14F-4D97-AF65-F5344CB8AC3E}">
        <p14:creationId xmlns:p14="http://schemas.microsoft.com/office/powerpoint/2010/main" val="3244459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FB33D0FE-E8EE-419D-9EE1-C9766D2B4291}" type="datetimeFigureOut">
              <a:rPr lang="en-US"/>
              <a:pPr>
                <a:defRPr/>
              </a:pPr>
              <a:t>4/10/2017</a:t>
            </a:fld>
            <a:endParaRPr lang="en-US"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6A63D6FD-0B6F-4954-AF65-D74BDECBE26F}" type="slidenum">
              <a:rPr lang="en-US"/>
              <a:pPr>
                <a:defRPr/>
              </a:pPr>
              <a:t>‹#›</a:t>
            </a:fld>
            <a:endParaRPr lang="en-US" dirty="0"/>
          </a:p>
        </p:txBody>
      </p:sp>
    </p:spTree>
    <p:extLst>
      <p:ext uri="{BB962C8B-B14F-4D97-AF65-F5344CB8AC3E}">
        <p14:creationId xmlns:p14="http://schemas.microsoft.com/office/powerpoint/2010/main" val="263091697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1</a:t>
            </a:fld>
            <a:endParaRPr lang="en-US" dirty="0"/>
          </a:p>
        </p:txBody>
      </p:sp>
    </p:spTree>
    <p:extLst>
      <p:ext uri="{BB962C8B-B14F-4D97-AF65-F5344CB8AC3E}">
        <p14:creationId xmlns:p14="http://schemas.microsoft.com/office/powerpoint/2010/main" val="1584031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indent="0">
              <a:spcBef>
                <a:spcPts val="600"/>
              </a:spcBef>
              <a:spcAft>
                <a:spcPts val="600"/>
              </a:spcAft>
              <a:buNone/>
            </a:pPr>
            <a:r>
              <a:rPr lang="en-GB" sz="1200" u="sng" dirty="0">
                <a:solidFill>
                  <a:schemeClr val="tx2"/>
                </a:solidFill>
              </a:rPr>
              <a:t>Patient Safety</a:t>
            </a:r>
            <a:r>
              <a:rPr lang="en-GB" sz="1200" dirty="0">
                <a:solidFill>
                  <a:schemeClr val="tx2"/>
                </a:solidFill>
              </a:rPr>
              <a:t>:</a:t>
            </a:r>
            <a:r>
              <a:rPr lang="en-GB" sz="1200" baseline="0" dirty="0">
                <a:solidFill>
                  <a:schemeClr val="tx2"/>
                </a:solidFill>
              </a:rPr>
              <a:t> </a:t>
            </a:r>
            <a:r>
              <a:rPr lang="en-GB" sz="1200" b="0" dirty="0">
                <a:ea typeface="Calibri" panose="020F0502020204030204" pitchFamily="34" charset="0"/>
                <a:cs typeface="Times New Roman" panose="02020603050405020304" pitchFamily="18" charset="0"/>
              </a:rPr>
              <a:t>A major conference on “</a:t>
            </a:r>
            <a:r>
              <a:rPr lang="en-GB" sz="1200" b="0" i="1" dirty="0">
                <a:ea typeface="Calibri" panose="020F0502020204030204" pitchFamily="34" charset="0"/>
                <a:cs typeface="Times New Roman" panose="02020603050405020304" pitchFamily="18" charset="0"/>
              </a:rPr>
              <a:t>Patient and family empowerment for better patient safety</a:t>
            </a:r>
            <a:r>
              <a:rPr lang="en-GB" sz="1200" b="0" dirty="0">
                <a:ea typeface="Calibri" panose="020F0502020204030204" pitchFamily="34" charset="0"/>
                <a:cs typeface="Times New Roman" panose="02020603050405020304" pitchFamily="18" charset="0"/>
              </a:rPr>
              <a:t>” was held in November 2016</a:t>
            </a:r>
            <a:r>
              <a:rPr lang="en-GB" sz="1200" b="1" dirty="0">
                <a:ea typeface="Calibri" panose="020F0502020204030204" pitchFamily="34" charset="0"/>
                <a:cs typeface="Times New Roman" panose="02020603050405020304" pitchFamily="18" charset="0"/>
              </a:rPr>
              <a:t>.</a:t>
            </a:r>
            <a:endParaRPr lang="en-GB" sz="1200" dirty="0">
              <a:solidFill>
                <a:schemeClr val="tx2"/>
              </a:solidFill>
            </a:endParaRPr>
          </a:p>
          <a:p>
            <a:pPr marL="0" indent="0">
              <a:spcBef>
                <a:spcPts val="600"/>
              </a:spcBef>
              <a:spcAft>
                <a:spcPts val="600"/>
              </a:spcAft>
              <a:buNone/>
            </a:pPr>
            <a:r>
              <a:rPr lang="en-GB" sz="1200" u="sng" dirty="0">
                <a:solidFill>
                  <a:schemeClr val="tx2"/>
                </a:solidFill>
              </a:rPr>
              <a:t>CBHC</a:t>
            </a:r>
            <a:r>
              <a:rPr lang="en-GB" sz="1200" dirty="0">
                <a:solidFill>
                  <a:schemeClr val="tx2"/>
                </a:solidFill>
              </a:rPr>
              <a:t>: </a:t>
            </a:r>
            <a:r>
              <a:rPr lang="en-GB" sz="1200" baseline="0" dirty="0">
                <a:solidFill>
                  <a:schemeClr val="tx1"/>
                </a:solidFill>
              </a:rPr>
              <a:t> </a:t>
            </a:r>
            <a:r>
              <a:rPr lang="en-GB" sz="1200" dirty="0"/>
              <a:t>EPF published a position statement on the </a:t>
            </a:r>
            <a:r>
              <a:rPr lang="en-GB" sz="1200" b="0" dirty="0"/>
              <a:t>implementation</a:t>
            </a:r>
            <a:r>
              <a:rPr lang="en-GB" sz="1200" dirty="0"/>
              <a:t> of the Directive, picturing a very uneven situation across the EU + </a:t>
            </a:r>
            <a:r>
              <a:rPr lang="en-GB" sz="1200" dirty="0">
                <a:latin typeface="Calibri" panose="020F0502020204030204" pitchFamily="34" charset="0"/>
                <a:cs typeface="Calibri" panose="020F0502020204030204" pitchFamily="34" charset="0"/>
              </a:rPr>
              <a:t>we established an </a:t>
            </a:r>
            <a:r>
              <a:rPr lang="en-GB" sz="1200" b="0" dirty="0">
                <a:latin typeface="Calibri" panose="020F0502020204030204" pitchFamily="34" charset="0"/>
                <a:cs typeface="Calibri" panose="020F0502020204030204" pitchFamily="34" charset="0"/>
              </a:rPr>
              <a:t>informal network</a:t>
            </a:r>
            <a:r>
              <a:rPr lang="en-GB" sz="1200" b="1" dirty="0">
                <a:latin typeface="Calibri" panose="020F0502020204030204" pitchFamily="34" charset="0"/>
                <a:cs typeface="Calibri" panose="020F0502020204030204" pitchFamily="34" charset="0"/>
              </a:rPr>
              <a:t> </a:t>
            </a:r>
            <a:r>
              <a:rPr lang="en-GB" sz="1200" dirty="0">
                <a:latin typeface="Calibri" panose="020F0502020204030204" pitchFamily="34" charset="0"/>
                <a:cs typeface="Calibri" panose="020F0502020204030204" pitchFamily="34" charset="0"/>
              </a:rPr>
              <a:t>of EU patient representatives to review progress achieved, together with National contact points, policy-makers, health professionals and other relevant stakeholders.</a:t>
            </a:r>
            <a:endParaRPr lang="en-GB" sz="1200" dirty="0">
              <a:solidFill>
                <a:schemeClr val="tx2"/>
              </a:solidFill>
            </a:endParaRPr>
          </a:p>
          <a:p>
            <a:pPr marL="0" marR="0" lvl="0" indent="0" algn="l" defTabSz="914400" rtl="0" eaLnBrk="1" fontAlgn="base" latinLnBrk="0" hangingPunct="1">
              <a:lnSpc>
                <a:spcPct val="100000"/>
              </a:lnSpc>
              <a:spcBef>
                <a:spcPts val="600"/>
              </a:spcBef>
              <a:spcAft>
                <a:spcPts val="600"/>
              </a:spcAft>
              <a:buClrTx/>
              <a:buSzTx/>
              <a:buFontTx/>
              <a:buNone/>
              <a:tabLst/>
              <a:defRPr/>
            </a:pPr>
            <a:r>
              <a:rPr lang="en-GB" sz="1200" u="sng" dirty="0">
                <a:solidFill>
                  <a:schemeClr val="tx2"/>
                </a:solidFill>
              </a:rPr>
              <a:t>Discrimination</a:t>
            </a:r>
            <a:r>
              <a:rPr lang="en-GB" sz="1200" dirty="0">
                <a:solidFill>
                  <a:schemeClr val="tx2"/>
                </a:solidFill>
              </a:rPr>
              <a:t>: </a:t>
            </a:r>
            <a:r>
              <a:rPr lang="en-GB" dirty="0"/>
              <a:t>2016 saw increased efforts on working with vulnerable groups</a:t>
            </a:r>
            <a:r>
              <a:rPr lang="en-GB" baseline="0" dirty="0"/>
              <a:t> (</a:t>
            </a:r>
            <a:r>
              <a:rPr lang="en-GB" sz="1200" b="0" dirty="0"/>
              <a:t>Roadmap on how to integrate perspective of vulnerable groups</a:t>
            </a:r>
          </a:p>
          <a:p>
            <a:pPr marL="0" marR="0" lvl="0" indent="0" algn="l" defTabSz="914400" rtl="0" eaLnBrk="1" fontAlgn="base" latinLnBrk="0" hangingPunct="1">
              <a:lnSpc>
                <a:spcPct val="100000"/>
              </a:lnSpc>
              <a:spcBef>
                <a:spcPts val="600"/>
              </a:spcBef>
              <a:spcAft>
                <a:spcPts val="600"/>
              </a:spcAft>
              <a:buClrTx/>
              <a:buSzTx/>
              <a:buFontTx/>
              <a:buNone/>
              <a:tabLst/>
              <a:defRPr/>
            </a:pPr>
            <a:r>
              <a:rPr lang="en-GB" sz="1200" b="0" dirty="0">
                <a:solidFill>
                  <a:schemeClr val="tx2"/>
                </a:solidFill>
              </a:rPr>
              <a:t>+ </a:t>
            </a:r>
            <a:r>
              <a:rPr lang="en-GB" sz="1200" b="0" dirty="0"/>
              <a:t>EPF Partner of EU Agency OSHA campaign on healthy workplaces for all)</a:t>
            </a:r>
            <a:endParaRPr lang="en-GB" sz="1200" b="0" dirty="0">
              <a:solidFill>
                <a:schemeClr val="tx2"/>
              </a:solidFill>
            </a:endParaRPr>
          </a:p>
          <a:p>
            <a:pPr marL="0" marR="0" lvl="0" indent="0" algn="l" defTabSz="914400" rtl="0" eaLnBrk="1" fontAlgn="base" latinLnBrk="0" hangingPunct="1">
              <a:lnSpc>
                <a:spcPct val="100000"/>
              </a:lnSpc>
              <a:spcBef>
                <a:spcPts val="600"/>
              </a:spcBef>
              <a:spcAft>
                <a:spcPts val="600"/>
              </a:spcAft>
              <a:buClrTx/>
              <a:buSzTx/>
              <a:buFontTx/>
              <a:buNone/>
              <a:tabLst/>
              <a:defRPr/>
            </a:pPr>
            <a:r>
              <a:rPr lang="en-GB" sz="1200" u="sng" dirty="0">
                <a:solidFill>
                  <a:schemeClr val="tx2"/>
                </a:solidFill>
              </a:rPr>
              <a:t>Pricing</a:t>
            </a:r>
            <a:r>
              <a:rPr lang="en-GB" sz="1200" dirty="0">
                <a:solidFill>
                  <a:schemeClr val="tx2"/>
                </a:solidFill>
              </a:rPr>
              <a:t>:</a:t>
            </a:r>
            <a:r>
              <a:rPr lang="en-GB" sz="1200" baseline="0" dirty="0">
                <a:solidFill>
                  <a:schemeClr val="tx2"/>
                </a:solidFill>
              </a:rPr>
              <a:t> </a:t>
            </a:r>
            <a:r>
              <a:rPr lang="en-GB" dirty="0"/>
              <a:t>Statement on Value &amp; Pricing of Innovative Medicines</a:t>
            </a:r>
            <a:endParaRPr lang="en-GB" sz="1200" dirty="0">
              <a:solidFill>
                <a:schemeClr val="tx2"/>
              </a:solidFill>
            </a:endParaRPr>
          </a:p>
          <a:p>
            <a:pPr marL="0" indent="0">
              <a:spcBef>
                <a:spcPts val="600"/>
              </a:spcBef>
              <a:spcAft>
                <a:spcPts val="600"/>
              </a:spcAft>
              <a:buNone/>
            </a:pPr>
            <a:endParaRPr lang="en-GB" sz="1200" dirty="0">
              <a:solidFill>
                <a:schemeClr val="tx2"/>
              </a:solidFill>
            </a:endParaRPr>
          </a:p>
          <a:p>
            <a:pPr marL="0" indent="0">
              <a:spcBef>
                <a:spcPts val="600"/>
              </a:spcBef>
              <a:spcAft>
                <a:spcPts val="600"/>
              </a:spcAft>
              <a:buNone/>
            </a:pPr>
            <a:endParaRPr lang="en-GB" sz="1200" dirty="0">
              <a:solidFill>
                <a:schemeClr val="tx2"/>
              </a:solidFill>
            </a:endParaRPr>
          </a:p>
          <a:p>
            <a:pPr marL="0" indent="0">
              <a:spcBef>
                <a:spcPts val="600"/>
              </a:spcBef>
              <a:spcAft>
                <a:spcPts val="600"/>
              </a:spcAft>
              <a:buNone/>
            </a:pPr>
            <a:r>
              <a:rPr lang="en-GB" sz="1200" u="sng" dirty="0">
                <a:solidFill>
                  <a:schemeClr val="tx2"/>
                </a:solidFill>
              </a:rPr>
              <a:t>PASQ</a:t>
            </a:r>
            <a:r>
              <a:rPr lang="en-GB" sz="1200" dirty="0">
                <a:solidFill>
                  <a:schemeClr val="tx2"/>
                </a:solidFill>
              </a:rPr>
              <a:t>:</a:t>
            </a:r>
            <a:r>
              <a:rPr lang="en-GB" sz="1200" baseline="0" dirty="0">
                <a:solidFill>
                  <a:schemeClr val="tx2"/>
                </a:solidFill>
              </a:rPr>
              <a:t> </a:t>
            </a:r>
            <a:r>
              <a:rPr lang="en-GB" sz="1200" dirty="0">
                <a:solidFill>
                  <a:schemeClr val="tx2"/>
                </a:solidFill>
              </a:rPr>
              <a:t>500 good practices for the empowerment and involvement of patients</a:t>
            </a:r>
          </a:p>
          <a:p>
            <a:pPr marL="0" marR="0" lvl="0" indent="0" algn="l" defTabSz="914400" rtl="0" eaLnBrk="1" fontAlgn="base" latinLnBrk="0" hangingPunct="1">
              <a:lnSpc>
                <a:spcPct val="100000"/>
              </a:lnSpc>
              <a:spcBef>
                <a:spcPts val="600"/>
              </a:spcBef>
              <a:spcAft>
                <a:spcPts val="600"/>
              </a:spcAft>
              <a:buClrTx/>
              <a:buSzTx/>
              <a:buFontTx/>
              <a:buNone/>
              <a:tabLst/>
              <a:defRPr/>
            </a:pPr>
            <a:r>
              <a:rPr lang="en-GB" sz="1200" u="sng" dirty="0" err="1">
                <a:solidFill>
                  <a:schemeClr val="tx2"/>
                </a:solidFill>
              </a:rPr>
              <a:t>SmartCare</a:t>
            </a:r>
            <a:r>
              <a:rPr lang="en-GB" sz="1200" dirty="0">
                <a:solidFill>
                  <a:schemeClr val="tx2"/>
                </a:solidFill>
              </a:rPr>
              <a:t>: Ended in July 2016 with a final conference where partners presented the conclusions from their work streams and the guidelines for the implementation of integrated e-care services.</a:t>
            </a:r>
            <a:endParaRPr lang="en-GB" sz="1400" dirty="0"/>
          </a:p>
          <a:p>
            <a:pPr marL="0" indent="0">
              <a:spcBef>
                <a:spcPts val="600"/>
              </a:spcBef>
              <a:spcAft>
                <a:spcPts val="600"/>
              </a:spcAft>
              <a:buNone/>
            </a:pPr>
            <a:r>
              <a:rPr lang="en-GB" sz="1200" u="sng" dirty="0" err="1">
                <a:solidFill>
                  <a:schemeClr val="tx2"/>
                </a:solidFill>
              </a:rPr>
              <a:t>AdaptSmart</a:t>
            </a:r>
            <a:r>
              <a:rPr lang="en-GB" sz="1200" dirty="0">
                <a:solidFill>
                  <a:schemeClr val="tx2"/>
                </a:solidFill>
              </a:rPr>
              <a:t>: </a:t>
            </a:r>
            <a:r>
              <a:rPr lang="en-GB" sz="1400" dirty="0">
                <a:solidFill>
                  <a:schemeClr val="tx2"/>
                </a:solidFill>
              </a:rPr>
              <a:t>EPF contributes a patient perspective on critical aspects such as appropriate use, patients’ perceptions of risk and uncertainties, communications, and ethical and legal issues.</a:t>
            </a:r>
            <a:endParaRPr lang="en-GB" sz="1400" dirty="0"/>
          </a:p>
          <a:p>
            <a:pPr marL="0" indent="0">
              <a:spcBef>
                <a:spcPts val="600"/>
              </a:spcBef>
              <a:spcAft>
                <a:spcPts val="600"/>
              </a:spcAft>
              <a:buNone/>
            </a:pPr>
            <a:endParaRPr lang="en-GB" sz="1400" dirty="0"/>
          </a:p>
          <a:p>
            <a:pPr marL="0" indent="0">
              <a:spcBef>
                <a:spcPts val="600"/>
              </a:spcBef>
              <a:spcAft>
                <a:spcPts val="600"/>
              </a:spcAft>
              <a:buNone/>
            </a:pPr>
            <a:endParaRPr lang="en-GB" sz="1200" dirty="0">
              <a:solidFill>
                <a:schemeClr val="tx2"/>
              </a:solidFill>
            </a:endParaRPr>
          </a:p>
          <a:p>
            <a:pPr marL="0" indent="0">
              <a:spcBef>
                <a:spcPts val="600"/>
              </a:spcBef>
              <a:spcAft>
                <a:spcPts val="600"/>
              </a:spcAft>
              <a:buNone/>
            </a:pPr>
            <a:endParaRPr lang="en-GB" sz="1200" dirty="0">
              <a:solidFill>
                <a:schemeClr val="tx2"/>
              </a:solidFill>
            </a:endParaRPr>
          </a:p>
          <a:p>
            <a:pPr marL="0" indent="0">
              <a:spcBef>
                <a:spcPts val="600"/>
              </a:spcBef>
              <a:spcAft>
                <a:spcPts val="600"/>
              </a:spcAft>
              <a:buNone/>
            </a:pPr>
            <a:endParaRPr lang="en-GB" sz="1200" dirty="0">
              <a:solidFill>
                <a:schemeClr val="tx2"/>
              </a:solidFill>
            </a:endParaRPr>
          </a:p>
          <a:p>
            <a:pPr marL="0" indent="0">
              <a:spcBef>
                <a:spcPts val="600"/>
              </a:spcBef>
              <a:spcAft>
                <a:spcPts val="600"/>
              </a:spcAft>
              <a:buNone/>
            </a:pPr>
            <a:endParaRPr lang="en-GB" sz="1200" dirty="0">
              <a:solidFill>
                <a:schemeClr val="tx2"/>
              </a:solidFill>
            </a:endParaRPr>
          </a:p>
          <a:p>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A63D6FD-0B6F-4954-AF65-D74BDECBE26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845499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17</a:t>
            </a:fld>
            <a:endParaRPr lang="en-US" dirty="0"/>
          </a:p>
        </p:txBody>
      </p:sp>
    </p:spTree>
    <p:extLst>
      <p:ext uri="{BB962C8B-B14F-4D97-AF65-F5344CB8AC3E}">
        <p14:creationId xmlns:p14="http://schemas.microsoft.com/office/powerpoint/2010/main" val="2019858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23</a:t>
            </a:fld>
            <a:endParaRPr lang="en-US" dirty="0"/>
          </a:p>
        </p:txBody>
      </p:sp>
    </p:spTree>
    <p:extLst>
      <p:ext uri="{BB962C8B-B14F-4D97-AF65-F5344CB8AC3E}">
        <p14:creationId xmlns:p14="http://schemas.microsoft.com/office/powerpoint/2010/main" val="2937034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First and foremost, Patients’ access to healthcare is a long standing priority for EPF and its membership, and is at the heart of the vision of the organisation.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Additionally, all</a:t>
            </a:r>
            <a:r>
              <a:rPr lang="en-GB" sz="1200" b="1" kern="1200" baseline="0" dirty="0">
                <a:solidFill>
                  <a:schemeClr val="tx1"/>
                </a:solidFill>
                <a:effectLst/>
                <a:latin typeface="+mn-lt"/>
                <a:ea typeface="+mn-ea"/>
                <a:cs typeface="+mn-cs"/>
              </a:rPr>
              <a:t> EPF members have voiced on many occasions how important this topic is to your organisations and that this is a priority for all of you.</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a:p>
          <a:p>
            <a:r>
              <a:rPr lang="en-US" b="1" dirty="0"/>
              <a:t>Further to EPF’s vision, Two of EPF’s goals</a:t>
            </a:r>
            <a:r>
              <a:rPr lang="en-US" b="1" baseline="0" dirty="0"/>
              <a:t> clearly describe our priorities in this area.</a:t>
            </a:r>
          </a:p>
          <a:p>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mn-ea"/>
                <a:cs typeface="+mn-cs"/>
              </a:rPr>
              <a:t>(EPF Vision: All patients with chronic and/ or lifelong conditions in the EU have access to high quality, patient-centred equitable health and social care.)</a:t>
            </a:r>
            <a:endParaRPr lang="en-US" sz="1200" b="0" i="0" kern="1200" dirty="0">
              <a:solidFill>
                <a:schemeClr val="tx1"/>
              </a:solidFill>
              <a:effectLst/>
              <a:latin typeface="+mn-lt"/>
              <a:ea typeface="+mn-ea"/>
              <a:cs typeface="+mn-cs"/>
            </a:endParaRPr>
          </a:p>
          <a:p>
            <a:endParaRPr lang="en-US" baseline="0" dirty="0"/>
          </a:p>
          <a:p>
            <a:r>
              <a:rPr lang="en-US" baseline="0" dirty="0"/>
              <a:t>The first aims to: </a:t>
            </a:r>
            <a:r>
              <a:rPr lang="en-GB" b="1" dirty="0"/>
              <a:t>contribute to improvements in health systems that enable equitable access to sustainable and high-quality healthcare </a:t>
            </a:r>
          </a:p>
          <a:p>
            <a:r>
              <a:rPr lang="en-GB" dirty="0"/>
              <a:t>And the second:</a:t>
            </a:r>
            <a:r>
              <a:rPr lang="en-GB" baseline="0" dirty="0"/>
              <a:t> </a:t>
            </a:r>
            <a:r>
              <a:rPr lang="en-GB" b="1" baseline="0" dirty="0"/>
              <a:t>to promote the development of </a:t>
            </a:r>
            <a:r>
              <a:rPr lang="en-GB" baseline="0" dirty="0"/>
              <a:t>EU and national </a:t>
            </a:r>
            <a:r>
              <a:rPr lang="en-GB" b="1" baseline="0" dirty="0"/>
              <a:t>policies that tackle discrimination faced by patients in health and social care</a:t>
            </a:r>
            <a:endParaRPr lang="en-GB" b="1" dirty="0"/>
          </a:p>
          <a:p>
            <a:endParaRPr lang="en-US"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25</a:t>
            </a:fld>
            <a:endParaRPr lang="en-US" dirty="0"/>
          </a:p>
        </p:txBody>
      </p:sp>
    </p:spTree>
    <p:extLst>
      <p:ext uri="{BB962C8B-B14F-4D97-AF65-F5344CB8AC3E}">
        <p14:creationId xmlns:p14="http://schemas.microsoft.com/office/powerpoint/2010/main" val="1308222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EPF’s working group on access</a:t>
            </a:r>
            <a:r>
              <a:rPr lang="en-US" baseline="0" dirty="0"/>
              <a:t> has been </a:t>
            </a:r>
            <a:r>
              <a:rPr lang="en-US" b="1" baseline="0" dirty="0"/>
              <a:t>instrumental</a:t>
            </a:r>
            <a:r>
              <a:rPr lang="en-US" baseline="0" dirty="0"/>
              <a:t> in the </a:t>
            </a:r>
            <a:r>
              <a:rPr lang="en-US" b="1" baseline="0" dirty="0"/>
              <a:t>developmen</a:t>
            </a:r>
            <a:r>
              <a:rPr lang="en-US" baseline="0" dirty="0"/>
              <a:t>t of EPF’s </a:t>
            </a:r>
            <a:r>
              <a:rPr lang="en-US" b="1" baseline="0" dirty="0"/>
              <a:t>work on access </a:t>
            </a:r>
            <a:r>
              <a:rPr lang="en-US" baseline="0" dirty="0"/>
              <a:t>and </a:t>
            </a:r>
            <a:r>
              <a:rPr lang="en-US" b="1" baseline="0" dirty="0"/>
              <a:t>this campaign</a:t>
            </a:r>
            <a:r>
              <a:rPr lang="en-US" baseline="0" dirty="0"/>
              <a: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a:p>
            <a:r>
              <a:rPr lang="en-GB" dirty="0"/>
              <a:t>The working group aims to focus EPF’s work on the priorities set by members.</a:t>
            </a:r>
          </a:p>
          <a:p>
            <a:r>
              <a:rPr lang="en-GB" dirty="0"/>
              <a:t>We currently</a:t>
            </a:r>
            <a:r>
              <a:rPr lang="en-GB" baseline="0" dirty="0"/>
              <a:t> have 11 committed members who have been working together for 3 years.</a:t>
            </a:r>
          </a:p>
          <a:p>
            <a:endParaRPr lang="en-GB" baseline="0" dirty="0"/>
          </a:p>
          <a:p>
            <a:r>
              <a:rPr lang="en-GB" dirty="0"/>
              <a:t>Based on the work EPF has done in previous years – including defining access and recommendations on access indicators and a survey for patients on access to healthcare, this year sees a patient led campaign on access.</a:t>
            </a:r>
          </a:p>
          <a:p>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a:p>
            <a:endParaRPr lang="en-US" dirty="0"/>
          </a:p>
          <a:p>
            <a:r>
              <a:rPr lang="en-US" dirty="0"/>
              <a:t>In </a:t>
            </a:r>
            <a:r>
              <a:rPr lang="en-US" b="1" dirty="0"/>
              <a:t>2015</a:t>
            </a:r>
            <a:r>
              <a:rPr lang="en-US" baseline="0" dirty="0"/>
              <a:t> – worked on </a:t>
            </a:r>
            <a:r>
              <a:rPr lang="en-US" b="1" baseline="0" dirty="0"/>
              <a:t>defining access </a:t>
            </a:r>
            <a:r>
              <a:rPr lang="en-US" baseline="0" dirty="0"/>
              <a:t>and </a:t>
            </a:r>
            <a:r>
              <a:rPr lang="en-US" b="1" baseline="0" dirty="0"/>
              <a:t>recommendations on access indicators</a:t>
            </a:r>
          </a:p>
          <a:p>
            <a:endParaRPr lang="en-US" b="1" baseline="0" dirty="0"/>
          </a:p>
          <a:p>
            <a:r>
              <a:rPr lang="en-US" baseline="0" dirty="0"/>
              <a:t>In </a:t>
            </a:r>
            <a:r>
              <a:rPr lang="en-US" b="1" baseline="0" dirty="0"/>
              <a:t>2016</a:t>
            </a:r>
            <a:r>
              <a:rPr lang="en-US" baseline="0" dirty="0"/>
              <a:t> – we worked on a </a:t>
            </a:r>
            <a:r>
              <a:rPr lang="en-US" b="1" baseline="0" dirty="0"/>
              <a:t>survey for patients on access to healthcare </a:t>
            </a:r>
            <a:r>
              <a:rPr lang="en-US" b="0" baseline="0" dirty="0"/>
              <a:t>to provide strong evidence of patients’ current situation across the EU</a:t>
            </a:r>
          </a:p>
          <a:p>
            <a:endParaRPr lang="en-US" baseline="0" dirty="0"/>
          </a:p>
          <a:p>
            <a:r>
              <a:rPr lang="en-US" baseline="0" dirty="0"/>
              <a:t>And </a:t>
            </a:r>
            <a:r>
              <a:rPr lang="en-US" b="1" baseline="0" dirty="0"/>
              <a:t>2017</a:t>
            </a:r>
            <a:r>
              <a:rPr lang="en-US" baseline="0" dirty="0"/>
              <a:t> will see a </a:t>
            </a:r>
            <a:r>
              <a:rPr lang="en-US" b="1" baseline="0" dirty="0"/>
              <a:t>patient led campaign </a:t>
            </a:r>
            <a:r>
              <a:rPr lang="en-US" baseline="0" dirty="0"/>
              <a:t>on access </a:t>
            </a:r>
            <a:endParaRPr lang="en-US"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26</a:t>
            </a:fld>
            <a:endParaRPr lang="en-US" dirty="0"/>
          </a:p>
        </p:txBody>
      </p:sp>
    </p:spTree>
    <p:extLst>
      <p:ext uri="{BB962C8B-B14F-4D97-AF65-F5344CB8AC3E}">
        <p14:creationId xmlns:p14="http://schemas.microsoft.com/office/powerpoint/2010/main" val="3763253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228600" indent="-228600">
              <a:buAutoNum type="arabicPeriod"/>
            </a:pPr>
            <a:r>
              <a:rPr lang="en-US" b="1" baseline="0" dirty="0"/>
              <a:t>An analysis of the challenges </a:t>
            </a:r>
            <a:r>
              <a:rPr lang="en-US" b="0" baseline="0" dirty="0"/>
              <a:t>and</a:t>
            </a:r>
            <a:r>
              <a:rPr lang="en-US" b="1" baseline="0" dirty="0"/>
              <a:t> situation reinforces the need and ‘raison d’être’ of this patient led campaign on access. </a:t>
            </a:r>
          </a:p>
          <a:p>
            <a:pPr marL="228600" indent="-228600">
              <a:buAutoNum type="arabicPeriod"/>
            </a:pPr>
            <a:endParaRPr lang="en-US" b="1" baseline="0" dirty="0"/>
          </a:p>
          <a:p>
            <a:pPr marL="228600" indent="-228600">
              <a:buAutoNum type="arabicPeriod"/>
            </a:pPr>
            <a:r>
              <a:rPr lang="en-US" b="1" baseline="0" dirty="0"/>
              <a:t>Health is not necessarily a current priority for the EU – and so with this campaign as well as many other initiatives, we hope to place it back on the political agenda of the EU and MS</a:t>
            </a:r>
          </a:p>
          <a:p>
            <a:pPr marL="228600" indent="-228600">
              <a:buAutoNum type="arabicPeriod"/>
            </a:pPr>
            <a:endParaRPr lang="en-US" b="1" baseline="0" dirty="0"/>
          </a:p>
          <a:p>
            <a:pPr marL="228600" indent="-228600">
              <a:buAutoNum type="arabicPeriod"/>
            </a:pPr>
            <a:r>
              <a:rPr lang="en-US" b="1" baseline="0" dirty="0"/>
              <a:t>With this campaign, we are also calling for cooperation across policy areas (finance, economy, health, social affairs..) to ensure the right to health is a priority across sectors. </a:t>
            </a:r>
          </a:p>
          <a:p>
            <a:pPr marL="228600" indent="-228600">
              <a:buAutoNum type="arabicPeriod"/>
            </a:pPr>
            <a:endParaRPr lang="en-US" b="1" baseline="0" dirty="0"/>
          </a:p>
          <a:p>
            <a:pPr marL="228600" indent="-228600">
              <a:buAutoNum type="arabicPeriod"/>
            </a:pPr>
            <a:r>
              <a:rPr lang="en-US" b="1" baseline="0" dirty="0"/>
              <a:t>Real political commitment, will and thinking is needed to achieve the SDGs.</a:t>
            </a:r>
          </a:p>
          <a:p>
            <a:pPr marL="228600" indent="-228600">
              <a:buAutoNum type="arabicPeriod"/>
            </a:pPr>
            <a:endParaRPr lang="en-US" b="1" baseline="0" dirty="0"/>
          </a:p>
          <a:p>
            <a:endParaRPr lang="en-US" b="1" baseline="0" dirty="0"/>
          </a:p>
          <a:p>
            <a:pPr marL="228600" indent="-228600">
              <a:buAutoNum type="arabicPeriod"/>
            </a:pPr>
            <a:r>
              <a:rPr lang="en-GB" b="1" baseline="0" dirty="0"/>
              <a:t>Disparities in access to healthcare </a:t>
            </a:r>
            <a:r>
              <a:rPr lang="en-GB" b="0" baseline="0" dirty="0"/>
              <a:t>predate the financial crisis in Europe, but against a </a:t>
            </a:r>
            <a:r>
              <a:rPr lang="en-GB" b="1" baseline="0" dirty="0"/>
              <a:t>background of austerity measures </a:t>
            </a:r>
            <a:r>
              <a:rPr lang="en-GB" b="0" baseline="0" dirty="0"/>
              <a:t>and </a:t>
            </a:r>
            <a:r>
              <a:rPr lang="en-GB" b="1" baseline="0" dirty="0"/>
              <a:t>falling healthcare spending </a:t>
            </a:r>
            <a:r>
              <a:rPr lang="en-GB" b="0" baseline="0" dirty="0"/>
              <a:t>in many Member States since 2009, </a:t>
            </a:r>
            <a:r>
              <a:rPr lang="en-GB" b="1" baseline="0" dirty="0"/>
              <a:t>inequalities have been made worse</a:t>
            </a:r>
            <a:r>
              <a:rPr lang="en-GB" b="0" baseline="0" dirty="0"/>
              <a:t>. </a:t>
            </a:r>
            <a:r>
              <a:rPr lang="en-GB" sz="1200" b="1" kern="1200" dirty="0">
                <a:solidFill>
                  <a:schemeClr val="tx1"/>
                </a:solidFill>
                <a:effectLst/>
                <a:latin typeface="+mn-lt"/>
                <a:ea typeface="+mn-ea"/>
                <a:cs typeface="+mn-cs"/>
              </a:rPr>
              <a:t>At the same time, healthcare systems are facing increasing demands as a result of demographic change. </a:t>
            </a:r>
            <a:endParaRPr lang="en-GB" baseline="0" dirty="0"/>
          </a:p>
          <a:p>
            <a:pPr marL="0" indent="0">
              <a:buNone/>
            </a:pPr>
            <a:r>
              <a:rPr lang="en-GB" dirty="0"/>
              <a:t>2. The </a:t>
            </a:r>
            <a:r>
              <a:rPr lang="en-GB" b="1" dirty="0"/>
              <a:t>need for more action to achieve universal health coverage in the EU </a:t>
            </a:r>
            <a:r>
              <a:rPr lang="en-GB" dirty="0"/>
              <a:t>has </a:t>
            </a:r>
            <a:r>
              <a:rPr lang="en-GB" b="1" dirty="0"/>
              <a:t>only been partially recognized</a:t>
            </a:r>
            <a:r>
              <a:rPr lang="en-GB" dirty="0"/>
              <a:t>. In 2014, in its communication on effective, accessible and resilient health systems the European Commission noted that “Healthcare coverage is universal or almost universal in all Member States; however, some people from disadvantaged backgrounds are still excluded from adequate health coverage.” </a:t>
            </a:r>
            <a:r>
              <a:rPr lang="en-GB" b="1" dirty="0"/>
              <a:t>Universal healthcare coverage in the EU is unfortunately not yet a reality</a:t>
            </a:r>
            <a:r>
              <a:rPr lang="en-GB" b="1" baseline="0" dirty="0"/>
              <a:t> </a:t>
            </a:r>
            <a:r>
              <a:rPr lang="en-GB" baseline="0" dirty="0"/>
              <a:t>and with this campaign we aim to raise awareness about the barriers patients face in accessing healthcare.</a:t>
            </a:r>
            <a:endParaRPr lang="en-GB" dirty="0"/>
          </a:p>
          <a:p>
            <a:r>
              <a:rPr lang="en-GB" dirty="0"/>
              <a:t>3. </a:t>
            </a:r>
            <a:r>
              <a:rPr lang="en-GB" sz="1200" b="1" kern="1200" dirty="0">
                <a:solidFill>
                  <a:schemeClr val="tx1"/>
                </a:solidFill>
                <a:effectLst/>
                <a:latin typeface="+mn-lt"/>
                <a:ea typeface="+mn-ea"/>
                <a:cs typeface="+mn-cs"/>
              </a:rPr>
              <a:t>EU health policies </a:t>
            </a:r>
            <a:r>
              <a:rPr lang="en-GB" sz="1200" b="0" kern="1200" dirty="0">
                <a:solidFill>
                  <a:schemeClr val="tx1"/>
                </a:solidFill>
                <a:effectLst/>
                <a:latin typeface="+mn-lt"/>
                <a:ea typeface="+mn-ea"/>
                <a:cs typeface="+mn-cs"/>
              </a:rPr>
              <a:t>that aim at </a:t>
            </a:r>
            <a:r>
              <a:rPr lang="en-GB" sz="1200" b="1" kern="1200" dirty="0">
                <a:solidFill>
                  <a:schemeClr val="tx1"/>
                </a:solidFill>
                <a:effectLst/>
                <a:latin typeface="+mn-lt"/>
                <a:ea typeface="+mn-ea"/>
                <a:cs typeface="+mn-cs"/>
              </a:rPr>
              <a:t>tackling health inequalities</a:t>
            </a:r>
            <a:r>
              <a:rPr lang="en-GB" sz="1200" kern="1200" dirty="0">
                <a:solidFill>
                  <a:schemeClr val="tx1"/>
                </a:solidFill>
                <a:effectLst/>
                <a:latin typeface="+mn-lt"/>
                <a:ea typeface="+mn-ea"/>
                <a:cs typeface="+mn-cs"/>
              </a:rPr>
              <a:t> are </a:t>
            </a:r>
            <a:r>
              <a:rPr lang="en-GB" sz="1200" b="1" kern="1200" dirty="0">
                <a:solidFill>
                  <a:schemeClr val="tx1"/>
                </a:solidFill>
                <a:effectLst/>
                <a:latin typeface="+mn-lt"/>
                <a:ea typeface="+mn-ea"/>
                <a:cs typeface="+mn-cs"/>
              </a:rPr>
              <a:t>mostly geared towards addressing health determinants</a:t>
            </a:r>
            <a:r>
              <a:rPr lang="en-GB" sz="1200" kern="1200" dirty="0">
                <a:solidFill>
                  <a:schemeClr val="tx1"/>
                </a:solidFill>
                <a:effectLst/>
                <a:latin typeface="+mn-lt"/>
                <a:ea typeface="+mn-ea"/>
                <a:cs typeface="+mn-cs"/>
              </a:rPr>
              <a:t>, and focusing on prevention. A</a:t>
            </a:r>
            <a:r>
              <a:rPr lang="en-GB" dirty="0"/>
              <a:t>s chronic conditions are considered a key challenge for all EU healthcare systems, </a:t>
            </a:r>
            <a:r>
              <a:rPr lang="en-GB" b="1" dirty="0"/>
              <a:t>more indicators geared toward measuring access</a:t>
            </a:r>
            <a:r>
              <a:rPr lang="en-GB" dirty="0"/>
              <a:t> to quality chronic disease care and management </a:t>
            </a:r>
            <a:r>
              <a:rPr lang="en-GB" b="1" dirty="0"/>
              <a:t>are needed</a:t>
            </a:r>
            <a:r>
              <a:rPr lang="en-GB" dirty="0"/>
              <a:t>.</a:t>
            </a:r>
            <a:r>
              <a:rPr lang="en-GB" baseline="0" dirty="0"/>
              <a:t> (For further information, please see </a:t>
            </a:r>
            <a:r>
              <a:rPr lang="en-GB" b="1" baseline="0" dirty="0"/>
              <a:t>EPF’s position statement on Defining and Measuring Access to Healthcare: the Patients’ Perspective</a:t>
            </a:r>
            <a:r>
              <a:rPr lang="en-GB" baseline="0" dirty="0"/>
              <a:t>)</a:t>
            </a:r>
          </a:p>
          <a:p>
            <a:pPr marL="0" marR="0" indent="0" algn="l" defTabSz="914400" rtl="0" eaLnBrk="1" fontAlgn="base" latinLnBrk="0" hangingPunct="1">
              <a:lnSpc>
                <a:spcPct val="100000"/>
              </a:lnSpc>
              <a:spcBef>
                <a:spcPct val="30000"/>
              </a:spcBef>
              <a:spcAft>
                <a:spcPct val="0"/>
              </a:spcAft>
              <a:buClrTx/>
              <a:buSzTx/>
              <a:buFontTx/>
              <a:buNone/>
              <a:tabLst/>
              <a:defRPr/>
            </a:pPr>
            <a:r>
              <a:rPr lang="en-GB" baseline="0" dirty="0"/>
              <a:t>4. </a:t>
            </a:r>
            <a:r>
              <a:rPr lang="en-GB" sz="1200" b="1" kern="1200" dirty="0">
                <a:solidFill>
                  <a:schemeClr val="tx1"/>
                </a:solidFill>
                <a:effectLst/>
                <a:latin typeface="+mn-lt"/>
                <a:ea typeface="+mn-ea"/>
                <a:cs typeface="+mn-cs"/>
              </a:rPr>
              <a:t>Health inequalities </a:t>
            </a:r>
            <a:r>
              <a:rPr lang="en-GB" sz="1200" b="0" kern="1200" dirty="0">
                <a:solidFill>
                  <a:schemeClr val="tx1"/>
                </a:solidFill>
                <a:effectLst/>
                <a:latin typeface="+mn-lt"/>
                <a:ea typeface="+mn-ea"/>
                <a:cs typeface="+mn-cs"/>
              </a:rPr>
              <a:t>carry a</a:t>
            </a:r>
            <a:r>
              <a:rPr lang="en-GB" sz="1200" b="1" kern="1200" dirty="0">
                <a:solidFill>
                  <a:schemeClr val="tx1"/>
                </a:solidFill>
                <a:effectLst/>
                <a:latin typeface="+mn-lt"/>
                <a:ea typeface="+mn-ea"/>
                <a:cs typeface="+mn-cs"/>
              </a:rPr>
              <a:t> significant economic </a:t>
            </a:r>
            <a:r>
              <a:rPr lang="en-GB" sz="1200" b="0" kern="1200" dirty="0">
                <a:solidFill>
                  <a:schemeClr val="tx1"/>
                </a:solidFill>
                <a:effectLst/>
                <a:latin typeface="+mn-lt"/>
                <a:ea typeface="+mn-ea"/>
                <a:cs typeface="+mn-cs"/>
              </a:rPr>
              <a:t>as well as </a:t>
            </a:r>
            <a:r>
              <a:rPr lang="en-GB" sz="1200" b="1" kern="1200" dirty="0">
                <a:solidFill>
                  <a:schemeClr val="tx1"/>
                </a:solidFill>
                <a:effectLst/>
                <a:latin typeface="+mn-lt"/>
                <a:ea typeface="+mn-ea"/>
                <a:cs typeface="+mn-cs"/>
              </a:rPr>
              <a:t>personal cost. </a:t>
            </a:r>
            <a:r>
              <a:rPr lang="en-GB" sz="1200" kern="1200" dirty="0">
                <a:solidFill>
                  <a:schemeClr val="tx1"/>
                </a:solidFill>
                <a:effectLst/>
                <a:latin typeface="+mn-lt"/>
                <a:ea typeface="+mn-ea"/>
                <a:cs typeface="+mn-cs"/>
              </a:rPr>
              <a:t>In the current policy debate, the economic argument “health is wealth” is now widely accepted. </a:t>
            </a:r>
            <a:r>
              <a:rPr lang="en-GB" sz="1200" b="1" kern="1200" dirty="0">
                <a:solidFill>
                  <a:schemeClr val="tx1"/>
                </a:solidFill>
                <a:effectLst/>
                <a:latin typeface="+mn-lt"/>
                <a:ea typeface="+mn-ea"/>
                <a:cs typeface="+mn-cs"/>
              </a:rPr>
              <a:t>Investment in health </a:t>
            </a:r>
            <a:r>
              <a:rPr lang="en-GB" sz="1200" b="0" kern="1200" dirty="0">
                <a:solidFill>
                  <a:schemeClr val="tx1"/>
                </a:solidFill>
                <a:effectLst/>
                <a:latin typeface="+mn-lt"/>
                <a:ea typeface="+mn-ea"/>
                <a:cs typeface="+mn-cs"/>
              </a:rPr>
              <a:t>is an </a:t>
            </a:r>
            <a:r>
              <a:rPr lang="en-GB" sz="1200" b="1" kern="1200" dirty="0">
                <a:solidFill>
                  <a:schemeClr val="tx1"/>
                </a:solidFill>
                <a:effectLst/>
                <a:latin typeface="+mn-lt"/>
                <a:ea typeface="+mn-ea"/>
                <a:cs typeface="+mn-cs"/>
              </a:rPr>
              <a:t>investment in the EU’s fundamental values</a:t>
            </a:r>
            <a:r>
              <a:rPr lang="en-GB" sz="1200" b="0" kern="1200" dirty="0">
                <a:solidFill>
                  <a:schemeClr val="tx1"/>
                </a:solidFill>
                <a:effectLst/>
                <a:latin typeface="+mn-lt"/>
                <a:ea typeface="+mn-ea"/>
                <a:cs typeface="+mn-cs"/>
              </a:rPr>
              <a:t>, in </a:t>
            </a:r>
            <a:r>
              <a:rPr lang="en-GB" sz="1200" b="1" kern="1200" dirty="0">
                <a:solidFill>
                  <a:schemeClr val="tx1"/>
                </a:solidFill>
                <a:effectLst/>
                <a:latin typeface="+mn-lt"/>
                <a:ea typeface="+mn-ea"/>
                <a:cs typeface="+mn-cs"/>
              </a:rPr>
              <a:t>social cohesion, </a:t>
            </a:r>
            <a:r>
              <a:rPr lang="en-GB" sz="1200" b="0" kern="1200" dirty="0">
                <a:solidFill>
                  <a:schemeClr val="tx1"/>
                </a:solidFill>
                <a:effectLst/>
                <a:latin typeface="+mn-lt"/>
                <a:ea typeface="+mn-ea"/>
                <a:cs typeface="+mn-cs"/>
              </a:rPr>
              <a:t>and in </a:t>
            </a:r>
            <a:r>
              <a:rPr lang="en-GB" sz="1200" b="1" kern="1200" dirty="0">
                <a:solidFill>
                  <a:schemeClr val="tx1"/>
                </a:solidFill>
                <a:effectLst/>
                <a:latin typeface="+mn-lt"/>
                <a:ea typeface="+mn-ea"/>
                <a:cs typeface="+mn-cs"/>
              </a:rPr>
              <a:t>economic development.</a:t>
            </a:r>
            <a:r>
              <a:rPr lang="en-GB" sz="1200" kern="1200" dirty="0">
                <a:solidFill>
                  <a:schemeClr val="tx1"/>
                </a:solidFill>
                <a:effectLst/>
                <a:latin typeface="+mn-lt"/>
                <a:ea typeface="+mn-ea"/>
                <a:cs typeface="+mn-cs"/>
              </a:rPr>
              <a:t> Reducing health inequalities is crucial for the overall health and wealth of society.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27</a:t>
            </a:fld>
            <a:endParaRPr lang="en-US" dirty="0"/>
          </a:p>
        </p:txBody>
      </p:sp>
    </p:spTree>
    <p:extLst>
      <p:ext uri="{BB962C8B-B14F-4D97-AF65-F5344CB8AC3E}">
        <p14:creationId xmlns:p14="http://schemas.microsoft.com/office/powerpoint/2010/main" val="1851160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b="0" kern="1200" dirty="0">
                <a:solidFill>
                  <a:schemeClr val="tx1"/>
                </a:solidFill>
                <a:effectLst/>
                <a:latin typeface="+mn-lt"/>
                <a:ea typeface="+mn-ea"/>
                <a:cs typeface="+mn-cs"/>
              </a:rPr>
              <a:t>1.</a:t>
            </a:r>
            <a:r>
              <a:rPr lang="en-GB" sz="1200" b="1"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Patients’ access to healthcare </a:t>
            </a:r>
            <a:r>
              <a:rPr lang="en-GB" sz="1200" kern="1200" dirty="0">
                <a:solidFill>
                  <a:schemeClr val="tx1"/>
                </a:solidFill>
                <a:effectLst/>
                <a:latin typeface="+mn-lt"/>
                <a:ea typeface="+mn-ea"/>
                <a:cs typeface="+mn-cs"/>
              </a:rPr>
              <a:t>is a </a:t>
            </a:r>
            <a:r>
              <a:rPr lang="en-GB" sz="1200" b="1" kern="1200" dirty="0">
                <a:solidFill>
                  <a:schemeClr val="tx1"/>
                </a:solidFill>
                <a:effectLst/>
                <a:latin typeface="+mn-lt"/>
                <a:ea typeface="+mn-ea"/>
                <a:cs typeface="+mn-cs"/>
              </a:rPr>
              <a:t>long standing priority </a:t>
            </a:r>
            <a:r>
              <a:rPr lang="en-GB" sz="1200" kern="1200" dirty="0">
                <a:solidFill>
                  <a:schemeClr val="tx1"/>
                </a:solidFill>
                <a:effectLst/>
                <a:latin typeface="+mn-lt"/>
                <a:ea typeface="+mn-ea"/>
                <a:cs typeface="+mn-cs"/>
              </a:rPr>
              <a:t>for EPF and its membership, and is at the </a:t>
            </a:r>
            <a:r>
              <a:rPr lang="en-GB" sz="1200" b="1" kern="1200" dirty="0">
                <a:solidFill>
                  <a:schemeClr val="tx1"/>
                </a:solidFill>
                <a:effectLst/>
                <a:latin typeface="+mn-lt"/>
                <a:ea typeface="+mn-ea"/>
                <a:cs typeface="+mn-cs"/>
              </a:rPr>
              <a:t>heart of the vision </a:t>
            </a:r>
            <a:r>
              <a:rPr lang="en-GB" sz="1200" kern="1200" dirty="0">
                <a:solidFill>
                  <a:schemeClr val="tx1"/>
                </a:solidFill>
                <a:effectLst/>
                <a:latin typeface="+mn-lt"/>
                <a:ea typeface="+mn-ea"/>
                <a:cs typeface="+mn-cs"/>
              </a:rPr>
              <a:t>of the organisation.</a:t>
            </a:r>
          </a:p>
          <a:p>
            <a:endParaRPr lang="en-GB"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The campaign refers to the UN SDG on health as a leverage to raise the profile of health at EU and MS level.</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a:p>
          <a:p>
            <a:r>
              <a:rPr lang="en-US" baseline="0" dirty="0"/>
              <a:t>2. </a:t>
            </a:r>
            <a:r>
              <a:rPr lang="en-GB" baseline="0" dirty="0"/>
              <a:t>According to the UN sustainable development goals, EU member states need to achieve …</a:t>
            </a:r>
          </a:p>
          <a:p>
            <a:r>
              <a:rPr lang="en-GB" baseline="0" dirty="0"/>
              <a:t>Similarly the European Commission has also committed to supporting MS in this task.(reference)</a:t>
            </a: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29</a:t>
            </a:fld>
            <a:endParaRPr lang="en-US" dirty="0"/>
          </a:p>
        </p:txBody>
      </p:sp>
    </p:spTree>
    <p:extLst>
      <p:ext uri="{BB962C8B-B14F-4D97-AF65-F5344CB8AC3E}">
        <p14:creationId xmlns:p14="http://schemas.microsoft.com/office/powerpoint/2010/main" val="81112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1. In</a:t>
            </a:r>
            <a:r>
              <a:rPr lang="en-GB" sz="1200" kern="1200" baseline="0" dirty="0">
                <a:solidFill>
                  <a:schemeClr val="tx1"/>
                </a:solidFill>
                <a:effectLst/>
                <a:latin typeface="+mn-lt"/>
                <a:ea typeface="+mn-ea"/>
                <a:cs typeface="+mn-cs"/>
              </a:rPr>
              <a:t> this context, </a:t>
            </a:r>
            <a:r>
              <a:rPr lang="en-GB" sz="1200" b="1" kern="1200" baseline="0" dirty="0">
                <a:solidFill>
                  <a:schemeClr val="tx1"/>
                </a:solidFill>
                <a:effectLst/>
                <a:latin typeface="+mn-lt"/>
                <a:ea typeface="+mn-ea"/>
                <a:cs typeface="+mn-cs"/>
              </a:rPr>
              <a:t>EPF’s campaign aims to contribute </a:t>
            </a:r>
            <a:r>
              <a:rPr lang="en-GB" sz="1200" kern="1200" baseline="0" dirty="0">
                <a:solidFill>
                  <a:schemeClr val="tx1"/>
                </a:solidFill>
                <a:effectLst/>
                <a:latin typeface="+mn-lt"/>
                <a:ea typeface="+mn-ea"/>
                <a:cs typeface="+mn-cs"/>
              </a:rPr>
              <a:t>to making universal access a reality for all EU patients by 2030.</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Under the tagline…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(Finish:</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campaign has been framed following this overarching strategic objective, which has been developed by EPF’s working group on access.(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30</a:t>
            </a:fld>
            <a:endParaRPr lang="en-US" dirty="0"/>
          </a:p>
        </p:txBody>
      </p:sp>
    </p:spTree>
    <p:extLst>
      <p:ext uri="{BB962C8B-B14F-4D97-AF65-F5344CB8AC3E}">
        <p14:creationId xmlns:p14="http://schemas.microsoft.com/office/powerpoint/2010/main" val="4049094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EPF’s access campaign is a </a:t>
            </a:r>
            <a:r>
              <a:rPr lang="en-GB" b="1" dirty="0"/>
              <a:t>thematic one </a:t>
            </a:r>
            <a:r>
              <a:rPr lang="en-GB" dirty="0"/>
              <a:t>and encompasses </a:t>
            </a:r>
            <a:r>
              <a:rPr lang="en-GB" b="1" dirty="0"/>
              <a:t>5 areas</a:t>
            </a:r>
            <a:r>
              <a:rPr lang="en-GB" b="1" baseline="0" dirty="0"/>
              <a:t> for action</a:t>
            </a:r>
          </a:p>
          <a:p>
            <a:endParaRPr lang="en-GB" b="1" baseline="0" dirty="0"/>
          </a:p>
          <a:p>
            <a:r>
              <a:rPr lang="en-GB" b="1" baseline="0" dirty="0"/>
              <a:t>The access study report will very much inform our take and work in the respect of these 5 areas for action.</a:t>
            </a:r>
          </a:p>
          <a:p>
            <a:r>
              <a:rPr lang="en-GB" b="1" baseline="0" dirty="0"/>
              <a:t>For example:</a:t>
            </a:r>
          </a:p>
          <a:p>
            <a:endParaRPr lang="en-GB" b="1" baseline="0" dirty="0"/>
          </a:p>
          <a:p>
            <a:endParaRPr lang="en-US"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31</a:t>
            </a:fld>
            <a:endParaRPr lang="en-US" dirty="0"/>
          </a:p>
        </p:txBody>
      </p:sp>
    </p:spTree>
    <p:extLst>
      <p:ext uri="{BB962C8B-B14F-4D97-AF65-F5344CB8AC3E}">
        <p14:creationId xmlns:p14="http://schemas.microsoft.com/office/powerpoint/2010/main" val="3087200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32</a:t>
            </a:fld>
            <a:endParaRPr lang="en-US" dirty="0"/>
          </a:p>
        </p:txBody>
      </p:sp>
    </p:spTree>
    <p:extLst>
      <p:ext uri="{BB962C8B-B14F-4D97-AF65-F5344CB8AC3E}">
        <p14:creationId xmlns:p14="http://schemas.microsoft.com/office/powerpoint/2010/main" val="1101996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A63D6FD-0B6F-4954-AF65-D74BDECBE26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878662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With the aim of achieving cooperation across policy areas</a:t>
            </a:r>
          </a:p>
          <a:p>
            <a:endParaRPr lang="en-US" dirty="0"/>
          </a:p>
          <a:p>
            <a:r>
              <a:rPr lang="en-US" dirty="0"/>
              <a:t>2. Pact as a cascade</a:t>
            </a:r>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34</a:t>
            </a:fld>
            <a:endParaRPr lang="en-US" dirty="0"/>
          </a:p>
        </p:txBody>
      </p:sp>
    </p:spTree>
    <p:extLst>
      <p:ext uri="{BB962C8B-B14F-4D97-AF65-F5344CB8AC3E}">
        <p14:creationId xmlns:p14="http://schemas.microsoft.com/office/powerpoint/2010/main" val="249378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dirty="0"/>
              <a:t>This campaign</a:t>
            </a:r>
            <a:r>
              <a:rPr lang="en-US" b="1" baseline="0" dirty="0"/>
              <a:t> belongs to you. </a:t>
            </a:r>
            <a:r>
              <a:rPr lang="en-US" b="1" dirty="0"/>
              <a:t>The</a:t>
            </a:r>
            <a:r>
              <a:rPr lang="en-US" b="1" baseline="0" dirty="0"/>
              <a:t> </a:t>
            </a:r>
            <a:r>
              <a:rPr lang="en-US" b="1" dirty="0"/>
              <a:t>effectiveness of the campaign will increase substantially if</a:t>
            </a:r>
            <a:r>
              <a:rPr lang="en-US" b="1" baseline="0" dirty="0"/>
              <a:t> you, national patient coalitions and </a:t>
            </a:r>
            <a:r>
              <a:rPr lang="en-US" b="1" baseline="0" dirty="0" err="1"/>
              <a:t>european</a:t>
            </a:r>
            <a:r>
              <a:rPr lang="en-US" b="1" baseline="0" dirty="0"/>
              <a:t> disease specific </a:t>
            </a:r>
            <a:r>
              <a:rPr lang="en-US" b="1" baseline="0" dirty="0" err="1"/>
              <a:t>organisations</a:t>
            </a:r>
            <a:r>
              <a:rPr lang="en-US" b="1" baseline="0" dirty="0"/>
              <a:t> take ownership of it and use it to support your own work and activities. (can’t afford to spread ourselves too thin and members can focus in on what is of importance to them) (will only work if resonated at a national level)</a:t>
            </a:r>
          </a:p>
          <a:p>
            <a:endParaRPr lang="en-US" b="1" baseline="0" dirty="0"/>
          </a:p>
          <a:p>
            <a:r>
              <a:rPr lang="en-US" b="1" baseline="0" dirty="0"/>
              <a:t>Laurent will soon go over the communication tools at your disposal as well as additional campaign activities that you can get involved in. However, I wanted to speak to you about the campaign’s policy related initiatives where your engagement and input is and will be extremely valuable and crucial to enable to success of this campaign.</a:t>
            </a:r>
            <a:r>
              <a:rPr lang="en-GB" b="1" baseline="0" dirty="0"/>
              <a:t> (why your engagement is important and to what extent how your contributions are valuable.)</a:t>
            </a:r>
            <a:endParaRPr lang="en-US" b="1" baseline="0" dirty="0"/>
          </a:p>
          <a:p>
            <a:endParaRPr lang="en-US" b="1" baseline="0" dirty="0"/>
          </a:p>
          <a:p>
            <a:r>
              <a:rPr lang="en-US" b="1" baseline="0" dirty="0"/>
              <a:t>Go through the various initiatives..</a:t>
            </a:r>
          </a:p>
          <a:p>
            <a:endParaRPr lang="en-US" b="1" baseline="0" dirty="0"/>
          </a:p>
          <a:p>
            <a:r>
              <a:rPr lang="en-US" b="1" baseline="0" dirty="0"/>
              <a:t>In this respect, I’d like to start this exchanging by asking you to share your (contribution or engagement) intentions or examples of initiatives that you have already initiated or have planned.</a:t>
            </a:r>
          </a:p>
          <a:p>
            <a:endParaRPr lang="en-US" b="1" baseline="0" dirty="0"/>
          </a:p>
          <a:p>
            <a:pPr marL="228600" indent="-228600">
              <a:buAutoNum type="arabicPeriod"/>
            </a:pPr>
            <a:r>
              <a:rPr lang="en-US" b="1" baseline="0" dirty="0"/>
              <a:t>For example, are there members that would like to share how they may have or plan to use the </a:t>
            </a:r>
            <a:r>
              <a:rPr lang="en-US" b="1" baseline="0" dirty="0" err="1"/>
              <a:t>epf</a:t>
            </a:r>
            <a:r>
              <a:rPr lang="en-US" b="1" baseline="0" dirty="0"/>
              <a:t> campaign as an additional hook for their own work and activities or where you have engaged with the campaign in your own context – whether at national level or disease-specific level?</a:t>
            </a:r>
          </a:p>
          <a:p>
            <a:pPr marL="228600" indent="-228600">
              <a:buAutoNum type="arabicPeriod"/>
            </a:pPr>
            <a:endParaRPr lang="en-US" b="1" baseline="0" dirty="0"/>
          </a:p>
          <a:p>
            <a:pPr marL="228600" indent="-228600">
              <a:buAutoNum type="arabicPeriod"/>
            </a:pPr>
            <a:r>
              <a:rPr lang="en-US" b="1" baseline="0" dirty="0"/>
              <a:t>Are there any members that already have or are planning to </a:t>
            </a:r>
            <a:r>
              <a:rPr lang="en-US" b="1" baseline="0" dirty="0" err="1"/>
              <a:t>organise</a:t>
            </a:r>
            <a:r>
              <a:rPr lang="en-US" b="1" baseline="0" dirty="0"/>
              <a:t> and event or meeting on access to healthcare where they will use </a:t>
            </a:r>
            <a:r>
              <a:rPr lang="en-US" b="1" baseline="0" dirty="0" err="1"/>
              <a:t>epf</a:t>
            </a:r>
            <a:r>
              <a:rPr lang="en-US" b="1" baseline="0" dirty="0"/>
              <a:t> campaign  tools or make a link to the campaign?</a:t>
            </a:r>
          </a:p>
          <a:p>
            <a:pPr marL="228600" indent="-228600">
              <a:buAutoNum type="arabicPeriod"/>
            </a:pPr>
            <a:endParaRPr lang="en-US" b="1" baseline="0" dirty="0"/>
          </a:p>
          <a:p>
            <a:pPr marL="0" indent="0">
              <a:buNone/>
            </a:pPr>
            <a:r>
              <a:rPr lang="en-US" b="1" baseline="0" dirty="0"/>
              <a:t>I think there is a great opportunity to exchange on how we will </a:t>
            </a:r>
            <a:r>
              <a:rPr lang="en-US" b="1" baseline="0" dirty="0" err="1"/>
              <a:t>capitalise</a:t>
            </a:r>
            <a:r>
              <a:rPr lang="en-US" b="1" baseline="0" dirty="0"/>
              <a:t> on this together – see access </a:t>
            </a:r>
            <a:r>
              <a:rPr lang="en-US" b="1" baseline="0" dirty="0" err="1"/>
              <a:t>wg</a:t>
            </a:r>
            <a:r>
              <a:rPr lang="en-US" b="1" baseline="0" dirty="0"/>
              <a:t> points</a:t>
            </a:r>
          </a:p>
          <a:p>
            <a:endParaRPr lang="en-US" b="1" baseline="0" dirty="0"/>
          </a:p>
          <a:p>
            <a:r>
              <a:rPr lang="en-US" b="1" baseline="0" dirty="0"/>
              <a:t>(So far, we have received little feedback in terms of your activities linked to the campaign) </a:t>
            </a:r>
          </a:p>
          <a:p>
            <a:endParaRPr lang="en-US" b="1" baseline="0" dirty="0"/>
          </a:p>
          <a:p>
            <a:r>
              <a:rPr lang="en-US" b="1" baseline="0" dirty="0"/>
              <a:t>In the next months, I hope to have an exchange with all EPF members on this subject, what is your focus, how is this campaign meaningful to you and I am very much looking forward to working with you and invite you to get in touch.</a:t>
            </a:r>
            <a:endParaRPr lang="en-US" b="1" dirty="0"/>
          </a:p>
          <a:p>
            <a:endParaRPr lang="en-US" dirty="0"/>
          </a:p>
          <a:p>
            <a:pPr marL="0" marR="0" lvl="1" indent="0" algn="l" defTabSz="914400" rtl="0" eaLnBrk="1" fontAlgn="base" latinLnBrk="0" hangingPunct="1">
              <a:lnSpc>
                <a:spcPct val="100000"/>
              </a:lnSpc>
              <a:spcBef>
                <a:spcPct val="30000"/>
              </a:spcBef>
              <a:spcAft>
                <a:spcPct val="0"/>
              </a:spcAft>
              <a:buClrTx/>
              <a:buSzTx/>
              <a:buFontTx/>
              <a:buNone/>
              <a:tabLst/>
              <a:defRPr/>
            </a:pPr>
            <a:r>
              <a:rPr lang="en-GB" sz="2000" dirty="0"/>
              <a:t>This is your campaign - ownership</a:t>
            </a:r>
            <a:endParaRPr lang="en-US" sz="2000" dirty="0"/>
          </a:p>
          <a:p>
            <a:endParaRPr lang="en-US"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36</a:t>
            </a:fld>
            <a:endParaRPr lang="en-US" dirty="0"/>
          </a:p>
        </p:txBody>
      </p:sp>
    </p:spTree>
    <p:extLst>
      <p:ext uri="{BB962C8B-B14F-4D97-AF65-F5344CB8AC3E}">
        <p14:creationId xmlns:p14="http://schemas.microsoft.com/office/powerpoint/2010/main" val="469184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b="1" dirty="0"/>
              <a:t>In terms of targets of the campaign </a:t>
            </a:r>
          </a:p>
          <a:p>
            <a:endParaRPr lang="en-US" dirty="0"/>
          </a:p>
          <a:p>
            <a:r>
              <a:rPr lang="en-US" dirty="0"/>
              <a:t>Together, we hope to…</a:t>
            </a:r>
          </a:p>
          <a:p>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itchFamily="34" charset="0"/>
                <a:ea typeface="+mn-ea"/>
                <a:cs typeface="+mn-cs"/>
              </a:rPr>
              <a:t>raising awareness of decision makers and stakeholders on current </a:t>
            </a:r>
            <a:r>
              <a:rPr kumimoji="0" lang="en-GB" sz="2200" b="1" i="0" u="none" strike="noStrike" kern="1200" cap="none" spc="0" normalizeH="0" baseline="0" noProof="0" dirty="0">
                <a:ln>
                  <a:noFill/>
                </a:ln>
                <a:solidFill>
                  <a:prstClr val="black"/>
                </a:solidFill>
                <a:effectLst/>
                <a:uLnTx/>
                <a:uFillTx/>
                <a:latin typeface="Calibri" pitchFamily="34" charset="0"/>
                <a:ea typeface="+mn-ea"/>
                <a:cs typeface="+mn-cs"/>
              </a:rPr>
              <a:t>gaps and barriers to universal health coverage</a:t>
            </a:r>
            <a:r>
              <a:rPr kumimoji="0" lang="en-GB" sz="2200" b="0" i="0" u="none" strike="noStrike" kern="1200" cap="none" spc="0" normalizeH="0" baseline="0" noProof="0" dirty="0">
                <a:ln>
                  <a:noFill/>
                </a:ln>
                <a:solidFill>
                  <a:prstClr val="black"/>
                </a:solidFill>
                <a:effectLst/>
                <a:uLnTx/>
                <a:uFillTx/>
                <a:latin typeface="Calibri" pitchFamily="34" charset="0"/>
                <a:ea typeface="+mn-ea"/>
                <a:cs typeface="+mn-cs"/>
              </a:rPr>
              <a:t> from the patients’ perspective and the consequences of these gaps for patient, society and the economy, </a:t>
            </a:r>
            <a:endParaRPr kumimoji="0" lang="en-US" sz="2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itchFamily="34" charset="0"/>
                <a:ea typeface="+mn-ea"/>
                <a:cs typeface="+mn-cs"/>
              </a:rPr>
              <a:t>contributing evidence towards the </a:t>
            </a:r>
            <a:r>
              <a:rPr kumimoji="0" lang="en-GB" sz="2200" b="1" i="0" u="none" strike="noStrike" kern="1200" cap="none" spc="0" normalizeH="0" baseline="0" noProof="0" dirty="0">
                <a:ln>
                  <a:noFill/>
                </a:ln>
                <a:solidFill>
                  <a:prstClr val="black"/>
                </a:solidFill>
                <a:effectLst/>
                <a:uLnTx/>
                <a:uFillTx/>
                <a:latin typeface="Calibri" pitchFamily="34" charset="0"/>
                <a:ea typeface="+mn-ea"/>
                <a:cs typeface="+mn-cs"/>
              </a:rPr>
              <a:t>economic and human value of access to healthcare</a:t>
            </a:r>
            <a:r>
              <a:rPr kumimoji="0" lang="en-GB" sz="2200" b="0" i="0" u="none" strike="noStrike" kern="1200" cap="none" spc="0" normalizeH="0" baseline="0" noProof="0" dirty="0">
                <a:ln>
                  <a:noFill/>
                </a:ln>
                <a:solidFill>
                  <a:prstClr val="black"/>
                </a:solidFill>
                <a:effectLst/>
                <a:uLnTx/>
                <a:uFillTx/>
                <a:latin typeface="Calibri" pitchFamily="34" charset="0"/>
                <a:ea typeface="+mn-ea"/>
                <a:cs typeface="+mn-cs"/>
              </a:rPr>
              <a:t> and the cost of non-access both for individual patients and society,</a:t>
            </a:r>
            <a:endParaRPr kumimoji="0" lang="en-US" sz="2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pitchFamily="34" charset="0"/>
                <a:ea typeface="+mn-ea"/>
                <a:cs typeface="+mn-cs"/>
              </a:rPr>
              <a:t>defining short term, medium and long term </a:t>
            </a:r>
            <a:r>
              <a:rPr kumimoji="0" lang="en-GB" sz="2200" b="1" i="0" u="none" strike="noStrike" kern="1200" cap="none" spc="0" normalizeH="0" baseline="0" noProof="0" dirty="0">
                <a:ln>
                  <a:noFill/>
                </a:ln>
                <a:solidFill>
                  <a:prstClr val="black"/>
                </a:solidFill>
                <a:effectLst/>
                <a:uLnTx/>
                <a:uFillTx/>
                <a:latin typeface="Calibri" pitchFamily="34" charset="0"/>
                <a:ea typeface="+mn-ea"/>
                <a:cs typeface="+mn-cs"/>
              </a:rPr>
              <a:t>political actions</a:t>
            </a:r>
            <a:r>
              <a:rPr kumimoji="0" lang="en-GB" sz="2200" b="0" i="0" u="none" strike="noStrike" kern="1200" cap="none" spc="0" normalizeH="0" baseline="0" noProof="0" dirty="0">
                <a:ln>
                  <a:noFill/>
                </a:ln>
                <a:solidFill>
                  <a:prstClr val="black"/>
                </a:solidFill>
                <a:effectLst/>
                <a:uLnTx/>
                <a:uFillTx/>
                <a:latin typeface="Calibri" pitchFamily="34" charset="0"/>
                <a:ea typeface="+mn-ea"/>
                <a:cs typeface="+mn-cs"/>
              </a:rPr>
              <a:t> necessary to reach the goal of universal health coverage by 2030 for patients with chronic and long term conditions,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itchFamily="34" charset="0"/>
                <a:ea typeface="+mn-ea"/>
                <a:cs typeface="+mn-cs"/>
              </a:rPr>
              <a:t>promoting awareness of the critical importance of collective </a:t>
            </a:r>
            <a:r>
              <a:rPr kumimoji="0" lang="en-GB" sz="2400" b="1" i="0" u="none" strike="noStrike" kern="1200" cap="none" spc="0" normalizeH="0" baseline="0" noProof="0" dirty="0">
                <a:ln>
                  <a:noFill/>
                </a:ln>
                <a:solidFill>
                  <a:prstClr val="black"/>
                </a:solidFill>
                <a:effectLst/>
                <a:uLnTx/>
                <a:uFillTx/>
                <a:latin typeface="Calibri" pitchFamily="34" charset="0"/>
                <a:ea typeface="+mn-ea"/>
                <a:cs typeface="+mn-cs"/>
              </a:rPr>
              <a:t>patient involvement</a:t>
            </a:r>
            <a:r>
              <a:rPr kumimoji="0" lang="en-GB" sz="2400" b="0" i="0" u="none" strike="noStrike" kern="1200" cap="none" spc="0" normalizeH="0" baseline="0" noProof="0" dirty="0">
                <a:ln>
                  <a:noFill/>
                </a:ln>
                <a:solidFill>
                  <a:prstClr val="black"/>
                </a:solidFill>
                <a:effectLst/>
                <a:uLnTx/>
                <a:uFillTx/>
                <a:latin typeface="Calibri" pitchFamily="34" charset="0"/>
                <a:ea typeface="+mn-ea"/>
                <a:cs typeface="+mn-cs"/>
              </a:rPr>
              <a:t> to ensure high quality health and social care services are accessible for all. </a:t>
            </a: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itchFamily="34" charset="0"/>
                <a:ea typeface="+mn-ea"/>
                <a:cs typeface="+mn-cs"/>
              </a:rPr>
              <a:t>calling for </a:t>
            </a:r>
            <a:r>
              <a:rPr kumimoji="0" lang="en-GB" sz="2400" b="1" i="0" u="none" strike="noStrike" kern="1200" cap="none" spc="0" normalizeH="0" baseline="0" noProof="0" dirty="0">
                <a:ln>
                  <a:noFill/>
                </a:ln>
                <a:solidFill>
                  <a:prstClr val="black"/>
                </a:solidFill>
                <a:effectLst/>
                <a:uLnTx/>
                <a:uFillTx/>
                <a:latin typeface="Calibri" pitchFamily="34" charset="0"/>
                <a:ea typeface="+mn-ea"/>
                <a:cs typeface="+mn-cs"/>
              </a:rPr>
              <a:t>cooperation across policy areas</a:t>
            </a:r>
            <a:r>
              <a:rPr kumimoji="0" lang="en-GB" sz="2400" b="0" i="0" u="none" strike="noStrike" kern="1200" cap="none" spc="0" normalizeH="0" baseline="0" noProof="0" dirty="0">
                <a:ln>
                  <a:noFill/>
                </a:ln>
                <a:solidFill>
                  <a:prstClr val="black"/>
                </a:solidFill>
                <a:effectLst/>
                <a:uLnTx/>
                <a:uFillTx/>
                <a:latin typeface="Calibri" pitchFamily="34" charset="0"/>
                <a:ea typeface="+mn-ea"/>
                <a:cs typeface="+mn-cs"/>
              </a:rPr>
              <a:t> (finance and economy, health and social policies etc.…) to ensure the right to health is a priority across sectors.</a:t>
            </a: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itchFamily="34" charset="0"/>
                <a:ea typeface="+mn-ea"/>
                <a:cs typeface="+mn-cs"/>
              </a:rPr>
              <a:t>ensuring the </a:t>
            </a:r>
            <a:r>
              <a:rPr kumimoji="0" lang="en-GB" sz="2400" b="1" i="0" u="none" strike="noStrike" kern="1200" cap="none" spc="0" normalizeH="0" baseline="0" noProof="0" dirty="0">
                <a:ln>
                  <a:noFill/>
                </a:ln>
                <a:solidFill>
                  <a:prstClr val="black"/>
                </a:solidFill>
                <a:effectLst/>
                <a:uLnTx/>
                <a:uFillTx/>
                <a:latin typeface="Calibri" pitchFamily="34" charset="0"/>
                <a:ea typeface="+mn-ea"/>
                <a:cs typeface="+mn-cs"/>
              </a:rPr>
              <a:t>inclusion of all health stakeholders</a:t>
            </a:r>
            <a:r>
              <a:rPr kumimoji="0" lang="en-GB" sz="2400" b="0" i="0" u="none" strike="noStrike" kern="1200" cap="none" spc="0" normalizeH="0" baseline="0" noProof="0" dirty="0">
                <a:ln>
                  <a:noFill/>
                </a:ln>
                <a:solidFill>
                  <a:prstClr val="black"/>
                </a:solidFill>
                <a:effectLst/>
                <a:uLnTx/>
                <a:uFillTx/>
                <a:latin typeface="Calibri" pitchFamily="34" charset="0"/>
                <a:ea typeface="+mn-ea"/>
                <a:cs typeface="+mn-cs"/>
              </a:rPr>
              <a:t>, including patients’ organisations, in discussions on health system performance assessment and access to healthcare, whether at EU or Member State level,</a:t>
            </a: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itchFamily="34" charset="0"/>
                <a:ea typeface="+mn-ea"/>
                <a:cs typeface="+mn-cs"/>
              </a:rPr>
              <a:t>and promoting the inclusion of potentially </a:t>
            </a:r>
            <a:r>
              <a:rPr kumimoji="0" lang="en-GB" sz="2400" b="1" i="0" u="none" strike="noStrike" kern="1200" cap="none" spc="0" normalizeH="0" baseline="0" noProof="0" dirty="0">
                <a:ln>
                  <a:noFill/>
                </a:ln>
                <a:solidFill>
                  <a:prstClr val="black"/>
                </a:solidFill>
                <a:effectLst/>
                <a:uLnTx/>
                <a:uFillTx/>
                <a:latin typeface="Calibri" pitchFamily="34" charset="0"/>
                <a:ea typeface="+mn-ea"/>
                <a:cs typeface="+mn-cs"/>
              </a:rPr>
              <a:t>vulnerable or marginalised groups</a:t>
            </a:r>
            <a:r>
              <a:rPr kumimoji="0" lang="en-GB" sz="2400" b="0" i="0" u="none" strike="noStrike" kern="1200" cap="none" spc="0" normalizeH="0" baseline="0" noProof="0" dirty="0">
                <a:ln>
                  <a:noFill/>
                </a:ln>
                <a:solidFill>
                  <a:prstClr val="black"/>
                </a:solidFill>
                <a:effectLst/>
                <a:uLnTx/>
                <a:uFillTx/>
                <a:latin typeface="Calibri" pitchFamily="34" charset="0"/>
                <a:ea typeface="+mn-ea"/>
                <a:cs typeface="+mn-cs"/>
              </a:rPr>
              <a:t> in discussions and decisions on access to health and social care.</a:t>
            </a: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38</a:t>
            </a:fld>
            <a:endParaRPr lang="en-US" dirty="0"/>
          </a:p>
        </p:txBody>
      </p:sp>
    </p:spTree>
    <p:extLst>
      <p:ext uri="{BB962C8B-B14F-4D97-AF65-F5344CB8AC3E}">
        <p14:creationId xmlns:p14="http://schemas.microsoft.com/office/powerpoint/2010/main" val="4023747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2017</a:t>
            </a:r>
            <a:r>
              <a:rPr lang="en-US" b="0" baseline="0" dirty="0"/>
              <a:t> EPF operating grant work plan refers to a roadmap/ a final political document as a key deliverable of the campaign</a:t>
            </a:r>
          </a:p>
          <a:p>
            <a:endParaRPr lang="en-US" b="0" baseline="0" dirty="0"/>
          </a:p>
          <a:p>
            <a:r>
              <a:rPr lang="en-US" b="0" baseline="0" dirty="0"/>
              <a:t>The work plan states that..</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39</a:t>
            </a:fld>
            <a:endParaRPr lang="en-US" dirty="0"/>
          </a:p>
        </p:txBody>
      </p:sp>
    </p:spTree>
    <p:extLst>
      <p:ext uri="{BB962C8B-B14F-4D97-AF65-F5344CB8AC3E}">
        <p14:creationId xmlns:p14="http://schemas.microsoft.com/office/powerpoint/2010/main" val="1959537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40</a:t>
            </a:fld>
            <a:endParaRPr lang="en-US" dirty="0"/>
          </a:p>
        </p:txBody>
      </p:sp>
    </p:spTree>
    <p:extLst>
      <p:ext uri="{BB962C8B-B14F-4D97-AF65-F5344CB8AC3E}">
        <p14:creationId xmlns:p14="http://schemas.microsoft.com/office/powerpoint/2010/main" val="388794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41</a:t>
            </a:fld>
            <a:endParaRPr lang="en-US" dirty="0"/>
          </a:p>
        </p:txBody>
      </p:sp>
    </p:spTree>
    <p:extLst>
      <p:ext uri="{BB962C8B-B14F-4D97-AF65-F5344CB8AC3E}">
        <p14:creationId xmlns:p14="http://schemas.microsoft.com/office/powerpoint/2010/main" val="385383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42</a:t>
            </a:fld>
            <a:endParaRPr lang="en-US" dirty="0"/>
          </a:p>
        </p:txBody>
      </p:sp>
    </p:spTree>
    <p:extLst>
      <p:ext uri="{BB962C8B-B14F-4D97-AF65-F5344CB8AC3E}">
        <p14:creationId xmlns:p14="http://schemas.microsoft.com/office/powerpoint/2010/main" val="571609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43</a:t>
            </a:fld>
            <a:endParaRPr lang="en-US" dirty="0"/>
          </a:p>
        </p:txBody>
      </p:sp>
    </p:spTree>
    <p:extLst>
      <p:ext uri="{BB962C8B-B14F-4D97-AF65-F5344CB8AC3E}">
        <p14:creationId xmlns:p14="http://schemas.microsoft.com/office/powerpoint/2010/main" val="979544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44</a:t>
            </a:fld>
            <a:endParaRPr lang="en-US" dirty="0"/>
          </a:p>
        </p:txBody>
      </p:sp>
    </p:spTree>
    <p:extLst>
      <p:ext uri="{BB962C8B-B14F-4D97-AF65-F5344CB8AC3E}">
        <p14:creationId xmlns:p14="http://schemas.microsoft.com/office/powerpoint/2010/main" val="1720328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45</a:t>
            </a:fld>
            <a:endParaRPr lang="en-US" dirty="0"/>
          </a:p>
        </p:txBody>
      </p:sp>
    </p:spTree>
    <p:extLst>
      <p:ext uri="{BB962C8B-B14F-4D97-AF65-F5344CB8AC3E}">
        <p14:creationId xmlns:p14="http://schemas.microsoft.com/office/powerpoint/2010/main" val="2443233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3</a:t>
            </a:fld>
            <a:endParaRPr lang="en-US" dirty="0"/>
          </a:p>
        </p:txBody>
      </p:sp>
    </p:spTree>
    <p:extLst>
      <p:ext uri="{BB962C8B-B14F-4D97-AF65-F5344CB8AC3E}">
        <p14:creationId xmlns:p14="http://schemas.microsoft.com/office/powerpoint/2010/main" val="33025691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47</a:t>
            </a:fld>
            <a:endParaRPr lang="en-US" dirty="0"/>
          </a:p>
        </p:txBody>
      </p:sp>
    </p:spTree>
    <p:extLst>
      <p:ext uri="{BB962C8B-B14F-4D97-AF65-F5344CB8AC3E}">
        <p14:creationId xmlns:p14="http://schemas.microsoft.com/office/powerpoint/2010/main" val="36933675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50</a:t>
            </a:fld>
            <a:endParaRPr lang="en-US" dirty="0"/>
          </a:p>
        </p:txBody>
      </p:sp>
    </p:spTree>
    <p:extLst>
      <p:ext uri="{BB962C8B-B14F-4D97-AF65-F5344CB8AC3E}">
        <p14:creationId xmlns:p14="http://schemas.microsoft.com/office/powerpoint/2010/main" val="4707438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51</a:t>
            </a:fld>
            <a:endParaRPr lang="en-US" dirty="0"/>
          </a:p>
        </p:txBody>
      </p:sp>
    </p:spTree>
    <p:extLst>
      <p:ext uri="{BB962C8B-B14F-4D97-AF65-F5344CB8AC3E}">
        <p14:creationId xmlns:p14="http://schemas.microsoft.com/office/powerpoint/2010/main" val="709731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A63D6FD-0B6F-4954-AF65-D74BDECBE26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212384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A63D6FD-0B6F-4954-AF65-D74BDECBE26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819389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63</a:t>
            </a:fld>
            <a:endParaRPr lang="en-US" dirty="0"/>
          </a:p>
        </p:txBody>
      </p:sp>
    </p:spTree>
    <p:extLst>
      <p:ext uri="{BB962C8B-B14F-4D97-AF65-F5344CB8AC3E}">
        <p14:creationId xmlns:p14="http://schemas.microsoft.com/office/powerpoint/2010/main" val="20612187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A63D6FD-0B6F-4954-AF65-D74BDECBE26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8135991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solidFill>
                  <a:prstClr val="black"/>
                </a:solidFill>
              </a:rPr>
              <a:pPr>
                <a:defRPr/>
              </a:pPr>
              <a:t>65</a:t>
            </a:fld>
            <a:endParaRPr lang="en-US" dirty="0">
              <a:solidFill>
                <a:prstClr val="black"/>
              </a:solidFill>
            </a:endParaRPr>
          </a:p>
        </p:txBody>
      </p:sp>
    </p:spTree>
    <p:extLst>
      <p:ext uri="{BB962C8B-B14F-4D97-AF65-F5344CB8AC3E}">
        <p14:creationId xmlns:p14="http://schemas.microsoft.com/office/powerpoint/2010/main" val="10569990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Pro Step: looks at self-management practices and their cost-effectiveness in 6 chronic conditions. </a:t>
            </a:r>
            <a:r>
              <a:rPr lang="en-GB" sz="1200" kern="1200" dirty="0">
                <a:solidFill>
                  <a:schemeClr val="tx1"/>
                </a:solidFill>
                <a:effectLst/>
                <a:latin typeface="+mn-lt"/>
                <a:ea typeface="+mn-ea"/>
                <a:cs typeface="+mn-cs"/>
              </a:rPr>
              <a:t>Its aim is to identify good practices and make proposals for methods for promoting self-management as well as scaling-up and transferability of good practices. We have set up a platform of 20 experts, divided in 5 core groups working on analysis of barriers, policies, communication tools, innovative approaches and future scenarios. </a:t>
            </a:r>
            <a:r>
              <a:rPr lang="en-GB" sz="1200" b="1" kern="1200" dirty="0">
                <a:solidFill>
                  <a:schemeClr val="tx1"/>
                </a:solidFill>
                <a:effectLst/>
                <a:latin typeface="+mn-lt"/>
                <a:ea typeface="+mn-ea"/>
                <a:cs typeface="+mn-cs"/>
              </a:rPr>
              <a:t>A final conference will be held in Brussels on 12 and 13 October 2017. </a:t>
            </a:r>
            <a:endParaRPr lang="en-GB" sz="1200" kern="1200" dirty="0">
              <a:solidFill>
                <a:schemeClr val="tx1"/>
              </a:solidFill>
              <a:effectLst/>
              <a:latin typeface="+mn-lt"/>
              <a:ea typeface="+mn-ea"/>
              <a:cs typeface="+mn-cs"/>
            </a:endParaRPr>
          </a:p>
          <a:p>
            <a:endParaRPr lang="en-GB" dirty="0"/>
          </a:p>
          <a:p>
            <a:r>
              <a:rPr lang="en-GB" sz="1200" kern="1200" dirty="0">
                <a:solidFill>
                  <a:schemeClr val="tx1"/>
                </a:solidFill>
                <a:effectLst/>
                <a:latin typeface="+mn-lt"/>
                <a:ea typeface="+mn-ea"/>
                <a:cs typeface="+mn-cs"/>
              </a:rPr>
              <a:t>Prefer: The main objective of the project is to strengthen patient-centric decision making on benefit-risk assessment throughout the life cycle of medicinal products by developing evidence-based recommendations to guide industry, Regulatory Authorities, HTA bodies, reimbursement agencies, academia, and health care professionals on how and when patient-preference studies should be performed and the results used to support and inform decision making</a:t>
            </a:r>
            <a:endParaRPr lang="en-GB"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74</a:t>
            </a:fld>
            <a:endParaRPr lang="en-US" dirty="0"/>
          </a:p>
        </p:txBody>
      </p:sp>
    </p:spTree>
    <p:extLst>
      <p:ext uri="{BB962C8B-B14F-4D97-AF65-F5344CB8AC3E}">
        <p14:creationId xmlns:p14="http://schemas.microsoft.com/office/powerpoint/2010/main" val="14761910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Valentina: Shall we indicate CHRODIS PLUS?</a:t>
            </a:r>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75</a:t>
            </a:fld>
            <a:endParaRPr lang="en-US" dirty="0"/>
          </a:p>
        </p:txBody>
      </p:sp>
    </p:spTree>
    <p:extLst>
      <p:ext uri="{BB962C8B-B14F-4D97-AF65-F5344CB8AC3E}">
        <p14:creationId xmlns:p14="http://schemas.microsoft.com/office/powerpoint/2010/main" val="825677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4</a:t>
            </a:fld>
            <a:endParaRPr lang="en-US" dirty="0"/>
          </a:p>
        </p:txBody>
      </p:sp>
    </p:spTree>
    <p:extLst>
      <p:ext uri="{BB962C8B-B14F-4D97-AF65-F5344CB8AC3E}">
        <p14:creationId xmlns:p14="http://schemas.microsoft.com/office/powerpoint/2010/main" val="15402708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Adapt Smart: Its key objective is to investigate the conceptual and practical frameworks that could be used in applying MAPPs in the development of medicines, including the required tools and methodologies, and incorporating the viewpoints of all stakeholders. The concept of MAPPs has been highly debated but there is growing interest in the results gathered by the consortium.</a:t>
            </a:r>
          </a:p>
          <a:p>
            <a:endParaRPr lang="en-GB" dirty="0"/>
          </a:p>
          <a:p>
            <a:endParaRPr lang="en-GB" dirty="0"/>
          </a:p>
          <a:p>
            <a:r>
              <a:rPr lang="en-GB" dirty="0"/>
              <a:t>EUnetHTA JA3: EPF is not an official partner. Nevertheless we are cooperating to ensure a meaning patient involvement in HTA.</a:t>
            </a:r>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82</a:t>
            </a:fld>
            <a:endParaRPr lang="en-US" dirty="0"/>
          </a:p>
        </p:txBody>
      </p:sp>
    </p:spTree>
    <p:extLst>
      <p:ext uri="{BB962C8B-B14F-4D97-AF65-F5344CB8AC3E}">
        <p14:creationId xmlns:p14="http://schemas.microsoft.com/office/powerpoint/2010/main" val="5250053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solidFill>
                  <a:prstClr val="black"/>
                </a:solidFill>
              </a:rPr>
              <a:pPr>
                <a:defRPr/>
              </a:pPr>
              <a:t>84</a:t>
            </a:fld>
            <a:endParaRPr lang="en-US" dirty="0">
              <a:solidFill>
                <a:prstClr val="black"/>
              </a:solidFill>
            </a:endParaRPr>
          </a:p>
        </p:txBody>
      </p:sp>
    </p:spTree>
    <p:extLst>
      <p:ext uri="{BB962C8B-B14F-4D97-AF65-F5344CB8AC3E}">
        <p14:creationId xmlns:p14="http://schemas.microsoft.com/office/powerpoint/2010/main" val="32054228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solidFill>
                  <a:prstClr val="black"/>
                </a:solidFill>
              </a:rPr>
              <a:pPr>
                <a:defRPr/>
              </a:pPr>
              <a:t>88</a:t>
            </a:fld>
            <a:endParaRPr lang="en-US" dirty="0">
              <a:solidFill>
                <a:prstClr val="black"/>
              </a:solidFill>
            </a:endParaRPr>
          </a:p>
        </p:txBody>
      </p:sp>
    </p:spTree>
    <p:extLst>
      <p:ext uri="{BB962C8B-B14F-4D97-AF65-F5344CB8AC3E}">
        <p14:creationId xmlns:p14="http://schemas.microsoft.com/office/powerpoint/2010/main" val="42745718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91</a:t>
            </a:fld>
            <a:endParaRPr lang="en-US" dirty="0"/>
          </a:p>
        </p:txBody>
      </p:sp>
    </p:spTree>
    <p:extLst>
      <p:ext uri="{BB962C8B-B14F-4D97-AF65-F5344CB8AC3E}">
        <p14:creationId xmlns:p14="http://schemas.microsoft.com/office/powerpoint/2010/main" val="24468601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92</a:t>
            </a:fld>
            <a:endParaRPr lang="en-US" dirty="0"/>
          </a:p>
        </p:txBody>
      </p:sp>
    </p:spTree>
    <p:extLst>
      <p:ext uri="{BB962C8B-B14F-4D97-AF65-F5344CB8AC3E}">
        <p14:creationId xmlns:p14="http://schemas.microsoft.com/office/powerpoint/2010/main" val="6945410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94</a:t>
            </a:fld>
            <a:endParaRPr lang="en-US" dirty="0"/>
          </a:p>
        </p:txBody>
      </p:sp>
    </p:spTree>
    <p:extLst>
      <p:ext uri="{BB962C8B-B14F-4D97-AF65-F5344CB8AC3E}">
        <p14:creationId xmlns:p14="http://schemas.microsoft.com/office/powerpoint/2010/main" val="18043641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95</a:t>
            </a:fld>
            <a:endParaRPr lang="en-US" dirty="0"/>
          </a:p>
        </p:txBody>
      </p:sp>
    </p:spTree>
    <p:extLst>
      <p:ext uri="{BB962C8B-B14F-4D97-AF65-F5344CB8AC3E}">
        <p14:creationId xmlns:p14="http://schemas.microsoft.com/office/powerpoint/2010/main" val="35982241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solidFill>
                  <a:prstClr val="black"/>
                </a:solidFill>
              </a:rPr>
              <a:pPr>
                <a:defRPr/>
              </a:pPr>
              <a:t>98</a:t>
            </a:fld>
            <a:endParaRPr lang="en-US" dirty="0">
              <a:solidFill>
                <a:prstClr val="black"/>
              </a:solidFill>
            </a:endParaRPr>
          </a:p>
        </p:txBody>
      </p:sp>
    </p:spTree>
    <p:extLst>
      <p:ext uri="{BB962C8B-B14F-4D97-AF65-F5344CB8AC3E}">
        <p14:creationId xmlns:p14="http://schemas.microsoft.com/office/powerpoint/2010/main" val="16722445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solidFill>
                  <a:prstClr val="black"/>
                </a:solidFill>
              </a:rPr>
              <a:pPr>
                <a:defRPr/>
              </a:pPr>
              <a:t>99</a:t>
            </a:fld>
            <a:endParaRPr lang="en-US" dirty="0">
              <a:solidFill>
                <a:prstClr val="black"/>
              </a:solidFill>
            </a:endParaRPr>
          </a:p>
        </p:txBody>
      </p:sp>
    </p:spTree>
    <p:extLst>
      <p:ext uri="{BB962C8B-B14F-4D97-AF65-F5344CB8AC3E}">
        <p14:creationId xmlns:p14="http://schemas.microsoft.com/office/powerpoint/2010/main" val="40601497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100</a:t>
            </a:fld>
            <a:endParaRPr lang="en-US" dirty="0"/>
          </a:p>
        </p:txBody>
      </p:sp>
    </p:spTree>
    <p:extLst>
      <p:ext uri="{BB962C8B-B14F-4D97-AF65-F5344CB8AC3E}">
        <p14:creationId xmlns:p14="http://schemas.microsoft.com/office/powerpoint/2010/main" val="3272625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5</a:t>
            </a:fld>
            <a:endParaRPr lang="en-US" dirty="0"/>
          </a:p>
        </p:txBody>
      </p:sp>
    </p:spTree>
    <p:extLst>
      <p:ext uri="{BB962C8B-B14F-4D97-AF65-F5344CB8AC3E}">
        <p14:creationId xmlns:p14="http://schemas.microsoft.com/office/powerpoint/2010/main" val="14997216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101</a:t>
            </a:fld>
            <a:endParaRPr lang="en-US" dirty="0"/>
          </a:p>
        </p:txBody>
      </p:sp>
    </p:spTree>
    <p:extLst>
      <p:ext uri="{BB962C8B-B14F-4D97-AF65-F5344CB8AC3E}">
        <p14:creationId xmlns:p14="http://schemas.microsoft.com/office/powerpoint/2010/main" val="38277449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107</a:t>
            </a:fld>
            <a:endParaRPr lang="en-US" dirty="0"/>
          </a:p>
        </p:txBody>
      </p:sp>
    </p:spTree>
    <p:extLst>
      <p:ext uri="{BB962C8B-B14F-4D97-AF65-F5344CB8AC3E}">
        <p14:creationId xmlns:p14="http://schemas.microsoft.com/office/powerpoint/2010/main" val="1630748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Calibri" panose="020F0502020204030204" pitchFamily="34" charset="0"/>
                <a:ea typeface="Calibri" panose="020F0502020204030204" pitchFamily="34" charset="0"/>
                <a:cs typeface="Times New Roman" panose="02020603050405020304" pitchFamily="18" charset="0"/>
              </a:rPr>
              <a:t>EPF aims to work further with patient communities across the EU to increase visibility and ownership of the Charter and Roadmap, and to engage with a wide range of health stakeholders to ensure concrete commitment and actions to support empowerment. </a:t>
            </a:r>
            <a:endParaRPr lang="en-GB"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8</a:t>
            </a:fld>
            <a:endParaRPr lang="en-US" dirty="0"/>
          </a:p>
        </p:txBody>
      </p:sp>
    </p:spTree>
    <p:extLst>
      <p:ext uri="{BB962C8B-B14F-4D97-AF65-F5344CB8AC3E}">
        <p14:creationId xmlns:p14="http://schemas.microsoft.com/office/powerpoint/2010/main" val="3240752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spcAft>
                <a:spcPts val="600"/>
              </a:spcAft>
              <a:buNone/>
            </a:pPr>
            <a:r>
              <a:rPr lang="en-GB" sz="1200" dirty="0">
                <a:solidFill>
                  <a:schemeClr val="tx2"/>
                </a:solidFill>
              </a:rPr>
              <a:t>Clinical Trials:</a:t>
            </a:r>
            <a:r>
              <a:rPr lang="en-GB" sz="1200" baseline="0" dirty="0">
                <a:solidFill>
                  <a:schemeClr val="tx2"/>
                </a:solidFill>
              </a:rPr>
              <a:t> </a:t>
            </a:r>
            <a:r>
              <a:rPr lang="en-GB" sz="1200" dirty="0">
                <a:solidFill>
                  <a:schemeClr val="tx2"/>
                </a:solidFill>
              </a:rPr>
              <a:t>Informed consent paper</a:t>
            </a:r>
            <a:r>
              <a:rPr lang="en-GB" sz="1200" baseline="0" dirty="0">
                <a:solidFill>
                  <a:schemeClr val="tx2"/>
                </a:solidFill>
              </a:rPr>
              <a:t> + </a:t>
            </a:r>
            <a:r>
              <a:rPr lang="en-GB" sz="1200" dirty="0">
                <a:solidFill>
                  <a:schemeClr val="tx2"/>
                </a:solidFill>
              </a:rPr>
              <a:t>Task force on EU guidelines for lay summaries</a:t>
            </a:r>
          </a:p>
          <a:p>
            <a:pPr marL="0" indent="0">
              <a:spcBef>
                <a:spcPts val="600"/>
              </a:spcBef>
              <a:spcAft>
                <a:spcPts val="600"/>
              </a:spcAft>
              <a:buNone/>
            </a:pPr>
            <a:r>
              <a:rPr lang="en-GB" sz="1200" dirty="0">
                <a:solidFill>
                  <a:schemeClr val="tx2"/>
                </a:solidFill>
              </a:rPr>
              <a:t>EMA: Enhancing our collaboration</a:t>
            </a:r>
            <a:r>
              <a:rPr lang="en-GB" sz="1200" baseline="0" dirty="0">
                <a:solidFill>
                  <a:schemeClr val="tx2"/>
                </a:solidFill>
              </a:rPr>
              <a:t> + </a:t>
            </a:r>
            <a:r>
              <a:rPr lang="en-GB" sz="1200" dirty="0">
                <a:solidFill>
                  <a:schemeClr val="tx2"/>
                </a:solidFill>
              </a:rPr>
              <a:t>New representatives</a:t>
            </a:r>
          </a:p>
          <a:p>
            <a:pPr marL="0" indent="0">
              <a:spcBef>
                <a:spcPts val="600"/>
              </a:spcBef>
              <a:spcAft>
                <a:spcPts val="600"/>
              </a:spcAft>
              <a:buNone/>
            </a:pPr>
            <a:r>
              <a:rPr lang="en-GB" sz="1200" dirty="0">
                <a:solidFill>
                  <a:schemeClr val="tx2"/>
                </a:solidFill>
              </a:rPr>
              <a:t>Health Literacy: Updated consensus paper</a:t>
            </a:r>
            <a:r>
              <a:rPr lang="en-GB" sz="1200" baseline="0" dirty="0">
                <a:solidFill>
                  <a:schemeClr val="tx2"/>
                </a:solidFill>
              </a:rPr>
              <a:t> + </a:t>
            </a:r>
            <a:r>
              <a:rPr lang="en-GB" sz="1200" dirty="0">
                <a:solidFill>
                  <a:schemeClr val="tx2"/>
                </a:solidFill>
              </a:rPr>
              <a:t>EPF Survey on Core Quality Principles</a:t>
            </a:r>
          </a:p>
          <a:p>
            <a:pPr marL="0" marR="0" lvl="0" indent="0" algn="l" defTabSz="914400" rtl="0" eaLnBrk="1" fontAlgn="base" latinLnBrk="0" hangingPunct="1">
              <a:lnSpc>
                <a:spcPct val="100000"/>
              </a:lnSpc>
              <a:spcBef>
                <a:spcPts val="600"/>
              </a:spcBef>
              <a:spcAft>
                <a:spcPts val="600"/>
              </a:spcAft>
              <a:buClrTx/>
              <a:buSzTx/>
              <a:buFontTx/>
              <a:buNone/>
              <a:tabLst/>
              <a:defRPr/>
            </a:pPr>
            <a:r>
              <a:rPr lang="en-GB" sz="1200" dirty="0">
                <a:solidFill>
                  <a:schemeClr val="tx2"/>
                </a:solidFill>
              </a:rPr>
              <a:t>Data Protection:</a:t>
            </a:r>
            <a:r>
              <a:rPr lang="en-GB" sz="1200" baseline="0" dirty="0">
                <a:solidFill>
                  <a:schemeClr val="tx2"/>
                </a:solidFill>
              </a:rPr>
              <a:t> </a:t>
            </a:r>
            <a:r>
              <a:rPr lang="en-GB" sz="1200" dirty="0">
                <a:solidFill>
                  <a:schemeClr val="tx2"/>
                </a:solidFill>
              </a:rPr>
              <a:t>Guide to the New EU Regulation</a:t>
            </a:r>
          </a:p>
          <a:p>
            <a:pPr marL="0" indent="0">
              <a:spcBef>
                <a:spcPts val="600"/>
              </a:spcBef>
              <a:spcAft>
                <a:spcPts val="600"/>
              </a:spcAft>
              <a:buNone/>
            </a:pPr>
            <a:endParaRPr lang="en-GB" sz="1200" dirty="0">
              <a:solidFill>
                <a:schemeClr val="tx2"/>
              </a:solidFill>
            </a:endParaRPr>
          </a:p>
          <a:p>
            <a:pPr marL="0" indent="0">
              <a:spcBef>
                <a:spcPts val="600"/>
              </a:spcBef>
              <a:spcAft>
                <a:spcPts val="600"/>
              </a:spcAft>
              <a:buNone/>
            </a:pPr>
            <a:endParaRPr lang="en-GB" sz="1200" dirty="0">
              <a:solidFill>
                <a:schemeClr val="tx2"/>
              </a:solidFill>
            </a:endParaRPr>
          </a:p>
          <a:p>
            <a:pPr marL="0" indent="0">
              <a:spcBef>
                <a:spcPts val="600"/>
              </a:spcBef>
              <a:spcAft>
                <a:spcPts val="600"/>
              </a:spcAft>
              <a:buNone/>
            </a:pPr>
            <a:r>
              <a:rPr lang="en-GB" sz="1200" dirty="0">
                <a:solidFill>
                  <a:schemeClr val="tx2"/>
                </a:solidFill>
              </a:rPr>
              <a:t>PISCE:</a:t>
            </a:r>
            <a:r>
              <a:rPr lang="en-GB" sz="1200" baseline="0" dirty="0">
                <a:solidFill>
                  <a:schemeClr val="tx2"/>
                </a:solidFill>
              </a:rPr>
              <a:t> </a:t>
            </a:r>
            <a:r>
              <a:rPr lang="en-GB" sz="1200" dirty="0">
                <a:solidFill>
                  <a:schemeClr val="tx2"/>
                </a:solidFill>
              </a:rPr>
              <a:t>Tender on self-care for minor conditions</a:t>
            </a:r>
            <a:r>
              <a:rPr lang="en-GB" sz="1200" baseline="0" dirty="0">
                <a:solidFill>
                  <a:schemeClr val="tx2"/>
                </a:solidFill>
              </a:rPr>
              <a:t> + </a:t>
            </a:r>
            <a:r>
              <a:rPr lang="en-GB" sz="1200" dirty="0">
                <a:solidFill>
                  <a:schemeClr val="tx2"/>
                </a:solidFill>
              </a:rPr>
              <a:t>Final conference in March 2017.</a:t>
            </a:r>
          </a:p>
          <a:p>
            <a:pPr marL="0" indent="0">
              <a:spcBef>
                <a:spcPts val="600"/>
              </a:spcBef>
              <a:spcAft>
                <a:spcPts val="600"/>
              </a:spcAft>
              <a:buNone/>
            </a:pPr>
            <a:r>
              <a:rPr lang="en-GB" sz="1200" dirty="0">
                <a:solidFill>
                  <a:schemeClr val="tx2"/>
                </a:solidFill>
              </a:rPr>
              <a:t>PROSTEP: self-management in chronic conditions,</a:t>
            </a:r>
            <a:r>
              <a:rPr lang="en-GB" sz="1200" baseline="0" dirty="0">
                <a:solidFill>
                  <a:schemeClr val="tx2"/>
                </a:solidFill>
              </a:rPr>
              <a:t> </a:t>
            </a:r>
            <a:r>
              <a:rPr lang="en-GB" sz="1200" dirty="0">
                <a:solidFill>
                  <a:schemeClr val="tx2"/>
                </a:solidFill>
              </a:rPr>
              <a:t>set up a platform of experts in self-care and develop recommendations to support patients’ self-care</a:t>
            </a:r>
          </a:p>
          <a:p>
            <a:pPr marL="0" marR="0" lvl="0" indent="0" algn="l" defTabSz="914400" rtl="0" eaLnBrk="1" fontAlgn="base" latinLnBrk="0" hangingPunct="1">
              <a:lnSpc>
                <a:spcPct val="100000"/>
              </a:lnSpc>
              <a:spcBef>
                <a:spcPts val="600"/>
              </a:spcBef>
              <a:spcAft>
                <a:spcPts val="600"/>
              </a:spcAft>
              <a:buClrTx/>
              <a:buSzTx/>
              <a:buFontTx/>
              <a:buNone/>
              <a:tabLst/>
              <a:defRPr/>
            </a:pPr>
            <a:r>
              <a:rPr lang="en-GB" sz="1200" dirty="0">
                <a:solidFill>
                  <a:schemeClr val="tx2"/>
                </a:solidFill>
              </a:rPr>
              <a:t>JA-CHRODIS: </a:t>
            </a:r>
            <a:r>
              <a:rPr lang="en-GB" sz="1400" dirty="0">
                <a:solidFill>
                  <a:schemeClr val="tx2"/>
                </a:solidFill>
              </a:rPr>
              <a:t>EPF facilitated the integration of patients’ views in the definition of quality criteria for the selection of good practices on patient empowerment, diabetes and multi-morbidity.</a:t>
            </a:r>
          </a:p>
          <a:p>
            <a:pPr marL="0" marR="0" lvl="0" indent="0" algn="l" defTabSz="914400" rtl="0" eaLnBrk="1" fontAlgn="base" latinLnBrk="0" hangingPunct="1">
              <a:lnSpc>
                <a:spcPct val="100000"/>
              </a:lnSpc>
              <a:spcBef>
                <a:spcPts val="600"/>
              </a:spcBef>
              <a:spcAft>
                <a:spcPts val="600"/>
              </a:spcAft>
              <a:buClrTx/>
              <a:buSzTx/>
              <a:buFontTx/>
              <a:buNone/>
              <a:tabLst/>
              <a:defRPr/>
            </a:pPr>
            <a:r>
              <a:rPr lang="en-GB" sz="1400" dirty="0">
                <a:solidFill>
                  <a:schemeClr val="tx2"/>
                </a:solidFill>
              </a:rPr>
              <a:t>EUPATI:</a:t>
            </a:r>
            <a:r>
              <a:rPr lang="en-GB" sz="1400" baseline="0" dirty="0">
                <a:solidFill>
                  <a:schemeClr val="tx2"/>
                </a:solidFill>
              </a:rPr>
              <a:t> Moving forward, see next slide!</a:t>
            </a:r>
            <a:r>
              <a:rPr lang="en-GB" sz="1400" dirty="0">
                <a:solidFill>
                  <a:schemeClr val="tx2"/>
                </a:solidFill>
              </a:rPr>
              <a:t> </a:t>
            </a:r>
          </a:p>
          <a:p>
            <a:pPr marL="0" indent="0">
              <a:spcBef>
                <a:spcPts val="600"/>
              </a:spcBef>
              <a:spcAft>
                <a:spcPts val="600"/>
              </a:spcAft>
              <a:buNone/>
            </a:pPr>
            <a:endParaRPr lang="en-GB" sz="1400" dirty="0"/>
          </a:p>
          <a:p>
            <a:pPr marL="0" indent="0">
              <a:spcBef>
                <a:spcPts val="600"/>
              </a:spcBef>
              <a:spcAft>
                <a:spcPts val="600"/>
              </a:spcAft>
              <a:buNone/>
            </a:pPr>
            <a:endParaRPr lang="en-GB" sz="1200" dirty="0">
              <a:solidFill>
                <a:schemeClr val="tx2"/>
              </a:solidFill>
            </a:endParaRPr>
          </a:p>
          <a:p>
            <a:pPr marL="0" indent="0">
              <a:spcBef>
                <a:spcPts val="600"/>
              </a:spcBef>
              <a:spcAft>
                <a:spcPts val="600"/>
              </a:spcAft>
              <a:buNone/>
            </a:pPr>
            <a:endParaRPr lang="en-GB" sz="1200" dirty="0">
              <a:solidFill>
                <a:schemeClr val="tx2"/>
              </a:solidFill>
            </a:endParaRPr>
          </a:p>
          <a:p>
            <a:pPr marL="0" indent="0">
              <a:spcBef>
                <a:spcPts val="600"/>
              </a:spcBef>
              <a:spcAft>
                <a:spcPts val="600"/>
              </a:spcAft>
              <a:buNone/>
            </a:pPr>
            <a:endParaRPr lang="en-GB" sz="1200" dirty="0">
              <a:solidFill>
                <a:schemeClr val="tx2"/>
              </a:solidFill>
            </a:endParaRPr>
          </a:p>
          <a:p>
            <a:pPr marL="0" indent="0">
              <a:spcBef>
                <a:spcPts val="600"/>
              </a:spcBef>
              <a:spcAft>
                <a:spcPts val="600"/>
              </a:spcAft>
              <a:buNone/>
            </a:pPr>
            <a:endParaRPr lang="en-GB" sz="1200" dirty="0">
              <a:solidFill>
                <a:schemeClr val="tx2"/>
              </a:solidFill>
            </a:endParaRPr>
          </a:p>
          <a:p>
            <a:endParaRPr lang="en-GB"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10</a:t>
            </a:fld>
            <a:endParaRPr lang="en-US" dirty="0"/>
          </a:p>
        </p:txBody>
      </p:sp>
    </p:spTree>
    <p:extLst>
      <p:ext uri="{BB962C8B-B14F-4D97-AF65-F5344CB8AC3E}">
        <p14:creationId xmlns:p14="http://schemas.microsoft.com/office/powerpoint/2010/main" val="3924441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pPr>
                <a:defRPr/>
              </a:pPr>
              <a:t>11</a:t>
            </a:fld>
            <a:endParaRPr lang="en-US" dirty="0"/>
          </a:p>
        </p:txBody>
      </p:sp>
    </p:spTree>
    <p:extLst>
      <p:ext uri="{BB962C8B-B14F-4D97-AF65-F5344CB8AC3E}">
        <p14:creationId xmlns:p14="http://schemas.microsoft.com/office/powerpoint/2010/main" val="1164109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A63D6FD-0B6F-4954-AF65-D74BDECBE26F}"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41732282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027" name="Picture 3" descr="C:\Users\Zilvinas\Desktop\EPF Template 2013\powerpoint\EPF-PPT-back-fixed.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21" y="-1"/>
            <a:ext cx="9253441" cy="6939381"/>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10" hasCustomPrompt="1"/>
          </p:nvPr>
        </p:nvSpPr>
        <p:spPr>
          <a:xfrm>
            <a:off x="1620291" y="1844824"/>
            <a:ext cx="5688013" cy="1080120"/>
          </a:xfrm>
          <a:prstGeom prst="rect">
            <a:avLst/>
          </a:prstGeom>
        </p:spPr>
        <p:txBody>
          <a:bodyPr/>
          <a:lstStyle>
            <a:lvl1pPr marL="0" indent="0" algn="ctr">
              <a:buNone/>
              <a:defRPr b="1" i="0" cap="all" baseline="0">
                <a:solidFill>
                  <a:schemeClr val="bg1"/>
                </a:solidFill>
              </a:defRPr>
            </a:lvl1pPr>
          </a:lstStyle>
          <a:p>
            <a:pPr lvl="0"/>
            <a:r>
              <a:rPr lang="en-GB" dirty="0"/>
              <a:t>“Title”</a:t>
            </a:r>
          </a:p>
        </p:txBody>
      </p:sp>
      <p:sp>
        <p:nvSpPr>
          <p:cNvPr id="18" name="Text Placeholder 5"/>
          <p:cNvSpPr>
            <a:spLocks noGrp="1"/>
          </p:cNvSpPr>
          <p:nvPr>
            <p:ph type="body" sz="quarter" idx="11" hasCustomPrompt="1"/>
          </p:nvPr>
        </p:nvSpPr>
        <p:spPr>
          <a:xfrm>
            <a:off x="1620291" y="2924944"/>
            <a:ext cx="5688013" cy="1080120"/>
          </a:xfrm>
          <a:prstGeom prst="rect">
            <a:avLst/>
          </a:prstGeom>
        </p:spPr>
        <p:txBody>
          <a:bodyPr/>
          <a:lstStyle>
            <a:lvl1pPr marL="0" indent="0" algn="ctr">
              <a:buNone/>
              <a:defRPr sz="2800">
                <a:solidFill>
                  <a:schemeClr val="bg1"/>
                </a:solidFill>
              </a:defRPr>
            </a:lvl1pPr>
          </a:lstStyle>
          <a:p>
            <a:pPr lvl="0"/>
            <a:r>
              <a:rPr lang="en-US" dirty="0"/>
              <a:t>Subtitle</a:t>
            </a:r>
            <a:endParaRPr lang="en-GB" dirty="0"/>
          </a:p>
        </p:txBody>
      </p:sp>
      <p:sp>
        <p:nvSpPr>
          <p:cNvPr id="19" name="Text Placeholder 5"/>
          <p:cNvSpPr>
            <a:spLocks noGrp="1"/>
          </p:cNvSpPr>
          <p:nvPr>
            <p:ph type="body" sz="quarter" idx="12" hasCustomPrompt="1"/>
          </p:nvPr>
        </p:nvSpPr>
        <p:spPr>
          <a:xfrm>
            <a:off x="539552" y="4869160"/>
            <a:ext cx="2164233" cy="360040"/>
          </a:xfrm>
          <a:prstGeom prst="rect">
            <a:avLst/>
          </a:prstGeom>
        </p:spPr>
        <p:txBody>
          <a:bodyPr/>
          <a:lstStyle>
            <a:lvl1pPr marL="0" indent="0">
              <a:buNone/>
              <a:defRPr sz="1600">
                <a:solidFill>
                  <a:schemeClr val="bg1"/>
                </a:solidFill>
              </a:defRPr>
            </a:lvl1pPr>
          </a:lstStyle>
          <a:p>
            <a:pPr lvl="0"/>
            <a:r>
              <a:rPr lang="en-US" dirty="0"/>
              <a:t>Date</a:t>
            </a:r>
            <a:endParaRPr lang="en-GB" dirty="0"/>
          </a:p>
        </p:txBody>
      </p:sp>
      <p:sp>
        <p:nvSpPr>
          <p:cNvPr id="22" name="Text Placeholder 5"/>
          <p:cNvSpPr>
            <a:spLocks noGrp="1"/>
          </p:cNvSpPr>
          <p:nvPr>
            <p:ph type="body" sz="quarter" idx="13" hasCustomPrompt="1"/>
          </p:nvPr>
        </p:nvSpPr>
        <p:spPr>
          <a:xfrm>
            <a:off x="539552" y="5229200"/>
            <a:ext cx="2164233" cy="360040"/>
          </a:xfrm>
          <a:prstGeom prst="rect">
            <a:avLst/>
          </a:prstGeom>
        </p:spPr>
        <p:txBody>
          <a:bodyPr/>
          <a:lstStyle>
            <a:lvl1pPr marL="0" indent="0">
              <a:buNone/>
              <a:defRPr sz="1600">
                <a:solidFill>
                  <a:schemeClr val="bg1"/>
                </a:solidFill>
              </a:defRPr>
            </a:lvl1pPr>
          </a:lstStyle>
          <a:p>
            <a:pPr lvl="0"/>
            <a:r>
              <a:rPr lang="en-US" dirty="0"/>
              <a:t>Location</a:t>
            </a:r>
            <a:endParaRPr lang="en-GB" dirty="0"/>
          </a:p>
        </p:txBody>
      </p:sp>
      <p:sp>
        <p:nvSpPr>
          <p:cNvPr id="23" name="Text Placeholder 5"/>
          <p:cNvSpPr>
            <a:spLocks noGrp="1"/>
          </p:cNvSpPr>
          <p:nvPr>
            <p:ph type="body" sz="quarter" idx="14" hasCustomPrompt="1"/>
          </p:nvPr>
        </p:nvSpPr>
        <p:spPr>
          <a:xfrm>
            <a:off x="1598004" y="4005064"/>
            <a:ext cx="5688013" cy="792088"/>
          </a:xfrm>
          <a:prstGeom prst="rect">
            <a:avLst/>
          </a:prstGeom>
        </p:spPr>
        <p:txBody>
          <a:bodyPr/>
          <a:lstStyle>
            <a:lvl1pPr marL="0" indent="0" algn="ctr">
              <a:buNone/>
              <a:defRPr sz="2400" baseline="0">
                <a:solidFill>
                  <a:schemeClr val="bg1"/>
                </a:solidFill>
              </a:defRPr>
            </a:lvl1pPr>
          </a:lstStyle>
          <a:p>
            <a:pPr lvl="0"/>
            <a:r>
              <a:rPr lang="en-US" dirty="0"/>
              <a:t>Speaker</a:t>
            </a:r>
          </a:p>
          <a:p>
            <a:pPr lvl="0"/>
            <a:endParaRPr lang="en-GB"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amp; content">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441906" y="1726446"/>
            <a:ext cx="8136904" cy="4536480"/>
          </a:xfrm>
          <a:prstGeom prst="rect">
            <a:avLst/>
          </a:prstGeom>
        </p:spPr>
        <p:txBody>
          <a:bodyPr/>
          <a:lstStyle>
            <a:lvl1pPr>
              <a:defRPr sz="2800" baseline="0">
                <a:latin typeface="Calibri" pitchFamily="34" charset="0"/>
              </a:defRPr>
            </a:lvl1pPr>
            <a:lvl2pPr>
              <a:defRPr sz="2400" baseline="0">
                <a:solidFill>
                  <a:srgbClr val="005696"/>
                </a:solidFill>
                <a:latin typeface="Calibri" pitchFamily="34" charset="0"/>
              </a:defRPr>
            </a:lvl2pPr>
            <a:lvl3pPr>
              <a:defRPr baseline="0">
                <a:solidFill>
                  <a:srgbClr val="1FB25A"/>
                </a:solidFill>
                <a:latin typeface="Calibri" pitchFamily="34" charset="0"/>
              </a:defRPr>
            </a:lvl3pPr>
            <a:lvl4pPr>
              <a:defRPr baseline="0">
                <a:latin typeface="Calibri" pitchFamily="34" charset="0"/>
              </a:defRPr>
            </a:lvl4pPr>
            <a:lvl5pPr>
              <a:defRPr baseline="0">
                <a:latin typeface="Calibri" pitchFamily="34" charset="0"/>
              </a:defRPr>
            </a:lvl5pPr>
          </a:lstStyle>
          <a:p>
            <a:pPr lvl="0"/>
            <a:r>
              <a:rPr lang="en-US" dirty="0"/>
              <a:t>Item 1</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4" hasCustomPrompt="1"/>
          </p:nvPr>
        </p:nvSpPr>
        <p:spPr>
          <a:xfrm>
            <a:off x="467841" y="188640"/>
            <a:ext cx="6912471" cy="647700"/>
          </a:xfrm>
          <a:prstGeom prst="rect">
            <a:avLst/>
          </a:prstGeom>
        </p:spPr>
        <p:txBody>
          <a:bodyPr/>
          <a:lstStyle>
            <a:lvl1pPr marL="0" indent="0">
              <a:buNone/>
              <a:defRPr b="1" cap="none" baseline="0">
                <a:solidFill>
                  <a:srgbClr val="005696"/>
                </a:solidFill>
              </a:defRPr>
            </a:lvl1pPr>
          </a:lstStyle>
          <a:p>
            <a:pPr lvl="0"/>
            <a:r>
              <a:rPr lang="en-US" dirty="0"/>
              <a:t>Slide Title</a:t>
            </a:r>
            <a:endParaRPr lang="en-GB" dirty="0"/>
          </a:p>
        </p:txBody>
      </p:sp>
      <p:sp>
        <p:nvSpPr>
          <p:cNvPr id="10" name="Text Placeholder 9"/>
          <p:cNvSpPr>
            <a:spLocks noGrp="1"/>
          </p:cNvSpPr>
          <p:nvPr>
            <p:ph type="body" sz="quarter" idx="15" hasCustomPrompt="1"/>
          </p:nvPr>
        </p:nvSpPr>
        <p:spPr>
          <a:xfrm>
            <a:off x="467544" y="1196752"/>
            <a:ext cx="8064896" cy="431800"/>
          </a:xfrm>
          <a:prstGeom prst="rect">
            <a:avLst/>
          </a:prstGeom>
        </p:spPr>
        <p:txBody>
          <a:bodyPr/>
          <a:lstStyle>
            <a:lvl1pPr marL="0" indent="0">
              <a:buNone/>
              <a:defRPr sz="2400" baseline="0">
                <a:solidFill>
                  <a:srgbClr val="065FA6"/>
                </a:solidFill>
              </a:defRPr>
            </a:lvl1pPr>
          </a:lstStyle>
          <a:p>
            <a:pPr lvl="0"/>
            <a:r>
              <a:rPr lang="en-US" dirty="0"/>
              <a:t>Subtitle</a:t>
            </a:r>
            <a:endParaRPr lang="en-GB"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Content Placeholder 2"/>
          <p:cNvSpPr>
            <a:spLocks noGrp="1"/>
          </p:cNvSpPr>
          <p:nvPr>
            <p:ph sz="half" idx="1" hasCustomPrompt="1"/>
          </p:nvPr>
        </p:nvSpPr>
        <p:spPr>
          <a:xfrm>
            <a:off x="428596" y="1714488"/>
            <a:ext cx="8143932" cy="4411675"/>
          </a:xfrm>
          <a:prstGeom prst="rect">
            <a:avLst/>
          </a:prstGeom>
        </p:spPr>
        <p:txBody>
          <a:bodyPr/>
          <a:lstStyle>
            <a:lvl1pPr>
              <a:buClr>
                <a:srgbClr val="065FA6"/>
              </a:buClr>
              <a:buFont typeface="Arial" pitchFamily="34" charset="0"/>
              <a:buNone/>
              <a:defRPr sz="1800" baseline="0"/>
            </a:lvl1pPr>
            <a:lvl2pPr>
              <a:defRPr sz="2400"/>
            </a:lvl2pPr>
            <a:lvl3pPr>
              <a:defRPr sz="1600" b="0" i="0" baseline="0">
                <a:solidFill>
                  <a:schemeClr val="bg1">
                    <a:lumMod val="50000"/>
                  </a:schemeClr>
                </a:solidFill>
                <a:latin typeface="Calibri" pitchFamily="34" charset="0"/>
              </a:defRPr>
            </a:lvl3pPr>
            <a:lvl4pPr>
              <a:defRPr sz="1600" b="0" i="0" baseline="0">
                <a:solidFill>
                  <a:schemeClr val="bg1">
                    <a:lumMod val="50000"/>
                  </a:schemeClr>
                </a:solidFill>
                <a:latin typeface="Calibri" pitchFamily="34" charset="0"/>
              </a:defRPr>
            </a:lvl4pPr>
            <a:lvl5pPr>
              <a:defRPr sz="1600" b="0" i="0" baseline="0">
                <a:solidFill>
                  <a:schemeClr val="bg1">
                    <a:lumMod val="50000"/>
                  </a:schemeClr>
                </a:solidFill>
                <a:latin typeface="Calibri" pitchFamily="34" charset="0"/>
              </a:defRPr>
            </a:lvl5pPr>
            <a:lvl6pPr>
              <a:defRPr sz="1800"/>
            </a:lvl6pPr>
            <a:lvl7pPr>
              <a:defRPr sz="1800"/>
            </a:lvl7pPr>
            <a:lvl8pPr>
              <a:defRPr sz="1800"/>
            </a:lvl8pPr>
            <a:lvl9pPr>
              <a:defRPr sz="1800"/>
            </a:lvl9pPr>
          </a:lstStyle>
          <a:p>
            <a:pPr>
              <a:buClr>
                <a:srgbClr val="065FA6"/>
              </a:buClr>
              <a:buFont typeface="Rockwell Std" pitchFamily="18" charset="0"/>
              <a:buChar char="»"/>
            </a:pPr>
            <a:r>
              <a:rPr lang="fr-BE" b="1" dirty="0">
                <a:solidFill>
                  <a:srgbClr val="065FA6"/>
                </a:solidFill>
                <a:latin typeface="Rockwell Std" pitchFamily="18" charset="0"/>
              </a:rPr>
              <a:t> Paragraphe 1</a:t>
            </a:r>
          </a:p>
          <a:p>
            <a:pPr lvl="2"/>
            <a:r>
              <a:rPr lang="en-US" dirty="0"/>
              <a:t>Third level</a:t>
            </a:r>
          </a:p>
        </p:txBody>
      </p:sp>
      <p:sp>
        <p:nvSpPr>
          <p:cNvPr id="6" name="Content Placeholder 2"/>
          <p:cNvSpPr>
            <a:spLocks noGrp="1"/>
          </p:cNvSpPr>
          <p:nvPr>
            <p:ph sz="half" idx="11" hasCustomPrompt="1"/>
          </p:nvPr>
        </p:nvSpPr>
        <p:spPr>
          <a:xfrm>
            <a:off x="428596" y="142852"/>
            <a:ext cx="7215238" cy="571504"/>
          </a:xfrm>
          <a:prstGeom prst="rect">
            <a:avLst/>
          </a:prstGeom>
        </p:spPr>
        <p:txBody>
          <a:bodyPr/>
          <a:lstStyle>
            <a:lvl1pPr>
              <a:buClr>
                <a:srgbClr val="065FA6"/>
              </a:buClr>
              <a:buFont typeface="Arial" pitchFamily="34" charset="0"/>
              <a:buNone/>
              <a:defRPr sz="1800" baseline="0"/>
            </a:lvl1pPr>
            <a:lvl2pPr>
              <a:defRPr sz="2400"/>
            </a:lvl2pPr>
            <a:lvl3pPr>
              <a:defRPr sz="1600" b="0" i="0" baseline="0">
                <a:solidFill>
                  <a:schemeClr val="bg1">
                    <a:lumMod val="50000"/>
                  </a:schemeClr>
                </a:solidFill>
                <a:latin typeface="Calibri" pitchFamily="34" charset="0"/>
              </a:defRPr>
            </a:lvl3pPr>
            <a:lvl4pPr>
              <a:defRPr sz="1600" b="0" i="0" baseline="0">
                <a:solidFill>
                  <a:schemeClr val="bg1">
                    <a:lumMod val="50000"/>
                  </a:schemeClr>
                </a:solidFill>
                <a:latin typeface="Calibri" pitchFamily="34" charset="0"/>
              </a:defRPr>
            </a:lvl4pPr>
            <a:lvl5pPr>
              <a:defRPr sz="1600" b="0" i="0" baseline="0">
                <a:solidFill>
                  <a:schemeClr val="bg1">
                    <a:lumMod val="50000"/>
                  </a:schemeClr>
                </a:solidFill>
                <a:latin typeface="Calibri" pitchFamily="34" charset="0"/>
              </a:defRPr>
            </a:lvl5pPr>
            <a:lvl6pPr>
              <a:defRPr sz="1800"/>
            </a:lvl6pPr>
            <a:lvl7pPr>
              <a:defRPr sz="1800"/>
            </a:lvl7pPr>
            <a:lvl8pPr>
              <a:defRPr sz="1800"/>
            </a:lvl8pPr>
            <a:lvl9pPr>
              <a:defRPr sz="1800"/>
            </a:lvl9pPr>
          </a:lstStyle>
          <a:p>
            <a:pPr fontAlgn="auto">
              <a:spcBef>
                <a:spcPts val="0"/>
              </a:spcBef>
              <a:spcAft>
                <a:spcPts val="0"/>
              </a:spcAft>
              <a:defRPr/>
            </a:pPr>
            <a:r>
              <a:rPr lang="fr-BE" sz="2800" b="1" cap="all" dirty="0" err="1">
                <a:solidFill>
                  <a:srgbClr val="002060"/>
                </a:solidFill>
                <a:latin typeface="Rockwell Std" pitchFamily="18" charset="0"/>
              </a:rPr>
              <a:t>Title</a:t>
            </a:r>
            <a:r>
              <a:rPr lang="fr-BE" sz="2800" b="1" cap="all" dirty="0">
                <a:solidFill>
                  <a:srgbClr val="002060"/>
                </a:solidFill>
                <a:latin typeface="Rockwell Std" pitchFamily="18" charset="0"/>
              </a:rPr>
              <a:t> </a:t>
            </a:r>
            <a:r>
              <a:rPr lang="fr-BE" sz="2800" b="1" dirty="0" err="1">
                <a:solidFill>
                  <a:srgbClr val="0073B6"/>
                </a:solidFill>
                <a:latin typeface="Rockwell Std" pitchFamily="18" charset="0"/>
              </a:rPr>
              <a:t>Layout</a:t>
            </a:r>
            <a:endParaRPr lang="en-US" sz="2800" b="1" dirty="0">
              <a:solidFill>
                <a:srgbClr val="0073B6"/>
              </a:solidFill>
              <a:latin typeface="Rockwell Std" pitchFamily="18" charset="0"/>
            </a:endParaRPr>
          </a:p>
        </p:txBody>
      </p:sp>
      <p:sp>
        <p:nvSpPr>
          <p:cNvPr id="10" name="Content Placeholder 2"/>
          <p:cNvSpPr>
            <a:spLocks noGrp="1"/>
          </p:cNvSpPr>
          <p:nvPr>
            <p:ph sz="half" idx="12" hasCustomPrompt="1"/>
          </p:nvPr>
        </p:nvSpPr>
        <p:spPr>
          <a:xfrm>
            <a:off x="428596" y="1142984"/>
            <a:ext cx="8143932" cy="571504"/>
          </a:xfrm>
          <a:prstGeom prst="rect">
            <a:avLst/>
          </a:prstGeom>
        </p:spPr>
        <p:txBody>
          <a:bodyPr/>
          <a:lstStyle>
            <a:lvl1pPr>
              <a:buClr>
                <a:srgbClr val="065FA6"/>
              </a:buClr>
              <a:buFont typeface="Arial" pitchFamily="34" charset="0"/>
              <a:buNone/>
              <a:defRPr sz="2800" baseline="0"/>
            </a:lvl1pPr>
            <a:lvl2pPr>
              <a:defRPr sz="2400"/>
            </a:lvl2pPr>
            <a:lvl3pPr>
              <a:defRPr sz="1600" b="0" i="0" baseline="0">
                <a:solidFill>
                  <a:schemeClr val="bg1">
                    <a:lumMod val="50000"/>
                  </a:schemeClr>
                </a:solidFill>
                <a:latin typeface="Calibri" pitchFamily="34" charset="0"/>
              </a:defRPr>
            </a:lvl3pPr>
            <a:lvl4pPr>
              <a:defRPr sz="1600" b="0" i="0" baseline="0">
                <a:solidFill>
                  <a:schemeClr val="bg1">
                    <a:lumMod val="50000"/>
                  </a:schemeClr>
                </a:solidFill>
                <a:latin typeface="Calibri" pitchFamily="34" charset="0"/>
              </a:defRPr>
            </a:lvl4pPr>
            <a:lvl5pPr>
              <a:defRPr sz="1600" b="0" i="0" baseline="0">
                <a:solidFill>
                  <a:schemeClr val="bg1">
                    <a:lumMod val="50000"/>
                  </a:schemeClr>
                </a:solidFill>
                <a:latin typeface="Calibri" pitchFamily="34" charset="0"/>
              </a:defRPr>
            </a:lvl5pPr>
            <a:lvl6pPr>
              <a:defRPr sz="1800"/>
            </a:lvl6pPr>
            <a:lvl7pPr>
              <a:defRPr sz="1800"/>
            </a:lvl7pPr>
            <a:lvl8pPr>
              <a:defRPr sz="1800"/>
            </a:lvl8pPr>
            <a:lvl9pPr>
              <a:defRPr sz="1800"/>
            </a:lvl9pPr>
          </a:lstStyle>
          <a:p>
            <a:pPr fontAlgn="auto">
              <a:spcBef>
                <a:spcPts val="0"/>
              </a:spcBef>
              <a:spcAft>
                <a:spcPts val="0"/>
              </a:spcAft>
              <a:defRPr/>
            </a:pPr>
            <a:r>
              <a:rPr lang="fr-BE" sz="2400" b="1" dirty="0">
                <a:solidFill>
                  <a:srgbClr val="002060"/>
                </a:solidFill>
                <a:latin typeface="Rockwell Std" pitchFamily="18" charset="0"/>
              </a:rPr>
              <a:t>TITLE</a:t>
            </a:r>
            <a:endParaRPr lang="en-US" sz="2800" b="1" dirty="0">
              <a:solidFill>
                <a:srgbClr val="0073B6"/>
              </a:solidFill>
              <a:latin typeface="Rockwell Std"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42984"/>
            <a:ext cx="4038600" cy="4983179"/>
          </a:xfrm>
          <a:prstGeom prst="rect">
            <a:avLst/>
          </a:prstGeo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5" name="Content Placeholder 2"/>
          <p:cNvSpPr>
            <a:spLocks noGrp="1"/>
          </p:cNvSpPr>
          <p:nvPr>
            <p:ph sz="half" idx="10" hasCustomPrompt="1"/>
          </p:nvPr>
        </p:nvSpPr>
        <p:spPr>
          <a:xfrm>
            <a:off x="4786314" y="1142984"/>
            <a:ext cx="3786214" cy="4983179"/>
          </a:xfrm>
          <a:prstGeom prst="rect">
            <a:avLst/>
          </a:prstGeom>
        </p:spPr>
        <p:txBody>
          <a:bodyPr/>
          <a:lstStyle>
            <a:lvl1pPr>
              <a:buClr>
                <a:srgbClr val="065FA6"/>
              </a:buClr>
              <a:buFont typeface="Arial" pitchFamily="34" charset="0"/>
              <a:buNone/>
              <a:defRPr sz="1800" baseline="0"/>
            </a:lvl1pPr>
            <a:lvl2pPr>
              <a:defRPr sz="2400"/>
            </a:lvl2pPr>
            <a:lvl3pPr>
              <a:defRPr sz="1600" b="0" i="0" baseline="0">
                <a:solidFill>
                  <a:schemeClr val="bg1">
                    <a:lumMod val="50000"/>
                  </a:schemeClr>
                </a:solidFill>
                <a:latin typeface="Calibri" pitchFamily="34" charset="0"/>
              </a:defRPr>
            </a:lvl3pPr>
            <a:lvl4pPr>
              <a:defRPr sz="1600" b="0" i="0" baseline="0">
                <a:solidFill>
                  <a:schemeClr val="bg1">
                    <a:lumMod val="50000"/>
                  </a:schemeClr>
                </a:solidFill>
                <a:latin typeface="Calibri" pitchFamily="34" charset="0"/>
              </a:defRPr>
            </a:lvl4pPr>
            <a:lvl5pPr>
              <a:defRPr sz="1600" b="0" i="0" baseline="0">
                <a:solidFill>
                  <a:schemeClr val="bg1">
                    <a:lumMod val="50000"/>
                  </a:schemeClr>
                </a:solidFill>
                <a:latin typeface="Calibri" pitchFamily="34" charset="0"/>
              </a:defRPr>
            </a:lvl5pPr>
            <a:lvl6pPr>
              <a:defRPr sz="1800"/>
            </a:lvl6pPr>
            <a:lvl7pPr>
              <a:defRPr sz="1800"/>
            </a:lvl7pPr>
            <a:lvl8pPr>
              <a:defRPr sz="1800"/>
            </a:lvl8pPr>
            <a:lvl9pPr>
              <a:defRPr sz="1800"/>
            </a:lvl9pPr>
          </a:lstStyle>
          <a:p>
            <a:pPr>
              <a:buClr>
                <a:srgbClr val="065FA6"/>
              </a:buClr>
              <a:buFont typeface="Rockwell Std" pitchFamily="18" charset="0"/>
              <a:buChar char="»"/>
            </a:pPr>
            <a:r>
              <a:rPr lang="fr-BE" b="1" dirty="0">
                <a:solidFill>
                  <a:srgbClr val="065FA6"/>
                </a:solidFill>
                <a:latin typeface="Rockwell Std" pitchFamily="18" charset="0"/>
              </a:rPr>
              <a:t> Paragraphe 1</a:t>
            </a:r>
          </a:p>
          <a:p>
            <a:pPr lvl="2"/>
            <a:r>
              <a:rPr lang="en-US" dirty="0"/>
              <a:t>Third level</a:t>
            </a:r>
          </a:p>
        </p:txBody>
      </p:sp>
      <p:sp>
        <p:nvSpPr>
          <p:cNvPr id="6" name="Content Placeholder 2"/>
          <p:cNvSpPr>
            <a:spLocks noGrp="1"/>
          </p:cNvSpPr>
          <p:nvPr>
            <p:ph sz="half" idx="11" hasCustomPrompt="1"/>
          </p:nvPr>
        </p:nvSpPr>
        <p:spPr>
          <a:xfrm>
            <a:off x="428596" y="142852"/>
            <a:ext cx="7215238" cy="571504"/>
          </a:xfrm>
          <a:prstGeom prst="rect">
            <a:avLst/>
          </a:prstGeom>
        </p:spPr>
        <p:txBody>
          <a:bodyPr/>
          <a:lstStyle>
            <a:lvl1pPr>
              <a:buClr>
                <a:srgbClr val="065FA6"/>
              </a:buClr>
              <a:buFont typeface="Arial" pitchFamily="34" charset="0"/>
              <a:buNone/>
              <a:defRPr sz="1800" baseline="0"/>
            </a:lvl1pPr>
            <a:lvl2pPr>
              <a:defRPr sz="2400"/>
            </a:lvl2pPr>
            <a:lvl3pPr>
              <a:defRPr sz="1600" b="0" i="0" baseline="0">
                <a:solidFill>
                  <a:schemeClr val="bg1">
                    <a:lumMod val="50000"/>
                  </a:schemeClr>
                </a:solidFill>
                <a:latin typeface="Calibri" pitchFamily="34" charset="0"/>
              </a:defRPr>
            </a:lvl3pPr>
            <a:lvl4pPr>
              <a:defRPr sz="1600" b="0" i="0" baseline="0">
                <a:solidFill>
                  <a:schemeClr val="bg1">
                    <a:lumMod val="50000"/>
                  </a:schemeClr>
                </a:solidFill>
                <a:latin typeface="Calibri" pitchFamily="34" charset="0"/>
              </a:defRPr>
            </a:lvl4pPr>
            <a:lvl5pPr>
              <a:defRPr sz="1600" b="0" i="0" baseline="0">
                <a:solidFill>
                  <a:schemeClr val="bg1">
                    <a:lumMod val="50000"/>
                  </a:schemeClr>
                </a:solidFill>
                <a:latin typeface="Calibri" pitchFamily="34" charset="0"/>
              </a:defRPr>
            </a:lvl5pPr>
            <a:lvl6pPr>
              <a:defRPr sz="1800"/>
            </a:lvl6pPr>
            <a:lvl7pPr>
              <a:defRPr sz="1800"/>
            </a:lvl7pPr>
            <a:lvl8pPr>
              <a:defRPr sz="1800"/>
            </a:lvl8pPr>
            <a:lvl9pPr>
              <a:defRPr sz="1800"/>
            </a:lvl9pPr>
          </a:lstStyle>
          <a:p>
            <a:pPr fontAlgn="auto">
              <a:spcBef>
                <a:spcPts val="0"/>
              </a:spcBef>
              <a:spcAft>
                <a:spcPts val="0"/>
              </a:spcAft>
              <a:defRPr/>
            </a:pPr>
            <a:r>
              <a:rPr lang="fr-BE" sz="2800" b="1" cap="all" dirty="0" err="1">
                <a:solidFill>
                  <a:srgbClr val="002060"/>
                </a:solidFill>
                <a:latin typeface="Rockwell Std" pitchFamily="18" charset="0"/>
              </a:rPr>
              <a:t>Title</a:t>
            </a:r>
            <a:r>
              <a:rPr lang="fr-BE" sz="2800" b="1" cap="all" dirty="0">
                <a:solidFill>
                  <a:srgbClr val="002060"/>
                </a:solidFill>
                <a:latin typeface="Rockwell Std" pitchFamily="18" charset="0"/>
              </a:rPr>
              <a:t> </a:t>
            </a:r>
            <a:r>
              <a:rPr lang="fr-BE" sz="2800" b="1" dirty="0" err="1">
                <a:solidFill>
                  <a:srgbClr val="0073B6"/>
                </a:solidFill>
                <a:latin typeface="Rockwell Std" pitchFamily="18" charset="0"/>
              </a:rPr>
              <a:t>Layout</a:t>
            </a:r>
            <a:endParaRPr lang="en-US" sz="2800" b="1" dirty="0">
              <a:solidFill>
                <a:srgbClr val="0073B6"/>
              </a:solidFill>
              <a:latin typeface="Rockwell Std"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her content">
    <p:spTree>
      <p:nvGrpSpPr>
        <p:cNvPr id="1" name=""/>
        <p:cNvGrpSpPr/>
        <p:nvPr/>
      </p:nvGrpSpPr>
      <p:grpSpPr>
        <a:xfrm>
          <a:off x="0" y="0"/>
          <a:ext cx="0" cy="0"/>
          <a:chOff x="0" y="0"/>
          <a:chExt cx="0" cy="0"/>
        </a:xfrm>
      </p:grpSpPr>
      <p:sp>
        <p:nvSpPr>
          <p:cNvPr id="8" name="Content Placeholder 2"/>
          <p:cNvSpPr>
            <a:spLocks noGrp="1"/>
          </p:cNvSpPr>
          <p:nvPr>
            <p:ph sz="half" idx="1" hasCustomPrompt="1"/>
          </p:nvPr>
        </p:nvSpPr>
        <p:spPr>
          <a:xfrm>
            <a:off x="428596" y="1714488"/>
            <a:ext cx="8143932" cy="4411675"/>
          </a:xfrm>
          <a:prstGeom prst="rect">
            <a:avLst/>
          </a:prstGeom>
        </p:spPr>
        <p:txBody>
          <a:bodyPr/>
          <a:lstStyle>
            <a:lvl1pPr>
              <a:buClr>
                <a:srgbClr val="065FA6"/>
              </a:buClr>
              <a:buFont typeface="Arial" pitchFamily="34" charset="0"/>
              <a:buNone/>
              <a:defRPr lang="fr-BE" sz="1600" baseline="0" dirty="0" smtClean="0">
                <a:solidFill>
                  <a:schemeClr val="bg1">
                    <a:lumMod val="50000"/>
                  </a:schemeClr>
                </a:solidFill>
                <a:latin typeface="+mn-lt"/>
              </a:defRPr>
            </a:lvl1pPr>
            <a:lvl2pPr>
              <a:defRPr sz="2400"/>
            </a:lvl2pPr>
            <a:lvl3pPr>
              <a:buNone/>
              <a:defRPr sz="1600" b="0" i="0" baseline="0">
                <a:solidFill>
                  <a:schemeClr val="bg1">
                    <a:lumMod val="50000"/>
                  </a:schemeClr>
                </a:solidFill>
                <a:latin typeface="Calibri" pitchFamily="34" charset="0"/>
              </a:defRPr>
            </a:lvl3pPr>
            <a:lvl4pPr>
              <a:defRPr sz="1600" b="0" i="0" baseline="0">
                <a:solidFill>
                  <a:schemeClr val="bg1">
                    <a:lumMod val="50000"/>
                  </a:schemeClr>
                </a:solidFill>
                <a:latin typeface="Calibri" pitchFamily="34" charset="0"/>
              </a:defRPr>
            </a:lvl4pPr>
            <a:lvl5pPr>
              <a:defRPr sz="1600" b="0" i="0" baseline="0">
                <a:solidFill>
                  <a:schemeClr val="bg1">
                    <a:lumMod val="50000"/>
                  </a:schemeClr>
                </a:solidFill>
                <a:latin typeface="Calibri" pitchFamily="34" charset="0"/>
              </a:defRPr>
            </a:lvl5pPr>
            <a:lvl6pPr>
              <a:defRPr sz="1800"/>
            </a:lvl6pPr>
            <a:lvl7pPr>
              <a:defRPr sz="1800"/>
            </a:lvl7pPr>
            <a:lvl8pPr>
              <a:defRPr sz="1800"/>
            </a:lvl8pPr>
            <a:lvl9pPr>
              <a:defRPr sz="1800"/>
            </a:lvl9pPr>
          </a:lstStyle>
          <a:p>
            <a:pPr>
              <a:buClr>
                <a:srgbClr val="065FA6"/>
              </a:buClr>
              <a:buFont typeface="Rockwell Std" pitchFamily="18" charset="0"/>
              <a:buChar char="»"/>
            </a:pPr>
            <a:r>
              <a:rPr lang="fr-BE" b="1" dirty="0">
                <a:solidFill>
                  <a:srgbClr val="065FA6"/>
                </a:solidFill>
                <a:latin typeface="Rockwell Std" pitchFamily="18" charset="0"/>
              </a:rPr>
              <a:t>Paragraphe 2</a:t>
            </a:r>
          </a:p>
          <a:p>
            <a:pPr>
              <a:buClr>
                <a:srgbClr val="065FA6"/>
              </a:buClr>
            </a:pPr>
            <a:r>
              <a:rPr lang="fr-BE" sz="1600" dirty="0">
                <a:solidFill>
                  <a:schemeClr val="bg1">
                    <a:lumMod val="50000"/>
                  </a:schemeClr>
                </a:solidFill>
                <a:latin typeface="+mj-lt"/>
              </a:rPr>
              <a:t>	Lorem </a:t>
            </a:r>
            <a:r>
              <a:rPr lang="fr-BE" sz="1600" dirty="0" err="1">
                <a:solidFill>
                  <a:schemeClr val="bg1">
                    <a:lumMod val="50000"/>
                  </a:schemeClr>
                </a:solidFill>
                <a:latin typeface="+mj-lt"/>
              </a:rPr>
              <a:t>ipsum</a:t>
            </a:r>
            <a:r>
              <a:rPr lang="fr-BE" sz="1600" dirty="0">
                <a:solidFill>
                  <a:schemeClr val="bg1">
                    <a:lumMod val="50000"/>
                  </a:schemeClr>
                </a:solidFill>
                <a:latin typeface="+mj-lt"/>
              </a:rPr>
              <a:t>, </a:t>
            </a:r>
            <a:r>
              <a:rPr lang="fr-BE" sz="1600" dirty="0" err="1">
                <a:solidFill>
                  <a:schemeClr val="bg1">
                    <a:lumMod val="50000"/>
                  </a:schemeClr>
                </a:solidFill>
                <a:latin typeface="+mj-lt"/>
              </a:rPr>
              <a:t>dolor</a:t>
            </a:r>
            <a:r>
              <a:rPr lang="fr-BE" sz="1600" dirty="0">
                <a:solidFill>
                  <a:schemeClr val="bg1">
                    <a:lumMod val="50000"/>
                  </a:schemeClr>
                </a:solidFill>
                <a:latin typeface="+mj-lt"/>
              </a:rPr>
              <a:t> </a:t>
            </a:r>
            <a:r>
              <a:rPr lang="fr-BE" sz="1600" dirty="0" err="1">
                <a:solidFill>
                  <a:schemeClr val="bg1">
                    <a:lumMod val="50000"/>
                  </a:schemeClr>
                </a:solidFill>
                <a:latin typeface="+mj-lt"/>
              </a:rPr>
              <a:t>sit</a:t>
            </a:r>
            <a:r>
              <a:rPr lang="fr-BE" sz="1600" dirty="0">
                <a:solidFill>
                  <a:schemeClr val="bg1">
                    <a:lumMod val="50000"/>
                  </a:schemeClr>
                </a:solidFill>
                <a:latin typeface="+mj-lt"/>
              </a:rPr>
              <a:t> </a:t>
            </a:r>
            <a:r>
              <a:rPr lang="fr-BE" sz="1600" dirty="0" err="1">
                <a:solidFill>
                  <a:schemeClr val="bg1">
                    <a:lumMod val="50000"/>
                  </a:schemeClr>
                </a:solidFill>
                <a:latin typeface="+mj-lt"/>
              </a:rPr>
              <a:t>amet</a:t>
            </a:r>
            <a:endParaRPr lang="fr-BE" sz="1600" dirty="0">
              <a:solidFill>
                <a:schemeClr val="bg1">
                  <a:lumMod val="50000"/>
                </a:schemeClr>
              </a:solidFill>
              <a:latin typeface="+mj-lt"/>
            </a:endParaRPr>
          </a:p>
        </p:txBody>
      </p:sp>
      <p:sp>
        <p:nvSpPr>
          <p:cNvPr id="7" name="Content Placeholder 2"/>
          <p:cNvSpPr>
            <a:spLocks noGrp="1"/>
          </p:cNvSpPr>
          <p:nvPr>
            <p:ph sz="half" idx="11" hasCustomPrompt="1"/>
          </p:nvPr>
        </p:nvSpPr>
        <p:spPr>
          <a:xfrm>
            <a:off x="428596" y="142852"/>
            <a:ext cx="7215238" cy="571504"/>
          </a:xfrm>
          <a:prstGeom prst="rect">
            <a:avLst/>
          </a:prstGeom>
        </p:spPr>
        <p:txBody>
          <a:bodyPr/>
          <a:lstStyle>
            <a:lvl1pPr>
              <a:buClr>
                <a:srgbClr val="065FA6"/>
              </a:buClr>
              <a:buFont typeface="Arial" pitchFamily="34" charset="0"/>
              <a:buNone/>
              <a:defRPr sz="1800" baseline="0"/>
            </a:lvl1pPr>
            <a:lvl2pPr>
              <a:defRPr sz="2400"/>
            </a:lvl2pPr>
            <a:lvl3pPr>
              <a:defRPr sz="1600" b="0" i="0" baseline="0">
                <a:solidFill>
                  <a:schemeClr val="bg1">
                    <a:lumMod val="50000"/>
                  </a:schemeClr>
                </a:solidFill>
                <a:latin typeface="Calibri" pitchFamily="34" charset="0"/>
              </a:defRPr>
            </a:lvl3pPr>
            <a:lvl4pPr>
              <a:defRPr sz="1600" b="0" i="0" baseline="0">
                <a:solidFill>
                  <a:schemeClr val="bg1">
                    <a:lumMod val="50000"/>
                  </a:schemeClr>
                </a:solidFill>
                <a:latin typeface="Calibri" pitchFamily="34" charset="0"/>
              </a:defRPr>
            </a:lvl4pPr>
            <a:lvl5pPr>
              <a:defRPr sz="1600" b="0" i="0" baseline="0">
                <a:solidFill>
                  <a:schemeClr val="bg1">
                    <a:lumMod val="50000"/>
                  </a:schemeClr>
                </a:solidFill>
                <a:latin typeface="Calibri" pitchFamily="34" charset="0"/>
              </a:defRPr>
            </a:lvl5pPr>
            <a:lvl6pPr>
              <a:defRPr sz="1800"/>
            </a:lvl6pPr>
            <a:lvl7pPr>
              <a:defRPr sz="1800"/>
            </a:lvl7pPr>
            <a:lvl8pPr>
              <a:defRPr sz="1800"/>
            </a:lvl8pPr>
            <a:lvl9pPr>
              <a:defRPr sz="1800"/>
            </a:lvl9pPr>
          </a:lstStyle>
          <a:p>
            <a:pPr fontAlgn="auto">
              <a:spcBef>
                <a:spcPts val="0"/>
              </a:spcBef>
              <a:spcAft>
                <a:spcPts val="0"/>
              </a:spcAft>
              <a:defRPr/>
            </a:pPr>
            <a:r>
              <a:rPr lang="fr-BE" sz="2800" b="1" cap="all" dirty="0" err="1">
                <a:solidFill>
                  <a:srgbClr val="002060"/>
                </a:solidFill>
                <a:latin typeface="Rockwell Std" pitchFamily="18" charset="0"/>
              </a:rPr>
              <a:t>Title</a:t>
            </a:r>
            <a:r>
              <a:rPr lang="fr-BE" sz="2800" b="1" cap="all" dirty="0">
                <a:solidFill>
                  <a:srgbClr val="002060"/>
                </a:solidFill>
                <a:latin typeface="Rockwell Std" pitchFamily="18" charset="0"/>
              </a:rPr>
              <a:t> </a:t>
            </a:r>
            <a:r>
              <a:rPr lang="fr-BE" sz="2800" b="1" dirty="0" err="1">
                <a:solidFill>
                  <a:srgbClr val="0073B6"/>
                </a:solidFill>
                <a:latin typeface="Rockwell Std" pitchFamily="18" charset="0"/>
              </a:rPr>
              <a:t>Layout</a:t>
            </a:r>
            <a:endParaRPr lang="en-US" sz="2800" b="1" dirty="0">
              <a:solidFill>
                <a:srgbClr val="0073B6"/>
              </a:solidFill>
              <a:latin typeface="Rockwell Std" pitchFamily="18" charset="0"/>
            </a:endParaRPr>
          </a:p>
        </p:txBody>
      </p:sp>
      <p:sp>
        <p:nvSpPr>
          <p:cNvPr id="10" name="Content Placeholder 2"/>
          <p:cNvSpPr>
            <a:spLocks noGrp="1"/>
          </p:cNvSpPr>
          <p:nvPr>
            <p:ph sz="half" idx="12" hasCustomPrompt="1"/>
          </p:nvPr>
        </p:nvSpPr>
        <p:spPr>
          <a:xfrm>
            <a:off x="428596" y="1142984"/>
            <a:ext cx="8143932" cy="571504"/>
          </a:xfrm>
          <a:prstGeom prst="rect">
            <a:avLst/>
          </a:prstGeom>
        </p:spPr>
        <p:txBody>
          <a:bodyPr/>
          <a:lstStyle>
            <a:lvl1pPr>
              <a:buClr>
                <a:srgbClr val="065FA6"/>
              </a:buClr>
              <a:buFont typeface="Arial" pitchFamily="34" charset="0"/>
              <a:buNone/>
              <a:defRPr sz="2800" cap="all" baseline="0"/>
            </a:lvl1pPr>
            <a:lvl2pPr>
              <a:defRPr sz="2400"/>
            </a:lvl2pPr>
            <a:lvl3pPr>
              <a:defRPr sz="1600" b="0" i="0" baseline="0">
                <a:solidFill>
                  <a:schemeClr val="bg1">
                    <a:lumMod val="50000"/>
                  </a:schemeClr>
                </a:solidFill>
                <a:latin typeface="Calibri" pitchFamily="34" charset="0"/>
              </a:defRPr>
            </a:lvl3pPr>
            <a:lvl4pPr>
              <a:defRPr sz="1600" b="0" i="0" baseline="0">
                <a:solidFill>
                  <a:schemeClr val="bg1">
                    <a:lumMod val="50000"/>
                  </a:schemeClr>
                </a:solidFill>
                <a:latin typeface="Calibri" pitchFamily="34" charset="0"/>
              </a:defRPr>
            </a:lvl4pPr>
            <a:lvl5pPr>
              <a:defRPr sz="1600" b="0" i="0" baseline="0">
                <a:solidFill>
                  <a:schemeClr val="bg1">
                    <a:lumMod val="50000"/>
                  </a:schemeClr>
                </a:solidFill>
                <a:latin typeface="Calibri" pitchFamily="34" charset="0"/>
              </a:defRPr>
            </a:lvl5pPr>
            <a:lvl6pPr>
              <a:defRPr sz="1800"/>
            </a:lvl6pPr>
            <a:lvl7pPr>
              <a:defRPr sz="1800"/>
            </a:lvl7pPr>
            <a:lvl8pPr>
              <a:defRPr sz="1800"/>
            </a:lvl8pPr>
            <a:lvl9pPr>
              <a:defRPr sz="1800"/>
            </a:lvl9pPr>
          </a:lstStyle>
          <a:p>
            <a:pPr fontAlgn="auto">
              <a:spcBef>
                <a:spcPts val="0"/>
              </a:spcBef>
              <a:spcAft>
                <a:spcPts val="0"/>
              </a:spcAft>
              <a:defRPr/>
            </a:pPr>
            <a:r>
              <a:rPr lang="fr-BE" sz="2400" b="1" dirty="0">
                <a:solidFill>
                  <a:srgbClr val="002060"/>
                </a:solidFill>
                <a:latin typeface="Rockwell Std" pitchFamily="18" charset="0"/>
              </a:rPr>
              <a:t>TITLE</a:t>
            </a:r>
            <a:endParaRPr lang="en-US" sz="2800" b="1" dirty="0">
              <a:solidFill>
                <a:srgbClr val="0073B6"/>
              </a:solidFill>
              <a:latin typeface="Rockwell Std"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or Thank you slide">
    <p:spTree>
      <p:nvGrpSpPr>
        <p:cNvPr id="1" name=""/>
        <p:cNvGrpSpPr/>
        <p:nvPr/>
      </p:nvGrpSpPr>
      <p:grpSpPr>
        <a:xfrm>
          <a:off x="0" y="0"/>
          <a:ext cx="0" cy="0"/>
          <a:chOff x="0" y="0"/>
          <a:chExt cx="0" cy="0"/>
        </a:xfrm>
      </p:grpSpPr>
      <p:pic>
        <p:nvPicPr>
          <p:cNvPr id="17" name="Picture 3" descr="C:\Users\Zilvinas\Desktop\EPF Template 2013\powerpoint\EPF-PPT-back-fixed.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21" y="-1"/>
            <a:ext cx="9253441" cy="693938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a:xfrm>
            <a:off x="1115616" y="2924944"/>
            <a:ext cx="3672408" cy="1200329"/>
          </a:xfrm>
          <a:prstGeom prst="rect">
            <a:avLst/>
          </a:prstGeom>
          <a:noFill/>
        </p:spPr>
        <p:txBody>
          <a:bodyPr wrap="square" rtlCol="0">
            <a:spAutoFit/>
          </a:bodyPr>
          <a:lstStyle/>
          <a:p>
            <a:r>
              <a:rPr lang="en-GB" sz="2400" dirty="0">
                <a:solidFill>
                  <a:schemeClr val="bg1"/>
                </a:solidFill>
                <a:latin typeface="+mj-lt"/>
                <a:cs typeface="Calibri" pitchFamily="34" charset="0"/>
              </a:rPr>
              <a:t>/europeanpatientsforum</a:t>
            </a:r>
          </a:p>
          <a:p>
            <a:endParaRPr lang="en-GB" sz="2400" dirty="0">
              <a:solidFill>
                <a:schemeClr val="bg1"/>
              </a:solidFill>
              <a:latin typeface="+mj-lt"/>
              <a:cs typeface="Calibri" pitchFamily="34" charset="0"/>
            </a:endParaRPr>
          </a:p>
          <a:p>
            <a:r>
              <a:rPr lang="en-GB" sz="2400" dirty="0">
                <a:solidFill>
                  <a:schemeClr val="bg1"/>
                </a:solidFill>
                <a:latin typeface="+mj-lt"/>
                <a:cs typeface="Calibri" pitchFamily="34" charset="0"/>
              </a:rPr>
              <a:t>/eupatientsforum</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6936" y="2882762"/>
            <a:ext cx="532838" cy="522431"/>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621" y="3666189"/>
            <a:ext cx="516153" cy="504056"/>
          </a:xfrm>
          <a:prstGeom prst="rect">
            <a:avLst/>
          </a:prstGeom>
        </p:spPr>
      </p:pic>
      <p:pic>
        <p:nvPicPr>
          <p:cNvPr id="21" name="Picture 5"/>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5508104" y="2894159"/>
            <a:ext cx="504056" cy="49963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userDrawn="1"/>
        </p:nvSpPr>
        <p:spPr>
          <a:xfrm>
            <a:off x="0" y="4365104"/>
            <a:ext cx="9252520" cy="1200329"/>
          </a:xfrm>
          <a:prstGeom prst="rect">
            <a:avLst/>
          </a:prstGeom>
          <a:noFill/>
        </p:spPr>
        <p:txBody>
          <a:bodyPr wrap="square" rtlCol="0">
            <a:spAutoFit/>
          </a:bodyPr>
          <a:lstStyle/>
          <a:p>
            <a:pPr algn="ctr">
              <a:spcBef>
                <a:spcPts val="0"/>
              </a:spcBef>
            </a:pPr>
            <a:r>
              <a:rPr lang="fr-BE" sz="2400" b="1" kern="1200" dirty="0">
                <a:solidFill>
                  <a:schemeClr val="bg1"/>
                </a:solidFill>
                <a:latin typeface="+mn-lt"/>
                <a:ea typeface="+mn-ea"/>
                <a:cs typeface="+mn-cs"/>
              </a:rPr>
              <a:t>More information</a:t>
            </a:r>
          </a:p>
          <a:p>
            <a:pPr algn="ctr">
              <a:spcBef>
                <a:spcPts val="0"/>
              </a:spcBef>
            </a:pPr>
            <a:r>
              <a:rPr lang="fr-BE" sz="2400" kern="1200" dirty="0">
                <a:solidFill>
                  <a:schemeClr val="bg1"/>
                </a:solidFill>
                <a:uFill>
                  <a:solidFill>
                    <a:schemeClr val="bg1"/>
                  </a:solidFill>
                </a:uFill>
                <a:latin typeface="+mn-lt"/>
                <a:ea typeface="+mn-ea"/>
                <a:cs typeface="+mn-cs"/>
              </a:rPr>
              <a:t>www.eu-patient.eu</a:t>
            </a:r>
          </a:p>
          <a:p>
            <a:pPr algn="ctr">
              <a:spcBef>
                <a:spcPts val="0"/>
              </a:spcBef>
            </a:pPr>
            <a:r>
              <a:rPr lang="fr-BE" sz="2400" kern="1200" dirty="0">
                <a:solidFill>
                  <a:schemeClr val="bg1"/>
                </a:solidFill>
                <a:uFill>
                  <a:solidFill>
                    <a:schemeClr val="bg1"/>
                  </a:solidFill>
                </a:uFill>
                <a:latin typeface="+mn-lt"/>
                <a:ea typeface="+mn-ea"/>
                <a:cs typeface="+mn-cs"/>
              </a:rPr>
              <a:t>info@eu-patient.eu</a:t>
            </a:r>
            <a:endParaRPr lang="fr-FR" sz="2400" kern="1200" dirty="0">
              <a:solidFill>
                <a:schemeClr val="tx1"/>
              </a:solidFill>
              <a:latin typeface="+mn-lt"/>
              <a:ea typeface="+mn-ea"/>
              <a:cs typeface="+mn-cs"/>
            </a:endParaRPr>
          </a:p>
        </p:txBody>
      </p:sp>
      <p:sp>
        <p:nvSpPr>
          <p:cNvPr id="26" name="TextBox 25"/>
          <p:cNvSpPr txBox="1"/>
          <p:nvPr userDrawn="1"/>
        </p:nvSpPr>
        <p:spPr>
          <a:xfrm>
            <a:off x="539552" y="1052736"/>
            <a:ext cx="8064896" cy="707886"/>
          </a:xfrm>
          <a:prstGeom prst="rect">
            <a:avLst/>
          </a:prstGeom>
          <a:noFill/>
        </p:spPr>
        <p:txBody>
          <a:bodyPr wrap="square" rtlCol="0">
            <a:spAutoFit/>
          </a:bodyPr>
          <a:lstStyle/>
          <a:p>
            <a:pPr marL="0" marR="0" indent="0" algn="ctr" defTabSz="914400" rtl="0" eaLnBrk="1" fontAlgn="base" latinLnBrk="0" hangingPunct="1">
              <a:lnSpc>
                <a:spcPct val="100000"/>
              </a:lnSpc>
              <a:spcBef>
                <a:spcPts val="0"/>
              </a:spcBef>
              <a:spcAft>
                <a:spcPct val="0"/>
              </a:spcAft>
              <a:buClrTx/>
              <a:buSzTx/>
              <a:buFontTx/>
              <a:buNone/>
              <a:tabLst/>
              <a:defRPr/>
            </a:pPr>
            <a:r>
              <a:rPr lang="fr-BE" sz="4000" b="1" kern="1200" dirty="0">
                <a:solidFill>
                  <a:schemeClr val="bg1"/>
                </a:solidFill>
                <a:latin typeface="+mj-lt"/>
                <a:ea typeface="+mn-ea"/>
                <a:cs typeface="+mn-cs"/>
              </a:rPr>
              <a:t>THANK YOU FOR YOUR ATTENTION!</a:t>
            </a:r>
            <a:endParaRPr lang="en-US" sz="4000" b="1" kern="1200" dirty="0">
              <a:solidFill>
                <a:schemeClr val="bg1"/>
              </a:solidFill>
              <a:latin typeface="+mj-lt"/>
              <a:ea typeface="+mn-ea"/>
              <a:cs typeface="+mn-cs"/>
            </a:endParaRPr>
          </a:p>
        </p:txBody>
      </p:sp>
      <p:sp>
        <p:nvSpPr>
          <p:cNvPr id="15" name="TextBox 14"/>
          <p:cNvSpPr txBox="1"/>
          <p:nvPr userDrawn="1"/>
        </p:nvSpPr>
        <p:spPr>
          <a:xfrm>
            <a:off x="-36512" y="2165955"/>
            <a:ext cx="9144000" cy="830997"/>
          </a:xfrm>
          <a:prstGeom prst="rect">
            <a:avLst/>
          </a:prstGeom>
          <a:noFill/>
        </p:spPr>
        <p:txBody>
          <a:bodyPr wrap="square" rtlCol="0">
            <a:spAutoFit/>
          </a:bodyPr>
          <a:lstStyle/>
          <a:p>
            <a:pPr algn="ctr"/>
            <a:r>
              <a:rPr lang="en-GB" sz="2400" b="1" dirty="0">
                <a:solidFill>
                  <a:schemeClr val="bg1"/>
                </a:solidFill>
                <a:latin typeface="+mj-lt"/>
                <a:cs typeface="Calibri" pitchFamily="34" charset="0"/>
              </a:rPr>
              <a:t>Follow us on Social Media! </a:t>
            </a:r>
          </a:p>
          <a:p>
            <a:pPr algn="ctr"/>
            <a:r>
              <a:rPr lang="en-GB" sz="2400" b="1" dirty="0">
                <a:solidFill>
                  <a:schemeClr val="bg1"/>
                </a:solidFill>
                <a:latin typeface="+mj-lt"/>
                <a:cs typeface="Calibri" pitchFamily="34" charset="0"/>
              </a:rPr>
              <a:t>  </a:t>
            </a:r>
            <a:endParaRPr lang="en-GB" sz="2400" dirty="0">
              <a:solidFill>
                <a:schemeClr val="bg1"/>
              </a:solidFill>
              <a:latin typeface="+mj-lt"/>
              <a:cs typeface="Calibri" pitchFamily="34" charset="0"/>
            </a:endParaRPr>
          </a:p>
        </p:txBody>
      </p:sp>
      <p:sp>
        <p:nvSpPr>
          <p:cNvPr id="16" name="TextBox 15"/>
          <p:cNvSpPr txBox="1"/>
          <p:nvPr userDrawn="1"/>
        </p:nvSpPr>
        <p:spPr>
          <a:xfrm>
            <a:off x="6012160" y="2913144"/>
            <a:ext cx="2952328" cy="1200329"/>
          </a:xfrm>
          <a:prstGeom prst="rect">
            <a:avLst/>
          </a:prstGeom>
          <a:noFill/>
        </p:spPr>
        <p:txBody>
          <a:bodyPr wrap="square" rtlCol="0">
            <a:spAutoFit/>
          </a:bodyPr>
          <a:lstStyle/>
          <a:p>
            <a:r>
              <a:rPr lang="en-GB" sz="2400" dirty="0">
                <a:solidFill>
                  <a:schemeClr val="bg1"/>
                </a:solidFill>
                <a:latin typeface="+mj-lt"/>
                <a:cs typeface="Calibri" pitchFamily="34" charset="0"/>
              </a:rPr>
              <a:t>/</a:t>
            </a:r>
            <a:r>
              <a:rPr lang="en-GB" sz="2400" dirty="0" err="1">
                <a:solidFill>
                  <a:schemeClr val="bg1"/>
                </a:solidFill>
                <a:latin typeface="+mj-lt"/>
                <a:cs typeface="Calibri" pitchFamily="34" charset="0"/>
              </a:rPr>
              <a:t>eupatient</a:t>
            </a:r>
            <a:endParaRPr lang="en-GB" sz="2400" dirty="0">
              <a:solidFill>
                <a:schemeClr val="bg1"/>
              </a:solidFill>
              <a:latin typeface="+mj-lt"/>
              <a:cs typeface="Calibri" pitchFamily="34" charset="0"/>
            </a:endParaRPr>
          </a:p>
          <a:p>
            <a:endParaRPr lang="en-GB" sz="2400" dirty="0">
              <a:solidFill>
                <a:schemeClr val="bg1"/>
              </a:solidFill>
              <a:latin typeface="+mj-lt"/>
              <a:cs typeface="Calibri" pitchFamily="34" charset="0"/>
            </a:endParaRPr>
          </a:p>
          <a:p>
            <a:r>
              <a:rPr lang="en-GB" sz="2400" dirty="0">
                <a:solidFill>
                  <a:schemeClr val="bg1"/>
                </a:solidFill>
                <a:latin typeface="+mj-lt"/>
                <a:cs typeface="Calibri" pitchFamily="34" charset="0"/>
              </a:rPr>
              <a:t> eu-patient.eu/blog</a:t>
            </a:r>
          </a:p>
        </p:txBody>
      </p:sp>
      <p:pic>
        <p:nvPicPr>
          <p:cNvPr id="3074" name="Picture 2" descr="http://www.hankooktea.com/images/Wordpress%20Logo.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508104" y="3635709"/>
            <a:ext cx="576064" cy="5650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2" descr="C:\Users\Zilvinas\Desktop\EPF Template 2013\powerpoint\EPF-PPT-back2-fixed.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34652"/>
            <a:ext cx="9169524" cy="687645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59" r:id="rId1"/>
    <p:sldLayoutId id="2147483757" r:id="rId2"/>
    <p:sldLayoutId id="2147483758" r:id="rId3"/>
    <p:sldLayoutId id="2147483760" r:id="rId4"/>
    <p:sldLayoutId id="2147483763" r:id="rId5"/>
    <p:sldLayoutId id="2147483764" r:id="rId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1.jpeg"/><Relationship Id="rId7" Type="http://schemas.openxmlformats.org/officeDocument/2006/relationships/image" Target="../media/image54.JPG"/><Relationship Id="rId12"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57.png"/><Relationship Id="rId5" Type="http://schemas.openxmlformats.org/officeDocument/2006/relationships/image" Target="../media/image53.jpeg"/><Relationship Id="rId10" Type="http://schemas.openxmlformats.org/officeDocument/2006/relationships/image" Target="../media/image56.png"/><Relationship Id="rId4" Type="http://schemas.openxmlformats.org/officeDocument/2006/relationships/image" Target="../media/image52.jpeg"/><Relationship Id="rId9"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www.agora-platform.eu/"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259632" y="1916832"/>
            <a:ext cx="6877231" cy="1008112"/>
          </a:xfrm>
        </p:spPr>
        <p:txBody>
          <a:bodyPr/>
          <a:lstStyle/>
          <a:p>
            <a:r>
              <a:rPr lang="en-GB" dirty="0"/>
              <a:t>European Patient’s Forum</a:t>
            </a:r>
          </a:p>
          <a:p>
            <a:r>
              <a:rPr lang="en-GB" cap="none" dirty="0"/>
              <a:t>Annual General Meeting</a:t>
            </a:r>
          </a:p>
          <a:p>
            <a:r>
              <a:rPr lang="en-GB" b="0" cap="none" dirty="0"/>
              <a:t>2017</a:t>
            </a:r>
          </a:p>
        </p:txBody>
      </p:sp>
      <p:sp>
        <p:nvSpPr>
          <p:cNvPr id="2" name="Rectangle 1"/>
          <p:cNvSpPr/>
          <p:nvPr/>
        </p:nvSpPr>
        <p:spPr>
          <a:xfrm>
            <a:off x="4554968" y="4767158"/>
            <a:ext cx="4572000" cy="861774"/>
          </a:xfrm>
          <a:prstGeom prst="rect">
            <a:avLst/>
          </a:prstGeom>
        </p:spPr>
        <p:txBody>
          <a:bodyPr>
            <a:spAutoFit/>
          </a:bodyPr>
          <a:lstStyle/>
          <a:p>
            <a:pPr algn="r"/>
            <a:endParaRPr lang="en-GB" dirty="0"/>
          </a:p>
          <a:p>
            <a:pPr algn="r"/>
            <a:endParaRPr lang="en-GB" dirty="0"/>
          </a:p>
          <a:p>
            <a:pPr algn="r"/>
            <a:r>
              <a:rPr lang="en-GB" sz="1400" dirty="0">
                <a:solidFill>
                  <a:schemeClr val="bg1"/>
                </a:solidFill>
                <a:latin typeface="+mn-lt"/>
              </a:rPr>
              <a:t>@</a:t>
            </a:r>
            <a:r>
              <a:rPr lang="en-GB" sz="1400" dirty="0" err="1">
                <a:solidFill>
                  <a:schemeClr val="bg1"/>
                </a:solidFill>
                <a:latin typeface="+mn-lt"/>
              </a:rPr>
              <a:t>eupatientsforum</a:t>
            </a:r>
            <a:endParaRPr lang="en-GB" sz="1400" dirty="0">
              <a:solidFill>
                <a:schemeClr val="bg1"/>
              </a:solidFill>
              <a:latin typeface="+mn-lt"/>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5322237"/>
            <a:ext cx="372160" cy="306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Placeholder 4"/>
          <p:cNvSpPr>
            <a:spLocks noGrp="1"/>
          </p:cNvSpPr>
          <p:nvPr>
            <p:ph type="body" sz="quarter" idx="12"/>
          </p:nvPr>
        </p:nvSpPr>
        <p:spPr>
          <a:xfrm>
            <a:off x="539552" y="4838005"/>
            <a:ext cx="2164233" cy="360040"/>
          </a:xfrm>
        </p:spPr>
        <p:txBody>
          <a:bodyPr/>
          <a:lstStyle/>
          <a:p>
            <a:r>
              <a:rPr lang="en-GB" dirty="0"/>
              <a:t>10/04/17</a:t>
            </a:r>
          </a:p>
        </p:txBody>
      </p:sp>
      <p:sp>
        <p:nvSpPr>
          <p:cNvPr id="8" name="Text Placeholder 5"/>
          <p:cNvSpPr>
            <a:spLocks noGrp="1"/>
          </p:cNvSpPr>
          <p:nvPr>
            <p:ph type="body" sz="quarter" idx="13"/>
          </p:nvPr>
        </p:nvSpPr>
        <p:spPr>
          <a:xfrm>
            <a:off x="539552" y="5229200"/>
            <a:ext cx="3168352" cy="360040"/>
          </a:xfrm>
        </p:spPr>
        <p:txBody>
          <a:bodyPr>
            <a:noAutofit/>
          </a:bodyPr>
          <a:lstStyle/>
          <a:p>
            <a:r>
              <a:rPr lang="en-GB" dirty="0"/>
              <a:t>EPF Annual General Meeting</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3528" y="119923"/>
            <a:ext cx="7344816" cy="647700"/>
          </a:xfrm>
        </p:spPr>
        <p:txBody>
          <a:bodyPr/>
          <a:lstStyle/>
          <a:p>
            <a:r>
              <a:rPr lang="en-GB" dirty="0"/>
              <a:t>Policy Dossiers &amp; Projects</a:t>
            </a:r>
          </a:p>
        </p:txBody>
      </p:sp>
      <p:sp>
        <p:nvSpPr>
          <p:cNvPr id="9" name="Text Placeholder 1"/>
          <p:cNvSpPr>
            <a:spLocks noGrp="1"/>
          </p:cNvSpPr>
          <p:nvPr>
            <p:ph type="body" sz="quarter" idx="13"/>
          </p:nvPr>
        </p:nvSpPr>
        <p:spPr>
          <a:xfrm>
            <a:off x="139598" y="1809524"/>
            <a:ext cx="2826077" cy="560937"/>
          </a:xfrm>
          <a:noFill/>
          <a:ln>
            <a:solidFill>
              <a:srgbClr val="065FA6"/>
            </a:solidFill>
          </a:ln>
        </p:spPr>
        <p:txBody>
          <a:bodyPr/>
          <a:lstStyle/>
          <a:p>
            <a:pPr marL="0" indent="0">
              <a:spcBef>
                <a:spcPts val="600"/>
              </a:spcBef>
              <a:spcAft>
                <a:spcPts val="600"/>
              </a:spcAft>
              <a:buNone/>
            </a:pPr>
            <a:r>
              <a:rPr lang="en-GB" sz="2400" b="1" i="1" dirty="0">
                <a:solidFill>
                  <a:schemeClr val="tx2"/>
                </a:solidFill>
              </a:rPr>
              <a:t>Clinical Trials</a:t>
            </a:r>
          </a:p>
          <a:p>
            <a:pPr marL="0" indent="0">
              <a:spcBef>
                <a:spcPts val="600"/>
              </a:spcBef>
              <a:spcAft>
                <a:spcPts val="600"/>
              </a:spcAft>
              <a:buNone/>
            </a:pPr>
            <a:endParaRPr lang="en-GB" sz="2400" dirty="0"/>
          </a:p>
          <a:p>
            <a:endParaRPr lang="en-GB" sz="2400" dirty="0"/>
          </a:p>
          <a:p>
            <a:pPr marL="0" indent="0">
              <a:buNone/>
            </a:pPr>
            <a:endParaRPr lang="en-GB" dirty="0"/>
          </a:p>
          <a:p>
            <a:pPr>
              <a:buFont typeface="Wingdings" panose="05000000000000000000" pitchFamily="2" charset="2"/>
              <a:buChar char="ü"/>
            </a:pPr>
            <a:endParaRPr lang="en-GB" dirty="0"/>
          </a:p>
        </p:txBody>
      </p:sp>
      <p:sp>
        <p:nvSpPr>
          <p:cNvPr id="10" name="Text Placeholder 1"/>
          <p:cNvSpPr>
            <a:spLocks noGrp="1"/>
          </p:cNvSpPr>
          <p:nvPr>
            <p:ph type="body" sz="quarter" idx="13"/>
          </p:nvPr>
        </p:nvSpPr>
        <p:spPr>
          <a:xfrm>
            <a:off x="161745" y="3947935"/>
            <a:ext cx="2826077" cy="581486"/>
          </a:xfrm>
          <a:noFill/>
          <a:ln>
            <a:solidFill>
              <a:schemeClr val="accent6">
                <a:lumMod val="40000"/>
                <a:lumOff val="60000"/>
              </a:schemeClr>
            </a:solidFill>
          </a:ln>
        </p:spPr>
        <p:txBody>
          <a:bodyPr/>
          <a:lstStyle/>
          <a:p>
            <a:pPr marL="0" indent="0">
              <a:spcBef>
                <a:spcPts val="600"/>
              </a:spcBef>
              <a:spcAft>
                <a:spcPts val="600"/>
              </a:spcAft>
              <a:buNone/>
            </a:pPr>
            <a:r>
              <a:rPr lang="en-GB" sz="2400" b="1" i="1" dirty="0">
                <a:solidFill>
                  <a:schemeClr val="tx2"/>
                </a:solidFill>
              </a:rPr>
              <a:t>Health Literacy</a:t>
            </a:r>
          </a:p>
          <a:p>
            <a:endParaRPr lang="en-GB" sz="2400" dirty="0"/>
          </a:p>
          <a:p>
            <a:pPr marL="0" indent="0">
              <a:buNone/>
            </a:pPr>
            <a:endParaRPr lang="en-GB" dirty="0"/>
          </a:p>
          <a:p>
            <a:pPr>
              <a:buFont typeface="Wingdings" panose="05000000000000000000" pitchFamily="2" charset="2"/>
              <a:buChar char="ü"/>
            </a:pPr>
            <a:endParaRPr lang="en-GB" dirty="0"/>
          </a:p>
        </p:txBody>
      </p:sp>
      <p:sp>
        <p:nvSpPr>
          <p:cNvPr id="12" name="Text Placeholder 1"/>
          <p:cNvSpPr>
            <a:spLocks noGrp="1"/>
          </p:cNvSpPr>
          <p:nvPr>
            <p:ph type="body" sz="quarter" idx="13"/>
          </p:nvPr>
        </p:nvSpPr>
        <p:spPr>
          <a:xfrm>
            <a:off x="174468" y="2907170"/>
            <a:ext cx="2826077" cy="504056"/>
          </a:xfrm>
          <a:noFill/>
          <a:ln>
            <a:solidFill>
              <a:schemeClr val="accent2">
                <a:lumMod val="40000"/>
                <a:lumOff val="60000"/>
              </a:schemeClr>
            </a:solidFill>
          </a:ln>
        </p:spPr>
        <p:txBody>
          <a:bodyPr/>
          <a:lstStyle/>
          <a:p>
            <a:pPr marL="0" indent="0">
              <a:spcBef>
                <a:spcPts val="600"/>
              </a:spcBef>
              <a:spcAft>
                <a:spcPts val="600"/>
              </a:spcAft>
              <a:buNone/>
            </a:pPr>
            <a:r>
              <a:rPr lang="en-GB" sz="2400" b="1" i="1" dirty="0">
                <a:solidFill>
                  <a:schemeClr val="tx2"/>
                </a:solidFill>
              </a:rPr>
              <a:t>EMA</a:t>
            </a:r>
          </a:p>
          <a:p>
            <a:endParaRPr lang="en-GB" sz="2400" dirty="0"/>
          </a:p>
          <a:p>
            <a:pPr marL="0" indent="0">
              <a:buNone/>
            </a:pPr>
            <a:endParaRPr lang="en-GB" dirty="0"/>
          </a:p>
          <a:p>
            <a:pPr>
              <a:buFont typeface="Wingdings" panose="05000000000000000000" pitchFamily="2" charset="2"/>
              <a:buChar char="ü"/>
            </a:pPr>
            <a:endParaRPr lang="en-GB" dirty="0"/>
          </a:p>
        </p:txBody>
      </p:sp>
      <p:sp>
        <p:nvSpPr>
          <p:cNvPr id="13" name="Text Placeholder 1"/>
          <p:cNvSpPr>
            <a:spLocks noGrp="1"/>
          </p:cNvSpPr>
          <p:nvPr>
            <p:ph type="body" sz="quarter" idx="13"/>
          </p:nvPr>
        </p:nvSpPr>
        <p:spPr>
          <a:xfrm>
            <a:off x="174467" y="5066130"/>
            <a:ext cx="2826077" cy="504056"/>
          </a:xfrm>
          <a:noFill/>
          <a:ln>
            <a:solidFill>
              <a:schemeClr val="tx2">
                <a:lumMod val="40000"/>
                <a:lumOff val="60000"/>
              </a:schemeClr>
            </a:solidFill>
          </a:ln>
        </p:spPr>
        <p:txBody>
          <a:bodyPr/>
          <a:lstStyle/>
          <a:p>
            <a:pPr marL="0" indent="0">
              <a:spcBef>
                <a:spcPts val="600"/>
              </a:spcBef>
              <a:spcAft>
                <a:spcPts val="600"/>
              </a:spcAft>
              <a:buNone/>
            </a:pPr>
            <a:r>
              <a:rPr lang="en-GB" sz="2400" b="1" i="1" dirty="0">
                <a:solidFill>
                  <a:schemeClr val="tx2"/>
                </a:solidFill>
              </a:rPr>
              <a:t>Data Protection</a:t>
            </a:r>
          </a:p>
          <a:p>
            <a:pPr marL="0" indent="0">
              <a:spcBef>
                <a:spcPts val="600"/>
              </a:spcBef>
              <a:spcAft>
                <a:spcPts val="600"/>
              </a:spcAft>
              <a:buNone/>
            </a:pPr>
            <a:endParaRPr lang="en-GB" sz="2400" dirty="0"/>
          </a:p>
          <a:p>
            <a:endParaRPr lang="en-GB" sz="2400" dirty="0"/>
          </a:p>
          <a:p>
            <a:pPr marL="0" indent="0">
              <a:buNone/>
            </a:pPr>
            <a:endParaRPr lang="en-GB" dirty="0"/>
          </a:p>
          <a:p>
            <a:pPr>
              <a:buFont typeface="Wingdings" panose="05000000000000000000" pitchFamily="2" charset="2"/>
              <a:buChar char="ü"/>
            </a:pPr>
            <a:endParaRPr lang="en-GB"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07641" y="1546700"/>
            <a:ext cx="995026" cy="995026"/>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11252" y="3674722"/>
            <a:ext cx="991415" cy="991415"/>
          </a:xfrm>
          <a:prstGeom prst="rect">
            <a:avLst/>
          </a:prstGeom>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10226" y="4939350"/>
            <a:ext cx="992441" cy="992441"/>
          </a:xfrm>
          <a:prstGeom prst="rect">
            <a:avLst/>
          </a:prstGeom>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84401" y="2633285"/>
            <a:ext cx="1074633" cy="1010883"/>
          </a:xfrm>
          <a:prstGeom prst="rect">
            <a:avLst/>
          </a:prstGeom>
        </p:spPr>
      </p:pic>
      <p:cxnSp>
        <p:nvCxnSpPr>
          <p:cNvPr id="4" name="Straight Connector 3"/>
          <p:cNvCxnSpPr/>
          <p:nvPr/>
        </p:nvCxnSpPr>
        <p:spPr>
          <a:xfrm>
            <a:off x="4283968" y="1546700"/>
            <a:ext cx="72008" cy="4258564"/>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 Placeholder 1"/>
          <p:cNvSpPr>
            <a:spLocks noGrp="1"/>
          </p:cNvSpPr>
          <p:nvPr>
            <p:ph type="body" sz="quarter" idx="13"/>
          </p:nvPr>
        </p:nvSpPr>
        <p:spPr>
          <a:xfrm>
            <a:off x="4552878" y="1730506"/>
            <a:ext cx="3277248" cy="639955"/>
          </a:xfrm>
          <a:noFill/>
          <a:ln>
            <a:solidFill>
              <a:srgbClr val="065FA6"/>
            </a:solidFill>
          </a:ln>
        </p:spPr>
        <p:txBody>
          <a:bodyPr/>
          <a:lstStyle/>
          <a:p>
            <a:pPr marL="0" indent="0">
              <a:spcBef>
                <a:spcPts val="600"/>
              </a:spcBef>
              <a:spcAft>
                <a:spcPts val="600"/>
              </a:spcAft>
              <a:buNone/>
            </a:pPr>
            <a:r>
              <a:rPr lang="en-GB" sz="2400" b="1" i="1" dirty="0" err="1">
                <a:solidFill>
                  <a:schemeClr val="tx2"/>
                </a:solidFill>
              </a:rPr>
              <a:t>Pisce</a:t>
            </a:r>
            <a:endParaRPr lang="en-GB" sz="2400" b="1" i="1" dirty="0">
              <a:solidFill>
                <a:schemeClr val="tx2"/>
              </a:solidFill>
            </a:endParaRPr>
          </a:p>
          <a:p>
            <a:endParaRPr lang="en-GB" sz="2400" dirty="0"/>
          </a:p>
          <a:p>
            <a:pPr marL="0" indent="0">
              <a:buNone/>
            </a:pPr>
            <a:endParaRPr lang="en-GB" dirty="0"/>
          </a:p>
          <a:p>
            <a:pPr>
              <a:buFont typeface="Wingdings" panose="05000000000000000000" pitchFamily="2" charset="2"/>
              <a:buChar char="ü"/>
            </a:pPr>
            <a:endParaRPr lang="en-GB" dirty="0"/>
          </a:p>
        </p:txBody>
      </p:sp>
      <p:sp>
        <p:nvSpPr>
          <p:cNvPr id="17" name="Text Placeholder 1"/>
          <p:cNvSpPr>
            <a:spLocks noGrp="1"/>
          </p:cNvSpPr>
          <p:nvPr>
            <p:ph type="body" sz="quarter" idx="13"/>
          </p:nvPr>
        </p:nvSpPr>
        <p:spPr>
          <a:xfrm>
            <a:off x="4552877" y="2886058"/>
            <a:ext cx="3277247" cy="505336"/>
          </a:xfrm>
          <a:noFill/>
          <a:ln>
            <a:solidFill>
              <a:schemeClr val="accent6">
                <a:lumMod val="40000"/>
                <a:lumOff val="60000"/>
              </a:schemeClr>
            </a:solidFill>
          </a:ln>
        </p:spPr>
        <p:txBody>
          <a:bodyPr/>
          <a:lstStyle/>
          <a:p>
            <a:pPr marL="0" indent="0">
              <a:spcBef>
                <a:spcPts val="600"/>
              </a:spcBef>
              <a:spcAft>
                <a:spcPts val="600"/>
              </a:spcAft>
              <a:buNone/>
            </a:pPr>
            <a:r>
              <a:rPr lang="en-GB" sz="2400" b="1" i="1" dirty="0" err="1">
                <a:solidFill>
                  <a:schemeClr val="tx2"/>
                </a:solidFill>
              </a:rPr>
              <a:t>ProStep</a:t>
            </a:r>
            <a:endParaRPr lang="en-GB" sz="2400" b="1" i="1" dirty="0">
              <a:solidFill>
                <a:schemeClr val="tx2"/>
              </a:solidFill>
            </a:endParaRPr>
          </a:p>
          <a:p>
            <a:pPr marL="0" indent="0">
              <a:buNone/>
            </a:pPr>
            <a:endParaRPr lang="en-GB" dirty="0"/>
          </a:p>
          <a:p>
            <a:pPr>
              <a:buFont typeface="Wingdings" panose="05000000000000000000" pitchFamily="2" charset="2"/>
              <a:buChar char="ü"/>
            </a:pPr>
            <a:endParaRPr lang="en-GB" dirty="0"/>
          </a:p>
        </p:txBody>
      </p:sp>
      <p:sp>
        <p:nvSpPr>
          <p:cNvPr id="18" name="Text Placeholder 1"/>
          <p:cNvSpPr>
            <a:spLocks noGrp="1"/>
          </p:cNvSpPr>
          <p:nvPr>
            <p:ph type="body" sz="quarter" idx="13"/>
          </p:nvPr>
        </p:nvSpPr>
        <p:spPr>
          <a:xfrm>
            <a:off x="4552878" y="3946655"/>
            <a:ext cx="3277248" cy="582766"/>
          </a:xfrm>
          <a:noFill/>
          <a:ln>
            <a:solidFill>
              <a:schemeClr val="accent2">
                <a:lumMod val="40000"/>
                <a:lumOff val="60000"/>
              </a:schemeClr>
            </a:solidFill>
          </a:ln>
        </p:spPr>
        <p:txBody>
          <a:bodyPr/>
          <a:lstStyle/>
          <a:p>
            <a:pPr marL="0" indent="0">
              <a:spcBef>
                <a:spcPts val="600"/>
              </a:spcBef>
              <a:spcAft>
                <a:spcPts val="600"/>
              </a:spcAft>
              <a:buNone/>
            </a:pPr>
            <a:r>
              <a:rPr lang="en-GB" sz="2400" b="1" i="1" dirty="0">
                <a:solidFill>
                  <a:schemeClr val="tx2"/>
                </a:solidFill>
              </a:rPr>
              <a:t>JA CHRODIS</a:t>
            </a:r>
          </a:p>
          <a:p>
            <a:endParaRPr lang="en-GB" sz="2400" dirty="0"/>
          </a:p>
          <a:p>
            <a:pPr marL="0" indent="0">
              <a:buNone/>
            </a:pPr>
            <a:endParaRPr lang="en-GB" dirty="0"/>
          </a:p>
          <a:p>
            <a:pPr>
              <a:buFont typeface="Wingdings" panose="05000000000000000000" pitchFamily="2" charset="2"/>
              <a:buChar char="ü"/>
            </a:pPr>
            <a:endParaRPr lang="en-GB" dirty="0"/>
          </a:p>
        </p:txBody>
      </p:sp>
      <p:sp>
        <p:nvSpPr>
          <p:cNvPr id="19" name="Text Placeholder 1"/>
          <p:cNvSpPr>
            <a:spLocks noGrp="1"/>
          </p:cNvSpPr>
          <p:nvPr>
            <p:ph type="body" sz="quarter" idx="13"/>
          </p:nvPr>
        </p:nvSpPr>
        <p:spPr>
          <a:xfrm>
            <a:off x="4552877" y="5066130"/>
            <a:ext cx="3277247" cy="504056"/>
          </a:xfrm>
          <a:noFill/>
          <a:ln>
            <a:solidFill>
              <a:schemeClr val="tx2">
                <a:lumMod val="40000"/>
                <a:lumOff val="60000"/>
              </a:schemeClr>
            </a:solidFill>
          </a:ln>
        </p:spPr>
        <p:txBody>
          <a:bodyPr/>
          <a:lstStyle/>
          <a:p>
            <a:pPr marL="0" indent="0">
              <a:spcBef>
                <a:spcPts val="600"/>
              </a:spcBef>
              <a:spcAft>
                <a:spcPts val="600"/>
              </a:spcAft>
              <a:buNone/>
            </a:pPr>
            <a:r>
              <a:rPr lang="en-GB" sz="2400" b="1" i="1" dirty="0">
                <a:solidFill>
                  <a:schemeClr val="tx2"/>
                </a:solidFill>
              </a:rPr>
              <a:t>EUPATI</a:t>
            </a:r>
          </a:p>
          <a:p>
            <a:pPr marL="0" indent="0">
              <a:spcBef>
                <a:spcPts val="600"/>
              </a:spcBef>
              <a:spcAft>
                <a:spcPts val="600"/>
              </a:spcAft>
              <a:buNone/>
            </a:pPr>
            <a:endParaRPr lang="en-GB" sz="2400" dirty="0"/>
          </a:p>
          <a:p>
            <a:endParaRPr lang="en-GB" sz="2400" dirty="0"/>
          </a:p>
          <a:p>
            <a:pPr marL="0" indent="0">
              <a:buNone/>
            </a:pPr>
            <a:endParaRPr lang="en-GB" dirty="0"/>
          </a:p>
          <a:p>
            <a:pPr>
              <a:buFont typeface="Wingdings" panose="05000000000000000000" pitchFamily="2" charset="2"/>
              <a:buChar char="ü"/>
            </a:pPr>
            <a:endParaRPr lang="en-GB" dirty="0"/>
          </a:p>
        </p:txBody>
      </p:sp>
    </p:spTree>
    <p:extLst>
      <p:ext uri="{BB962C8B-B14F-4D97-AF65-F5344CB8AC3E}">
        <p14:creationId xmlns:p14="http://schemas.microsoft.com/office/powerpoint/2010/main" val="2034992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biLevel thresh="50000"/>
            <a:extLst>
              <a:ext uri="{28A0092B-C50C-407E-A947-70E740481C1C}">
                <a14:useLocalDpi xmlns:a14="http://schemas.microsoft.com/office/drawing/2010/main" val="0"/>
              </a:ext>
            </a:extLst>
          </a:blip>
          <a:srcRect l="17890"/>
          <a:stretch/>
        </p:blipFill>
        <p:spPr>
          <a:xfrm>
            <a:off x="3563888" y="1176062"/>
            <a:ext cx="5333976" cy="5085184"/>
          </a:xfrm>
          <a:prstGeom prst="rect">
            <a:avLst/>
          </a:prstGeom>
        </p:spPr>
      </p:pic>
      <p:sp>
        <p:nvSpPr>
          <p:cNvPr id="2" name="Text Placeholder 1"/>
          <p:cNvSpPr>
            <a:spLocks noGrp="1"/>
          </p:cNvSpPr>
          <p:nvPr>
            <p:ph type="body" sz="quarter" idx="13"/>
          </p:nvPr>
        </p:nvSpPr>
        <p:spPr>
          <a:xfrm>
            <a:off x="179512" y="1176062"/>
            <a:ext cx="8748464" cy="4752528"/>
          </a:xfrm>
        </p:spPr>
        <p:txBody>
          <a:bodyPr/>
          <a:lstStyle/>
          <a:p>
            <a:r>
              <a:rPr lang="en-GB" sz="2600" dirty="0"/>
              <a:t>EPF’s current geographic remit</a:t>
            </a:r>
          </a:p>
          <a:p>
            <a:r>
              <a:rPr lang="en-GB" sz="2600" dirty="0"/>
              <a:t>The implications of Brexit</a:t>
            </a:r>
          </a:p>
          <a:p>
            <a:r>
              <a:rPr lang="en-GB" sz="2600" dirty="0"/>
              <a:t>EEA Countries</a:t>
            </a:r>
          </a:p>
          <a:p>
            <a:r>
              <a:rPr lang="en-GB" sz="2600" dirty="0"/>
              <a:t>IAPO</a:t>
            </a:r>
          </a:p>
          <a:p>
            <a:r>
              <a:rPr lang="en-GB" sz="2600" dirty="0"/>
              <a:t>Board’s proposed approach</a:t>
            </a:r>
          </a:p>
          <a:p>
            <a:r>
              <a:rPr lang="en-GB" sz="2600" dirty="0"/>
              <a:t>Thoughts – views from you as members</a:t>
            </a:r>
          </a:p>
        </p:txBody>
      </p:sp>
      <p:sp>
        <p:nvSpPr>
          <p:cNvPr id="3" name="Text Placeholder 2"/>
          <p:cNvSpPr>
            <a:spLocks noGrp="1"/>
          </p:cNvSpPr>
          <p:nvPr>
            <p:ph type="body" sz="quarter" idx="14"/>
          </p:nvPr>
        </p:nvSpPr>
        <p:spPr/>
        <p:txBody>
          <a:bodyPr/>
          <a:lstStyle/>
          <a:p>
            <a:r>
              <a:rPr lang="en-GB" dirty="0"/>
              <a:t>Presentation Outline</a:t>
            </a:r>
          </a:p>
        </p:txBody>
      </p:sp>
    </p:spTree>
    <p:extLst>
      <p:ext uri="{BB962C8B-B14F-4D97-AF65-F5344CB8AC3E}">
        <p14:creationId xmlns:p14="http://schemas.microsoft.com/office/powerpoint/2010/main" val="368116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7851" y="1556792"/>
            <a:ext cx="5223098" cy="2376263"/>
          </a:xfrm>
          <a:prstGeom prst="rect">
            <a:avLst/>
          </a:prstGeom>
        </p:spPr>
      </p:pic>
      <p:sp>
        <p:nvSpPr>
          <p:cNvPr id="2" name="Text Placeholder 1"/>
          <p:cNvSpPr>
            <a:spLocks noGrp="1"/>
          </p:cNvSpPr>
          <p:nvPr>
            <p:ph type="body" sz="quarter" idx="13"/>
          </p:nvPr>
        </p:nvSpPr>
        <p:spPr>
          <a:xfrm>
            <a:off x="467841" y="1484784"/>
            <a:ext cx="4104159" cy="2520280"/>
          </a:xfrm>
          <a:solidFill>
            <a:schemeClr val="accent3">
              <a:lumMod val="40000"/>
              <a:lumOff val="60000"/>
            </a:schemeClr>
          </a:solidFill>
        </p:spPr>
        <p:txBody>
          <a:bodyPr/>
          <a:lstStyle/>
          <a:p>
            <a:r>
              <a:rPr lang="en-GB" dirty="0">
                <a:solidFill>
                  <a:schemeClr val="tx2">
                    <a:lumMod val="50000"/>
                  </a:schemeClr>
                </a:solidFill>
              </a:rPr>
              <a:t>EPF: set up as an EU organisation although our European disease specific members have a Europe wide remit</a:t>
            </a:r>
          </a:p>
        </p:txBody>
      </p:sp>
      <p:sp>
        <p:nvSpPr>
          <p:cNvPr id="3" name="Text Placeholder 2"/>
          <p:cNvSpPr>
            <a:spLocks noGrp="1"/>
          </p:cNvSpPr>
          <p:nvPr>
            <p:ph type="body" sz="quarter" idx="14"/>
          </p:nvPr>
        </p:nvSpPr>
        <p:spPr/>
        <p:txBody>
          <a:bodyPr/>
          <a:lstStyle/>
          <a:p>
            <a:r>
              <a:rPr lang="en-GB" dirty="0"/>
              <a:t>Current Status</a:t>
            </a:r>
          </a:p>
        </p:txBody>
      </p:sp>
      <p:sp>
        <p:nvSpPr>
          <p:cNvPr id="6" name="Rectangle 5"/>
          <p:cNvSpPr/>
          <p:nvPr/>
        </p:nvSpPr>
        <p:spPr>
          <a:xfrm>
            <a:off x="467841" y="4162875"/>
            <a:ext cx="8460432" cy="1815882"/>
          </a:xfrm>
          <a:prstGeom prst="rect">
            <a:avLst/>
          </a:prstGeom>
          <a:solidFill>
            <a:schemeClr val="accent6">
              <a:lumMod val="40000"/>
              <a:lumOff val="60000"/>
            </a:schemeClr>
          </a:solidFill>
        </p:spPr>
        <p:txBody>
          <a:bodyPr wrap="square">
            <a:spAutoFit/>
          </a:bodyPr>
          <a:lstStyle/>
          <a:p>
            <a:pPr marL="457200" indent="-457200">
              <a:buFont typeface="Arial" panose="020B0604020202020204" pitchFamily="34" charset="0"/>
              <a:buChar char="•"/>
            </a:pPr>
            <a:r>
              <a:rPr lang="en-GB" sz="2800" dirty="0">
                <a:solidFill>
                  <a:schemeClr val="tx2">
                    <a:lumMod val="50000"/>
                  </a:schemeClr>
                </a:solidFill>
                <a:latin typeface="Calibri" panose="020F0502020204030204" pitchFamily="34" charset="0"/>
                <a:cs typeface="Calibri" panose="020F0502020204030204" pitchFamily="34" charset="0"/>
              </a:rPr>
              <a:t>Our role = key interlocuter with the EU Institutions</a:t>
            </a:r>
          </a:p>
          <a:p>
            <a:pPr marL="457200" indent="-457200">
              <a:buFont typeface="Arial" panose="020B0604020202020204" pitchFamily="34" charset="0"/>
              <a:buChar char="•"/>
            </a:pPr>
            <a:r>
              <a:rPr lang="en-GB" sz="2800" dirty="0">
                <a:solidFill>
                  <a:schemeClr val="tx2">
                    <a:lumMod val="50000"/>
                  </a:schemeClr>
                </a:solidFill>
                <a:latin typeface="Calibri" panose="020F0502020204030204" pitchFamily="34" charset="0"/>
                <a:cs typeface="Calibri" panose="020F0502020204030204" pitchFamily="34" charset="0"/>
              </a:rPr>
              <a:t>Constitutional change 2010 to welcome eligible organisations from EU Candidate countries as associate members</a:t>
            </a:r>
          </a:p>
        </p:txBody>
      </p:sp>
    </p:spTree>
    <p:extLst>
      <p:ext uri="{BB962C8B-B14F-4D97-AF65-F5344CB8AC3E}">
        <p14:creationId xmlns:p14="http://schemas.microsoft.com/office/powerpoint/2010/main" val="32847060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0361" r="24545" b="22662"/>
          <a:stretch/>
        </p:blipFill>
        <p:spPr>
          <a:xfrm>
            <a:off x="5863921" y="4416604"/>
            <a:ext cx="3312368" cy="1944216"/>
          </a:xfrm>
          <a:prstGeom prst="rect">
            <a:avLst/>
          </a:prstGeom>
        </p:spPr>
      </p:pic>
      <p:sp>
        <p:nvSpPr>
          <p:cNvPr id="2" name="Text Placeholder 1"/>
          <p:cNvSpPr>
            <a:spLocks noGrp="1"/>
          </p:cNvSpPr>
          <p:nvPr>
            <p:ph type="body" sz="quarter" idx="13"/>
          </p:nvPr>
        </p:nvSpPr>
        <p:spPr/>
        <p:txBody>
          <a:bodyPr/>
          <a:lstStyle/>
          <a:p>
            <a:r>
              <a:rPr lang="en-GB" dirty="0"/>
              <a:t>Three member organisations from the UK: </a:t>
            </a:r>
          </a:p>
          <a:p>
            <a:pPr lvl="1"/>
            <a:r>
              <a:rPr lang="en-GB" dirty="0"/>
              <a:t>National Voices (full member) </a:t>
            </a:r>
          </a:p>
          <a:p>
            <a:pPr lvl="1"/>
            <a:r>
              <a:rPr lang="en-GB" dirty="0"/>
              <a:t>The Scottish Alliance for Health and Social Care (associate)</a:t>
            </a:r>
          </a:p>
          <a:p>
            <a:pPr lvl="1"/>
            <a:r>
              <a:rPr lang="en-GB" dirty="0"/>
              <a:t> The Association of Medical Research Charities, AMRC (associate)</a:t>
            </a:r>
          </a:p>
          <a:p>
            <a:r>
              <a:rPr lang="en-GB" dirty="0"/>
              <a:t>Discussions indicate their desire to continue to be part of the EPF membership and to contribute</a:t>
            </a:r>
          </a:p>
          <a:p>
            <a:r>
              <a:rPr lang="en-GB" dirty="0"/>
              <a:t>This requires a constitutional change</a:t>
            </a:r>
          </a:p>
        </p:txBody>
      </p:sp>
      <p:sp>
        <p:nvSpPr>
          <p:cNvPr id="3" name="Text Placeholder 2"/>
          <p:cNvSpPr>
            <a:spLocks noGrp="1"/>
          </p:cNvSpPr>
          <p:nvPr>
            <p:ph type="body" sz="quarter" idx="14"/>
          </p:nvPr>
        </p:nvSpPr>
        <p:spPr/>
        <p:txBody>
          <a:bodyPr/>
          <a:lstStyle/>
          <a:p>
            <a:r>
              <a:rPr lang="en-GB" dirty="0"/>
              <a:t>Implications of Brexit</a:t>
            </a:r>
          </a:p>
        </p:txBody>
      </p:sp>
      <p:sp>
        <p:nvSpPr>
          <p:cNvPr id="4" name="Text Placeholder 3"/>
          <p:cNvSpPr>
            <a:spLocks noGrp="1"/>
          </p:cNvSpPr>
          <p:nvPr>
            <p:ph type="body" sz="quarter" idx="15"/>
          </p:nvPr>
        </p:nvSpPr>
        <p:spPr/>
        <p:txBody>
          <a:bodyPr/>
          <a:lstStyle/>
          <a:p>
            <a:r>
              <a:rPr lang="en-GB" dirty="0"/>
              <a:t>The UK leaving the EU</a:t>
            </a:r>
          </a:p>
        </p:txBody>
      </p:sp>
    </p:spTree>
    <p:extLst>
      <p:ext uri="{BB962C8B-B14F-4D97-AF65-F5344CB8AC3E}">
        <p14:creationId xmlns:p14="http://schemas.microsoft.com/office/powerpoint/2010/main" val="3011652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dirty="0"/>
              <a:t>EPF has good links in Norway, Iceland, Switzerland</a:t>
            </a:r>
          </a:p>
          <a:p>
            <a:r>
              <a:rPr lang="en-GB" dirty="0"/>
              <a:t>Frequent participation at meetings, projects</a:t>
            </a:r>
          </a:p>
          <a:p>
            <a:pPr marL="0" indent="0">
              <a:buNone/>
            </a:pPr>
            <a:r>
              <a:rPr lang="en-GB" i="1" dirty="0"/>
              <a:t>     (EUPATI Platform in Switzerland)  </a:t>
            </a:r>
          </a:p>
          <a:p>
            <a:r>
              <a:rPr lang="en-GB" dirty="0"/>
              <a:t>Currently national coalitions from these countries are not eligible for membership</a:t>
            </a:r>
          </a:p>
        </p:txBody>
      </p:sp>
      <p:sp>
        <p:nvSpPr>
          <p:cNvPr id="3" name="Text Placeholder 2"/>
          <p:cNvSpPr>
            <a:spLocks noGrp="1"/>
          </p:cNvSpPr>
          <p:nvPr>
            <p:ph type="body" sz="quarter" idx="14"/>
          </p:nvPr>
        </p:nvSpPr>
        <p:spPr/>
        <p:txBody>
          <a:bodyPr/>
          <a:lstStyle/>
          <a:p>
            <a:r>
              <a:rPr lang="en-GB" dirty="0"/>
              <a:t>European Economic Area</a:t>
            </a:r>
          </a:p>
        </p:txBody>
      </p:sp>
    </p:spTree>
    <p:extLst>
      <p:ext uri="{BB962C8B-B14F-4D97-AF65-F5344CB8AC3E}">
        <p14:creationId xmlns:p14="http://schemas.microsoft.com/office/powerpoint/2010/main" val="644050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67544" y="1412652"/>
            <a:ext cx="8136904" cy="4536480"/>
          </a:xfrm>
        </p:spPr>
        <p:txBody>
          <a:bodyPr/>
          <a:lstStyle/>
          <a:p>
            <a:r>
              <a:rPr lang="en-GB" dirty="0"/>
              <a:t>EPF has a strong relationship with IAPO based on an MoU signed in 2006.</a:t>
            </a:r>
          </a:p>
          <a:p>
            <a:r>
              <a:rPr lang="en-GB" dirty="0"/>
              <a:t>IAPO wishes to focus more on other regions of the world and collaborate with EPF on addressing the cross cutting needs of patients from the wider Europe</a:t>
            </a:r>
          </a:p>
          <a:p>
            <a:r>
              <a:rPr lang="en-GB" i="1" dirty="0"/>
              <a:t>EPF – focus on EU neighbouring countries, IAPO on central Asian countries who form part of the WHO Europe</a:t>
            </a:r>
          </a:p>
          <a:p>
            <a:r>
              <a:rPr lang="en-GB" dirty="0"/>
              <a:t>Both EPF and IAPO are active within WHO EUROPE</a:t>
            </a:r>
          </a:p>
        </p:txBody>
      </p:sp>
      <p:sp>
        <p:nvSpPr>
          <p:cNvPr id="3" name="Text Placeholder 2"/>
          <p:cNvSpPr>
            <a:spLocks noGrp="1"/>
          </p:cNvSpPr>
          <p:nvPr>
            <p:ph type="body" sz="quarter" idx="14"/>
          </p:nvPr>
        </p:nvSpPr>
        <p:spPr/>
        <p:txBody>
          <a:bodyPr/>
          <a:lstStyle/>
          <a:p>
            <a:r>
              <a:rPr lang="en-GB" dirty="0"/>
              <a:t>IAPO and their Role in Europe</a:t>
            </a:r>
          </a:p>
        </p:txBody>
      </p:sp>
    </p:spTree>
    <p:extLst>
      <p:ext uri="{BB962C8B-B14F-4D97-AF65-F5344CB8AC3E}">
        <p14:creationId xmlns:p14="http://schemas.microsoft.com/office/powerpoint/2010/main" val="3752033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63345" y="1196752"/>
            <a:ext cx="8136904" cy="4634374"/>
          </a:xfrm>
        </p:spPr>
        <p:txBody>
          <a:bodyPr/>
          <a:lstStyle/>
          <a:p>
            <a:r>
              <a:rPr lang="en-GB" dirty="0"/>
              <a:t>Impact Assessment Process 2017 and consultation with IAPO, WHO Europe, Council of Europe , the European Commission, potential members from non EU countries</a:t>
            </a:r>
          </a:p>
          <a:p>
            <a:r>
              <a:rPr lang="en-GB" dirty="0"/>
              <a:t>Analysis and proposal to the EPF board early 2018</a:t>
            </a:r>
          </a:p>
          <a:p>
            <a:r>
              <a:rPr lang="en-GB" dirty="0"/>
              <a:t>Report back to the EPF AGM 2018, and agreement for constitutional change</a:t>
            </a:r>
          </a:p>
          <a:p>
            <a:r>
              <a:rPr lang="en-GB" dirty="0"/>
              <a:t>Setting up dedicated Constitutional Reform Committee </a:t>
            </a:r>
          </a:p>
          <a:p>
            <a:r>
              <a:rPr lang="en-GB" dirty="0"/>
              <a:t>Proposal revised Constitution to AGM 2019 for incorporation in new Strategic Plan 2020 + beyond. </a:t>
            </a:r>
          </a:p>
          <a:p>
            <a:pPr marL="0" indent="0">
              <a:buNone/>
            </a:pPr>
            <a:r>
              <a:rPr lang="en-GB" i="1" dirty="0"/>
              <a:t> </a:t>
            </a:r>
            <a:endParaRPr lang="en-GB" dirty="0"/>
          </a:p>
          <a:p>
            <a:pPr marL="0" indent="0">
              <a:buNone/>
            </a:pPr>
            <a:br>
              <a:rPr lang="en-GB" b="1" dirty="0"/>
            </a:br>
            <a:r>
              <a:rPr lang="en-GB" b="1" dirty="0"/>
              <a:t> </a:t>
            </a:r>
            <a:endParaRPr lang="en-GB" dirty="0"/>
          </a:p>
          <a:p>
            <a:endParaRPr lang="en-GB" dirty="0"/>
          </a:p>
        </p:txBody>
      </p:sp>
      <p:sp>
        <p:nvSpPr>
          <p:cNvPr id="3" name="Text Placeholder 2"/>
          <p:cNvSpPr>
            <a:spLocks noGrp="1"/>
          </p:cNvSpPr>
          <p:nvPr>
            <p:ph type="body" sz="quarter" idx="14"/>
          </p:nvPr>
        </p:nvSpPr>
        <p:spPr/>
        <p:txBody>
          <a:bodyPr/>
          <a:lstStyle/>
          <a:p>
            <a:r>
              <a:rPr lang="en-GB" dirty="0"/>
              <a:t>Board’s Proposed Process</a:t>
            </a:r>
          </a:p>
        </p:txBody>
      </p:sp>
    </p:spTree>
    <p:extLst>
      <p:ext uri="{BB962C8B-B14F-4D97-AF65-F5344CB8AC3E}">
        <p14:creationId xmlns:p14="http://schemas.microsoft.com/office/powerpoint/2010/main" val="1058005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err="1"/>
              <a:t>EnglargING</a:t>
            </a:r>
            <a:r>
              <a:rPr lang="en-GB" dirty="0"/>
              <a:t> OUR  REMIT </a:t>
            </a:r>
            <a:r>
              <a:rPr lang="en-GB" dirty="0" err="1"/>
              <a:t>iNTO</a:t>
            </a:r>
            <a:r>
              <a:rPr lang="en-GB" dirty="0"/>
              <a:t> WIDER EUROPE </a:t>
            </a:r>
          </a:p>
        </p:txBody>
      </p:sp>
      <p:sp>
        <p:nvSpPr>
          <p:cNvPr id="3" name="Text Placeholder 2"/>
          <p:cNvSpPr>
            <a:spLocks noGrp="1"/>
          </p:cNvSpPr>
          <p:nvPr>
            <p:ph type="body" sz="quarter" idx="11"/>
          </p:nvPr>
        </p:nvSpPr>
        <p:spPr/>
        <p:txBody>
          <a:bodyPr/>
          <a:lstStyle/>
          <a:p>
            <a:r>
              <a:rPr lang="en-GB" dirty="0"/>
              <a:t>Thoughts from you as members</a:t>
            </a:r>
          </a:p>
        </p:txBody>
      </p:sp>
      <p:sp>
        <p:nvSpPr>
          <p:cNvPr id="4" name="Text Placeholder 3"/>
          <p:cNvSpPr>
            <a:spLocks noGrp="1"/>
          </p:cNvSpPr>
          <p:nvPr>
            <p:ph type="body" sz="quarter" idx="12"/>
          </p:nvPr>
        </p:nvSpPr>
        <p:spPr/>
        <p:txBody>
          <a:bodyPr/>
          <a:lstStyle/>
          <a:p>
            <a:endParaRPr lang="en-GB"/>
          </a:p>
        </p:txBody>
      </p:sp>
      <p:sp>
        <p:nvSpPr>
          <p:cNvPr id="5" name="Text Placeholder 4"/>
          <p:cNvSpPr>
            <a:spLocks noGrp="1"/>
          </p:cNvSpPr>
          <p:nvPr>
            <p:ph type="body" sz="quarter" idx="13"/>
          </p:nvPr>
        </p:nvSpPr>
        <p:spPr/>
        <p:txBody>
          <a:bodyPr/>
          <a:lstStyle/>
          <a:p>
            <a:endParaRPr lang="en-GB"/>
          </a:p>
        </p:txBody>
      </p:sp>
      <p:sp>
        <p:nvSpPr>
          <p:cNvPr id="6" name="Text Placeholder 5"/>
          <p:cNvSpPr>
            <a:spLocks noGrp="1"/>
          </p:cNvSpPr>
          <p:nvPr>
            <p:ph type="body" sz="quarter" idx="14"/>
          </p:nvPr>
        </p:nvSpPr>
        <p:spPr/>
        <p:txBody>
          <a:bodyPr/>
          <a:lstStyle/>
          <a:p>
            <a:endParaRPr lang="en-GB" dirty="0"/>
          </a:p>
        </p:txBody>
      </p:sp>
    </p:spTree>
    <p:extLst>
      <p:ext uri="{BB962C8B-B14F-4D97-AF65-F5344CB8AC3E}">
        <p14:creationId xmlns:p14="http://schemas.microsoft.com/office/powerpoint/2010/main" val="2243076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51520" y="4767158"/>
            <a:ext cx="3096344" cy="779323"/>
          </a:xfrm>
        </p:spPr>
        <p:txBody>
          <a:bodyPr/>
          <a:lstStyle/>
          <a:p>
            <a:r>
              <a:rPr lang="en-GB" dirty="0"/>
              <a:t>10-11/04/17</a:t>
            </a:r>
          </a:p>
          <a:p>
            <a:r>
              <a:rPr lang="en-GB" dirty="0"/>
              <a:t>Brussels</a:t>
            </a:r>
          </a:p>
        </p:txBody>
      </p:sp>
      <p:sp>
        <p:nvSpPr>
          <p:cNvPr id="9" name="Text Placeholder 8"/>
          <p:cNvSpPr>
            <a:spLocks noGrp="1"/>
          </p:cNvSpPr>
          <p:nvPr>
            <p:ph type="body" sz="quarter" idx="10"/>
          </p:nvPr>
        </p:nvSpPr>
        <p:spPr>
          <a:xfrm>
            <a:off x="1259632" y="1916832"/>
            <a:ext cx="6877231" cy="1008112"/>
          </a:xfrm>
        </p:spPr>
        <p:txBody>
          <a:bodyPr/>
          <a:lstStyle/>
          <a:p>
            <a:r>
              <a:rPr lang="en-GB" dirty="0"/>
              <a:t>European Patient’s Forum</a:t>
            </a:r>
          </a:p>
          <a:p>
            <a:r>
              <a:rPr lang="en-GB" cap="none" dirty="0"/>
              <a:t>Annual General Meeting</a:t>
            </a:r>
          </a:p>
          <a:p>
            <a:r>
              <a:rPr lang="en-GB" b="0" cap="none" dirty="0"/>
              <a:t>2017</a:t>
            </a:r>
          </a:p>
        </p:txBody>
      </p:sp>
      <p:sp>
        <p:nvSpPr>
          <p:cNvPr id="2" name="Rectangle 1"/>
          <p:cNvSpPr/>
          <p:nvPr/>
        </p:nvSpPr>
        <p:spPr>
          <a:xfrm>
            <a:off x="4554968" y="4767158"/>
            <a:ext cx="4572000" cy="861774"/>
          </a:xfrm>
          <a:prstGeom prst="rect">
            <a:avLst/>
          </a:prstGeom>
        </p:spPr>
        <p:txBody>
          <a:bodyPr>
            <a:spAutoFit/>
          </a:bodyPr>
          <a:lstStyle/>
          <a:p>
            <a:pPr algn="r"/>
            <a:endParaRPr lang="en-GB" dirty="0"/>
          </a:p>
          <a:p>
            <a:pPr algn="r"/>
            <a:endParaRPr lang="en-GB" dirty="0"/>
          </a:p>
          <a:p>
            <a:pPr algn="r"/>
            <a:r>
              <a:rPr lang="en-GB" sz="1400" dirty="0">
                <a:solidFill>
                  <a:schemeClr val="bg1"/>
                </a:solidFill>
                <a:latin typeface="+mn-lt"/>
              </a:rPr>
              <a:t>@</a:t>
            </a:r>
            <a:r>
              <a:rPr lang="en-GB" sz="1400" dirty="0" err="1">
                <a:solidFill>
                  <a:schemeClr val="bg1"/>
                </a:solidFill>
                <a:latin typeface="+mn-lt"/>
              </a:rPr>
              <a:t>eupatientsforum</a:t>
            </a:r>
            <a:endParaRPr lang="en-GB" sz="1400" dirty="0">
              <a:solidFill>
                <a:schemeClr val="bg1"/>
              </a:solidFill>
              <a:latin typeface="+mn-lt"/>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5322237"/>
            <a:ext cx="372160" cy="306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9104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hangingPunct="0"/>
            <a:r>
              <a:rPr lang="en-GB" sz="2000" b="1" dirty="0"/>
              <a:t>A trusted and credible public-private partnership between patient organisations, science and industry</a:t>
            </a:r>
          </a:p>
          <a:p>
            <a:pPr lvl="0" hangingPunct="0"/>
            <a:r>
              <a:rPr lang="en-GB" sz="2000" dirty="0"/>
              <a:t>The Patient Expert Training Course, 97 Fellows trained in 58 disease areas</a:t>
            </a:r>
          </a:p>
          <a:p>
            <a:pPr lvl="0" hangingPunct="0"/>
            <a:r>
              <a:rPr lang="en-GB" sz="2000" dirty="0"/>
              <a:t>Deployed EUPATI Toolbox and EUPATI Library in 10 languages: </a:t>
            </a:r>
            <a:br>
              <a:rPr lang="en-GB" sz="2000" dirty="0"/>
            </a:br>
            <a:r>
              <a:rPr lang="en-GB" sz="2000" dirty="0"/>
              <a:t>120,000 visitors to date</a:t>
            </a:r>
          </a:p>
          <a:p>
            <a:pPr lvl="0" hangingPunct="0"/>
            <a:r>
              <a:rPr lang="en-GB" sz="2000" dirty="0"/>
              <a:t>Released EUPATI material under “Creative Commons”</a:t>
            </a:r>
          </a:p>
          <a:p>
            <a:pPr lvl="0" hangingPunct="0"/>
            <a:r>
              <a:rPr lang="en-GB" sz="2000" dirty="0"/>
              <a:t>Established EUPATI National Platforms in 18 countries</a:t>
            </a:r>
          </a:p>
          <a:p>
            <a:pPr lvl="0" hangingPunct="0"/>
            <a:r>
              <a:rPr lang="en-GB" sz="2000" dirty="0"/>
              <a:t>Developed guidance documents on patient Involvement with regulators, HTA bodies, industry, ethics committees;</a:t>
            </a:r>
            <a:br>
              <a:rPr lang="en-GB" sz="2000" dirty="0"/>
            </a:br>
            <a:r>
              <a:rPr lang="en-GB" sz="2000" dirty="0"/>
              <a:t>identified best practices and next steps</a:t>
            </a:r>
          </a:p>
          <a:p>
            <a:pPr lvl="0" hangingPunct="0"/>
            <a:r>
              <a:rPr lang="en-GB" sz="2000" dirty="0"/>
              <a:t>Established EUPATI as quality brand for patient education about the entire medicines R&amp;D process</a:t>
            </a:r>
          </a:p>
          <a:p>
            <a:endParaRPr lang="en-GB" dirty="0"/>
          </a:p>
        </p:txBody>
      </p:sp>
      <p:sp>
        <p:nvSpPr>
          <p:cNvPr id="3" name="Text Placeholder 2"/>
          <p:cNvSpPr>
            <a:spLocks noGrp="1"/>
          </p:cNvSpPr>
          <p:nvPr>
            <p:ph type="body" sz="quarter" idx="14"/>
          </p:nvPr>
        </p:nvSpPr>
        <p:spPr/>
        <p:txBody>
          <a:bodyPr/>
          <a:lstStyle/>
          <a:p>
            <a:r>
              <a:rPr lang="en-GB" dirty="0"/>
              <a:t>The EUPATI Journey so Far </a:t>
            </a:r>
          </a:p>
        </p:txBody>
      </p:sp>
      <p:sp>
        <p:nvSpPr>
          <p:cNvPr id="4" name="Text Placeholder 3"/>
          <p:cNvSpPr>
            <a:spLocks noGrp="1"/>
          </p:cNvSpPr>
          <p:nvPr>
            <p:ph type="body" sz="quarter" idx="15"/>
          </p:nvPr>
        </p:nvSpPr>
        <p:spPr/>
        <p:txBody>
          <a:bodyPr/>
          <a:lstStyle/>
          <a:p>
            <a:r>
              <a:rPr lang="en-GB" dirty="0"/>
              <a:t>What have we achieved after 5 years?</a:t>
            </a:r>
          </a:p>
        </p:txBody>
      </p:sp>
    </p:spTree>
    <p:extLst>
      <p:ext uri="{BB962C8B-B14F-4D97-AF65-F5344CB8AC3E}">
        <p14:creationId xmlns:p14="http://schemas.microsoft.com/office/powerpoint/2010/main" val="2958277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GB"/>
          </a:p>
        </p:txBody>
      </p:sp>
      <p:sp>
        <p:nvSpPr>
          <p:cNvPr id="3" name="Text Placeholder 2"/>
          <p:cNvSpPr>
            <a:spLocks noGrp="1"/>
          </p:cNvSpPr>
          <p:nvPr>
            <p:ph type="body" sz="quarter" idx="14"/>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sp>
        <p:nvSpPr>
          <p:cNvPr id="5" name="Rectangle 4"/>
          <p:cNvSpPr/>
          <p:nvPr/>
        </p:nvSpPr>
        <p:spPr>
          <a:xfrm>
            <a:off x="-180528" y="-27384"/>
            <a:ext cx="9324528" cy="6984776"/>
          </a:xfrm>
          <a:prstGeom prst="rect">
            <a:avLst/>
          </a:prstGeom>
          <a:solidFill>
            <a:srgbClr val="1FB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b="1" dirty="0">
                <a:latin typeface="Calibri" panose="020F0502020204030204" pitchFamily="34" charset="0"/>
                <a:cs typeface="Calibri" panose="020F0502020204030204" pitchFamily="34" charset="0"/>
              </a:rPr>
              <a:t>Access &amp; Inequalities</a:t>
            </a:r>
            <a:endParaRPr lang="en-GB"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7256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11472" y="145969"/>
            <a:ext cx="6912471" cy="647700"/>
          </a:xfrm>
        </p:spPr>
        <p:txBody>
          <a:bodyPr/>
          <a:lstStyle/>
          <a:p>
            <a:r>
              <a:rPr lang="en-GB" dirty="0"/>
              <a:t>Access Working Group</a:t>
            </a:r>
            <a:endParaRPr lang="en-IE" sz="2400" dirty="0"/>
          </a:p>
        </p:txBody>
      </p:sp>
      <p:sp>
        <p:nvSpPr>
          <p:cNvPr id="67" name="TextBox 66"/>
          <p:cNvSpPr txBox="1"/>
          <p:nvPr/>
        </p:nvSpPr>
        <p:spPr>
          <a:xfrm>
            <a:off x="467544" y="1304037"/>
            <a:ext cx="3872122" cy="2585323"/>
          </a:xfrm>
          <a:prstGeom prst="rect">
            <a:avLst/>
          </a:prstGeom>
          <a:ln>
            <a:solidFill>
              <a:srgbClr val="00569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latin typeface="Calibri" panose="020F0502020204030204" pitchFamily="34" charset="0"/>
                <a:cs typeface="Calibri" panose="020F0502020204030204" pitchFamily="34" charset="0"/>
              </a:rPr>
              <a:t>Very active in 2016, the group supported the set up of EPF’s survey on patients’ access to healthcare. Published at the end of year, the survey provides important insight on health inequalities and access barriers met by patients with chronic and long-term diseases in the EU. </a:t>
            </a:r>
          </a:p>
          <a:p>
            <a:pPr fontAlgn="base">
              <a:spcAft>
                <a:spcPct val="0"/>
              </a:spcAft>
            </a:pPr>
            <a:endParaRPr lang="en-GB" dirty="0">
              <a:solidFill>
                <a:prstClr val="black"/>
              </a:solidFill>
            </a:endParaRPr>
          </a:p>
        </p:txBody>
      </p:sp>
      <p:sp>
        <p:nvSpPr>
          <p:cNvPr id="2" name="Rectangle 1"/>
          <p:cNvSpPr/>
          <p:nvPr/>
        </p:nvSpPr>
        <p:spPr>
          <a:xfrm>
            <a:off x="467544" y="4622147"/>
            <a:ext cx="4572000" cy="923330"/>
          </a:xfrm>
          <a:prstGeom prst="rect">
            <a:avLst/>
          </a:prstGeom>
          <a:ln>
            <a:solidFill>
              <a:srgbClr val="1FB25A"/>
            </a:solidFill>
          </a:ln>
        </p:spPr>
        <p:style>
          <a:lnRef idx="2">
            <a:schemeClr val="accent3"/>
          </a:lnRef>
          <a:fillRef idx="1">
            <a:schemeClr val="lt1"/>
          </a:fillRef>
          <a:effectRef idx="0">
            <a:schemeClr val="accent3"/>
          </a:effectRef>
          <a:fontRef idx="minor">
            <a:schemeClr val="dk1"/>
          </a:fontRef>
        </p:style>
        <p:txBody>
          <a:bodyPr>
            <a:sp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The working group took part in the preparatory work for the 2017 campaign on access and universal health coverage</a:t>
            </a:r>
            <a:endParaRPr lang="en-GB" dirty="0"/>
          </a:p>
        </p:txBody>
      </p:sp>
      <p:graphicFrame>
        <p:nvGraphicFramePr>
          <p:cNvPr id="6" name="Chart 5"/>
          <p:cNvGraphicFramePr/>
          <p:nvPr>
            <p:extLst>
              <p:ext uri="{D42A27DB-BD31-4B8C-83A1-F6EECF244321}">
                <p14:modId xmlns:p14="http://schemas.microsoft.com/office/powerpoint/2010/main" val="2294451849"/>
              </p:ext>
            </p:extLst>
          </p:nvPr>
        </p:nvGraphicFramePr>
        <p:xfrm>
          <a:off x="6655677" y="1268760"/>
          <a:ext cx="2471936" cy="1935798"/>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4860032" y="2689031"/>
            <a:ext cx="2943295" cy="1446550"/>
          </a:xfrm>
          <a:prstGeom prst="rect">
            <a:avLst/>
          </a:prstGeom>
          <a:noFill/>
        </p:spPr>
        <p:txBody>
          <a:bodyPr wrap="square" rtlCol="0">
            <a:spAutoFit/>
          </a:bodyPr>
          <a:lstStyle/>
          <a:p>
            <a:pPr>
              <a:spcBef>
                <a:spcPts val="0"/>
              </a:spcBef>
            </a:pPr>
            <a:r>
              <a:rPr lang="en-GB" sz="2800" b="1" kern="1200" dirty="0">
                <a:solidFill>
                  <a:schemeClr val="accent1"/>
                </a:solidFill>
                <a:latin typeface="Calibri" panose="020F0502020204030204" pitchFamily="34" charset="0"/>
                <a:cs typeface="Calibri" panose="020F0502020204030204" pitchFamily="34" charset="0"/>
              </a:rPr>
              <a:t>60%</a:t>
            </a:r>
            <a:r>
              <a:rPr lang="en-GB" sz="2000" kern="1200" dirty="0">
                <a:solidFill>
                  <a:schemeClr val="accent1"/>
                </a:solidFill>
                <a:latin typeface="Calibri" panose="020F0502020204030204" pitchFamily="34" charset="0"/>
                <a:cs typeface="Calibri" panose="020F0502020204030204" pitchFamily="34" charset="0"/>
              </a:rPr>
              <a:t> of respondents reported financial hardship as a result of healthcare spending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4622147"/>
            <a:ext cx="3159319" cy="1036565"/>
          </a:xfrm>
          <a:prstGeom prst="rect">
            <a:avLst/>
          </a:prstGeom>
        </p:spPr>
      </p:pic>
    </p:spTree>
    <p:extLst>
      <p:ext uri="{BB962C8B-B14F-4D97-AF65-F5344CB8AC3E}">
        <p14:creationId xmlns:p14="http://schemas.microsoft.com/office/powerpoint/2010/main" val="15396476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GB" dirty="0"/>
              <a:t>Patient Access Partnership - PACT</a:t>
            </a:r>
          </a:p>
        </p:txBody>
      </p:sp>
      <p:sp>
        <p:nvSpPr>
          <p:cNvPr id="7" name="Text Placeholder 1"/>
          <p:cNvSpPr>
            <a:spLocks noGrp="1"/>
          </p:cNvSpPr>
          <p:nvPr>
            <p:ph type="body" sz="quarter" idx="13"/>
          </p:nvPr>
        </p:nvSpPr>
        <p:spPr>
          <a:xfrm>
            <a:off x="179512" y="1196752"/>
            <a:ext cx="4896544" cy="2016224"/>
          </a:xfrm>
        </p:spPr>
        <p:txBody>
          <a:bodyPr/>
          <a:lstStyle/>
          <a:p>
            <a:pPr>
              <a:spcAft>
                <a:spcPts val="600"/>
              </a:spcAft>
            </a:pPr>
            <a:r>
              <a:rPr lang="en-GB" sz="2000" dirty="0"/>
              <a:t>Founding member of the Patient Access Partnership (PACT), a patient-led multi-stakeholder network, and contributed to setting up the European Parliament Interest Group on Patient Access to Healthcare. </a:t>
            </a:r>
          </a:p>
          <a:p>
            <a:endParaRPr lang="en-IE" sz="2400" dirty="0"/>
          </a:p>
        </p:txBody>
      </p:sp>
      <p:sp>
        <p:nvSpPr>
          <p:cNvPr id="2" name="Rectangle 1"/>
          <p:cNvSpPr/>
          <p:nvPr/>
        </p:nvSpPr>
        <p:spPr>
          <a:xfrm>
            <a:off x="8900214" y="903296"/>
            <a:ext cx="231754" cy="5472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3425341"/>
            <a:ext cx="4427984" cy="2951989"/>
          </a:xfrm>
          <a:prstGeom prst="rect">
            <a:avLst/>
          </a:prstGeom>
        </p:spPr>
      </p:pic>
      <p:sp>
        <p:nvSpPr>
          <p:cNvPr id="9" name="Rectangle 8"/>
          <p:cNvSpPr/>
          <p:nvPr/>
        </p:nvSpPr>
        <p:spPr>
          <a:xfrm>
            <a:off x="395536" y="3887842"/>
            <a:ext cx="3755131"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spcAft>
                <a:spcPts val="600"/>
              </a:spcAft>
            </a:pPr>
            <a:r>
              <a:rPr lang="en-GB" sz="2400" b="1" dirty="0">
                <a:solidFill>
                  <a:schemeClr val="accent1"/>
                </a:solidFill>
                <a:latin typeface="Calibri" panose="020F0502020204030204" pitchFamily="34" charset="0"/>
                <a:cs typeface="Calibri" panose="020F0502020204030204" pitchFamily="34" charset="0"/>
              </a:rPr>
              <a:t>1 major regional conference</a:t>
            </a:r>
            <a:endParaRPr lang="en-IE" sz="2400" b="1" dirty="0">
              <a:solidFill>
                <a:schemeClr val="accent1"/>
              </a:solidFill>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1931" y="1289976"/>
            <a:ext cx="3203848" cy="2135365"/>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1932" y="3869517"/>
            <a:ext cx="3203848" cy="2120729"/>
          </a:xfrm>
          <a:prstGeom prst="rect">
            <a:avLst/>
          </a:prstGeom>
        </p:spPr>
      </p:pic>
      <p:sp>
        <p:nvSpPr>
          <p:cNvPr id="15" name="Rectangle 14"/>
          <p:cNvSpPr/>
          <p:nvPr/>
        </p:nvSpPr>
        <p:spPr>
          <a:xfrm>
            <a:off x="5868144" y="3284984"/>
            <a:ext cx="2035265"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600"/>
              </a:spcAft>
            </a:pPr>
            <a:r>
              <a:rPr lang="en-GB" sz="2400" b="1" dirty="0">
                <a:solidFill>
                  <a:schemeClr val="accent1"/>
                </a:solidFill>
                <a:latin typeface="Calibri" panose="020F0502020204030204" pitchFamily="34" charset="0"/>
                <a:cs typeface="Calibri" panose="020F0502020204030204" pitchFamily="34" charset="0"/>
              </a:rPr>
              <a:t>2 events at the European Parliament</a:t>
            </a:r>
          </a:p>
        </p:txBody>
      </p:sp>
    </p:spTree>
    <p:extLst>
      <p:ext uri="{BB962C8B-B14F-4D97-AF65-F5344CB8AC3E}">
        <p14:creationId xmlns:p14="http://schemas.microsoft.com/office/powerpoint/2010/main" val="1462231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3528" y="119923"/>
            <a:ext cx="7344816" cy="647700"/>
          </a:xfrm>
        </p:spPr>
        <p:txBody>
          <a:bodyPr/>
          <a:lstStyle/>
          <a:p>
            <a:r>
              <a:rPr lang="en-GB" dirty="0"/>
              <a:t>Policy Dossiers &amp; Projects</a:t>
            </a:r>
          </a:p>
        </p:txBody>
      </p:sp>
      <p:sp>
        <p:nvSpPr>
          <p:cNvPr id="9" name="Text Placeholder 1"/>
          <p:cNvSpPr>
            <a:spLocks noGrp="1"/>
          </p:cNvSpPr>
          <p:nvPr>
            <p:ph type="body" sz="quarter" idx="13"/>
          </p:nvPr>
        </p:nvSpPr>
        <p:spPr>
          <a:xfrm>
            <a:off x="139598" y="1809524"/>
            <a:ext cx="2826077" cy="560937"/>
          </a:xfrm>
          <a:noFill/>
          <a:ln>
            <a:solidFill>
              <a:srgbClr val="065FA6"/>
            </a:solidFill>
          </a:ln>
        </p:spPr>
        <p:txBody>
          <a:bodyPr/>
          <a:lstStyle/>
          <a:p>
            <a:pPr marL="0" indent="0">
              <a:spcBef>
                <a:spcPts val="600"/>
              </a:spcBef>
              <a:spcAft>
                <a:spcPts val="600"/>
              </a:spcAft>
              <a:buNone/>
            </a:pPr>
            <a:r>
              <a:rPr lang="en-GB" sz="2400" b="1" i="1" dirty="0">
                <a:solidFill>
                  <a:schemeClr val="tx2"/>
                </a:solidFill>
              </a:rPr>
              <a:t>Patient Safety</a:t>
            </a:r>
          </a:p>
          <a:p>
            <a:pPr marL="0" indent="0">
              <a:spcBef>
                <a:spcPts val="600"/>
              </a:spcBef>
              <a:spcAft>
                <a:spcPts val="600"/>
              </a:spcAft>
              <a:buNone/>
            </a:pPr>
            <a:endParaRPr lang="en-GB" sz="2400" dirty="0"/>
          </a:p>
          <a:p>
            <a:endParaRPr lang="en-GB" sz="2400" dirty="0"/>
          </a:p>
          <a:p>
            <a:pPr marL="0" indent="0">
              <a:buNone/>
            </a:pPr>
            <a:endParaRPr lang="en-GB" dirty="0"/>
          </a:p>
          <a:p>
            <a:pPr>
              <a:buFont typeface="Wingdings" panose="05000000000000000000" pitchFamily="2" charset="2"/>
              <a:buChar char="ü"/>
            </a:pPr>
            <a:endParaRPr lang="en-GB" dirty="0"/>
          </a:p>
        </p:txBody>
      </p:sp>
      <p:sp>
        <p:nvSpPr>
          <p:cNvPr id="12" name="Text Placeholder 1"/>
          <p:cNvSpPr>
            <a:spLocks noGrp="1"/>
          </p:cNvSpPr>
          <p:nvPr>
            <p:ph type="body" sz="quarter" idx="13"/>
          </p:nvPr>
        </p:nvSpPr>
        <p:spPr>
          <a:xfrm>
            <a:off x="174468" y="2907170"/>
            <a:ext cx="2826077" cy="504056"/>
          </a:xfrm>
          <a:noFill/>
          <a:ln>
            <a:solidFill>
              <a:schemeClr val="accent2">
                <a:lumMod val="40000"/>
                <a:lumOff val="60000"/>
              </a:schemeClr>
            </a:solidFill>
          </a:ln>
        </p:spPr>
        <p:txBody>
          <a:bodyPr/>
          <a:lstStyle/>
          <a:p>
            <a:pPr marL="0" indent="0">
              <a:spcBef>
                <a:spcPts val="600"/>
              </a:spcBef>
              <a:spcAft>
                <a:spcPts val="600"/>
              </a:spcAft>
              <a:buNone/>
            </a:pPr>
            <a:r>
              <a:rPr lang="en-GB" sz="2400" b="1" i="1" dirty="0">
                <a:solidFill>
                  <a:schemeClr val="tx2"/>
                </a:solidFill>
              </a:rPr>
              <a:t>Cross-Border HC</a:t>
            </a:r>
          </a:p>
          <a:p>
            <a:endParaRPr lang="en-GB" sz="2400" dirty="0"/>
          </a:p>
          <a:p>
            <a:pPr marL="0" indent="0">
              <a:buNone/>
            </a:pPr>
            <a:endParaRPr lang="en-GB" dirty="0"/>
          </a:p>
          <a:p>
            <a:pPr>
              <a:buFont typeface="Wingdings" panose="05000000000000000000" pitchFamily="2" charset="2"/>
              <a:buChar char="ü"/>
            </a:pPr>
            <a:endParaRPr lang="en-GB" dirty="0"/>
          </a:p>
        </p:txBody>
      </p:sp>
      <p:sp>
        <p:nvSpPr>
          <p:cNvPr id="13" name="Text Placeholder 1"/>
          <p:cNvSpPr>
            <a:spLocks noGrp="1"/>
          </p:cNvSpPr>
          <p:nvPr>
            <p:ph type="body" sz="quarter" idx="13"/>
          </p:nvPr>
        </p:nvSpPr>
        <p:spPr>
          <a:xfrm>
            <a:off x="174467" y="5066130"/>
            <a:ext cx="2826077" cy="504056"/>
          </a:xfrm>
          <a:noFill/>
          <a:ln>
            <a:solidFill>
              <a:schemeClr val="tx2">
                <a:lumMod val="40000"/>
                <a:lumOff val="60000"/>
              </a:schemeClr>
            </a:solidFill>
          </a:ln>
        </p:spPr>
        <p:txBody>
          <a:bodyPr/>
          <a:lstStyle/>
          <a:p>
            <a:pPr marL="0" indent="0">
              <a:spcBef>
                <a:spcPts val="600"/>
              </a:spcBef>
              <a:spcAft>
                <a:spcPts val="600"/>
              </a:spcAft>
              <a:buNone/>
            </a:pPr>
            <a:r>
              <a:rPr lang="en-GB" sz="2400" b="1" i="1" dirty="0">
                <a:solidFill>
                  <a:schemeClr val="tx2"/>
                </a:solidFill>
              </a:rPr>
              <a:t>Pricing</a:t>
            </a:r>
          </a:p>
          <a:p>
            <a:pPr marL="0" indent="0">
              <a:spcBef>
                <a:spcPts val="600"/>
              </a:spcBef>
              <a:spcAft>
                <a:spcPts val="600"/>
              </a:spcAft>
              <a:buNone/>
            </a:pPr>
            <a:endParaRPr lang="en-GB" sz="2400" dirty="0"/>
          </a:p>
          <a:p>
            <a:endParaRPr lang="en-GB" sz="2400" dirty="0"/>
          </a:p>
          <a:p>
            <a:pPr marL="0" indent="0">
              <a:buNone/>
            </a:pPr>
            <a:endParaRPr lang="en-GB" dirty="0"/>
          </a:p>
          <a:p>
            <a:pPr>
              <a:buFont typeface="Wingdings" panose="05000000000000000000" pitchFamily="2" charset="2"/>
              <a:buChar char="ü"/>
            </a:pPr>
            <a:endParaRPr lang="en-GB" dirty="0"/>
          </a:p>
        </p:txBody>
      </p:sp>
      <p:cxnSp>
        <p:nvCxnSpPr>
          <p:cNvPr id="4" name="Straight Connector 3"/>
          <p:cNvCxnSpPr/>
          <p:nvPr/>
        </p:nvCxnSpPr>
        <p:spPr>
          <a:xfrm>
            <a:off x="4283968" y="1546700"/>
            <a:ext cx="72008" cy="4258564"/>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 Placeholder 1"/>
          <p:cNvSpPr>
            <a:spLocks noGrp="1"/>
          </p:cNvSpPr>
          <p:nvPr>
            <p:ph type="body" sz="quarter" idx="13"/>
          </p:nvPr>
        </p:nvSpPr>
        <p:spPr>
          <a:xfrm>
            <a:off x="4552878" y="1730506"/>
            <a:ext cx="3277248" cy="639955"/>
          </a:xfrm>
          <a:noFill/>
          <a:ln>
            <a:solidFill>
              <a:srgbClr val="065FA6"/>
            </a:solidFill>
          </a:ln>
        </p:spPr>
        <p:txBody>
          <a:bodyPr/>
          <a:lstStyle/>
          <a:p>
            <a:pPr marL="0" indent="0">
              <a:spcBef>
                <a:spcPts val="600"/>
              </a:spcBef>
              <a:spcAft>
                <a:spcPts val="600"/>
              </a:spcAft>
              <a:buNone/>
            </a:pPr>
            <a:r>
              <a:rPr lang="en-GB" sz="2400" b="1" i="1" dirty="0">
                <a:solidFill>
                  <a:schemeClr val="tx2"/>
                </a:solidFill>
              </a:rPr>
              <a:t>PASQ</a:t>
            </a:r>
          </a:p>
          <a:p>
            <a:endParaRPr lang="en-GB" sz="2400" dirty="0"/>
          </a:p>
          <a:p>
            <a:pPr marL="0" indent="0">
              <a:buNone/>
            </a:pPr>
            <a:endParaRPr lang="en-GB" dirty="0"/>
          </a:p>
          <a:p>
            <a:pPr>
              <a:buFont typeface="Wingdings" panose="05000000000000000000" pitchFamily="2" charset="2"/>
              <a:buChar char="ü"/>
            </a:pPr>
            <a:endParaRPr lang="en-GB" dirty="0"/>
          </a:p>
        </p:txBody>
      </p:sp>
      <p:sp>
        <p:nvSpPr>
          <p:cNvPr id="17" name="Text Placeholder 1"/>
          <p:cNvSpPr>
            <a:spLocks noGrp="1"/>
          </p:cNvSpPr>
          <p:nvPr>
            <p:ph type="body" sz="quarter" idx="13"/>
          </p:nvPr>
        </p:nvSpPr>
        <p:spPr>
          <a:xfrm>
            <a:off x="4552877" y="2886058"/>
            <a:ext cx="3277247" cy="505336"/>
          </a:xfrm>
          <a:noFill/>
          <a:ln>
            <a:solidFill>
              <a:schemeClr val="accent6">
                <a:lumMod val="40000"/>
                <a:lumOff val="60000"/>
              </a:schemeClr>
            </a:solidFill>
          </a:ln>
        </p:spPr>
        <p:txBody>
          <a:bodyPr/>
          <a:lstStyle/>
          <a:p>
            <a:pPr marL="0" indent="0">
              <a:spcBef>
                <a:spcPts val="600"/>
              </a:spcBef>
              <a:spcAft>
                <a:spcPts val="600"/>
              </a:spcAft>
              <a:buNone/>
            </a:pPr>
            <a:r>
              <a:rPr lang="en-GB" sz="2400" b="1" i="1" dirty="0" err="1">
                <a:solidFill>
                  <a:schemeClr val="tx2"/>
                </a:solidFill>
              </a:rPr>
              <a:t>SmartCare</a:t>
            </a:r>
            <a:endParaRPr lang="en-GB" sz="2400" b="1" i="1" dirty="0">
              <a:solidFill>
                <a:schemeClr val="tx2"/>
              </a:solidFill>
            </a:endParaRPr>
          </a:p>
          <a:p>
            <a:pPr marL="0" indent="0">
              <a:buNone/>
            </a:pPr>
            <a:endParaRPr lang="en-GB" dirty="0"/>
          </a:p>
          <a:p>
            <a:pPr>
              <a:buFont typeface="Wingdings" panose="05000000000000000000" pitchFamily="2" charset="2"/>
              <a:buChar char="ü"/>
            </a:pPr>
            <a:endParaRPr lang="en-GB" dirty="0"/>
          </a:p>
        </p:txBody>
      </p:sp>
      <p:sp>
        <p:nvSpPr>
          <p:cNvPr id="18" name="Text Placeholder 1"/>
          <p:cNvSpPr>
            <a:spLocks noGrp="1"/>
          </p:cNvSpPr>
          <p:nvPr>
            <p:ph type="body" sz="quarter" idx="13"/>
          </p:nvPr>
        </p:nvSpPr>
        <p:spPr>
          <a:xfrm>
            <a:off x="4552878" y="3946655"/>
            <a:ext cx="3277248" cy="582766"/>
          </a:xfrm>
          <a:noFill/>
          <a:ln>
            <a:solidFill>
              <a:schemeClr val="accent2">
                <a:lumMod val="40000"/>
                <a:lumOff val="60000"/>
              </a:schemeClr>
            </a:solidFill>
          </a:ln>
        </p:spPr>
        <p:txBody>
          <a:bodyPr/>
          <a:lstStyle/>
          <a:p>
            <a:pPr marL="0" indent="0">
              <a:spcBef>
                <a:spcPts val="600"/>
              </a:spcBef>
              <a:spcAft>
                <a:spcPts val="600"/>
              </a:spcAft>
              <a:buNone/>
            </a:pPr>
            <a:r>
              <a:rPr lang="en-GB" sz="2400" b="1" i="1" dirty="0" err="1">
                <a:solidFill>
                  <a:schemeClr val="tx2"/>
                </a:solidFill>
              </a:rPr>
              <a:t>AdaptSmart</a:t>
            </a:r>
            <a:endParaRPr lang="en-GB" sz="2400" b="1" i="1" dirty="0">
              <a:solidFill>
                <a:schemeClr val="tx2"/>
              </a:solidFill>
            </a:endParaRPr>
          </a:p>
          <a:p>
            <a:endParaRPr lang="en-GB" sz="2400" dirty="0"/>
          </a:p>
          <a:p>
            <a:pPr marL="0" indent="0">
              <a:buNone/>
            </a:pPr>
            <a:endParaRPr lang="en-GB" dirty="0"/>
          </a:p>
          <a:p>
            <a:pPr>
              <a:buFont typeface="Wingdings" panose="05000000000000000000" pitchFamily="2" charset="2"/>
              <a:buChar char="ü"/>
            </a:pPr>
            <a:endParaRPr lang="en-GB"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38688" y="1564607"/>
            <a:ext cx="931736" cy="93173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9282" y="2643674"/>
            <a:ext cx="996197" cy="996197"/>
          </a:xfrm>
          <a:prstGeom prst="rect">
            <a:avLst/>
          </a:prstGeom>
        </p:spPr>
      </p:pic>
      <p:sp>
        <p:nvSpPr>
          <p:cNvPr id="21" name="Text Placeholder 1"/>
          <p:cNvSpPr>
            <a:spLocks noGrp="1"/>
          </p:cNvSpPr>
          <p:nvPr>
            <p:ph type="body" sz="quarter" idx="13"/>
          </p:nvPr>
        </p:nvSpPr>
        <p:spPr>
          <a:xfrm>
            <a:off x="174466" y="3928031"/>
            <a:ext cx="2826077" cy="504056"/>
          </a:xfrm>
          <a:noFill/>
          <a:ln>
            <a:solidFill>
              <a:schemeClr val="accent2">
                <a:lumMod val="40000"/>
                <a:lumOff val="60000"/>
              </a:schemeClr>
            </a:solidFill>
          </a:ln>
        </p:spPr>
        <p:txBody>
          <a:bodyPr/>
          <a:lstStyle/>
          <a:p>
            <a:pPr marL="0" indent="0">
              <a:spcBef>
                <a:spcPts val="600"/>
              </a:spcBef>
              <a:spcAft>
                <a:spcPts val="600"/>
              </a:spcAft>
              <a:buNone/>
            </a:pPr>
            <a:r>
              <a:rPr lang="en-GB" sz="2400" b="1" i="1" dirty="0">
                <a:solidFill>
                  <a:schemeClr val="tx2"/>
                </a:solidFill>
              </a:rPr>
              <a:t>Discrimination</a:t>
            </a:r>
          </a:p>
          <a:p>
            <a:endParaRPr lang="en-GB" sz="2400" dirty="0"/>
          </a:p>
          <a:p>
            <a:pPr marL="0" indent="0">
              <a:buNone/>
            </a:pPr>
            <a:endParaRPr lang="en-GB" dirty="0"/>
          </a:p>
          <a:p>
            <a:pPr>
              <a:buFont typeface="Wingdings" panose="05000000000000000000" pitchFamily="2" charset="2"/>
              <a:buChar char="ü"/>
            </a:pPr>
            <a:endParaRPr lang="en-GB"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8553" y="3787202"/>
            <a:ext cx="963979" cy="961271"/>
          </a:xfrm>
          <a:prstGeom prst="rect">
            <a:avLst/>
          </a:prstGeom>
        </p:spPr>
      </p:pic>
      <p:pic>
        <p:nvPicPr>
          <p:cNvPr id="22" name="Picture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0706268">
            <a:off x="2564062" y="4857066"/>
            <a:ext cx="989316" cy="1104780"/>
          </a:xfrm>
          <a:prstGeom prst="rect">
            <a:avLst/>
          </a:prstGeom>
        </p:spPr>
      </p:pic>
    </p:spTree>
    <p:extLst>
      <p:ext uri="{BB962C8B-B14F-4D97-AF65-F5344CB8AC3E}">
        <p14:creationId xmlns:p14="http://schemas.microsoft.com/office/powerpoint/2010/main" val="11902786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GB"/>
          </a:p>
        </p:txBody>
      </p:sp>
      <p:sp>
        <p:nvSpPr>
          <p:cNvPr id="3" name="Text Placeholder 2"/>
          <p:cNvSpPr>
            <a:spLocks noGrp="1"/>
          </p:cNvSpPr>
          <p:nvPr>
            <p:ph type="body" sz="quarter" idx="14"/>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sp>
        <p:nvSpPr>
          <p:cNvPr id="5" name="Rectangle 4"/>
          <p:cNvSpPr/>
          <p:nvPr/>
        </p:nvSpPr>
        <p:spPr>
          <a:xfrm>
            <a:off x="-180528" y="-27384"/>
            <a:ext cx="9324528" cy="6984776"/>
          </a:xfrm>
          <a:prstGeom prst="rect">
            <a:avLst/>
          </a:pr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b="1" dirty="0">
                <a:latin typeface="Calibri" panose="020F0502020204030204" pitchFamily="34" charset="0"/>
                <a:cs typeface="Calibri" panose="020F0502020204030204" pitchFamily="34" charset="0"/>
              </a:rPr>
              <a:t>A Vibrant Network</a:t>
            </a:r>
            <a:endParaRPr lang="en-GB"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3836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GB" dirty="0"/>
              <a:t>EPF Capacity Building in 2016</a:t>
            </a:r>
          </a:p>
        </p:txBody>
      </p:sp>
      <p:sp>
        <p:nvSpPr>
          <p:cNvPr id="4" name="Text Placeholder 3"/>
          <p:cNvSpPr>
            <a:spLocks noGrp="1"/>
          </p:cNvSpPr>
          <p:nvPr>
            <p:ph type="body" sz="quarter" idx="15"/>
          </p:nvPr>
        </p:nvSpPr>
        <p:spPr>
          <a:xfrm>
            <a:off x="467544" y="1196752"/>
            <a:ext cx="8496944" cy="431800"/>
          </a:xfrm>
        </p:spPr>
        <p:txBody>
          <a:bodyPr/>
          <a:lstStyle/>
          <a:p>
            <a:r>
              <a:rPr lang="en-GB" dirty="0"/>
              <a:t>At national level: thematic trainings</a:t>
            </a:r>
          </a:p>
        </p:txBody>
      </p:sp>
      <p:grpSp>
        <p:nvGrpSpPr>
          <p:cNvPr id="5" name="Group 4"/>
          <p:cNvGrpSpPr>
            <a:grpSpLocks/>
          </p:cNvGrpSpPr>
          <p:nvPr/>
        </p:nvGrpSpPr>
        <p:grpSpPr bwMode="auto">
          <a:xfrm>
            <a:off x="2263239" y="1844824"/>
            <a:ext cx="4032448" cy="4491459"/>
            <a:chOff x="1805" y="845"/>
            <a:chExt cx="2820" cy="3194"/>
          </a:xfrm>
          <a:solidFill>
            <a:schemeClr val="tx1"/>
          </a:solidFill>
        </p:grpSpPr>
        <p:sp>
          <p:nvSpPr>
            <p:cNvPr id="6" name="Freeform 5"/>
            <p:cNvSpPr>
              <a:spLocks/>
            </p:cNvSpPr>
            <p:nvPr/>
          </p:nvSpPr>
          <p:spPr bwMode="auto">
            <a:xfrm>
              <a:off x="1805" y="3082"/>
              <a:ext cx="328" cy="432"/>
            </a:xfrm>
            <a:custGeom>
              <a:avLst/>
              <a:gdLst>
                <a:gd name="T0" fmla="*/ 165 w 344"/>
                <a:gd name="T1" fmla="*/ 0 h 492"/>
                <a:gd name="T2" fmla="*/ 180 w 344"/>
                <a:gd name="T3" fmla="*/ 25 h 492"/>
                <a:gd name="T4" fmla="*/ 195 w 344"/>
                <a:gd name="T5" fmla="*/ 25 h 492"/>
                <a:gd name="T6" fmla="*/ 238 w 344"/>
                <a:gd name="T7" fmla="*/ 31 h 492"/>
                <a:gd name="T8" fmla="*/ 258 w 344"/>
                <a:gd name="T9" fmla="*/ 37 h 492"/>
                <a:gd name="T10" fmla="*/ 276 w 344"/>
                <a:gd name="T11" fmla="*/ 60 h 492"/>
                <a:gd name="T12" fmla="*/ 281 w 344"/>
                <a:gd name="T13" fmla="*/ 68 h 492"/>
                <a:gd name="T14" fmla="*/ 231 w 344"/>
                <a:gd name="T15" fmla="*/ 85 h 492"/>
                <a:gd name="T16" fmla="*/ 215 w 344"/>
                <a:gd name="T17" fmla="*/ 112 h 492"/>
                <a:gd name="T18" fmla="*/ 201 w 344"/>
                <a:gd name="T19" fmla="*/ 136 h 492"/>
                <a:gd name="T20" fmla="*/ 191 w 344"/>
                <a:gd name="T21" fmla="*/ 156 h 492"/>
                <a:gd name="T22" fmla="*/ 167 w 344"/>
                <a:gd name="T23" fmla="*/ 151 h 492"/>
                <a:gd name="T24" fmla="*/ 163 w 344"/>
                <a:gd name="T25" fmla="*/ 171 h 492"/>
                <a:gd name="T26" fmla="*/ 165 w 344"/>
                <a:gd name="T27" fmla="*/ 191 h 492"/>
                <a:gd name="T28" fmla="*/ 144 w 344"/>
                <a:gd name="T29" fmla="*/ 211 h 492"/>
                <a:gd name="T30" fmla="*/ 140 w 344"/>
                <a:gd name="T31" fmla="*/ 236 h 492"/>
                <a:gd name="T32" fmla="*/ 144 w 344"/>
                <a:gd name="T33" fmla="*/ 253 h 492"/>
                <a:gd name="T34" fmla="*/ 108 w 344"/>
                <a:gd name="T35" fmla="*/ 265 h 492"/>
                <a:gd name="T36" fmla="*/ 107 w 344"/>
                <a:gd name="T37" fmla="*/ 289 h 492"/>
                <a:gd name="T38" fmla="*/ 56 w 344"/>
                <a:gd name="T39" fmla="*/ 292 h 492"/>
                <a:gd name="T40" fmla="*/ 18 w 344"/>
                <a:gd name="T41" fmla="*/ 270 h 492"/>
                <a:gd name="T42" fmla="*/ 0 w 344"/>
                <a:gd name="T43" fmla="*/ 264 h 492"/>
                <a:gd name="T44" fmla="*/ 20 w 344"/>
                <a:gd name="T45" fmla="*/ 241 h 492"/>
                <a:gd name="T46" fmla="*/ 45 w 344"/>
                <a:gd name="T47" fmla="*/ 211 h 492"/>
                <a:gd name="T48" fmla="*/ 41 w 344"/>
                <a:gd name="T49" fmla="*/ 193 h 492"/>
                <a:gd name="T50" fmla="*/ 29 w 344"/>
                <a:gd name="T51" fmla="*/ 180 h 492"/>
                <a:gd name="T52" fmla="*/ 49 w 344"/>
                <a:gd name="T53" fmla="*/ 169 h 492"/>
                <a:gd name="T54" fmla="*/ 20 w 344"/>
                <a:gd name="T55" fmla="*/ 171 h 492"/>
                <a:gd name="T56" fmla="*/ 29 w 344"/>
                <a:gd name="T57" fmla="*/ 151 h 492"/>
                <a:gd name="T58" fmla="*/ 39 w 344"/>
                <a:gd name="T59" fmla="*/ 134 h 492"/>
                <a:gd name="T60" fmla="*/ 49 w 344"/>
                <a:gd name="T61" fmla="*/ 125 h 492"/>
                <a:gd name="T62" fmla="*/ 77 w 344"/>
                <a:gd name="T63" fmla="*/ 112 h 492"/>
                <a:gd name="T64" fmla="*/ 114 w 344"/>
                <a:gd name="T65" fmla="*/ 76 h 492"/>
                <a:gd name="T66" fmla="*/ 127 w 344"/>
                <a:gd name="T67" fmla="*/ 53 h 492"/>
                <a:gd name="T68" fmla="*/ 136 w 344"/>
                <a:gd name="T69" fmla="*/ 25 h 4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492"/>
                <a:gd name="T107" fmla="*/ 344 w 344"/>
                <a:gd name="T108" fmla="*/ 492 h 4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492">
                  <a:moveTo>
                    <a:pt x="174" y="4"/>
                  </a:moveTo>
                  <a:lnTo>
                    <a:pt x="199" y="0"/>
                  </a:lnTo>
                  <a:lnTo>
                    <a:pt x="215" y="20"/>
                  </a:lnTo>
                  <a:lnTo>
                    <a:pt x="218" y="43"/>
                  </a:lnTo>
                  <a:lnTo>
                    <a:pt x="224" y="47"/>
                  </a:lnTo>
                  <a:lnTo>
                    <a:pt x="236" y="43"/>
                  </a:lnTo>
                  <a:lnTo>
                    <a:pt x="277" y="59"/>
                  </a:lnTo>
                  <a:lnTo>
                    <a:pt x="288" y="52"/>
                  </a:lnTo>
                  <a:lnTo>
                    <a:pt x="304" y="50"/>
                  </a:lnTo>
                  <a:lnTo>
                    <a:pt x="313" y="63"/>
                  </a:lnTo>
                  <a:lnTo>
                    <a:pt x="322" y="86"/>
                  </a:lnTo>
                  <a:lnTo>
                    <a:pt x="333" y="100"/>
                  </a:lnTo>
                  <a:lnTo>
                    <a:pt x="343" y="109"/>
                  </a:lnTo>
                  <a:lnTo>
                    <a:pt x="340" y="115"/>
                  </a:lnTo>
                  <a:lnTo>
                    <a:pt x="311" y="125"/>
                  </a:lnTo>
                  <a:lnTo>
                    <a:pt x="279" y="143"/>
                  </a:lnTo>
                  <a:lnTo>
                    <a:pt x="279" y="172"/>
                  </a:lnTo>
                  <a:lnTo>
                    <a:pt x="261" y="188"/>
                  </a:lnTo>
                  <a:lnTo>
                    <a:pt x="245" y="202"/>
                  </a:lnTo>
                  <a:lnTo>
                    <a:pt x="243" y="229"/>
                  </a:lnTo>
                  <a:lnTo>
                    <a:pt x="243" y="250"/>
                  </a:lnTo>
                  <a:lnTo>
                    <a:pt x="231" y="263"/>
                  </a:lnTo>
                  <a:lnTo>
                    <a:pt x="220" y="250"/>
                  </a:lnTo>
                  <a:lnTo>
                    <a:pt x="202" y="254"/>
                  </a:lnTo>
                  <a:lnTo>
                    <a:pt x="199" y="263"/>
                  </a:lnTo>
                  <a:lnTo>
                    <a:pt x="197" y="288"/>
                  </a:lnTo>
                  <a:lnTo>
                    <a:pt x="204" y="297"/>
                  </a:lnTo>
                  <a:lnTo>
                    <a:pt x="199" y="322"/>
                  </a:lnTo>
                  <a:lnTo>
                    <a:pt x="188" y="334"/>
                  </a:lnTo>
                  <a:lnTo>
                    <a:pt x="174" y="354"/>
                  </a:lnTo>
                  <a:lnTo>
                    <a:pt x="168" y="370"/>
                  </a:lnTo>
                  <a:lnTo>
                    <a:pt x="170" y="397"/>
                  </a:lnTo>
                  <a:lnTo>
                    <a:pt x="183" y="415"/>
                  </a:lnTo>
                  <a:lnTo>
                    <a:pt x="174" y="425"/>
                  </a:lnTo>
                  <a:lnTo>
                    <a:pt x="143" y="436"/>
                  </a:lnTo>
                  <a:lnTo>
                    <a:pt x="131" y="447"/>
                  </a:lnTo>
                  <a:lnTo>
                    <a:pt x="129" y="461"/>
                  </a:lnTo>
                  <a:lnTo>
                    <a:pt x="129" y="486"/>
                  </a:lnTo>
                  <a:lnTo>
                    <a:pt x="93" y="486"/>
                  </a:lnTo>
                  <a:lnTo>
                    <a:pt x="68" y="491"/>
                  </a:lnTo>
                  <a:lnTo>
                    <a:pt x="38" y="456"/>
                  </a:lnTo>
                  <a:lnTo>
                    <a:pt x="22" y="456"/>
                  </a:lnTo>
                  <a:lnTo>
                    <a:pt x="9" y="456"/>
                  </a:lnTo>
                  <a:lnTo>
                    <a:pt x="0" y="445"/>
                  </a:lnTo>
                  <a:lnTo>
                    <a:pt x="9" y="431"/>
                  </a:lnTo>
                  <a:lnTo>
                    <a:pt x="24" y="406"/>
                  </a:lnTo>
                  <a:lnTo>
                    <a:pt x="34" y="381"/>
                  </a:lnTo>
                  <a:lnTo>
                    <a:pt x="54" y="354"/>
                  </a:lnTo>
                  <a:lnTo>
                    <a:pt x="59" y="336"/>
                  </a:lnTo>
                  <a:lnTo>
                    <a:pt x="49" y="325"/>
                  </a:lnTo>
                  <a:lnTo>
                    <a:pt x="38" y="311"/>
                  </a:lnTo>
                  <a:lnTo>
                    <a:pt x="34" y="304"/>
                  </a:lnTo>
                  <a:lnTo>
                    <a:pt x="49" y="300"/>
                  </a:lnTo>
                  <a:lnTo>
                    <a:pt x="59" y="284"/>
                  </a:lnTo>
                  <a:lnTo>
                    <a:pt x="43" y="279"/>
                  </a:lnTo>
                  <a:lnTo>
                    <a:pt x="24" y="288"/>
                  </a:lnTo>
                  <a:lnTo>
                    <a:pt x="24" y="265"/>
                  </a:lnTo>
                  <a:lnTo>
                    <a:pt x="34" y="254"/>
                  </a:lnTo>
                  <a:lnTo>
                    <a:pt x="43" y="240"/>
                  </a:lnTo>
                  <a:lnTo>
                    <a:pt x="47" y="225"/>
                  </a:lnTo>
                  <a:lnTo>
                    <a:pt x="49" y="213"/>
                  </a:lnTo>
                  <a:lnTo>
                    <a:pt x="59" y="209"/>
                  </a:lnTo>
                  <a:lnTo>
                    <a:pt x="70" y="218"/>
                  </a:lnTo>
                  <a:lnTo>
                    <a:pt x="93" y="188"/>
                  </a:lnTo>
                  <a:lnTo>
                    <a:pt x="104" y="168"/>
                  </a:lnTo>
                  <a:lnTo>
                    <a:pt x="138" y="129"/>
                  </a:lnTo>
                  <a:lnTo>
                    <a:pt x="138" y="113"/>
                  </a:lnTo>
                  <a:lnTo>
                    <a:pt x="154" y="88"/>
                  </a:lnTo>
                  <a:lnTo>
                    <a:pt x="159" y="59"/>
                  </a:lnTo>
                  <a:lnTo>
                    <a:pt x="165" y="43"/>
                  </a:lnTo>
                  <a:lnTo>
                    <a:pt x="174" y="4"/>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7" name="Freeform 6"/>
            <p:cNvSpPr>
              <a:spLocks/>
            </p:cNvSpPr>
            <p:nvPr/>
          </p:nvSpPr>
          <p:spPr bwMode="auto">
            <a:xfrm>
              <a:off x="1929" y="2948"/>
              <a:ext cx="867" cy="707"/>
            </a:xfrm>
            <a:custGeom>
              <a:avLst/>
              <a:gdLst>
                <a:gd name="T0" fmla="*/ 32 w 911"/>
                <a:gd name="T1" fmla="*/ 86 h 805"/>
                <a:gd name="T2" fmla="*/ 58 w 911"/>
                <a:gd name="T3" fmla="*/ 52 h 805"/>
                <a:gd name="T4" fmla="*/ 51 w 911"/>
                <a:gd name="T5" fmla="*/ 39 h 805"/>
                <a:gd name="T6" fmla="*/ 42 w 911"/>
                <a:gd name="T7" fmla="*/ 27 h 805"/>
                <a:gd name="T8" fmla="*/ 82 w 911"/>
                <a:gd name="T9" fmla="*/ 12 h 805"/>
                <a:gd name="T10" fmla="*/ 111 w 911"/>
                <a:gd name="T11" fmla="*/ 7 h 805"/>
                <a:gd name="T12" fmla="*/ 144 w 911"/>
                <a:gd name="T13" fmla="*/ 4 h 805"/>
                <a:gd name="T14" fmla="*/ 206 w 911"/>
                <a:gd name="T15" fmla="*/ 37 h 805"/>
                <a:gd name="T16" fmla="*/ 247 w 911"/>
                <a:gd name="T17" fmla="*/ 39 h 805"/>
                <a:gd name="T18" fmla="*/ 366 w 911"/>
                <a:gd name="T19" fmla="*/ 80 h 805"/>
                <a:gd name="T20" fmla="*/ 418 w 911"/>
                <a:gd name="T21" fmla="*/ 87 h 805"/>
                <a:gd name="T22" fmla="*/ 453 w 911"/>
                <a:gd name="T23" fmla="*/ 108 h 805"/>
                <a:gd name="T24" fmla="*/ 486 w 911"/>
                <a:gd name="T25" fmla="*/ 111 h 805"/>
                <a:gd name="T26" fmla="*/ 486 w 911"/>
                <a:gd name="T27" fmla="*/ 123 h 805"/>
                <a:gd name="T28" fmla="*/ 543 w 911"/>
                <a:gd name="T29" fmla="*/ 161 h 805"/>
                <a:gd name="T30" fmla="*/ 586 w 911"/>
                <a:gd name="T31" fmla="*/ 175 h 805"/>
                <a:gd name="T32" fmla="*/ 654 w 911"/>
                <a:gd name="T33" fmla="*/ 188 h 805"/>
                <a:gd name="T34" fmla="*/ 668 w 911"/>
                <a:gd name="T35" fmla="*/ 206 h 805"/>
                <a:gd name="T36" fmla="*/ 694 w 911"/>
                <a:gd name="T37" fmla="*/ 214 h 805"/>
                <a:gd name="T38" fmla="*/ 722 w 911"/>
                <a:gd name="T39" fmla="*/ 214 h 805"/>
                <a:gd name="T40" fmla="*/ 740 w 911"/>
                <a:gd name="T41" fmla="*/ 214 h 805"/>
                <a:gd name="T42" fmla="*/ 746 w 911"/>
                <a:gd name="T43" fmla="*/ 237 h 805"/>
                <a:gd name="T44" fmla="*/ 681 w 911"/>
                <a:gd name="T45" fmla="*/ 272 h 805"/>
                <a:gd name="T46" fmla="*/ 589 w 911"/>
                <a:gd name="T47" fmla="*/ 286 h 805"/>
                <a:gd name="T48" fmla="*/ 565 w 911"/>
                <a:gd name="T49" fmla="*/ 304 h 805"/>
                <a:gd name="T50" fmla="*/ 539 w 911"/>
                <a:gd name="T51" fmla="*/ 310 h 805"/>
                <a:gd name="T52" fmla="*/ 511 w 911"/>
                <a:gd name="T53" fmla="*/ 332 h 805"/>
                <a:gd name="T54" fmla="*/ 479 w 911"/>
                <a:gd name="T55" fmla="*/ 348 h 805"/>
                <a:gd name="T56" fmla="*/ 491 w 911"/>
                <a:gd name="T57" fmla="*/ 374 h 805"/>
                <a:gd name="T58" fmla="*/ 494 w 911"/>
                <a:gd name="T59" fmla="*/ 394 h 805"/>
                <a:gd name="T60" fmla="*/ 478 w 911"/>
                <a:gd name="T61" fmla="*/ 402 h 805"/>
                <a:gd name="T62" fmla="*/ 429 w 911"/>
                <a:gd name="T63" fmla="*/ 432 h 805"/>
                <a:gd name="T64" fmla="*/ 412 w 911"/>
                <a:gd name="T65" fmla="*/ 444 h 805"/>
                <a:gd name="T66" fmla="*/ 383 w 911"/>
                <a:gd name="T67" fmla="*/ 451 h 805"/>
                <a:gd name="T68" fmla="*/ 349 w 911"/>
                <a:gd name="T69" fmla="*/ 457 h 805"/>
                <a:gd name="T70" fmla="*/ 333 w 911"/>
                <a:gd name="T71" fmla="*/ 472 h 805"/>
                <a:gd name="T72" fmla="*/ 306 w 911"/>
                <a:gd name="T73" fmla="*/ 476 h 805"/>
                <a:gd name="T74" fmla="*/ 252 w 911"/>
                <a:gd name="T75" fmla="*/ 472 h 805"/>
                <a:gd name="T76" fmla="*/ 166 w 911"/>
                <a:gd name="T77" fmla="*/ 451 h 805"/>
                <a:gd name="T78" fmla="*/ 127 w 911"/>
                <a:gd name="T79" fmla="*/ 464 h 805"/>
                <a:gd name="T80" fmla="*/ 87 w 911"/>
                <a:gd name="T81" fmla="*/ 474 h 805"/>
                <a:gd name="T82" fmla="*/ 42 w 911"/>
                <a:gd name="T83" fmla="*/ 450 h 805"/>
                <a:gd name="T84" fmla="*/ 25 w 911"/>
                <a:gd name="T85" fmla="*/ 392 h 805"/>
                <a:gd name="T86" fmla="*/ 0 w 911"/>
                <a:gd name="T87" fmla="*/ 372 h 805"/>
                <a:gd name="T88" fmla="*/ 10 w 911"/>
                <a:gd name="T89" fmla="*/ 350 h 805"/>
                <a:gd name="T90" fmla="*/ 45 w 911"/>
                <a:gd name="T91" fmla="*/ 337 h 805"/>
                <a:gd name="T92" fmla="*/ 29 w 911"/>
                <a:gd name="T93" fmla="*/ 310 h 805"/>
                <a:gd name="T94" fmla="*/ 62 w 911"/>
                <a:gd name="T95" fmla="*/ 281 h 805"/>
                <a:gd name="T96" fmla="*/ 53 w 911"/>
                <a:gd name="T97" fmla="*/ 259 h 805"/>
                <a:gd name="T98" fmla="*/ 65 w 911"/>
                <a:gd name="T99" fmla="*/ 239 h 805"/>
                <a:gd name="T100" fmla="*/ 82 w 911"/>
                <a:gd name="T101" fmla="*/ 247 h 805"/>
                <a:gd name="T102" fmla="*/ 95 w 911"/>
                <a:gd name="T103" fmla="*/ 209 h 805"/>
                <a:gd name="T104" fmla="*/ 123 w 911"/>
                <a:gd name="T105" fmla="*/ 182 h 805"/>
                <a:gd name="T106" fmla="*/ 149 w 911"/>
                <a:gd name="T107" fmla="*/ 163 h 805"/>
                <a:gd name="T108" fmla="*/ 178 w 911"/>
                <a:gd name="T109" fmla="*/ 155 h 805"/>
                <a:gd name="T110" fmla="*/ 147 w 911"/>
                <a:gd name="T111" fmla="*/ 123 h 805"/>
                <a:gd name="T112" fmla="*/ 119 w 911"/>
                <a:gd name="T113" fmla="*/ 125 h 805"/>
                <a:gd name="T114" fmla="*/ 85 w 911"/>
                <a:gd name="T115" fmla="*/ 116 h 805"/>
                <a:gd name="T116" fmla="*/ 72 w 911"/>
                <a:gd name="T117" fmla="*/ 113 h 805"/>
                <a:gd name="T118" fmla="*/ 62 w 911"/>
                <a:gd name="T119" fmla="*/ 92 h 805"/>
                <a:gd name="T120" fmla="*/ 37 w 911"/>
                <a:gd name="T121" fmla="*/ 92 h 80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1"/>
                <a:gd name="T184" fmla="*/ 0 h 805"/>
                <a:gd name="T185" fmla="*/ 911 w 911"/>
                <a:gd name="T186" fmla="*/ 805 h 80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1" h="805">
                  <a:moveTo>
                    <a:pt x="45" y="156"/>
                  </a:moveTo>
                  <a:lnTo>
                    <a:pt x="40" y="145"/>
                  </a:lnTo>
                  <a:lnTo>
                    <a:pt x="45" y="129"/>
                  </a:lnTo>
                  <a:lnTo>
                    <a:pt x="70" y="86"/>
                  </a:lnTo>
                  <a:lnTo>
                    <a:pt x="59" y="77"/>
                  </a:lnTo>
                  <a:lnTo>
                    <a:pt x="63" y="65"/>
                  </a:lnTo>
                  <a:lnTo>
                    <a:pt x="50" y="63"/>
                  </a:lnTo>
                  <a:lnTo>
                    <a:pt x="50" y="45"/>
                  </a:lnTo>
                  <a:lnTo>
                    <a:pt x="59" y="34"/>
                  </a:lnTo>
                  <a:lnTo>
                    <a:pt x="100" y="20"/>
                  </a:lnTo>
                  <a:lnTo>
                    <a:pt x="134" y="24"/>
                  </a:lnTo>
                  <a:lnTo>
                    <a:pt x="136" y="11"/>
                  </a:lnTo>
                  <a:lnTo>
                    <a:pt x="161" y="0"/>
                  </a:lnTo>
                  <a:lnTo>
                    <a:pt x="175" y="4"/>
                  </a:lnTo>
                  <a:lnTo>
                    <a:pt x="202" y="40"/>
                  </a:lnTo>
                  <a:lnTo>
                    <a:pt x="250" y="63"/>
                  </a:lnTo>
                  <a:lnTo>
                    <a:pt x="291" y="63"/>
                  </a:lnTo>
                  <a:lnTo>
                    <a:pt x="302" y="65"/>
                  </a:lnTo>
                  <a:lnTo>
                    <a:pt x="416" y="129"/>
                  </a:lnTo>
                  <a:lnTo>
                    <a:pt x="448" y="134"/>
                  </a:lnTo>
                  <a:lnTo>
                    <a:pt x="473" y="156"/>
                  </a:lnTo>
                  <a:lnTo>
                    <a:pt x="509" y="147"/>
                  </a:lnTo>
                  <a:lnTo>
                    <a:pt x="532" y="161"/>
                  </a:lnTo>
                  <a:lnTo>
                    <a:pt x="552" y="181"/>
                  </a:lnTo>
                  <a:lnTo>
                    <a:pt x="577" y="181"/>
                  </a:lnTo>
                  <a:lnTo>
                    <a:pt x="593" y="186"/>
                  </a:lnTo>
                  <a:lnTo>
                    <a:pt x="602" y="195"/>
                  </a:lnTo>
                  <a:lnTo>
                    <a:pt x="593" y="206"/>
                  </a:lnTo>
                  <a:lnTo>
                    <a:pt x="593" y="222"/>
                  </a:lnTo>
                  <a:lnTo>
                    <a:pt x="662" y="270"/>
                  </a:lnTo>
                  <a:lnTo>
                    <a:pt x="698" y="299"/>
                  </a:lnTo>
                  <a:lnTo>
                    <a:pt x="714" y="295"/>
                  </a:lnTo>
                  <a:lnTo>
                    <a:pt x="734" y="290"/>
                  </a:lnTo>
                  <a:lnTo>
                    <a:pt x="798" y="317"/>
                  </a:lnTo>
                  <a:lnTo>
                    <a:pt x="805" y="340"/>
                  </a:lnTo>
                  <a:lnTo>
                    <a:pt x="814" y="347"/>
                  </a:lnTo>
                  <a:lnTo>
                    <a:pt x="834" y="352"/>
                  </a:lnTo>
                  <a:lnTo>
                    <a:pt x="846" y="361"/>
                  </a:lnTo>
                  <a:lnTo>
                    <a:pt x="864" y="361"/>
                  </a:lnTo>
                  <a:lnTo>
                    <a:pt x="880" y="361"/>
                  </a:lnTo>
                  <a:lnTo>
                    <a:pt x="898" y="365"/>
                  </a:lnTo>
                  <a:lnTo>
                    <a:pt x="903" y="361"/>
                  </a:lnTo>
                  <a:lnTo>
                    <a:pt x="910" y="377"/>
                  </a:lnTo>
                  <a:lnTo>
                    <a:pt x="910" y="397"/>
                  </a:lnTo>
                  <a:lnTo>
                    <a:pt x="898" y="411"/>
                  </a:lnTo>
                  <a:lnTo>
                    <a:pt x="830" y="458"/>
                  </a:lnTo>
                  <a:lnTo>
                    <a:pt x="803" y="458"/>
                  </a:lnTo>
                  <a:lnTo>
                    <a:pt x="718" y="481"/>
                  </a:lnTo>
                  <a:lnTo>
                    <a:pt x="689" y="486"/>
                  </a:lnTo>
                  <a:lnTo>
                    <a:pt x="689" y="511"/>
                  </a:lnTo>
                  <a:lnTo>
                    <a:pt x="673" y="511"/>
                  </a:lnTo>
                  <a:lnTo>
                    <a:pt x="657" y="522"/>
                  </a:lnTo>
                  <a:lnTo>
                    <a:pt x="639" y="542"/>
                  </a:lnTo>
                  <a:lnTo>
                    <a:pt x="623" y="558"/>
                  </a:lnTo>
                  <a:lnTo>
                    <a:pt x="602" y="563"/>
                  </a:lnTo>
                  <a:lnTo>
                    <a:pt x="584" y="585"/>
                  </a:lnTo>
                  <a:lnTo>
                    <a:pt x="584" y="613"/>
                  </a:lnTo>
                  <a:lnTo>
                    <a:pt x="598" y="629"/>
                  </a:lnTo>
                  <a:lnTo>
                    <a:pt x="602" y="642"/>
                  </a:lnTo>
                  <a:lnTo>
                    <a:pt x="602" y="663"/>
                  </a:lnTo>
                  <a:lnTo>
                    <a:pt x="598" y="672"/>
                  </a:lnTo>
                  <a:lnTo>
                    <a:pt x="582" y="676"/>
                  </a:lnTo>
                  <a:lnTo>
                    <a:pt x="557" y="697"/>
                  </a:lnTo>
                  <a:lnTo>
                    <a:pt x="523" y="726"/>
                  </a:lnTo>
                  <a:lnTo>
                    <a:pt x="509" y="738"/>
                  </a:lnTo>
                  <a:lnTo>
                    <a:pt x="502" y="747"/>
                  </a:lnTo>
                  <a:lnTo>
                    <a:pt x="502" y="758"/>
                  </a:lnTo>
                  <a:lnTo>
                    <a:pt x="466" y="758"/>
                  </a:lnTo>
                  <a:lnTo>
                    <a:pt x="443" y="763"/>
                  </a:lnTo>
                  <a:lnTo>
                    <a:pt x="427" y="767"/>
                  </a:lnTo>
                  <a:lnTo>
                    <a:pt x="420" y="774"/>
                  </a:lnTo>
                  <a:lnTo>
                    <a:pt x="407" y="792"/>
                  </a:lnTo>
                  <a:lnTo>
                    <a:pt x="386" y="799"/>
                  </a:lnTo>
                  <a:lnTo>
                    <a:pt x="373" y="799"/>
                  </a:lnTo>
                  <a:lnTo>
                    <a:pt x="348" y="797"/>
                  </a:lnTo>
                  <a:lnTo>
                    <a:pt x="307" y="792"/>
                  </a:lnTo>
                  <a:lnTo>
                    <a:pt x="232" y="763"/>
                  </a:lnTo>
                  <a:lnTo>
                    <a:pt x="202" y="758"/>
                  </a:lnTo>
                  <a:lnTo>
                    <a:pt x="175" y="767"/>
                  </a:lnTo>
                  <a:lnTo>
                    <a:pt x="154" y="779"/>
                  </a:lnTo>
                  <a:lnTo>
                    <a:pt x="129" y="783"/>
                  </a:lnTo>
                  <a:lnTo>
                    <a:pt x="106" y="797"/>
                  </a:lnTo>
                  <a:lnTo>
                    <a:pt x="95" y="804"/>
                  </a:lnTo>
                  <a:lnTo>
                    <a:pt x="50" y="756"/>
                  </a:lnTo>
                  <a:lnTo>
                    <a:pt x="50" y="683"/>
                  </a:lnTo>
                  <a:lnTo>
                    <a:pt x="29" y="658"/>
                  </a:lnTo>
                  <a:lnTo>
                    <a:pt x="4" y="638"/>
                  </a:lnTo>
                  <a:lnTo>
                    <a:pt x="0" y="626"/>
                  </a:lnTo>
                  <a:lnTo>
                    <a:pt x="0" y="601"/>
                  </a:lnTo>
                  <a:lnTo>
                    <a:pt x="13" y="588"/>
                  </a:lnTo>
                  <a:lnTo>
                    <a:pt x="45" y="576"/>
                  </a:lnTo>
                  <a:lnTo>
                    <a:pt x="54" y="567"/>
                  </a:lnTo>
                  <a:lnTo>
                    <a:pt x="40" y="551"/>
                  </a:lnTo>
                  <a:lnTo>
                    <a:pt x="36" y="522"/>
                  </a:lnTo>
                  <a:lnTo>
                    <a:pt x="50" y="497"/>
                  </a:lnTo>
                  <a:lnTo>
                    <a:pt x="75" y="472"/>
                  </a:lnTo>
                  <a:lnTo>
                    <a:pt x="75" y="451"/>
                  </a:lnTo>
                  <a:lnTo>
                    <a:pt x="65" y="436"/>
                  </a:lnTo>
                  <a:lnTo>
                    <a:pt x="75" y="406"/>
                  </a:lnTo>
                  <a:lnTo>
                    <a:pt x="79" y="402"/>
                  </a:lnTo>
                  <a:lnTo>
                    <a:pt x="91" y="402"/>
                  </a:lnTo>
                  <a:lnTo>
                    <a:pt x="100" y="415"/>
                  </a:lnTo>
                  <a:lnTo>
                    <a:pt x="111" y="397"/>
                  </a:lnTo>
                  <a:lnTo>
                    <a:pt x="116" y="352"/>
                  </a:lnTo>
                  <a:lnTo>
                    <a:pt x="150" y="322"/>
                  </a:lnTo>
                  <a:lnTo>
                    <a:pt x="150" y="306"/>
                  </a:lnTo>
                  <a:lnTo>
                    <a:pt x="150" y="295"/>
                  </a:lnTo>
                  <a:lnTo>
                    <a:pt x="182" y="274"/>
                  </a:lnTo>
                  <a:lnTo>
                    <a:pt x="207" y="270"/>
                  </a:lnTo>
                  <a:lnTo>
                    <a:pt x="216" y="261"/>
                  </a:lnTo>
                  <a:lnTo>
                    <a:pt x="195" y="240"/>
                  </a:lnTo>
                  <a:lnTo>
                    <a:pt x="179" y="206"/>
                  </a:lnTo>
                  <a:lnTo>
                    <a:pt x="170" y="199"/>
                  </a:lnTo>
                  <a:lnTo>
                    <a:pt x="145" y="211"/>
                  </a:lnTo>
                  <a:lnTo>
                    <a:pt x="129" y="204"/>
                  </a:lnTo>
                  <a:lnTo>
                    <a:pt x="104" y="195"/>
                  </a:lnTo>
                  <a:lnTo>
                    <a:pt x="95" y="199"/>
                  </a:lnTo>
                  <a:lnTo>
                    <a:pt x="88" y="190"/>
                  </a:lnTo>
                  <a:lnTo>
                    <a:pt x="88" y="174"/>
                  </a:lnTo>
                  <a:lnTo>
                    <a:pt x="75" y="156"/>
                  </a:lnTo>
                  <a:lnTo>
                    <a:pt x="65" y="152"/>
                  </a:lnTo>
                  <a:lnTo>
                    <a:pt x="45" y="156"/>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8" name="Freeform 7"/>
            <p:cNvSpPr>
              <a:spLocks/>
            </p:cNvSpPr>
            <p:nvPr/>
          </p:nvSpPr>
          <p:spPr bwMode="auto">
            <a:xfrm>
              <a:off x="2589" y="3535"/>
              <a:ext cx="35" cy="33"/>
            </a:xfrm>
            <a:custGeom>
              <a:avLst/>
              <a:gdLst>
                <a:gd name="T0" fmla="*/ 31 w 36"/>
                <a:gd name="T1" fmla="*/ 0 h 38"/>
                <a:gd name="T2" fmla="*/ 18 w 36"/>
                <a:gd name="T3" fmla="*/ 0 h 38"/>
                <a:gd name="T4" fmla="*/ 0 w 36"/>
                <a:gd name="T5" fmla="*/ 13 h 38"/>
                <a:gd name="T6" fmla="*/ 9 w 36"/>
                <a:gd name="T7" fmla="*/ 21 h 38"/>
                <a:gd name="T8" fmla="*/ 21 w 36"/>
                <a:gd name="T9" fmla="*/ 21 h 38"/>
                <a:gd name="T10" fmla="*/ 31 w 36"/>
                <a:gd name="T11" fmla="*/ 0 h 38"/>
                <a:gd name="T12" fmla="*/ 0 60000 65536"/>
                <a:gd name="T13" fmla="*/ 0 60000 65536"/>
                <a:gd name="T14" fmla="*/ 0 60000 65536"/>
                <a:gd name="T15" fmla="*/ 0 60000 65536"/>
                <a:gd name="T16" fmla="*/ 0 60000 65536"/>
                <a:gd name="T17" fmla="*/ 0 60000 65536"/>
                <a:gd name="T18" fmla="*/ 0 w 36"/>
                <a:gd name="T19" fmla="*/ 0 h 38"/>
                <a:gd name="T20" fmla="*/ 36 w 36"/>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6" h="38">
                  <a:moveTo>
                    <a:pt x="35" y="0"/>
                  </a:moveTo>
                  <a:lnTo>
                    <a:pt x="18" y="0"/>
                  </a:lnTo>
                  <a:lnTo>
                    <a:pt x="0" y="23"/>
                  </a:lnTo>
                  <a:lnTo>
                    <a:pt x="9" y="37"/>
                  </a:lnTo>
                  <a:lnTo>
                    <a:pt x="25" y="37"/>
                  </a:lnTo>
                  <a:lnTo>
                    <a:pt x="35"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9" name="Freeform 8"/>
            <p:cNvSpPr>
              <a:spLocks/>
            </p:cNvSpPr>
            <p:nvPr/>
          </p:nvSpPr>
          <p:spPr bwMode="auto">
            <a:xfrm>
              <a:off x="2683" y="3481"/>
              <a:ext cx="77" cy="55"/>
            </a:xfrm>
            <a:custGeom>
              <a:avLst/>
              <a:gdLst>
                <a:gd name="T0" fmla="*/ 50 w 80"/>
                <a:gd name="T1" fmla="*/ 0 h 62"/>
                <a:gd name="T2" fmla="*/ 41 w 80"/>
                <a:gd name="T3" fmla="*/ 4 h 62"/>
                <a:gd name="T4" fmla="*/ 14 w 80"/>
                <a:gd name="T5" fmla="*/ 7 h 62"/>
                <a:gd name="T6" fmla="*/ 0 w 80"/>
                <a:gd name="T7" fmla="*/ 20 h 62"/>
                <a:gd name="T8" fmla="*/ 20 w 80"/>
                <a:gd name="T9" fmla="*/ 30 h 62"/>
                <a:gd name="T10" fmla="*/ 34 w 80"/>
                <a:gd name="T11" fmla="*/ 38 h 62"/>
                <a:gd name="T12" fmla="*/ 55 w 80"/>
                <a:gd name="T13" fmla="*/ 35 h 62"/>
                <a:gd name="T14" fmla="*/ 67 w 80"/>
                <a:gd name="T15" fmla="*/ 30 h 62"/>
                <a:gd name="T16" fmla="*/ 63 w 80"/>
                <a:gd name="T17" fmla="*/ 20 h 62"/>
                <a:gd name="T18" fmla="*/ 55 w 80"/>
                <a:gd name="T19" fmla="*/ 12 h 62"/>
                <a:gd name="T20" fmla="*/ 50 w 80"/>
                <a:gd name="T21" fmla="*/ 0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
                <a:gd name="T34" fmla="*/ 0 h 62"/>
                <a:gd name="T35" fmla="*/ 80 w 80"/>
                <a:gd name="T36" fmla="*/ 62 h 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 h="62">
                  <a:moveTo>
                    <a:pt x="58" y="0"/>
                  </a:moveTo>
                  <a:lnTo>
                    <a:pt x="49" y="6"/>
                  </a:lnTo>
                  <a:lnTo>
                    <a:pt x="18" y="11"/>
                  </a:lnTo>
                  <a:lnTo>
                    <a:pt x="0" y="31"/>
                  </a:lnTo>
                  <a:lnTo>
                    <a:pt x="24" y="49"/>
                  </a:lnTo>
                  <a:lnTo>
                    <a:pt x="38" y="61"/>
                  </a:lnTo>
                  <a:lnTo>
                    <a:pt x="63" y="56"/>
                  </a:lnTo>
                  <a:lnTo>
                    <a:pt x="79" y="49"/>
                  </a:lnTo>
                  <a:lnTo>
                    <a:pt x="74" y="31"/>
                  </a:lnTo>
                  <a:lnTo>
                    <a:pt x="63" y="20"/>
                  </a:lnTo>
                  <a:lnTo>
                    <a:pt x="58"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10" name="Freeform 9"/>
            <p:cNvSpPr>
              <a:spLocks/>
            </p:cNvSpPr>
            <p:nvPr/>
          </p:nvSpPr>
          <p:spPr bwMode="auto">
            <a:xfrm>
              <a:off x="2802" y="3484"/>
              <a:ext cx="37" cy="32"/>
            </a:xfrm>
            <a:custGeom>
              <a:avLst/>
              <a:gdLst>
                <a:gd name="T0" fmla="*/ 19 w 38"/>
                <a:gd name="T1" fmla="*/ 0 h 37"/>
                <a:gd name="T2" fmla="*/ 0 w 38"/>
                <a:gd name="T3" fmla="*/ 5 h 37"/>
                <a:gd name="T4" fmla="*/ 19 w 38"/>
                <a:gd name="T5" fmla="*/ 12 h 37"/>
                <a:gd name="T6" fmla="*/ 33 w 38"/>
                <a:gd name="T7" fmla="*/ 20 h 37"/>
                <a:gd name="T8" fmla="*/ 19 w 38"/>
                <a:gd name="T9" fmla="*/ 0 h 37"/>
                <a:gd name="T10" fmla="*/ 0 60000 65536"/>
                <a:gd name="T11" fmla="*/ 0 60000 65536"/>
                <a:gd name="T12" fmla="*/ 0 60000 65536"/>
                <a:gd name="T13" fmla="*/ 0 60000 65536"/>
                <a:gd name="T14" fmla="*/ 0 60000 65536"/>
                <a:gd name="T15" fmla="*/ 0 w 38"/>
                <a:gd name="T16" fmla="*/ 0 h 37"/>
                <a:gd name="T17" fmla="*/ 38 w 38"/>
                <a:gd name="T18" fmla="*/ 37 h 37"/>
              </a:gdLst>
              <a:ahLst/>
              <a:cxnLst>
                <a:cxn ang="T10">
                  <a:pos x="T0" y="T1"/>
                </a:cxn>
                <a:cxn ang="T11">
                  <a:pos x="T2" y="T3"/>
                </a:cxn>
                <a:cxn ang="T12">
                  <a:pos x="T4" y="T5"/>
                </a:cxn>
                <a:cxn ang="T13">
                  <a:pos x="T6" y="T7"/>
                </a:cxn>
                <a:cxn ang="T14">
                  <a:pos x="T8" y="T9"/>
                </a:cxn>
              </a:cxnLst>
              <a:rect l="T15" t="T16" r="T17" b="T18"/>
              <a:pathLst>
                <a:path w="38" h="37">
                  <a:moveTo>
                    <a:pt x="23" y="0"/>
                  </a:moveTo>
                  <a:lnTo>
                    <a:pt x="0" y="9"/>
                  </a:lnTo>
                  <a:lnTo>
                    <a:pt x="20" y="21"/>
                  </a:lnTo>
                  <a:lnTo>
                    <a:pt x="37" y="36"/>
                  </a:lnTo>
                  <a:lnTo>
                    <a:pt x="23"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11" name="Freeform 10"/>
            <p:cNvSpPr>
              <a:spLocks/>
            </p:cNvSpPr>
            <p:nvPr/>
          </p:nvSpPr>
          <p:spPr bwMode="auto">
            <a:xfrm>
              <a:off x="3115" y="3455"/>
              <a:ext cx="129" cy="191"/>
            </a:xfrm>
            <a:custGeom>
              <a:avLst/>
              <a:gdLst>
                <a:gd name="T0" fmla="*/ 65 w 136"/>
                <a:gd name="T1" fmla="*/ 0 h 217"/>
                <a:gd name="T2" fmla="*/ 47 w 136"/>
                <a:gd name="T3" fmla="*/ 7 h 217"/>
                <a:gd name="T4" fmla="*/ 35 w 136"/>
                <a:gd name="T5" fmla="*/ 15 h 217"/>
                <a:gd name="T6" fmla="*/ 21 w 136"/>
                <a:gd name="T7" fmla="*/ 18 h 217"/>
                <a:gd name="T8" fmla="*/ 0 w 136"/>
                <a:gd name="T9" fmla="*/ 15 h 217"/>
                <a:gd name="T10" fmla="*/ 4 w 136"/>
                <a:gd name="T11" fmla="*/ 30 h 217"/>
                <a:gd name="T12" fmla="*/ 14 w 136"/>
                <a:gd name="T13" fmla="*/ 39 h 217"/>
                <a:gd name="T14" fmla="*/ 9 w 136"/>
                <a:gd name="T15" fmla="*/ 63 h 217"/>
                <a:gd name="T16" fmla="*/ 9 w 136"/>
                <a:gd name="T17" fmla="*/ 77 h 217"/>
                <a:gd name="T18" fmla="*/ 14 w 136"/>
                <a:gd name="T19" fmla="*/ 87 h 217"/>
                <a:gd name="T20" fmla="*/ 4 w 136"/>
                <a:gd name="T21" fmla="*/ 107 h 217"/>
                <a:gd name="T22" fmla="*/ 9 w 136"/>
                <a:gd name="T23" fmla="*/ 121 h 217"/>
                <a:gd name="T24" fmla="*/ 21 w 136"/>
                <a:gd name="T25" fmla="*/ 129 h 217"/>
                <a:gd name="T26" fmla="*/ 41 w 136"/>
                <a:gd name="T27" fmla="*/ 118 h 217"/>
                <a:gd name="T28" fmla="*/ 47 w 136"/>
                <a:gd name="T29" fmla="*/ 116 h 217"/>
                <a:gd name="T30" fmla="*/ 68 w 136"/>
                <a:gd name="T31" fmla="*/ 118 h 217"/>
                <a:gd name="T32" fmla="*/ 81 w 136"/>
                <a:gd name="T33" fmla="*/ 108 h 217"/>
                <a:gd name="T34" fmla="*/ 81 w 136"/>
                <a:gd name="T35" fmla="*/ 99 h 217"/>
                <a:gd name="T36" fmla="*/ 98 w 136"/>
                <a:gd name="T37" fmla="*/ 78 h 217"/>
                <a:gd name="T38" fmla="*/ 105 w 136"/>
                <a:gd name="T39" fmla="*/ 67 h 217"/>
                <a:gd name="T40" fmla="*/ 98 w 136"/>
                <a:gd name="T41" fmla="*/ 55 h 217"/>
                <a:gd name="T42" fmla="*/ 109 w 136"/>
                <a:gd name="T43" fmla="*/ 39 h 217"/>
                <a:gd name="T44" fmla="*/ 101 w 136"/>
                <a:gd name="T45" fmla="*/ 18 h 217"/>
                <a:gd name="T46" fmla="*/ 98 w 136"/>
                <a:gd name="T47" fmla="*/ 4 h 217"/>
                <a:gd name="T48" fmla="*/ 65 w 136"/>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6"/>
                <a:gd name="T76" fmla="*/ 0 h 217"/>
                <a:gd name="T77" fmla="*/ 136 w 136"/>
                <a:gd name="T78" fmla="*/ 217 h 2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6" h="217">
                  <a:moveTo>
                    <a:pt x="80" y="0"/>
                  </a:moveTo>
                  <a:lnTo>
                    <a:pt x="59" y="11"/>
                  </a:lnTo>
                  <a:lnTo>
                    <a:pt x="43" y="25"/>
                  </a:lnTo>
                  <a:lnTo>
                    <a:pt x="25" y="29"/>
                  </a:lnTo>
                  <a:lnTo>
                    <a:pt x="0" y="25"/>
                  </a:lnTo>
                  <a:lnTo>
                    <a:pt x="4" y="50"/>
                  </a:lnTo>
                  <a:lnTo>
                    <a:pt x="18" y="65"/>
                  </a:lnTo>
                  <a:lnTo>
                    <a:pt x="13" y="106"/>
                  </a:lnTo>
                  <a:lnTo>
                    <a:pt x="13" y="127"/>
                  </a:lnTo>
                  <a:lnTo>
                    <a:pt x="18" y="145"/>
                  </a:lnTo>
                  <a:lnTo>
                    <a:pt x="4" y="179"/>
                  </a:lnTo>
                  <a:lnTo>
                    <a:pt x="9" y="202"/>
                  </a:lnTo>
                  <a:lnTo>
                    <a:pt x="25" y="216"/>
                  </a:lnTo>
                  <a:lnTo>
                    <a:pt x="50" y="197"/>
                  </a:lnTo>
                  <a:lnTo>
                    <a:pt x="59" y="193"/>
                  </a:lnTo>
                  <a:lnTo>
                    <a:pt x="84" y="197"/>
                  </a:lnTo>
                  <a:lnTo>
                    <a:pt x="100" y="181"/>
                  </a:lnTo>
                  <a:lnTo>
                    <a:pt x="100" y="165"/>
                  </a:lnTo>
                  <a:lnTo>
                    <a:pt x="121" y="131"/>
                  </a:lnTo>
                  <a:lnTo>
                    <a:pt x="130" y="111"/>
                  </a:lnTo>
                  <a:lnTo>
                    <a:pt x="121" y="90"/>
                  </a:lnTo>
                  <a:lnTo>
                    <a:pt x="135" y="65"/>
                  </a:lnTo>
                  <a:lnTo>
                    <a:pt x="125" y="29"/>
                  </a:lnTo>
                  <a:lnTo>
                    <a:pt x="121" y="6"/>
                  </a:lnTo>
                  <a:lnTo>
                    <a:pt x="80"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12" name="Freeform 11"/>
            <p:cNvSpPr>
              <a:spLocks/>
            </p:cNvSpPr>
            <p:nvPr/>
          </p:nvSpPr>
          <p:spPr bwMode="auto">
            <a:xfrm>
              <a:off x="3404" y="3752"/>
              <a:ext cx="236" cy="134"/>
            </a:xfrm>
            <a:custGeom>
              <a:avLst/>
              <a:gdLst>
                <a:gd name="T0" fmla="*/ 198 w 246"/>
                <a:gd name="T1" fmla="*/ 0 h 153"/>
                <a:gd name="T2" fmla="*/ 207 w 246"/>
                <a:gd name="T3" fmla="*/ 7 h 153"/>
                <a:gd name="T4" fmla="*/ 201 w 246"/>
                <a:gd name="T5" fmla="*/ 14 h 153"/>
                <a:gd name="T6" fmla="*/ 193 w 246"/>
                <a:gd name="T7" fmla="*/ 26 h 153"/>
                <a:gd name="T8" fmla="*/ 182 w 246"/>
                <a:gd name="T9" fmla="*/ 33 h 153"/>
                <a:gd name="T10" fmla="*/ 185 w 246"/>
                <a:gd name="T11" fmla="*/ 56 h 153"/>
                <a:gd name="T12" fmla="*/ 193 w 246"/>
                <a:gd name="T13" fmla="*/ 72 h 153"/>
                <a:gd name="T14" fmla="*/ 175 w 246"/>
                <a:gd name="T15" fmla="*/ 80 h 153"/>
                <a:gd name="T16" fmla="*/ 172 w 246"/>
                <a:gd name="T17" fmla="*/ 87 h 153"/>
                <a:gd name="T18" fmla="*/ 156 w 246"/>
                <a:gd name="T19" fmla="*/ 89 h 153"/>
                <a:gd name="T20" fmla="*/ 135 w 246"/>
                <a:gd name="T21" fmla="*/ 74 h 153"/>
                <a:gd name="T22" fmla="*/ 122 w 246"/>
                <a:gd name="T23" fmla="*/ 74 h 153"/>
                <a:gd name="T24" fmla="*/ 110 w 246"/>
                <a:gd name="T25" fmla="*/ 62 h 153"/>
                <a:gd name="T26" fmla="*/ 89 w 246"/>
                <a:gd name="T27" fmla="*/ 56 h 153"/>
                <a:gd name="T28" fmla="*/ 76 w 246"/>
                <a:gd name="T29" fmla="*/ 53 h 153"/>
                <a:gd name="T30" fmla="*/ 61 w 246"/>
                <a:gd name="T31" fmla="*/ 47 h 153"/>
                <a:gd name="T32" fmla="*/ 46 w 246"/>
                <a:gd name="T33" fmla="*/ 40 h 153"/>
                <a:gd name="T34" fmla="*/ 21 w 246"/>
                <a:gd name="T35" fmla="*/ 29 h 153"/>
                <a:gd name="T36" fmla="*/ 12 w 246"/>
                <a:gd name="T37" fmla="*/ 26 h 153"/>
                <a:gd name="T38" fmla="*/ 0 w 246"/>
                <a:gd name="T39" fmla="*/ 18 h 153"/>
                <a:gd name="T40" fmla="*/ 0 w 246"/>
                <a:gd name="T41" fmla="*/ 9 h 153"/>
                <a:gd name="T42" fmla="*/ 4 w 246"/>
                <a:gd name="T43" fmla="*/ 4 h 153"/>
                <a:gd name="T44" fmla="*/ 25 w 246"/>
                <a:gd name="T45" fmla="*/ 4 h 153"/>
                <a:gd name="T46" fmla="*/ 57 w 246"/>
                <a:gd name="T47" fmla="*/ 4 h 153"/>
                <a:gd name="T48" fmla="*/ 65 w 246"/>
                <a:gd name="T49" fmla="*/ 12 h 153"/>
                <a:gd name="T50" fmla="*/ 101 w 246"/>
                <a:gd name="T51" fmla="*/ 12 h 153"/>
                <a:gd name="T52" fmla="*/ 125 w 246"/>
                <a:gd name="T53" fmla="*/ 12 h 153"/>
                <a:gd name="T54" fmla="*/ 156 w 246"/>
                <a:gd name="T55" fmla="*/ 7 h 153"/>
                <a:gd name="T56" fmla="*/ 198 w 246"/>
                <a:gd name="T57" fmla="*/ 0 h 15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46"/>
                <a:gd name="T88" fmla="*/ 0 h 153"/>
                <a:gd name="T89" fmla="*/ 246 w 246"/>
                <a:gd name="T90" fmla="*/ 153 h 15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46" h="153">
                  <a:moveTo>
                    <a:pt x="233" y="0"/>
                  </a:moveTo>
                  <a:lnTo>
                    <a:pt x="245" y="11"/>
                  </a:lnTo>
                  <a:lnTo>
                    <a:pt x="238" y="24"/>
                  </a:lnTo>
                  <a:lnTo>
                    <a:pt x="228" y="45"/>
                  </a:lnTo>
                  <a:lnTo>
                    <a:pt x="215" y="56"/>
                  </a:lnTo>
                  <a:lnTo>
                    <a:pt x="219" y="95"/>
                  </a:lnTo>
                  <a:lnTo>
                    <a:pt x="228" y="122"/>
                  </a:lnTo>
                  <a:lnTo>
                    <a:pt x="206" y="136"/>
                  </a:lnTo>
                  <a:lnTo>
                    <a:pt x="203" y="147"/>
                  </a:lnTo>
                  <a:lnTo>
                    <a:pt x="185" y="152"/>
                  </a:lnTo>
                  <a:lnTo>
                    <a:pt x="160" y="127"/>
                  </a:lnTo>
                  <a:lnTo>
                    <a:pt x="144" y="127"/>
                  </a:lnTo>
                  <a:lnTo>
                    <a:pt x="130" y="106"/>
                  </a:lnTo>
                  <a:lnTo>
                    <a:pt x="105" y="95"/>
                  </a:lnTo>
                  <a:lnTo>
                    <a:pt x="89" y="90"/>
                  </a:lnTo>
                  <a:lnTo>
                    <a:pt x="73" y="81"/>
                  </a:lnTo>
                  <a:lnTo>
                    <a:pt x="54" y="70"/>
                  </a:lnTo>
                  <a:lnTo>
                    <a:pt x="25" y="49"/>
                  </a:lnTo>
                  <a:lnTo>
                    <a:pt x="13" y="45"/>
                  </a:lnTo>
                  <a:lnTo>
                    <a:pt x="0" y="31"/>
                  </a:lnTo>
                  <a:lnTo>
                    <a:pt x="0" y="15"/>
                  </a:lnTo>
                  <a:lnTo>
                    <a:pt x="4" y="4"/>
                  </a:lnTo>
                  <a:lnTo>
                    <a:pt x="29" y="6"/>
                  </a:lnTo>
                  <a:lnTo>
                    <a:pt x="68" y="6"/>
                  </a:lnTo>
                  <a:lnTo>
                    <a:pt x="77" y="20"/>
                  </a:lnTo>
                  <a:lnTo>
                    <a:pt x="119" y="20"/>
                  </a:lnTo>
                  <a:lnTo>
                    <a:pt x="148" y="20"/>
                  </a:lnTo>
                  <a:lnTo>
                    <a:pt x="185" y="11"/>
                  </a:lnTo>
                  <a:lnTo>
                    <a:pt x="233"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13" name="Freeform 12"/>
            <p:cNvSpPr>
              <a:spLocks/>
            </p:cNvSpPr>
            <p:nvPr/>
          </p:nvSpPr>
          <p:spPr bwMode="auto">
            <a:xfrm>
              <a:off x="3088" y="2971"/>
              <a:ext cx="786" cy="817"/>
            </a:xfrm>
            <a:custGeom>
              <a:avLst/>
              <a:gdLst>
                <a:gd name="T0" fmla="*/ 517 w 825"/>
                <a:gd name="T1" fmla="*/ 546 h 930"/>
                <a:gd name="T2" fmla="*/ 558 w 825"/>
                <a:gd name="T3" fmla="*/ 494 h 930"/>
                <a:gd name="T4" fmla="*/ 576 w 825"/>
                <a:gd name="T5" fmla="*/ 477 h 930"/>
                <a:gd name="T6" fmla="*/ 563 w 825"/>
                <a:gd name="T7" fmla="*/ 452 h 930"/>
                <a:gd name="T8" fmla="*/ 546 w 825"/>
                <a:gd name="T9" fmla="*/ 449 h 930"/>
                <a:gd name="T10" fmla="*/ 558 w 825"/>
                <a:gd name="T11" fmla="*/ 430 h 930"/>
                <a:gd name="T12" fmla="*/ 579 w 825"/>
                <a:gd name="T13" fmla="*/ 403 h 930"/>
                <a:gd name="T14" fmla="*/ 645 w 825"/>
                <a:gd name="T15" fmla="*/ 435 h 930"/>
                <a:gd name="T16" fmla="*/ 671 w 825"/>
                <a:gd name="T17" fmla="*/ 435 h 930"/>
                <a:gd name="T18" fmla="*/ 650 w 825"/>
                <a:gd name="T19" fmla="*/ 397 h 930"/>
                <a:gd name="T20" fmla="*/ 630 w 825"/>
                <a:gd name="T21" fmla="*/ 394 h 930"/>
                <a:gd name="T22" fmla="*/ 558 w 825"/>
                <a:gd name="T23" fmla="*/ 352 h 930"/>
                <a:gd name="T24" fmla="*/ 514 w 825"/>
                <a:gd name="T25" fmla="*/ 331 h 930"/>
                <a:gd name="T26" fmla="*/ 517 w 825"/>
                <a:gd name="T27" fmla="*/ 315 h 930"/>
                <a:gd name="T28" fmla="*/ 451 w 825"/>
                <a:gd name="T29" fmla="*/ 293 h 930"/>
                <a:gd name="T30" fmla="*/ 418 w 825"/>
                <a:gd name="T31" fmla="*/ 275 h 930"/>
                <a:gd name="T32" fmla="*/ 348 w 825"/>
                <a:gd name="T33" fmla="*/ 194 h 930"/>
                <a:gd name="T34" fmla="*/ 335 w 825"/>
                <a:gd name="T35" fmla="*/ 132 h 930"/>
                <a:gd name="T36" fmla="*/ 314 w 825"/>
                <a:gd name="T37" fmla="*/ 108 h 930"/>
                <a:gd name="T38" fmla="*/ 373 w 825"/>
                <a:gd name="T39" fmla="*/ 89 h 930"/>
                <a:gd name="T40" fmla="*/ 397 w 825"/>
                <a:gd name="T41" fmla="*/ 47 h 930"/>
                <a:gd name="T42" fmla="*/ 338 w 825"/>
                <a:gd name="T43" fmla="*/ 27 h 930"/>
                <a:gd name="T44" fmla="*/ 327 w 825"/>
                <a:gd name="T45" fmla="*/ 9 h 930"/>
                <a:gd name="T46" fmla="*/ 240 w 825"/>
                <a:gd name="T47" fmla="*/ 4 h 930"/>
                <a:gd name="T48" fmla="*/ 202 w 825"/>
                <a:gd name="T49" fmla="*/ 33 h 930"/>
                <a:gd name="T50" fmla="*/ 166 w 825"/>
                <a:gd name="T51" fmla="*/ 31 h 930"/>
                <a:gd name="T52" fmla="*/ 121 w 825"/>
                <a:gd name="T53" fmla="*/ 41 h 930"/>
                <a:gd name="T54" fmla="*/ 105 w 825"/>
                <a:gd name="T55" fmla="*/ 20 h 930"/>
                <a:gd name="T56" fmla="*/ 80 w 825"/>
                <a:gd name="T57" fmla="*/ 39 h 930"/>
                <a:gd name="T58" fmla="*/ 18 w 825"/>
                <a:gd name="T59" fmla="*/ 56 h 930"/>
                <a:gd name="T60" fmla="*/ 6 w 825"/>
                <a:gd name="T61" fmla="*/ 91 h 930"/>
                <a:gd name="T62" fmla="*/ 0 w 825"/>
                <a:gd name="T63" fmla="*/ 126 h 930"/>
                <a:gd name="T64" fmla="*/ 27 w 825"/>
                <a:gd name="T65" fmla="*/ 137 h 930"/>
                <a:gd name="T66" fmla="*/ 46 w 825"/>
                <a:gd name="T67" fmla="*/ 164 h 930"/>
                <a:gd name="T68" fmla="*/ 112 w 825"/>
                <a:gd name="T69" fmla="*/ 141 h 930"/>
                <a:gd name="T70" fmla="*/ 173 w 825"/>
                <a:gd name="T71" fmla="*/ 180 h 930"/>
                <a:gd name="T72" fmla="*/ 202 w 825"/>
                <a:gd name="T73" fmla="*/ 233 h 930"/>
                <a:gd name="T74" fmla="*/ 248 w 825"/>
                <a:gd name="T75" fmla="*/ 264 h 930"/>
                <a:gd name="T76" fmla="*/ 310 w 825"/>
                <a:gd name="T77" fmla="*/ 320 h 930"/>
                <a:gd name="T78" fmla="*/ 406 w 825"/>
                <a:gd name="T79" fmla="*/ 371 h 930"/>
                <a:gd name="T80" fmla="*/ 434 w 825"/>
                <a:gd name="T81" fmla="*/ 385 h 930"/>
                <a:gd name="T82" fmla="*/ 460 w 825"/>
                <a:gd name="T83" fmla="*/ 421 h 930"/>
                <a:gd name="T84" fmla="*/ 496 w 825"/>
                <a:gd name="T85" fmla="*/ 430 h 930"/>
                <a:gd name="T86" fmla="*/ 512 w 825"/>
                <a:gd name="T87" fmla="*/ 474 h 930"/>
                <a:gd name="T88" fmla="*/ 501 w 825"/>
                <a:gd name="T89" fmla="*/ 507 h 930"/>
                <a:gd name="T90" fmla="*/ 490 w 825"/>
                <a:gd name="T91" fmla="*/ 546 h 9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25"/>
                <a:gd name="T139" fmla="*/ 0 h 930"/>
                <a:gd name="T140" fmla="*/ 825 w 825"/>
                <a:gd name="T141" fmla="*/ 930 h 93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25" h="930">
                  <a:moveTo>
                    <a:pt x="594" y="917"/>
                  </a:moveTo>
                  <a:lnTo>
                    <a:pt x="608" y="929"/>
                  </a:lnTo>
                  <a:lnTo>
                    <a:pt x="628" y="917"/>
                  </a:lnTo>
                  <a:lnTo>
                    <a:pt x="653" y="883"/>
                  </a:lnTo>
                  <a:lnTo>
                    <a:pt x="665" y="833"/>
                  </a:lnTo>
                  <a:lnTo>
                    <a:pt x="678" y="829"/>
                  </a:lnTo>
                  <a:lnTo>
                    <a:pt x="687" y="838"/>
                  </a:lnTo>
                  <a:lnTo>
                    <a:pt x="703" y="822"/>
                  </a:lnTo>
                  <a:lnTo>
                    <a:pt x="699" y="801"/>
                  </a:lnTo>
                  <a:lnTo>
                    <a:pt x="708" y="783"/>
                  </a:lnTo>
                  <a:lnTo>
                    <a:pt x="703" y="776"/>
                  </a:lnTo>
                  <a:lnTo>
                    <a:pt x="683" y="758"/>
                  </a:lnTo>
                  <a:lnTo>
                    <a:pt x="674" y="758"/>
                  </a:lnTo>
                  <a:lnTo>
                    <a:pt x="678" y="749"/>
                  </a:lnTo>
                  <a:lnTo>
                    <a:pt x="662" y="754"/>
                  </a:lnTo>
                  <a:lnTo>
                    <a:pt x="653" y="747"/>
                  </a:lnTo>
                  <a:lnTo>
                    <a:pt x="653" y="738"/>
                  </a:lnTo>
                  <a:lnTo>
                    <a:pt x="678" y="722"/>
                  </a:lnTo>
                  <a:lnTo>
                    <a:pt x="690" y="706"/>
                  </a:lnTo>
                  <a:lnTo>
                    <a:pt x="690" y="679"/>
                  </a:lnTo>
                  <a:lnTo>
                    <a:pt x="703" y="676"/>
                  </a:lnTo>
                  <a:lnTo>
                    <a:pt x="744" y="697"/>
                  </a:lnTo>
                  <a:lnTo>
                    <a:pt x="760" y="701"/>
                  </a:lnTo>
                  <a:lnTo>
                    <a:pt x="783" y="731"/>
                  </a:lnTo>
                  <a:lnTo>
                    <a:pt x="789" y="747"/>
                  </a:lnTo>
                  <a:lnTo>
                    <a:pt x="803" y="747"/>
                  </a:lnTo>
                  <a:lnTo>
                    <a:pt x="814" y="731"/>
                  </a:lnTo>
                  <a:lnTo>
                    <a:pt x="824" y="713"/>
                  </a:lnTo>
                  <a:lnTo>
                    <a:pt x="808" y="683"/>
                  </a:lnTo>
                  <a:lnTo>
                    <a:pt x="789" y="667"/>
                  </a:lnTo>
                  <a:lnTo>
                    <a:pt x="774" y="667"/>
                  </a:lnTo>
                  <a:lnTo>
                    <a:pt x="774" y="663"/>
                  </a:lnTo>
                  <a:lnTo>
                    <a:pt x="764" y="663"/>
                  </a:lnTo>
                  <a:lnTo>
                    <a:pt x="724" y="622"/>
                  </a:lnTo>
                  <a:lnTo>
                    <a:pt x="703" y="626"/>
                  </a:lnTo>
                  <a:lnTo>
                    <a:pt x="678" y="592"/>
                  </a:lnTo>
                  <a:lnTo>
                    <a:pt x="662" y="588"/>
                  </a:lnTo>
                  <a:lnTo>
                    <a:pt x="637" y="565"/>
                  </a:lnTo>
                  <a:lnTo>
                    <a:pt x="624" y="556"/>
                  </a:lnTo>
                  <a:lnTo>
                    <a:pt x="633" y="547"/>
                  </a:lnTo>
                  <a:lnTo>
                    <a:pt x="646" y="542"/>
                  </a:lnTo>
                  <a:lnTo>
                    <a:pt x="628" y="531"/>
                  </a:lnTo>
                  <a:lnTo>
                    <a:pt x="608" y="538"/>
                  </a:lnTo>
                  <a:lnTo>
                    <a:pt x="592" y="531"/>
                  </a:lnTo>
                  <a:lnTo>
                    <a:pt x="547" y="492"/>
                  </a:lnTo>
                  <a:lnTo>
                    <a:pt x="542" y="476"/>
                  </a:lnTo>
                  <a:lnTo>
                    <a:pt x="524" y="472"/>
                  </a:lnTo>
                  <a:lnTo>
                    <a:pt x="508" y="461"/>
                  </a:lnTo>
                  <a:lnTo>
                    <a:pt x="467" y="367"/>
                  </a:lnTo>
                  <a:lnTo>
                    <a:pt x="453" y="356"/>
                  </a:lnTo>
                  <a:lnTo>
                    <a:pt x="422" y="327"/>
                  </a:lnTo>
                  <a:lnTo>
                    <a:pt x="383" y="270"/>
                  </a:lnTo>
                  <a:lnTo>
                    <a:pt x="383" y="236"/>
                  </a:lnTo>
                  <a:lnTo>
                    <a:pt x="406" y="222"/>
                  </a:lnTo>
                  <a:lnTo>
                    <a:pt x="406" y="206"/>
                  </a:lnTo>
                  <a:lnTo>
                    <a:pt x="388" y="190"/>
                  </a:lnTo>
                  <a:lnTo>
                    <a:pt x="381" y="181"/>
                  </a:lnTo>
                  <a:lnTo>
                    <a:pt x="383" y="170"/>
                  </a:lnTo>
                  <a:lnTo>
                    <a:pt x="401" y="161"/>
                  </a:lnTo>
                  <a:lnTo>
                    <a:pt x="451" y="149"/>
                  </a:lnTo>
                  <a:lnTo>
                    <a:pt x="472" y="136"/>
                  </a:lnTo>
                  <a:lnTo>
                    <a:pt x="488" y="120"/>
                  </a:lnTo>
                  <a:lnTo>
                    <a:pt x="483" y="77"/>
                  </a:lnTo>
                  <a:lnTo>
                    <a:pt x="488" y="61"/>
                  </a:lnTo>
                  <a:lnTo>
                    <a:pt x="463" y="56"/>
                  </a:lnTo>
                  <a:lnTo>
                    <a:pt x="410" y="45"/>
                  </a:lnTo>
                  <a:lnTo>
                    <a:pt x="401" y="34"/>
                  </a:lnTo>
                  <a:lnTo>
                    <a:pt x="397" y="29"/>
                  </a:lnTo>
                  <a:lnTo>
                    <a:pt x="397" y="15"/>
                  </a:lnTo>
                  <a:lnTo>
                    <a:pt x="392" y="4"/>
                  </a:lnTo>
                  <a:lnTo>
                    <a:pt x="363" y="0"/>
                  </a:lnTo>
                  <a:lnTo>
                    <a:pt x="292" y="4"/>
                  </a:lnTo>
                  <a:lnTo>
                    <a:pt x="286" y="20"/>
                  </a:lnTo>
                  <a:lnTo>
                    <a:pt x="258" y="24"/>
                  </a:lnTo>
                  <a:lnTo>
                    <a:pt x="245" y="56"/>
                  </a:lnTo>
                  <a:lnTo>
                    <a:pt x="245" y="70"/>
                  </a:lnTo>
                  <a:lnTo>
                    <a:pt x="226" y="56"/>
                  </a:lnTo>
                  <a:lnTo>
                    <a:pt x="202" y="52"/>
                  </a:lnTo>
                  <a:lnTo>
                    <a:pt x="186" y="61"/>
                  </a:lnTo>
                  <a:lnTo>
                    <a:pt x="172" y="86"/>
                  </a:lnTo>
                  <a:lnTo>
                    <a:pt x="147" y="70"/>
                  </a:lnTo>
                  <a:lnTo>
                    <a:pt x="152" y="45"/>
                  </a:lnTo>
                  <a:lnTo>
                    <a:pt x="145" y="29"/>
                  </a:lnTo>
                  <a:lnTo>
                    <a:pt x="127" y="34"/>
                  </a:lnTo>
                  <a:lnTo>
                    <a:pt x="122" y="52"/>
                  </a:lnTo>
                  <a:lnTo>
                    <a:pt x="111" y="65"/>
                  </a:lnTo>
                  <a:lnTo>
                    <a:pt x="97" y="65"/>
                  </a:lnTo>
                  <a:lnTo>
                    <a:pt x="40" y="56"/>
                  </a:lnTo>
                  <a:lnTo>
                    <a:pt x="20" y="74"/>
                  </a:lnTo>
                  <a:lnTo>
                    <a:pt x="22" y="95"/>
                  </a:lnTo>
                  <a:lnTo>
                    <a:pt x="27" y="111"/>
                  </a:lnTo>
                  <a:lnTo>
                    <a:pt x="0" y="136"/>
                  </a:lnTo>
                  <a:lnTo>
                    <a:pt x="6" y="152"/>
                  </a:lnTo>
                  <a:lnTo>
                    <a:pt x="15" y="161"/>
                  </a:lnTo>
                  <a:lnTo>
                    <a:pt x="0" y="181"/>
                  </a:lnTo>
                  <a:lnTo>
                    <a:pt x="0" y="211"/>
                  </a:lnTo>
                  <a:lnTo>
                    <a:pt x="6" y="222"/>
                  </a:lnTo>
                  <a:lnTo>
                    <a:pt x="22" y="222"/>
                  </a:lnTo>
                  <a:lnTo>
                    <a:pt x="31" y="231"/>
                  </a:lnTo>
                  <a:lnTo>
                    <a:pt x="40" y="252"/>
                  </a:lnTo>
                  <a:lnTo>
                    <a:pt x="40" y="274"/>
                  </a:lnTo>
                  <a:lnTo>
                    <a:pt x="56" y="277"/>
                  </a:lnTo>
                  <a:lnTo>
                    <a:pt x="70" y="274"/>
                  </a:lnTo>
                  <a:lnTo>
                    <a:pt x="115" y="227"/>
                  </a:lnTo>
                  <a:lnTo>
                    <a:pt x="136" y="236"/>
                  </a:lnTo>
                  <a:lnTo>
                    <a:pt x="177" y="256"/>
                  </a:lnTo>
                  <a:lnTo>
                    <a:pt x="206" y="277"/>
                  </a:lnTo>
                  <a:lnTo>
                    <a:pt x="211" y="302"/>
                  </a:lnTo>
                  <a:lnTo>
                    <a:pt x="226" y="320"/>
                  </a:lnTo>
                  <a:lnTo>
                    <a:pt x="236" y="349"/>
                  </a:lnTo>
                  <a:lnTo>
                    <a:pt x="245" y="392"/>
                  </a:lnTo>
                  <a:lnTo>
                    <a:pt x="256" y="415"/>
                  </a:lnTo>
                  <a:lnTo>
                    <a:pt x="272" y="431"/>
                  </a:lnTo>
                  <a:lnTo>
                    <a:pt x="301" y="442"/>
                  </a:lnTo>
                  <a:lnTo>
                    <a:pt x="326" y="486"/>
                  </a:lnTo>
                  <a:lnTo>
                    <a:pt x="351" y="517"/>
                  </a:lnTo>
                  <a:lnTo>
                    <a:pt x="376" y="536"/>
                  </a:lnTo>
                  <a:lnTo>
                    <a:pt x="422" y="588"/>
                  </a:lnTo>
                  <a:lnTo>
                    <a:pt x="453" y="588"/>
                  </a:lnTo>
                  <a:lnTo>
                    <a:pt x="492" y="622"/>
                  </a:lnTo>
                  <a:lnTo>
                    <a:pt x="492" y="656"/>
                  </a:lnTo>
                  <a:lnTo>
                    <a:pt x="503" y="663"/>
                  </a:lnTo>
                  <a:lnTo>
                    <a:pt x="528" y="647"/>
                  </a:lnTo>
                  <a:lnTo>
                    <a:pt x="533" y="663"/>
                  </a:lnTo>
                  <a:lnTo>
                    <a:pt x="533" y="683"/>
                  </a:lnTo>
                  <a:lnTo>
                    <a:pt x="558" y="706"/>
                  </a:lnTo>
                  <a:lnTo>
                    <a:pt x="567" y="717"/>
                  </a:lnTo>
                  <a:lnTo>
                    <a:pt x="599" y="708"/>
                  </a:lnTo>
                  <a:lnTo>
                    <a:pt x="603" y="722"/>
                  </a:lnTo>
                  <a:lnTo>
                    <a:pt x="599" y="749"/>
                  </a:lnTo>
                  <a:lnTo>
                    <a:pt x="617" y="776"/>
                  </a:lnTo>
                  <a:lnTo>
                    <a:pt x="621" y="797"/>
                  </a:lnTo>
                  <a:lnTo>
                    <a:pt x="628" y="817"/>
                  </a:lnTo>
                  <a:lnTo>
                    <a:pt x="624" y="833"/>
                  </a:lnTo>
                  <a:lnTo>
                    <a:pt x="608" y="851"/>
                  </a:lnTo>
                  <a:lnTo>
                    <a:pt x="603" y="872"/>
                  </a:lnTo>
                  <a:lnTo>
                    <a:pt x="592" y="894"/>
                  </a:lnTo>
                  <a:lnTo>
                    <a:pt x="594" y="917"/>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14" name="Freeform 13"/>
            <p:cNvSpPr>
              <a:spLocks/>
            </p:cNvSpPr>
            <p:nvPr/>
          </p:nvSpPr>
          <p:spPr bwMode="auto">
            <a:xfrm>
              <a:off x="3048" y="2854"/>
              <a:ext cx="319" cy="194"/>
            </a:xfrm>
            <a:custGeom>
              <a:avLst/>
              <a:gdLst>
                <a:gd name="T0" fmla="*/ 146 w 334"/>
                <a:gd name="T1" fmla="*/ 25 h 220"/>
                <a:gd name="T2" fmla="*/ 131 w 334"/>
                <a:gd name="T3" fmla="*/ 17 h 220"/>
                <a:gd name="T4" fmla="*/ 132 w 334"/>
                <a:gd name="T5" fmla="*/ 13 h 220"/>
                <a:gd name="T6" fmla="*/ 125 w 334"/>
                <a:gd name="T7" fmla="*/ 8 h 220"/>
                <a:gd name="T8" fmla="*/ 117 w 334"/>
                <a:gd name="T9" fmla="*/ 0 h 220"/>
                <a:gd name="T10" fmla="*/ 108 w 334"/>
                <a:gd name="T11" fmla="*/ 8 h 220"/>
                <a:gd name="T12" fmla="*/ 104 w 334"/>
                <a:gd name="T13" fmla="*/ 5 h 220"/>
                <a:gd name="T14" fmla="*/ 92 w 334"/>
                <a:gd name="T15" fmla="*/ 12 h 220"/>
                <a:gd name="T16" fmla="*/ 92 w 334"/>
                <a:gd name="T17" fmla="*/ 15 h 220"/>
                <a:gd name="T18" fmla="*/ 82 w 334"/>
                <a:gd name="T19" fmla="*/ 19 h 220"/>
                <a:gd name="T20" fmla="*/ 49 w 334"/>
                <a:gd name="T21" fmla="*/ 37 h 220"/>
                <a:gd name="T22" fmla="*/ 42 w 334"/>
                <a:gd name="T23" fmla="*/ 43 h 220"/>
                <a:gd name="T24" fmla="*/ 42 w 334"/>
                <a:gd name="T25" fmla="*/ 54 h 220"/>
                <a:gd name="T26" fmla="*/ 30 w 334"/>
                <a:gd name="T27" fmla="*/ 56 h 220"/>
                <a:gd name="T28" fmla="*/ 9 w 334"/>
                <a:gd name="T29" fmla="*/ 72 h 220"/>
                <a:gd name="T30" fmla="*/ 9 w 334"/>
                <a:gd name="T31" fmla="*/ 79 h 220"/>
                <a:gd name="T32" fmla="*/ 0 w 334"/>
                <a:gd name="T33" fmla="*/ 86 h 220"/>
                <a:gd name="T34" fmla="*/ 4 w 334"/>
                <a:gd name="T35" fmla="*/ 95 h 220"/>
                <a:gd name="T36" fmla="*/ 11 w 334"/>
                <a:gd name="T37" fmla="*/ 90 h 220"/>
                <a:gd name="T38" fmla="*/ 25 w 334"/>
                <a:gd name="T39" fmla="*/ 82 h 220"/>
                <a:gd name="T40" fmla="*/ 39 w 334"/>
                <a:gd name="T41" fmla="*/ 81 h 220"/>
                <a:gd name="T42" fmla="*/ 49 w 334"/>
                <a:gd name="T43" fmla="*/ 82 h 220"/>
                <a:gd name="T44" fmla="*/ 52 w 334"/>
                <a:gd name="T45" fmla="*/ 95 h 220"/>
                <a:gd name="T46" fmla="*/ 51 w 334"/>
                <a:gd name="T47" fmla="*/ 105 h 220"/>
                <a:gd name="T48" fmla="*/ 58 w 334"/>
                <a:gd name="T49" fmla="*/ 109 h 220"/>
                <a:gd name="T50" fmla="*/ 66 w 334"/>
                <a:gd name="T51" fmla="*/ 115 h 220"/>
                <a:gd name="T52" fmla="*/ 85 w 334"/>
                <a:gd name="T53" fmla="*/ 116 h 220"/>
                <a:gd name="T54" fmla="*/ 123 w 334"/>
                <a:gd name="T55" fmla="*/ 120 h 220"/>
                <a:gd name="T56" fmla="*/ 131 w 334"/>
                <a:gd name="T57" fmla="*/ 116 h 220"/>
                <a:gd name="T58" fmla="*/ 137 w 334"/>
                <a:gd name="T59" fmla="*/ 109 h 220"/>
                <a:gd name="T60" fmla="*/ 139 w 334"/>
                <a:gd name="T61" fmla="*/ 100 h 220"/>
                <a:gd name="T62" fmla="*/ 156 w 334"/>
                <a:gd name="T63" fmla="*/ 100 h 220"/>
                <a:gd name="T64" fmla="*/ 159 w 334"/>
                <a:gd name="T65" fmla="*/ 106 h 220"/>
                <a:gd name="T66" fmla="*/ 159 w 334"/>
                <a:gd name="T67" fmla="*/ 123 h 220"/>
                <a:gd name="T68" fmla="*/ 176 w 334"/>
                <a:gd name="T69" fmla="*/ 132 h 220"/>
                <a:gd name="T70" fmla="*/ 190 w 334"/>
                <a:gd name="T71" fmla="*/ 116 h 220"/>
                <a:gd name="T72" fmla="*/ 204 w 334"/>
                <a:gd name="T73" fmla="*/ 111 h 220"/>
                <a:gd name="T74" fmla="*/ 220 w 334"/>
                <a:gd name="T75" fmla="*/ 114 h 220"/>
                <a:gd name="T76" fmla="*/ 233 w 334"/>
                <a:gd name="T77" fmla="*/ 119 h 220"/>
                <a:gd name="T78" fmla="*/ 237 w 334"/>
                <a:gd name="T79" fmla="*/ 123 h 220"/>
                <a:gd name="T80" fmla="*/ 241 w 334"/>
                <a:gd name="T81" fmla="*/ 108 h 220"/>
                <a:gd name="T82" fmla="*/ 250 w 334"/>
                <a:gd name="T83" fmla="*/ 95 h 220"/>
                <a:gd name="T84" fmla="*/ 271 w 334"/>
                <a:gd name="T85" fmla="*/ 92 h 220"/>
                <a:gd name="T86" fmla="*/ 277 w 334"/>
                <a:gd name="T87" fmla="*/ 82 h 220"/>
                <a:gd name="T88" fmla="*/ 271 w 334"/>
                <a:gd name="T89" fmla="*/ 74 h 220"/>
                <a:gd name="T90" fmla="*/ 262 w 334"/>
                <a:gd name="T91" fmla="*/ 70 h 220"/>
                <a:gd name="T92" fmla="*/ 234 w 334"/>
                <a:gd name="T93" fmla="*/ 67 h 220"/>
                <a:gd name="T94" fmla="*/ 234 w 334"/>
                <a:gd name="T95" fmla="*/ 57 h 220"/>
                <a:gd name="T96" fmla="*/ 234 w 334"/>
                <a:gd name="T97" fmla="*/ 49 h 220"/>
                <a:gd name="T98" fmla="*/ 234 w 334"/>
                <a:gd name="T99" fmla="*/ 40 h 220"/>
                <a:gd name="T100" fmla="*/ 218 w 334"/>
                <a:gd name="T101" fmla="*/ 34 h 220"/>
                <a:gd name="T102" fmla="*/ 211 w 334"/>
                <a:gd name="T103" fmla="*/ 37 h 220"/>
                <a:gd name="T104" fmla="*/ 194 w 334"/>
                <a:gd name="T105" fmla="*/ 28 h 220"/>
                <a:gd name="T106" fmla="*/ 193 w 334"/>
                <a:gd name="T107" fmla="*/ 23 h 220"/>
                <a:gd name="T108" fmla="*/ 187 w 334"/>
                <a:gd name="T109" fmla="*/ 18 h 220"/>
                <a:gd name="T110" fmla="*/ 187 w 334"/>
                <a:gd name="T111" fmla="*/ 15 h 220"/>
                <a:gd name="T112" fmla="*/ 174 w 334"/>
                <a:gd name="T113" fmla="*/ 12 h 220"/>
                <a:gd name="T114" fmla="*/ 168 w 334"/>
                <a:gd name="T115" fmla="*/ 17 h 220"/>
                <a:gd name="T116" fmla="*/ 158 w 334"/>
                <a:gd name="T117" fmla="*/ 22 h 220"/>
                <a:gd name="T118" fmla="*/ 146 w 334"/>
                <a:gd name="T119" fmla="*/ 25 h 2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34"/>
                <a:gd name="T181" fmla="*/ 0 h 220"/>
                <a:gd name="T182" fmla="*/ 334 w 334"/>
                <a:gd name="T183" fmla="*/ 220 h 22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34" h="220">
                  <a:moveTo>
                    <a:pt x="175" y="41"/>
                  </a:moveTo>
                  <a:lnTo>
                    <a:pt x="157" y="27"/>
                  </a:lnTo>
                  <a:lnTo>
                    <a:pt x="159" y="22"/>
                  </a:lnTo>
                  <a:lnTo>
                    <a:pt x="150" y="13"/>
                  </a:lnTo>
                  <a:lnTo>
                    <a:pt x="141" y="0"/>
                  </a:lnTo>
                  <a:lnTo>
                    <a:pt x="130" y="13"/>
                  </a:lnTo>
                  <a:lnTo>
                    <a:pt x="125" y="9"/>
                  </a:lnTo>
                  <a:lnTo>
                    <a:pt x="111" y="20"/>
                  </a:lnTo>
                  <a:lnTo>
                    <a:pt x="111" y="25"/>
                  </a:lnTo>
                  <a:lnTo>
                    <a:pt x="98" y="31"/>
                  </a:lnTo>
                  <a:lnTo>
                    <a:pt x="59" y="61"/>
                  </a:lnTo>
                  <a:lnTo>
                    <a:pt x="50" y="73"/>
                  </a:lnTo>
                  <a:lnTo>
                    <a:pt x="50" y="88"/>
                  </a:lnTo>
                  <a:lnTo>
                    <a:pt x="36" y="93"/>
                  </a:lnTo>
                  <a:lnTo>
                    <a:pt x="9" y="120"/>
                  </a:lnTo>
                  <a:lnTo>
                    <a:pt x="9" y="132"/>
                  </a:lnTo>
                  <a:lnTo>
                    <a:pt x="0" y="143"/>
                  </a:lnTo>
                  <a:lnTo>
                    <a:pt x="4" y="159"/>
                  </a:lnTo>
                  <a:lnTo>
                    <a:pt x="15" y="150"/>
                  </a:lnTo>
                  <a:lnTo>
                    <a:pt x="29" y="136"/>
                  </a:lnTo>
                  <a:lnTo>
                    <a:pt x="47" y="134"/>
                  </a:lnTo>
                  <a:lnTo>
                    <a:pt x="59" y="136"/>
                  </a:lnTo>
                  <a:lnTo>
                    <a:pt x="63" y="159"/>
                  </a:lnTo>
                  <a:lnTo>
                    <a:pt x="61" y="173"/>
                  </a:lnTo>
                  <a:lnTo>
                    <a:pt x="70" y="182"/>
                  </a:lnTo>
                  <a:lnTo>
                    <a:pt x="79" y="189"/>
                  </a:lnTo>
                  <a:lnTo>
                    <a:pt x="102" y="191"/>
                  </a:lnTo>
                  <a:lnTo>
                    <a:pt x="148" y="198"/>
                  </a:lnTo>
                  <a:lnTo>
                    <a:pt x="157" y="191"/>
                  </a:lnTo>
                  <a:lnTo>
                    <a:pt x="164" y="182"/>
                  </a:lnTo>
                  <a:lnTo>
                    <a:pt x="168" y="164"/>
                  </a:lnTo>
                  <a:lnTo>
                    <a:pt x="187" y="164"/>
                  </a:lnTo>
                  <a:lnTo>
                    <a:pt x="191" y="175"/>
                  </a:lnTo>
                  <a:lnTo>
                    <a:pt x="191" y="203"/>
                  </a:lnTo>
                  <a:lnTo>
                    <a:pt x="212" y="219"/>
                  </a:lnTo>
                  <a:lnTo>
                    <a:pt x="228" y="193"/>
                  </a:lnTo>
                  <a:lnTo>
                    <a:pt x="246" y="184"/>
                  </a:lnTo>
                  <a:lnTo>
                    <a:pt x="264" y="187"/>
                  </a:lnTo>
                  <a:lnTo>
                    <a:pt x="280" y="196"/>
                  </a:lnTo>
                  <a:lnTo>
                    <a:pt x="285" y="203"/>
                  </a:lnTo>
                  <a:lnTo>
                    <a:pt x="289" y="180"/>
                  </a:lnTo>
                  <a:lnTo>
                    <a:pt x="301" y="157"/>
                  </a:lnTo>
                  <a:lnTo>
                    <a:pt x="326" y="152"/>
                  </a:lnTo>
                  <a:lnTo>
                    <a:pt x="333" y="136"/>
                  </a:lnTo>
                  <a:lnTo>
                    <a:pt x="326" y="123"/>
                  </a:lnTo>
                  <a:lnTo>
                    <a:pt x="314" y="116"/>
                  </a:lnTo>
                  <a:lnTo>
                    <a:pt x="282" y="111"/>
                  </a:lnTo>
                  <a:lnTo>
                    <a:pt x="282" y="95"/>
                  </a:lnTo>
                  <a:lnTo>
                    <a:pt x="282" y="79"/>
                  </a:lnTo>
                  <a:lnTo>
                    <a:pt x="282" y="66"/>
                  </a:lnTo>
                  <a:lnTo>
                    <a:pt x="262" y="57"/>
                  </a:lnTo>
                  <a:lnTo>
                    <a:pt x="253" y="61"/>
                  </a:lnTo>
                  <a:lnTo>
                    <a:pt x="234" y="47"/>
                  </a:lnTo>
                  <a:lnTo>
                    <a:pt x="232" y="38"/>
                  </a:lnTo>
                  <a:lnTo>
                    <a:pt x="225" y="29"/>
                  </a:lnTo>
                  <a:lnTo>
                    <a:pt x="225" y="25"/>
                  </a:lnTo>
                  <a:lnTo>
                    <a:pt x="209" y="20"/>
                  </a:lnTo>
                  <a:lnTo>
                    <a:pt x="202" y="27"/>
                  </a:lnTo>
                  <a:lnTo>
                    <a:pt x="189" y="36"/>
                  </a:lnTo>
                  <a:lnTo>
                    <a:pt x="175" y="41"/>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15" name="Freeform 14"/>
            <p:cNvSpPr>
              <a:spLocks/>
            </p:cNvSpPr>
            <p:nvPr/>
          </p:nvSpPr>
          <p:spPr bwMode="auto">
            <a:xfrm>
              <a:off x="3302" y="2833"/>
              <a:ext cx="482" cy="204"/>
            </a:xfrm>
            <a:custGeom>
              <a:avLst/>
              <a:gdLst>
                <a:gd name="T0" fmla="*/ 18 w 507"/>
                <a:gd name="T1" fmla="*/ 48 h 232"/>
                <a:gd name="T2" fmla="*/ 32 w 507"/>
                <a:gd name="T3" fmla="*/ 55 h 232"/>
                <a:gd name="T4" fmla="*/ 58 w 507"/>
                <a:gd name="T5" fmla="*/ 54 h 232"/>
                <a:gd name="T6" fmla="*/ 81 w 507"/>
                <a:gd name="T7" fmla="*/ 53 h 232"/>
                <a:gd name="T8" fmla="*/ 107 w 507"/>
                <a:gd name="T9" fmla="*/ 60 h 232"/>
                <a:gd name="T10" fmla="*/ 125 w 507"/>
                <a:gd name="T11" fmla="*/ 57 h 232"/>
                <a:gd name="T12" fmla="*/ 157 w 507"/>
                <a:gd name="T13" fmla="*/ 54 h 232"/>
                <a:gd name="T14" fmla="*/ 191 w 507"/>
                <a:gd name="T15" fmla="*/ 68 h 232"/>
                <a:gd name="T16" fmla="*/ 207 w 507"/>
                <a:gd name="T17" fmla="*/ 54 h 232"/>
                <a:gd name="T18" fmla="*/ 194 w 507"/>
                <a:gd name="T19" fmla="*/ 27 h 232"/>
                <a:gd name="T20" fmla="*/ 250 w 507"/>
                <a:gd name="T21" fmla="*/ 4 h 232"/>
                <a:gd name="T22" fmla="*/ 266 w 507"/>
                <a:gd name="T23" fmla="*/ 13 h 232"/>
                <a:gd name="T24" fmla="*/ 306 w 507"/>
                <a:gd name="T25" fmla="*/ 2 h 232"/>
                <a:gd name="T26" fmla="*/ 353 w 507"/>
                <a:gd name="T27" fmla="*/ 12 h 232"/>
                <a:gd name="T28" fmla="*/ 379 w 507"/>
                <a:gd name="T29" fmla="*/ 5 h 232"/>
                <a:gd name="T30" fmla="*/ 404 w 507"/>
                <a:gd name="T31" fmla="*/ 35 h 232"/>
                <a:gd name="T32" fmla="*/ 411 w 507"/>
                <a:gd name="T33" fmla="*/ 55 h 232"/>
                <a:gd name="T34" fmla="*/ 391 w 507"/>
                <a:gd name="T35" fmla="*/ 68 h 232"/>
                <a:gd name="T36" fmla="*/ 395 w 507"/>
                <a:gd name="T37" fmla="*/ 80 h 232"/>
                <a:gd name="T38" fmla="*/ 388 w 507"/>
                <a:gd name="T39" fmla="*/ 99 h 232"/>
                <a:gd name="T40" fmla="*/ 365 w 507"/>
                <a:gd name="T41" fmla="*/ 115 h 232"/>
                <a:gd name="T42" fmla="*/ 348 w 507"/>
                <a:gd name="T43" fmla="*/ 126 h 232"/>
                <a:gd name="T44" fmla="*/ 302 w 507"/>
                <a:gd name="T45" fmla="*/ 128 h 232"/>
                <a:gd name="T46" fmla="*/ 265 w 507"/>
                <a:gd name="T47" fmla="*/ 138 h 232"/>
                <a:gd name="T48" fmla="*/ 202 w 507"/>
                <a:gd name="T49" fmla="*/ 128 h 232"/>
                <a:gd name="T50" fmla="*/ 141 w 507"/>
                <a:gd name="T51" fmla="*/ 111 h 232"/>
                <a:gd name="T52" fmla="*/ 137 w 507"/>
                <a:gd name="T53" fmla="*/ 94 h 232"/>
                <a:gd name="T54" fmla="*/ 98 w 507"/>
                <a:gd name="T55" fmla="*/ 93 h 232"/>
                <a:gd name="T56" fmla="*/ 47 w 507"/>
                <a:gd name="T57" fmla="*/ 87 h 232"/>
                <a:gd name="T58" fmla="*/ 26 w 507"/>
                <a:gd name="T59" fmla="*/ 82 h 232"/>
                <a:gd name="T60" fmla="*/ 11 w 507"/>
                <a:gd name="T61" fmla="*/ 70 h 232"/>
                <a:gd name="T62" fmla="*/ 0 w 507"/>
                <a:gd name="T63" fmla="*/ 49 h 2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07"/>
                <a:gd name="T97" fmla="*/ 0 h 232"/>
                <a:gd name="T98" fmla="*/ 507 w 507"/>
                <a:gd name="T99" fmla="*/ 232 h 2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07" h="232">
                  <a:moveTo>
                    <a:pt x="0" y="83"/>
                  </a:moveTo>
                  <a:lnTo>
                    <a:pt x="22" y="81"/>
                  </a:lnTo>
                  <a:lnTo>
                    <a:pt x="29" y="79"/>
                  </a:lnTo>
                  <a:lnTo>
                    <a:pt x="40" y="92"/>
                  </a:lnTo>
                  <a:lnTo>
                    <a:pt x="54" y="88"/>
                  </a:lnTo>
                  <a:lnTo>
                    <a:pt x="70" y="90"/>
                  </a:lnTo>
                  <a:lnTo>
                    <a:pt x="81" y="97"/>
                  </a:lnTo>
                  <a:lnTo>
                    <a:pt x="99" y="88"/>
                  </a:lnTo>
                  <a:lnTo>
                    <a:pt x="122" y="88"/>
                  </a:lnTo>
                  <a:lnTo>
                    <a:pt x="131" y="99"/>
                  </a:lnTo>
                  <a:lnTo>
                    <a:pt x="147" y="101"/>
                  </a:lnTo>
                  <a:lnTo>
                    <a:pt x="154" y="95"/>
                  </a:lnTo>
                  <a:lnTo>
                    <a:pt x="181" y="90"/>
                  </a:lnTo>
                  <a:lnTo>
                    <a:pt x="192" y="90"/>
                  </a:lnTo>
                  <a:lnTo>
                    <a:pt x="211" y="97"/>
                  </a:lnTo>
                  <a:lnTo>
                    <a:pt x="233" y="113"/>
                  </a:lnTo>
                  <a:lnTo>
                    <a:pt x="251" y="106"/>
                  </a:lnTo>
                  <a:lnTo>
                    <a:pt x="254" y="90"/>
                  </a:lnTo>
                  <a:lnTo>
                    <a:pt x="242" y="72"/>
                  </a:lnTo>
                  <a:lnTo>
                    <a:pt x="238" y="45"/>
                  </a:lnTo>
                  <a:lnTo>
                    <a:pt x="294" y="6"/>
                  </a:lnTo>
                  <a:lnTo>
                    <a:pt x="306" y="6"/>
                  </a:lnTo>
                  <a:lnTo>
                    <a:pt x="308" y="20"/>
                  </a:lnTo>
                  <a:lnTo>
                    <a:pt x="326" y="22"/>
                  </a:lnTo>
                  <a:lnTo>
                    <a:pt x="360" y="18"/>
                  </a:lnTo>
                  <a:lnTo>
                    <a:pt x="376" y="2"/>
                  </a:lnTo>
                  <a:lnTo>
                    <a:pt x="422" y="0"/>
                  </a:lnTo>
                  <a:lnTo>
                    <a:pt x="431" y="20"/>
                  </a:lnTo>
                  <a:lnTo>
                    <a:pt x="449" y="20"/>
                  </a:lnTo>
                  <a:lnTo>
                    <a:pt x="465" y="9"/>
                  </a:lnTo>
                  <a:lnTo>
                    <a:pt x="494" y="27"/>
                  </a:lnTo>
                  <a:lnTo>
                    <a:pt x="494" y="58"/>
                  </a:lnTo>
                  <a:lnTo>
                    <a:pt x="506" y="72"/>
                  </a:lnTo>
                  <a:lnTo>
                    <a:pt x="503" y="92"/>
                  </a:lnTo>
                  <a:lnTo>
                    <a:pt x="494" y="113"/>
                  </a:lnTo>
                  <a:lnTo>
                    <a:pt x="478" y="113"/>
                  </a:lnTo>
                  <a:lnTo>
                    <a:pt x="474" y="117"/>
                  </a:lnTo>
                  <a:lnTo>
                    <a:pt x="483" y="133"/>
                  </a:lnTo>
                  <a:lnTo>
                    <a:pt x="483" y="151"/>
                  </a:lnTo>
                  <a:lnTo>
                    <a:pt x="474" y="165"/>
                  </a:lnTo>
                  <a:lnTo>
                    <a:pt x="449" y="178"/>
                  </a:lnTo>
                  <a:lnTo>
                    <a:pt x="447" y="192"/>
                  </a:lnTo>
                  <a:lnTo>
                    <a:pt x="447" y="206"/>
                  </a:lnTo>
                  <a:lnTo>
                    <a:pt x="426" y="210"/>
                  </a:lnTo>
                  <a:lnTo>
                    <a:pt x="388" y="208"/>
                  </a:lnTo>
                  <a:lnTo>
                    <a:pt x="369" y="215"/>
                  </a:lnTo>
                  <a:lnTo>
                    <a:pt x="338" y="215"/>
                  </a:lnTo>
                  <a:lnTo>
                    <a:pt x="324" y="231"/>
                  </a:lnTo>
                  <a:lnTo>
                    <a:pt x="272" y="212"/>
                  </a:lnTo>
                  <a:lnTo>
                    <a:pt x="247" y="215"/>
                  </a:lnTo>
                  <a:lnTo>
                    <a:pt x="181" y="201"/>
                  </a:lnTo>
                  <a:lnTo>
                    <a:pt x="172" y="185"/>
                  </a:lnTo>
                  <a:lnTo>
                    <a:pt x="172" y="167"/>
                  </a:lnTo>
                  <a:lnTo>
                    <a:pt x="167" y="158"/>
                  </a:lnTo>
                  <a:lnTo>
                    <a:pt x="161" y="154"/>
                  </a:lnTo>
                  <a:lnTo>
                    <a:pt x="120" y="156"/>
                  </a:lnTo>
                  <a:lnTo>
                    <a:pt x="63" y="160"/>
                  </a:lnTo>
                  <a:lnTo>
                    <a:pt x="58" y="147"/>
                  </a:lnTo>
                  <a:lnTo>
                    <a:pt x="47" y="142"/>
                  </a:lnTo>
                  <a:lnTo>
                    <a:pt x="31" y="138"/>
                  </a:lnTo>
                  <a:lnTo>
                    <a:pt x="15" y="133"/>
                  </a:lnTo>
                  <a:lnTo>
                    <a:pt x="15" y="117"/>
                  </a:lnTo>
                  <a:lnTo>
                    <a:pt x="15" y="95"/>
                  </a:lnTo>
                  <a:lnTo>
                    <a:pt x="0" y="83"/>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16" name="Freeform 15"/>
            <p:cNvSpPr>
              <a:spLocks/>
            </p:cNvSpPr>
            <p:nvPr/>
          </p:nvSpPr>
          <p:spPr bwMode="auto">
            <a:xfrm>
              <a:off x="3725" y="2859"/>
              <a:ext cx="453" cy="251"/>
            </a:xfrm>
            <a:custGeom>
              <a:avLst/>
              <a:gdLst>
                <a:gd name="T0" fmla="*/ 2 w 474"/>
                <a:gd name="T1" fmla="*/ 107 h 286"/>
                <a:gd name="T2" fmla="*/ 14 w 474"/>
                <a:gd name="T3" fmla="*/ 114 h 286"/>
                <a:gd name="T4" fmla="*/ 11 w 474"/>
                <a:gd name="T5" fmla="*/ 118 h 286"/>
                <a:gd name="T6" fmla="*/ 16 w 474"/>
                <a:gd name="T7" fmla="*/ 126 h 286"/>
                <a:gd name="T8" fmla="*/ 27 w 474"/>
                <a:gd name="T9" fmla="*/ 126 h 286"/>
                <a:gd name="T10" fmla="*/ 67 w 474"/>
                <a:gd name="T11" fmla="*/ 153 h 286"/>
                <a:gd name="T12" fmla="*/ 77 w 474"/>
                <a:gd name="T13" fmla="*/ 154 h 286"/>
                <a:gd name="T14" fmla="*/ 109 w 474"/>
                <a:gd name="T15" fmla="*/ 169 h 286"/>
                <a:gd name="T16" fmla="*/ 127 w 474"/>
                <a:gd name="T17" fmla="*/ 161 h 286"/>
                <a:gd name="T18" fmla="*/ 149 w 474"/>
                <a:gd name="T19" fmla="*/ 162 h 286"/>
                <a:gd name="T20" fmla="*/ 157 w 474"/>
                <a:gd name="T21" fmla="*/ 165 h 286"/>
                <a:gd name="T22" fmla="*/ 175 w 474"/>
                <a:gd name="T23" fmla="*/ 161 h 286"/>
                <a:gd name="T24" fmla="*/ 208 w 474"/>
                <a:gd name="T25" fmla="*/ 150 h 286"/>
                <a:gd name="T26" fmla="*/ 248 w 474"/>
                <a:gd name="T27" fmla="*/ 147 h 286"/>
                <a:gd name="T28" fmla="*/ 266 w 474"/>
                <a:gd name="T29" fmla="*/ 148 h 286"/>
                <a:gd name="T30" fmla="*/ 271 w 474"/>
                <a:gd name="T31" fmla="*/ 154 h 286"/>
                <a:gd name="T32" fmla="*/ 285 w 474"/>
                <a:gd name="T33" fmla="*/ 143 h 286"/>
                <a:gd name="T34" fmla="*/ 303 w 474"/>
                <a:gd name="T35" fmla="*/ 139 h 286"/>
                <a:gd name="T36" fmla="*/ 320 w 474"/>
                <a:gd name="T37" fmla="*/ 136 h 286"/>
                <a:gd name="T38" fmla="*/ 352 w 474"/>
                <a:gd name="T39" fmla="*/ 114 h 286"/>
                <a:gd name="T40" fmla="*/ 361 w 474"/>
                <a:gd name="T41" fmla="*/ 102 h 286"/>
                <a:gd name="T42" fmla="*/ 364 w 474"/>
                <a:gd name="T43" fmla="*/ 75 h 286"/>
                <a:gd name="T44" fmla="*/ 367 w 474"/>
                <a:gd name="T45" fmla="*/ 54 h 286"/>
                <a:gd name="T46" fmla="*/ 381 w 474"/>
                <a:gd name="T47" fmla="*/ 54 h 286"/>
                <a:gd name="T48" fmla="*/ 388 w 474"/>
                <a:gd name="T49" fmla="*/ 47 h 286"/>
                <a:gd name="T50" fmla="*/ 395 w 474"/>
                <a:gd name="T51" fmla="*/ 39 h 286"/>
                <a:gd name="T52" fmla="*/ 383 w 474"/>
                <a:gd name="T53" fmla="*/ 34 h 286"/>
                <a:gd name="T54" fmla="*/ 378 w 474"/>
                <a:gd name="T55" fmla="*/ 36 h 286"/>
                <a:gd name="T56" fmla="*/ 358 w 474"/>
                <a:gd name="T57" fmla="*/ 34 h 286"/>
                <a:gd name="T58" fmla="*/ 348 w 474"/>
                <a:gd name="T59" fmla="*/ 22 h 286"/>
                <a:gd name="T60" fmla="*/ 337 w 474"/>
                <a:gd name="T61" fmla="*/ 11 h 286"/>
                <a:gd name="T62" fmla="*/ 326 w 474"/>
                <a:gd name="T63" fmla="*/ 11 h 286"/>
                <a:gd name="T64" fmla="*/ 307 w 474"/>
                <a:gd name="T65" fmla="*/ 0 h 286"/>
                <a:gd name="T66" fmla="*/ 298 w 474"/>
                <a:gd name="T67" fmla="*/ 2 h 286"/>
                <a:gd name="T68" fmla="*/ 258 w 474"/>
                <a:gd name="T69" fmla="*/ 5 h 286"/>
                <a:gd name="T70" fmla="*/ 252 w 474"/>
                <a:gd name="T71" fmla="*/ 12 h 286"/>
                <a:gd name="T72" fmla="*/ 240 w 474"/>
                <a:gd name="T73" fmla="*/ 22 h 286"/>
                <a:gd name="T74" fmla="*/ 227 w 474"/>
                <a:gd name="T75" fmla="*/ 26 h 286"/>
                <a:gd name="T76" fmla="*/ 214 w 474"/>
                <a:gd name="T77" fmla="*/ 30 h 286"/>
                <a:gd name="T78" fmla="*/ 205 w 474"/>
                <a:gd name="T79" fmla="*/ 26 h 286"/>
                <a:gd name="T80" fmla="*/ 196 w 474"/>
                <a:gd name="T81" fmla="*/ 22 h 286"/>
                <a:gd name="T82" fmla="*/ 189 w 474"/>
                <a:gd name="T83" fmla="*/ 22 h 286"/>
                <a:gd name="T84" fmla="*/ 178 w 474"/>
                <a:gd name="T85" fmla="*/ 25 h 286"/>
                <a:gd name="T86" fmla="*/ 161 w 474"/>
                <a:gd name="T87" fmla="*/ 32 h 286"/>
                <a:gd name="T88" fmla="*/ 128 w 474"/>
                <a:gd name="T89" fmla="*/ 41 h 286"/>
                <a:gd name="T90" fmla="*/ 114 w 474"/>
                <a:gd name="T91" fmla="*/ 42 h 286"/>
                <a:gd name="T92" fmla="*/ 77 w 474"/>
                <a:gd name="T93" fmla="*/ 41 h 286"/>
                <a:gd name="T94" fmla="*/ 73 w 474"/>
                <a:gd name="T95" fmla="*/ 41 h 286"/>
                <a:gd name="T96" fmla="*/ 65 w 474"/>
                <a:gd name="T97" fmla="*/ 31 h 286"/>
                <a:gd name="T98" fmla="*/ 52 w 474"/>
                <a:gd name="T99" fmla="*/ 25 h 286"/>
                <a:gd name="T100" fmla="*/ 50 w 474"/>
                <a:gd name="T101" fmla="*/ 30 h 286"/>
                <a:gd name="T102" fmla="*/ 48 w 474"/>
                <a:gd name="T103" fmla="*/ 39 h 286"/>
                <a:gd name="T104" fmla="*/ 42 w 474"/>
                <a:gd name="T105" fmla="*/ 50 h 286"/>
                <a:gd name="T106" fmla="*/ 29 w 474"/>
                <a:gd name="T107" fmla="*/ 50 h 286"/>
                <a:gd name="T108" fmla="*/ 25 w 474"/>
                <a:gd name="T109" fmla="*/ 53 h 286"/>
                <a:gd name="T110" fmla="*/ 31 w 474"/>
                <a:gd name="T111" fmla="*/ 61 h 286"/>
                <a:gd name="T112" fmla="*/ 30 w 474"/>
                <a:gd name="T113" fmla="*/ 71 h 286"/>
                <a:gd name="T114" fmla="*/ 21 w 474"/>
                <a:gd name="T115" fmla="*/ 80 h 286"/>
                <a:gd name="T116" fmla="*/ 14 w 474"/>
                <a:gd name="T117" fmla="*/ 85 h 286"/>
                <a:gd name="T118" fmla="*/ 4 w 474"/>
                <a:gd name="T119" fmla="*/ 90 h 286"/>
                <a:gd name="T120" fmla="*/ 0 w 474"/>
                <a:gd name="T121" fmla="*/ 97 h 286"/>
                <a:gd name="T122" fmla="*/ 2 w 474"/>
                <a:gd name="T123" fmla="*/ 107 h 28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4"/>
                <a:gd name="T187" fmla="*/ 0 h 286"/>
                <a:gd name="T188" fmla="*/ 474 w 474"/>
                <a:gd name="T189" fmla="*/ 286 h 28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4" h="286">
                  <a:moveTo>
                    <a:pt x="2" y="180"/>
                  </a:moveTo>
                  <a:lnTo>
                    <a:pt x="18" y="193"/>
                  </a:lnTo>
                  <a:lnTo>
                    <a:pt x="15" y="200"/>
                  </a:lnTo>
                  <a:lnTo>
                    <a:pt x="20" y="212"/>
                  </a:lnTo>
                  <a:lnTo>
                    <a:pt x="31" y="212"/>
                  </a:lnTo>
                  <a:lnTo>
                    <a:pt x="79" y="257"/>
                  </a:lnTo>
                  <a:lnTo>
                    <a:pt x="93" y="259"/>
                  </a:lnTo>
                  <a:lnTo>
                    <a:pt x="131" y="285"/>
                  </a:lnTo>
                  <a:lnTo>
                    <a:pt x="152" y="271"/>
                  </a:lnTo>
                  <a:lnTo>
                    <a:pt x="179" y="273"/>
                  </a:lnTo>
                  <a:lnTo>
                    <a:pt x="188" y="278"/>
                  </a:lnTo>
                  <a:lnTo>
                    <a:pt x="209" y="271"/>
                  </a:lnTo>
                  <a:lnTo>
                    <a:pt x="250" y="253"/>
                  </a:lnTo>
                  <a:lnTo>
                    <a:pt x="297" y="246"/>
                  </a:lnTo>
                  <a:lnTo>
                    <a:pt x="318" y="250"/>
                  </a:lnTo>
                  <a:lnTo>
                    <a:pt x="325" y="259"/>
                  </a:lnTo>
                  <a:lnTo>
                    <a:pt x="341" y="241"/>
                  </a:lnTo>
                  <a:lnTo>
                    <a:pt x="363" y="234"/>
                  </a:lnTo>
                  <a:lnTo>
                    <a:pt x="384" y="230"/>
                  </a:lnTo>
                  <a:lnTo>
                    <a:pt x="422" y="193"/>
                  </a:lnTo>
                  <a:lnTo>
                    <a:pt x="432" y="171"/>
                  </a:lnTo>
                  <a:lnTo>
                    <a:pt x="436" y="127"/>
                  </a:lnTo>
                  <a:lnTo>
                    <a:pt x="441" y="91"/>
                  </a:lnTo>
                  <a:lnTo>
                    <a:pt x="457" y="91"/>
                  </a:lnTo>
                  <a:lnTo>
                    <a:pt x="466" y="77"/>
                  </a:lnTo>
                  <a:lnTo>
                    <a:pt x="473" y="66"/>
                  </a:lnTo>
                  <a:lnTo>
                    <a:pt x="459" y="57"/>
                  </a:lnTo>
                  <a:lnTo>
                    <a:pt x="452" y="61"/>
                  </a:lnTo>
                  <a:lnTo>
                    <a:pt x="429" y="57"/>
                  </a:lnTo>
                  <a:lnTo>
                    <a:pt x="418" y="38"/>
                  </a:lnTo>
                  <a:lnTo>
                    <a:pt x="404" y="18"/>
                  </a:lnTo>
                  <a:lnTo>
                    <a:pt x="391" y="18"/>
                  </a:lnTo>
                  <a:lnTo>
                    <a:pt x="368" y="0"/>
                  </a:lnTo>
                  <a:lnTo>
                    <a:pt x="357" y="2"/>
                  </a:lnTo>
                  <a:lnTo>
                    <a:pt x="309" y="9"/>
                  </a:lnTo>
                  <a:lnTo>
                    <a:pt x="302" y="20"/>
                  </a:lnTo>
                  <a:lnTo>
                    <a:pt x="288" y="36"/>
                  </a:lnTo>
                  <a:lnTo>
                    <a:pt x="272" y="45"/>
                  </a:lnTo>
                  <a:lnTo>
                    <a:pt x="256" y="50"/>
                  </a:lnTo>
                  <a:lnTo>
                    <a:pt x="245" y="45"/>
                  </a:lnTo>
                  <a:lnTo>
                    <a:pt x="234" y="38"/>
                  </a:lnTo>
                  <a:lnTo>
                    <a:pt x="227" y="36"/>
                  </a:lnTo>
                  <a:lnTo>
                    <a:pt x="213" y="43"/>
                  </a:lnTo>
                  <a:lnTo>
                    <a:pt x="193" y="54"/>
                  </a:lnTo>
                  <a:lnTo>
                    <a:pt x="154" y="70"/>
                  </a:lnTo>
                  <a:lnTo>
                    <a:pt x="136" y="72"/>
                  </a:lnTo>
                  <a:lnTo>
                    <a:pt x="93" y="70"/>
                  </a:lnTo>
                  <a:lnTo>
                    <a:pt x="88" y="68"/>
                  </a:lnTo>
                  <a:lnTo>
                    <a:pt x="77" y="52"/>
                  </a:lnTo>
                  <a:lnTo>
                    <a:pt x="63" y="43"/>
                  </a:lnTo>
                  <a:lnTo>
                    <a:pt x="59" y="50"/>
                  </a:lnTo>
                  <a:lnTo>
                    <a:pt x="56" y="66"/>
                  </a:lnTo>
                  <a:lnTo>
                    <a:pt x="50" y="84"/>
                  </a:lnTo>
                  <a:lnTo>
                    <a:pt x="34" y="84"/>
                  </a:lnTo>
                  <a:lnTo>
                    <a:pt x="29" y="88"/>
                  </a:lnTo>
                  <a:lnTo>
                    <a:pt x="38" y="104"/>
                  </a:lnTo>
                  <a:lnTo>
                    <a:pt x="36" y="120"/>
                  </a:lnTo>
                  <a:lnTo>
                    <a:pt x="25" y="136"/>
                  </a:lnTo>
                  <a:lnTo>
                    <a:pt x="18" y="143"/>
                  </a:lnTo>
                  <a:lnTo>
                    <a:pt x="4" y="150"/>
                  </a:lnTo>
                  <a:lnTo>
                    <a:pt x="0" y="164"/>
                  </a:lnTo>
                  <a:lnTo>
                    <a:pt x="2" y="180"/>
                  </a:lnTo>
                </a:path>
              </a:pathLst>
            </a:custGeom>
            <a:solidFill>
              <a:srgbClr val="1FB25A"/>
            </a:solid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17" name="Freeform 16"/>
            <p:cNvSpPr>
              <a:spLocks/>
            </p:cNvSpPr>
            <p:nvPr/>
          </p:nvSpPr>
          <p:spPr bwMode="auto">
            <a:xfrm>
              <a:off x="3532" y="3017"/>
              <a:ext cx="213" cy="114"/>
            </a:xfrm>
            <a:custGeom>
              <a:avLst/>
              <a:gdLst>
                <a:gd name="T0" fmla="*/ 16 w 224"/>
                <a:gd name="T1" fmla="*/ 40 h 130"/>
                <a:gd name="T2" fmla="*/ 32 w 224"/>
                <a:gd name="T3" fmla="*/ 54 h 130"/>
                <a:gd name="T4" fmla="*/ 28 w 224"/>
                <a:gd name="T5" fmla="*/ 61 h 130"/>
                <a:gd name="T6" fmla="*/ 21 w 224"/>
                <a:gd name="T7" fmla="*/ 65 h 130"/>
                <a:gd name="T8" fmla="*/ 10 w 224"/>
                <a:gd name="T9" fmla="*/ 67 h 130"/>
                <a:gd name="T10" fmla="*/ 0 w 224"/>
                <a:gd name="T11" fmla="*/ 68 h 130"/>
                <a:gd name="T12" fmla="*/ 18 w 224"/>
                <a:gd name="T13" fmla="*/ 74 h 130"/>
                <a:gd name="T14" fmla="*/ 26 w 224"/>
                <a:gd name="T15" fmla="*/ 76 h 130"/>
                <a:gd name="T16" fmla="*/ 48 w 224"/>
                <a:gd name="T17" fmla="*/ 65 h 130"/>
                <a:gd name="T18" fmla="*/ 98 w 224"/>
                <a:gd name="T19" fmla="*/ 74 h 130"/>
                <a:gd name="T20" fmla="*/ 131 w 224"/>
                <a:gd name="T21" fmla="*/ 47 h 130"/>
                <a:gd name="T22" fmla="*/ 139 w 224"/>
                <a:gd name="T23" fmla="*/ 37 h 130"/>
                <a:gd name="T24" fmla="*/ 145 w 224"/>
                <a:gd name="T25" fmla="*/ 34 h 130"/>
                <a:gd name="T26" fmla="*/ 164 w 224"/>
                <a:gd name="T27" fmla="*/ 35 h 130"/>
                <a:gd name="T28" fmla="*/ 183 w 224"/>
                <a:gd name="T29" fmla="*/ 19 h 130"/>
                <a:gd name="T30" fmla="*/ 180 w 224"/>
                <a:gd name="T31" fmla="*/ 9 h 130"/>
                <a:gd name="T32" fmla="*/ 166 w 224"/>
                <a:gd name="T33" fmla="*/ 0 h 130"/>
                <a:gd name="T34" fmla="*/ 158 w 224"/>
                <a:gd name="T35" fmla="*/ 2 h 130"/>
                <a:gd name="T36" fmla="*/ 150 w 224"/>
                <a:gd name="T37" fmla="*/ 4 h 130"/>
                <a:gd name="T38" fmla="*/ 133 w 224"/>
                <a:gd name="T39" fmla="*/ 0 h 130"/>
                <a:gd name="T40" fmla="*/ 117 w 224"/>
                <a:gd name="T41" fmla="*/ 2 h 130"/>
                <a:gd name="T42" fmla="*/ 100 w 224"/>
                <a:gd name="T43" fmla="*/ 4 h 130"/>
                <a:gd name="T44" fmla="*/ 78 w 224"/>
                <a:gd name="T45" fmla="*/ 4 h 130"/>
                <a:gd name="T46" fmla="*/ 66 w 224"/>
                <a:gd name="T47" fmla="*/ 13 h 130"/>
                <a:gd name="T48" fmla="*/ 28 w 224"/>
                <a:gd name="T49" fmla="*/ 4 h 130"/>
                <a:gd name="T50" fmla="*/ 14 w 224"/>
                <a:gd name="T51" fmla="*/ 4 h 130"/>
                <a:gd name="T52" fmla="*/ 14 w 224"/>
                <a:gd name="T53" fmla="*/ 22 h 130"/>
                <a:gd name="T54" fmla="*/ 16 w 224"/>
                <a:gd name="T55" fmla="*/ 40 h 1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4"/>
                <a:gd name="T85" fmla="*/ 0 h 130"/>
                <a:gd name="T86" fmla="*/ 224 w 224"/>
                <a:gd name="T87" fmla="*/ 130 h 1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4" h="130">
                  <a:moveTo>
                    <a:pt x="20" y="70"/>
                  </a:moveTo>
                  <a:lnTo>
                    <a:pt x="40" y="92"/>
                  </a:lnTo>
                  <a:lnTo>
                    <a:pt x="34" y="104"/>
                  </a:lnTo>
                  <a:lnTo>
                    <a:pt x="25" y="110"/>
                  </a:lnTo>
                  <a:lnTo>
                    <a:pt x="13" y="113"/>
                  </a:lnTo>
                  <a:lnTo>
                    <a:pt x="0" y="115"/>
                  </a:lnTo>
                  <a:lnTo>
                    <a:pt x="22" y="126"/>
                  </a:lnTo>
                  <a:lnTo>
                    <a:pt x="31" y="129"/>
                  </a:lnTo>
                  <a:lnTo>
                    <a:pt x="59" y="110"/>
                  </a:lnTo>
                  <a:lnTo>
                    <a:pt x="120" y="126"/>
                  </a:lnTo>
                  <a:lnTo>
                    <a:pt x="161" y="81"/>
                  </a:lnTo>
                  <a:lnTo>
                    <a:pt x="170" y="63"/>
                  </a:lnTo>
                  <a:lnTo>
                    <a:pt x="177" y="58"/>
                  </a:lnTo>
                  <a:lnTo>
                    <a:pt x="200" y="61"/>
                  </a:lnTo>
                  <a:lnTo>
                    <a:pt x="223" y="33"/>
                  </a:lnTo>
                  <a:lnTo>
                    <a:pt x="220" y="15"/>
                  </a:lnTo>
                  <a:lnTo>
                    <a:pt x="204" y="0"/>
                  </a:lnTo>
                  <a:lnTo>
                    <a:pt x="193" y="2"/>
                  </a:lnTo>
                  <a:lnTo>
                    <a:pt x="184" y="4"/>
                  </a:lnTo>
                  <a:lnTo>
                    <a:pt x="163" y="0"/>
                  </a:lnTo>
                  <a:lnTo>
                    <a:pt x="143" y="2"/>
                  </a:lnTo>
                  <a:lnTo>
                    <a:pt x="122" y="6"/>
                  </a:lnTo>
                  <a:lnTo>
                    <a:pt x="95" y="4"/>
                  </a:lnTo>
                  <a:lnTo>
                    <a:pt x="81" y="22"/>
                  </a:lnTo>
                  <a:lnTo>
                    <a:pt x="34" y="6"/>
                  </a:lnTo>
                  <a:lnTo>
                    <a:pt x="18" y="6"/>
                  </a:lnTo>
                  <a:lnTo>
                    <a:pt x="18" y="36"/>
                  </a:lnTo>
                  <a:lnTo>
                    <a:pt x="20" y="7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18" name="Freeform 17"/>
            <p:cNvSpPr>
              <a:spLocks/>
            </p:cNvSpPr>
            <p:nvPr/>
          </p:nvSpPr>
          <p:spPr bwMode="auto">
            <a:xfrm>
              <a:off x="4157" y="3222"/>
              <a:ext cx="409" cy="278"/>
            </a:xfrm>
            <a:custGeom>
              <a:avLst/>
              <a:gdLst>
                <a:gd name="T0" fmla="*/ 9 w 430"/>
                <a:gd name="T1" fmla="*/ 27 h 316"/>
                <a:gd name="T2" fmla="*/ 2 w 430"/>
                <a:gd name="T3" fmla="*/ 39 h 316"/>
                <a:gd name="T4" fmla="*/ 26 w 430"/>
                <a:gd name="T5" fmla="*/ 55 h 316"/>
                <a:gd name="T6" fmla="*/ 28 w 430"/>
                <a:gd name="T7" fmla="*/ 77 h 316"/>
                <a:gd name="T8" fmla="*/ 6 w 430"/>
                <a:gd name="T9" fmla="*/ 91 h 316"/>
                <a:gd name="T10" fmla="*/ 10 w 430"/>
                <a:gd name="T11" fmla="*/ 106 h 316"/>
                <a:gd name="T12" fmla="*/ 6 w 430"/>
                <a:gd name="T13" fmla="*/ 126 h 316"/>
                <a:gd name="T14" fmla="*/ 10 w 430"/>
                <a:gd name="T15" fmla="*/ 141 h 316"/>
                <a:gd name="T16" fmla="*/ 28 w 430"/>
                <a:gd name="T17" fmla="*/ 150 h 316"/>
                <a:gd name="T18" fmla="*/ 28 w 430"/>
                <a:gd name="T19" fmla="*/ 172 h 316"/>
                <a:gd name="T20" fmla="*/ 41 w 430"/>
                <a:gd name="T21" fmla="*/ 189 h 316"/>
                <a:gd name="T22" fmla="*/ 100 w 430"/>
                <a:gd name="T23" fmla="*/ 177 h 316"/>
                <a:gd name="T24" fmla="*/ 135 w 430"/>
                <a:gd name="T25" fmla="*/ 158 h 316"/>
                <a:gd name="T26" fmla="*/ 163 w 430"/>
                <a:gd name="T27" fmla="*/ 171 h 316"/>
                <a:gd name="T28" fmla="*/ 189 w 430"/>
                <a:gd name="T29" fmla="*/ 177 h 316"/>
                <a:gd name="T30" fmla="*/ 221 w 430"/>
                <a:gd name="T31" fmla="*/ 168 h 316"/>
                <a:gd name="T32" fmla="*/ 223 w 430"/>
                <a:gd name="T33" fmla="*/ 148 h 316"/>
                <a:gd name="T34" fmla="*/ 246 w 430"/>
                <a:gd name="T35" fmla="*/ 148 h 316"/>
                <a:gd name="T36" fmla="*/ 260 w 430"/>
                <a:gd name="T37" fmla="*/ 142 h 316"/>
                <a:gd name="T38" fmla="*/ 306 w 430"/>
                <a:gd name="T39" fmla="*/ 132 h 316"/>
                <a:gd name="T40" fmla="*/ 323 w 430"/>
                <a:gd name="T41" fmla="*/ 118 h 316"/>
                <a:gd name="T42" fmla="*/ 299 w 430"/>
                <a:gd name="T43" fmla="*/ 99 h 316"/>
                <a:gd name="T44" fmla="*/ 309 w 430"/>
                <a:gd name="T45" fmla="*/ 84 h 316"/>
                <a:gd name="T46" fmla="*/ 320 w 430"/>
                <a:gd name="T47" fmla="*/ 74 h 316"/>
                <a:gd name="T48" fmla="*/ 325 w 430"/>
                <a:gd name="T49" fmla="*/ 55 h 316"/>
                <a:gd name="T50" fmla="*/ 332 w 430"/>
                <a:gd name="T51" fmla="*/ 35 h 316"/>
                <a:gd name="T52" fmla="*/ 351 w 430"/>
                <a:gd name="T53" fmla="*/ 27 h 316"/>
                <a:gd name="T54" fmla="*/ 341 w 430"/>
                <a:gd name="T55" fmla="*/ 7 h 316"/>
                <a:gd name="T56" fmla="*/ 293 w 430"/>
                <a:gd name="T57" fmla="*/ 2 h 316"/>
                <a:gd name="T58" fmla="*/ 243 w 430"/>
                <a:gd name="T59" fmla="*/ 4 h 316"/>
                <a:gd name="T60" fmla="*/ 195 w 430"/>
                <a:gd name="T61" fmla="*/ 22 h 316"/>
                <a:gd name="T62" fmla="*/ 158 w 430"/>
                <a:gd name="T63" fmla="*/ 33 h 316"/>
                <a:gd name="T64" fmla="*/ 107 w 430"/>
                <a:gd name="T65" fmla="*/ 37 h 316"/>
                <a:gd name="T66" fmla="*/ 76 w 430"/>
                <a:gd name="T67" fmla="*/ 35 h 316"/>
                <a:gd name="T68" fmla="*/ 37 w 430"/>
                <a:gd name="T69" fmla="*/ 26 h 316"/>
                <a:gd name="T70" fmla="*/ 10 w 430"/>
                <a:gd name="T71" fmla="*/ 23 h 3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30"/>
                <a:gd name="T109" fmla="*/ 0 h 316"/>
                <a:gd name="T110" fmla="*/ 430 w 430"/>
                <a:gd name="T111" fmla="*/ 316 h 3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30" h="316">
                  <a:moveTo>
                    <a:pt x="11" y="38"/>
                  </a:moveTo>
                  <a:lnTo>
                    <a:pt x="9" y="45"/>
                  </a:lnTo>
                  <a:lnTo>
                    <a:pt x="0" y="52"/>
                  </a:lnTo>
                  <a:lnTo>
                    <a:pt x="2" y="65"/>
                  </a:lnTo>
                  <a:lnTo>
                    <a:pt x="13" y="90"/>
                  </a:lnTo>
                  <a:lnTo>
                    <a:pt x="31" y="92"/>
                  </a:lnTo>
                  <a:lnTo>
                    <a:pt x="34" y="101"/>
                  </a:lnTo>
                  <a:lnTo>
                    <a:pt x="34" y="129"/>
                  </a:lnTo>
                  <a:lnTo>
                    <a:pt x="27" y="138"/>
                  </a:lnTo>
                  <a:lnTo>
                    <a:pt x="6" y="151"/>
                  </a:lnTo>
                  <a:lnTo>
                    <a:pt x="4" y="158"/>
                  </a:lnTo>
                  <a:lnTo>
                    <a:pt x="11" y="179"/>
                  </a:lnTo>
                  <a:lnTo>
                    <a:pt x="11" y="194"/>
                  </a:lnTo>
                  <a:lnTo>
                    <a:pt x="6" y="210"/>
                  </a:lnTo>
                  <a:lnTo>
                    <a:pt x="0" y="219"/>
                  </a:lnTo>
                  <a:lnTo>
                    <a:pt x="11" y="235"/>
                  </a:lnTo>
                  <a:lnTo>
                    <a:pt x="18" y="233"/>
                  </a:lnTo>
                  <a:lnTo>
                    <a:pt x="34" y="249"/>
                  </a:lnTo>
                  <a:lnTo>
                    <a:pt x="34" y="265"/>
                  </a:lnTo>
                  <a:lnTo>
                    <a:pt x="34" y="287"/>
                  </a:lnTo>
                  <a:lnTo>
                    <a:pt x="34" y="296"/>
                  </a:lnTo>
                  <a:lnTo>
                    <a:pt x="49" y="315"/>
                  </a:lnTo>
                  <a:lnTo>
                    <a:pt x="83" y="308"/>
                  </a:lnTo>
                  <a:lnTo>
                    <a:pt x="122" y="296"/>
                  </a:lnTo>
                  <a:lnTo>
                    <a:pt x="152" y="278"/>
                  </a:lnTo>
                  <a:lnTo>
                    <a:pt x="165" y="265"/>
                  </a:lnTo>
                  <a:lnTo>
                    <a:pt x="183" y="292"/>
                  </a:lnTo>
                  <a:lnTo>
                    <a:pt x="199" y="285"/>
                  </a:lnTo>
                  <a:lnTo>
                    <a:pt x="220" y="292"/>
                  </a:lnTo>
                  <a:lnTo>
                    <a:pt x="231" y="294"/>
                  </a:lnTo>
                  <a:lnTo>
                    <a:pt x="256" y="285"/>
                  </a:lnTo>
                  <a:lnTo>
                    <a:pt x="270" y="281"/>
                  </a:lnTo>
                  <a:lnTo>
                    <a:pt x="270" y="267"/>
                  </a:lnTo>
                  <a:lnTo>
                    <a:pt x="272" y="247"/>
                  </a:lnTo>
                  <a:lnTo>
                    <a:pt x="286" y="240"/>
                  </a:lnTo>
                  <a:lnTo>
                    <a:pt x="301" y="247"/>
                  </a:lnTo>
                  <a:lnTo>
                    <a:pt x="304" y="256"/>
                  </a:lnTo>
                  <a:lnTo>
                    <a:pt x="317" y="237"/>
                  </a:lnTo>
                  <a:lnTo>
                    <a:pt x="347" y="224"/>
                  </a:lnTo>
                  <a:lnTo>
                    <a:pt x="374" y="219"/>
                  </a:lnTo>
                  <a:lnTo>
                    <a:pt x="399" y="219"/>
                  </a:lnTo>
                  <a:lnTo>
                    <a:pt x="394" y="197"/>
                  </a:lnTo>
                  <a:lnTo>
                    <a:pt x="392" y="185"/>
                  </a:lnTo>
                  <a:lnTo>
                    <a:pt x="365" y="165"/>
                  </a:lnTo>
                  <a:lnTo>
                    <a:pt x="365" y="160"/>
                  </a:lnTo>
                  <a:lnTo>
                    <a:pt x="379" y="140"/>
                  </a:lnTo>
                  <a:lnTo>
                    <a:pt x="394" y="135"/>
                  </a:lnTo>
                  <a:lnTo>
                    <a:pt x="390" y="124"/>
                  </a:lnTo>
                  <a:lnTo>
                    <a:pt x="397" y="104"/>
                  </a:lnTo>
                  <a:lnTo>
                    <a:pt x="397" y="92"/>
                  </a:lnTo>
                  <a:lnTo>
                    <a:pt x="401" y="67"/>
                  </a:lnTo>
                  <a:lnTo>
                    <a:pt x="406" y="58"/>
                  </a:lnTo>
                  <a:lnTo>
                    <a:pt x="419" y="61"/>
                  </a:lnTo>
                  <a:lnTo>
                    <a:pt x="429" y="45"/>
                  </a:lnTo>
                  <a:lnTo>
                    <a:pt x="419" y="29"/>
                  </a:lnTo>
                  <a:lnTo>
                    <a:pt x="415" y="11"/>
                  </a:lnTo>
                  <a:lnTo>
                    <a:pt x="406" y="13"/>
                  </a:lnTo>
                  <a:lnTo>
                    <a:pt x="358" y="2"/>
                  </a:lnTo>
                  <a:lnTo>
                    <a:pt x="326" y="0"/>
                  </a:lnTo>
                  <a:lnTo>
                    <a:pt x="297" y="6"/>
                  </a:lnTo>
                  <a:lnTo>
                    <a:pt x="270" y="20"/>
                  </a:lnTo>
                  <a:lnTo>
                    <a:pt x="238" y="36"/>
                  </a:lnTo>
                  <a:lnTo>
                    <a:pt x="215" y="54"/>
                  </a:lnTo>
                  <a:lnTo>
                    <a:pt x="192" y="56"/>
                  </a:lnTo>
                  <a:lnTo>
                    <a:pt x="161" y="52"/>
                  </a:lnTo>
                  <a:lnTo>
                    <a:pt x="131" y="61"/>
                  </a:lnTo>
                  <a:lnTo>
                    <a:pt x="113" y="65"/>
                  </a:lnTo>
                  <a:lnTo>
                    <a:pt x="93" y="58"/>
                  </a:lnTo>
                  <a:lnTo>
                    <a:pt x="63" y="47"/>
                  </a:lnTo>
                  <a:lnTo>
                    <a:pt x="45" y="43"/>
                  </a:lnTo>
                  <a:lnTo>
                    <a:pt x="22" y="38"/>
                  </a:lnTo>
                  <a:lnTo>
                    <a:pt x="11" y="38"/>
                  </a:lnTo>
                </a:path>
              </a:pathLst>
            </a:custGeom>
            <a:solidFill>
              <a:srgbClr val="1FB25A"/>
            </a:solid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19" name="Freeform 18"/>
            <p:cNvSpPr>
              <a:spLocks/>
            </p:cNvSpPr>
            <p:nvPr/>
          </p:nvSpPr>
          <p:spPr bwMode="auto">
            <a:xfrm>
              <a:off x="3920" y="3395"/>
              <a:ext cx="159" cy="245"/>
            </a:xfrm>
            <a:custGeom>
              <a:avLst/>
              <a:gdLst>
                <a:gd name="T0" fmla="*/ 9 w 168"/>
                <a:gd name="T1" fmla="*/ 36 h 279"/>
                <a:gd name="T2" fmla="*/ 18 w 168"/>
                <a:gd name="T3" fmla="*/ 41 h 279"/>
                <a:gd name="T4" fmla="*/ 18 w 168"/>
                <a:gd name="T5" fmla="*/ 48 h 279"/>
                <a:gd name="T6" fmla="*/ 16 w 168"/>
                <a:gd name="T7" fmla="*/ 54 h 279"/>
                <a:gd name="T8" fmla="*/ 12 w 168"/>
                <a:gd name="T9" fmla="*/ 60 h 279"/>
                <a:gd name="T10" fmla="*/ 12 w 168"/>
                <a:gd name="T11" fmla="*/ 76 h 279"/>
                <a:gd name="T12" fmla="*/ 14 w 168"/>
                <a:gd name="T13" fmla="*/ 83 h 279"/>
                <a:gd name="T14" fmla="*/ 4 w 168"/>
                <a:gd name="T15" fmla="*/ 96 h 279"/>
                <a:gd name="T16" fmla="*/ 9 w 168"/>
                <a:gd name="T17" fmla="*/ 98 h 279"/>
                <a:gd name="T18" fmla="*/ 0 w 168"/>
                <a:gd name="T19" fmla="*/ 104 h 279"/>
                <a:gd name="T20" fmla="*/ 6 w 168"/>
                <a:gd name="T21" fmla="*/ 112 h 279"/>
                <a:gd name="T22" fmla="*/ 9 w 168"/>
                <a:gd name="T23" fmla="*/ 118 h 279"/>
                <a:gd name="T24" fmla="*/ 9 w 168"/>
                <a:gd name="T25" fmla="*/ 111 h 279"/>
                <a:gd name="T26" fmla="*/ 21 w 168"/>
                <a:gd name="T27" fmla="*/ 119 h 279"/>
                <a:gd name="T28" fmla="*/ 18 w 168"/>
                <a:gd name="T29" fmla="*/ 129 h 279"/>
                <a:gd name="T30" fmla="*/ 14 w 168"/>
                <a:gd name="T31" fmla="*/ 133 h 279"/>
                <a:gd name="T32" fmla="*/ 21 w 168"/>
                <a:gd name="T33" fmla="*/ 141 h 279"/>
                <a:gd name="T34" fmla="*/ 26 w 168"/>
                <a:gd name="T35" fmla="*/ 143 h 279"/>
                <a:gd name="T36" fmla="*/ 42 w 168"/>
                <a:gd name="T37" fmla="*/ 148 h 279"/>
                <a:gd name="T38" fmla="*/ 53 w 168"/>
                <a:gd name="T39" fmla="*/ 155 h 279"/>
                <a:gd name="T40" fmla="*/ 55 w 168"/>
                <a:gd name="T41" fmla="*/ 162 h 279"/>
                <a:gd name="T42" fmla="*/ 69 w 168"/>
                <a:gd name="T43" fmla="*/ 165 h 279"/>
                <a:gd name="T44" fmla="*/ 80 w 168"/>
                <a:gd name="T45" fmla="*/ 162 h 279"/>
                <a:gd name="T46" fmla="*/ 95 w 168"/>
                <a:gd name="T47" fmla="*/ 154 h 279"/>
                <a:gd name="T48" fmla="*/ 103 w 168"/>
                <a:gd name="T49" fmla="*/ 144 h 279"/>
                <a:gd name="T50" fmla="*/ 108 w 168"/>
                <a:gd name="T51" fmla="*/ 138 h 279"/>
                <a:gd name="T52" fmla="*/ 120 w 168"/>
                <a:gd name="T53" fmla="*/ 122 h 279"/>
                <a:gd name="T54" fmla="*/ 125 w 168"/>
                <a:gd name="T55" fmla="*/ 110 h 279"/>
                <a:gd name="T56" fmla="*/ 126 w 168"/>
                <a:gd name="T57" fmla="*/ 98 h 279"/>
                <a:gd name="T58" fmla="*/ 134 w 168"/>
                <a:gd name="T59" fmla="*/ 90 h 279"/>
                <a:gd name="T60" fmla="*/ 120 w 168"/>
                <a:gd name="T61" fmla="*/ 88 h 279"/>
                <a:gd name="T62" fmla="*/ 115 w 168"/>
                <a:gd name="T63" fmla="*/ 84 h 279"/>
                <a:gd name="T64" fmla="*/ 108 w 168"/>
                <a:gd name="T65" fmla="*/ 85 h 279"/>
                <a:gd name="T66" fmla="*/ 97 w 168"/>
                <a:gd name="T67" fmla="*/ 80 h 279"/>
                <a:gd name="T68" fmla="*/ 93 w 168"/>
                <a:gd name="T69" fmla="*/ 69 h 279"/>
                <a:gd name="T70" fmla="*/ 90 w 168"/>
                <a:gd name="T71" fmla="*/ 61 h 279"/>
                <a:gd name="T72" fmla="*/ 97 w 168"/>
                <a:gd name="T73" fmla="*/ 53 h 279"/>
                <a:gd name="T74" fmla="*/ 97 w 168"/>
                <a:gd name="T75" fmla="*/ 27 h 279"/>
                <a:gd name="T76" fmla="*/ 97 w 168"/>
                <a:gd name="T77" fmla="*/ 17 h 279"/>
                <a:gd name="T78" fmla="*/ 90 w 168"/>
                <a:gd name="T79" fmla="*/ 12 h 279"/>
                <a:gd name="T80" fmla="*/ 79 w 168"/>
                <a:gd name="T81" fmla="*/ 12 h 279"/>
                <a:gd name="T82" fmla="*/ 72 w 168"/>
                <a:gd name="T83" fmla="*/ 9 h 279"/>
                <a:gd name="T84" fmla="*/ 64 w 168"/>
                <a:gd name="T85" fmla="*/ 2 h 279"/>
                <a:gd name="T86" fmla="*/ 55 w 168"/>
                <a:gd name="T87" fmla="*/ 0 h 279"/>
                <a:gd name="T88" fmla="*/ 52 w 168"/>
                <a:gd name="T89" fmla="*/ 4 h 279"/>
                <a:gd name="T90" fmla="*/ 52 w 168"/>
                <a:gd name="T91" fmla="*/ 2 h 279"/>
                <a:gd name="T92" fmla="*/ 37 w 168"/>
                <a:gd name="T93" fmla="*/ 4 h 279"/>
                <a:gd name="T94" fmla="*/ 28 w 168"/>
                <a:gd name="T95" fmla="*/ 0 h 279"/>
                <a:gd name="T96" fmla="*/ 21 w 168"/>
                <a:gd name="T97" fmla="*/ 4 h 279"/>
                <a:gd name="T98" fmla="*/ 18 w 168"/>
                <a:gd name="T99" fmla="*/ 18 h 279"/>
                <a:gd name="T100" fmla="*/ 14 w 168"/>
                <a:gd name="T101" fmla="*/ 28 h 279"/>
                <a:gd name="T102" fmla="*/ 9 w 168"/>
                <a:gd name="T103" fmla="*/ 36 h 27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8"/>
                <a:gd name="T157" fmla="*/ 0 h 279"/>
                <a:gd name="T158" fmla="*/ 168 w 168"/>
                <a:gd name="T159" fmla="*/ 279 h 27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8" h="279">
                  <a:moveTo>
                    <a:pt x="13" y="61"/>
                  </a:moveTo>
                  <a:lnTo>
                    <a:pt x="22" y="70"/>
                  </a:lnTo>
                  <a:lnTo>
                    <a:pt x="22" y="82"/>
                  </a:lnTo>
                  <a:lnTo>
                    <a:pt x="20" y="91"/>
                  </a:lnTo>
                  <a:lnTo>
                    <a:pt x="16" y="100"/>
                  </a:lnTo>
                  <a:lnTo>
                    <a:pt x="16" y="127"/>
                  </a:lnTo>
                  <a:lnTo>
                    <a:pt x="18" y="139"/>
                  </a:lnTo>
                  <a:lnTo>
                    <a:pt x="4" y="161"/>
                  </a:lnTo>
                  <a:lnTo>
                    <a:pt x="9" y="166"/>
                  </a:lnTo>
                  <a:lnTo>
                    <a:pt x="0" y="177"/>
                  </a:lnTo>
                  <a:lnTo>
                    <a:pt x="6" y="189"/>
                  </a:lnTo>
                  <a:lnTo>
                    <a:pt x="9" y="198"/>
                  </a:lnTo>
                  <a:lnTo>
                    <a:pt x="13" y="186"/>
                  </a:lnTo>
                  <a:lnTo>
                    <a:pt x="25" y="202"/>
                  </a:lnTo>
                  <a:lnTo>
                    <a:pt x="22" y="216"/>
                  </a:lnTo>
                  <a:lnTo>
                    <a:pt x="18" y="223"/>
                  </a:lnTo>
                  <a:lnTo>
                    <a:pt x="25" y="236"/>
                  </a:lnTo>
                  <a:lnTo>
                    <a:pt x="34" y="241"/>
                  </a:lnTo>
                  <a:lnTo>
                    <a:pt x="52" y="250"/>
                  </a:lnTo>
                  <a:lnTo>
                    <a:pt x="66" y="262"/>
                  </a:lnTo>
                  <a:lnTo>
                    <a:pt x="68" y="271"/>
                  </a:lnTo>
                  <a:lnTo>
                    <a:pt x="86" y="278"/>
                  </a:lnTo>
                  <a:lnTo>
                    <a:pt x="100" y="271"/>
                  </a:lnTo>
                  <a:lnTo>
                    <a:pt x="118" y="259"/>
                  </a:lnTo>
                  <a:lnTo>
                    <a:pt x="128" y="243"/>
                  </a:lnTo>
                  <a:lnTo>
                    <a:pt x="134" y="232"/>
                  </a:lnTo>
                  <a:lnTo>
                    <a:pt x="150" y="205"/>
                  </a:lnTo>
                  <a:lnTo>
                    <a:pt x="155" y="184"/>
                  </a:lnTo>
                  <a:lnTo>
                    <a:pt x="157" y="166"/>
                  </a:lnTo>
                  <a:lnTo>
                    <a:pt x="167" y="152"/>
                  </a:lnTo>
                  <a:lnTo>
                    <a:pt x="150" y="148"/>
                  </a:lnTo>
                  <a:lnTo>
                    <a:pt x="144" y="141"/>
                  </a:lnTo>
                  <a:lnTo>
                    <a:pt x="134" y="143"/>
                  </a:lnTo>
                  <a:lnTo>
                    <a:pt x="121" y="136"/>
                  </a:lnTo>
                  <a:lnTo>
                    <a:pt x="116" y="116"/>
                  </a:lnTo>
                  <a:lnTo>
                    <a:pt x="112" y="102"/>
                  </a:lnTo>
                  <a:lnTo>
                    <a:pt x="121" y="88"/>
                  </a:lnTo>
                  <a:lnTo>
                    <a:pt x="121" y="45"/>
                  </a:lnTo>
                  <a:lnTo>
                    <a:pt x="121" y="29"/>
                  </a:lnTo>
                  <a:lnTo>
                    <a:pt x="112" y="20"/>
                  </a:lnTo>
                  <a:lnTo>
                    <a:pt x="98" y="20"/>
                  </a:lnTo>
                  <a:lnTo>
                    <a:pt x="89" y="15"/>
                  </a:lnTo>
                  <a:lnTo>
                    <a:pt x="80" y="2"/>
                  </a:lnTo>
                  <a:lnTo>
                    <a:pt x="68" y="0"/>
                  </a:lnTo>
                  <a:lnTo>
                    <a:pt x="64" y="6"/>
                  </a:lnTo>
                  <a:lnTo>
                    <a:pt x="64" y="2"/>
                  </a:lnTo>
                  <a:lnTo>
                    <a:pt x="45" y="4"/>
                  </a:lnTo>
                  <a:lnTo>
                    <a:pt x="36" y="0"/>
                  </a:lnTo>
                  <a:lnTo>
                    <a:pt x="25" y="6"/>
                  </a:lnTo>
                  <a:lnTo>
                    <a:pt x="22" y="31"/>
                  </a:lnTo>
                  <a:lnTo>
                    <a:pt x="18" y="47"/>
                  </a:lnTo>
                  <a:lnTo>
                    <a:pt x="13" y="61"/>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20" name="Freeform 19"/>
            <p:cNvSpPr>
              <a:spLocks/>
            </p:cNvSpPr>
            <p:nvPr/>
          </p:nvSpPr>
          <p:spPr bwMode="auto">
            <a:xfrm>
              <a:off x="4039" y="2883"/>
              <a:ext cx="586" cy="395"/>
            </a:xfrm>
            <a:custGeom>
              <a:avLst/>
              <a:gdLst>
                <a:gd name="T0" fmla="*/ 111 w 616"/>
                <a:gd name="T1" fmla="*/ 31 h 450"/>
                <a:gd name="T2" fmla="*/ 92 w 616"/>
                <a:gd name="T3" fmla="*/ 37 h 450"/>
                <a:gd name="T4" fmla="*/ 87 w 616"/>
                <a:gd name="T5" fmla="*/ 85 h 450"/>
                <a:gd name="T6" fmla="*/ 56 w 616"/>
                <a:gd name="T7" fmla="*/ 111 h 450"/>
                <a:gd name="T8" fmla="*/ 16 w 616"/>
                <a:gd name="T9" fmla="*/ 125 h 450"/>
                <a:gd name="T10" fmla="*/ 0 w 616"/>
                <a:gd name="T11" fmla="*/ 142 h 450"/>
                <a:gd name="T12" fmla="*/ 14 w 616"/>
                <a:gd name="T13" fmla="*/ 158 h 450"/>
                <a:gd name="T14" fmla="*/ 14 w 616"/>
                <a:gd name="T15" fmla="*/ 170 h 450"/>
                <a:gd name="T16" fmla="*/ 37 w 616"/>
                <a:gd name="T17" fmla="*/ 174 h 450"/>
                <a:gd name="T18" fmla="*/ 46 w 616"/>
                <a:gd name="T19" fmla="*/ 195 h 450"/>
                <a:gd name="T20" fmla="*/ 53 w 616"/>
                <a:gd name="T21" fmla="*/ 215 h 450"/>
                <a:gd name="T22" fmla="*/ 68 w 616"/>
                <a:gd name="T23" fmla="*/ 215 h 450"/>
                <a:gd name="T24" fmla="*/ 94 w 616"/>
                <a:gd name="T25" fmla="*/ 217 h 450"/>
                <a:gd name="T26" fmla="*/ 94 w 616"/>
                <a:gd name="T27" fmla="*/ 227 h 450"/>
                <a:gd name="T28" fmla="*/ 111 w 616"/>
                <a:gd name="T29" fmla="*/ 236 h 450"/>
                <a:gd name="T30" fmla="*/ 111 w 616"/>
                <a:gd name="T31" fmla="*/ 250 h 450"/>
                <a:gd name="T32" fmla="*/ 147 w 616"/>
                <a:gd name="T33" fmla="*/ 257 h 450"/>
                <a:gd name="T34" fmla="*/ 195 w 616"/>
                <a:gd name="T35" fmla="*/ 267 h 450"/>
                <a:gd name="T36" fmla="*/ 230 w 616"/>
                <a:gd name="T37" fmla="*/ 260 h 450"/>
                <a:gd name="T38" fmla="*/ 271 w 616"/>
                <a:gd name="T39" fmla="*/ 262 h 450"/>
                <a:gd name="T40" fmla="*/ 294 w 616"/>
                <a:gd name="T41" fmla="*/ 252 h 450"/>
                <a:gd name="T42" fmla="*/ 362 w 616"/>
                <a:gd name="T43" fmla="*/ 229 h 450"/>
                <a:gd name="T44" fmla="*/ 402 w 616"/>
                <a:gd name="T45" fmla="*/ 231 h 450"/>
                <a:gd name="T46" fmla="*/ 433 w 616"/>
                <a:gd name="T47" fmla="*/ 235 h 450"/>
                <a:gd name="T48" fmla="*/ 451 w 616"/>
                <a:gd name="T49" fmla="*/ 224 h 450"/>
                <a:gd name="T50" fmla="*/ 453 w 616"/>
                <a:gd name="T51" fmla="*/ 187 h 450"/>
                <a:gd name="T52" fmla="*/ 470 w 616"/>
                <a:gd name="T53" fmla="*/ 174 h 450"/>
                <a:gd name="T54" fmla="*/ 486 w 616"/>
                <a:gd name="T55" fmla="*/ 174 h 450"/>
                <a:gd name="T56" fmla="*/ 491 w 616"/>
                <a:gd name="T57" fmla="*/ 163 h 450"/>
                <a:gd name="T58" fmla="*/ 504 w 616"/>
                <a:gd name="T59" fmla="*/ 156 h 450"/>
                <a:gd name="T60" fmla="*/ 478 w 616"/>
                <a:gd name="T61" fmla="*/ 148 h 450"/>
                <a:gd name="T62" fmla="*/ 446 w 616"/>
                <a:gd name="T63" fmla="*/ 154 h 450"/>
                <a:gd name="T64" fmla="*/ 418 w 616"/>
                <a:gd name="T65" fmla="*/ 148 h 450"/>
                <a:gd name="T66" fmla="*/ 413 w 616"/>
                <a:gd name="T67" fmla="*/ 132 h 450"/>
                <a:gd name="T68" fmla="*/ 402 w 616"/>
                <a:gd name="T69" fmla="*/ 116 h 450"/>
                <a:gd name="T70" fmla="*/ 398 w 616"/>
                <a:gd name="T71" fmla="*/ 97 h 450"/>
                <a:gd name="T72" fmla="*/ 399 w 616"/>
                <a:gd name="T73" fmla="*/ 82 h 450"/>
                <a:gd name="T74" fmla="*/ 378 w 616"/>
                <a:gd name="T75" fmla="*/ 58 h 450"/>
                <a:gd name="T76" fmla="*/ 369 w 616"/>
                <a:gd name="T77" fmla="*/ 41 h 450"/>
                <a:gd name="T78" fmla="*/ 346 w 616"/>
                <a:gd name="T79" fmla="*/ 27 h 450"/>
                <a:gd name="T80" fmla="*/ 332 w 616"/>
                <a:gd name="T81" fmla="*/ 5 h 450"/>
                <a:gd name="T82" fmla="*/ 318 w 616"/>
                <a:gd name="T83" fmla="*/ 0 h 450"/>
                <a:gd name="T84" fmla="*/ 301 w 616"/>
                <a:gd name="T85" fmla="*/ 8 h 450"/>
                <a:gd name="T86" fmla="*/ 280 w 616"/>
                <a:gd name="T87" fmla="*/ 9 h 450"/>
                <a:gd name="T88" fmla="*/ 261 w 616"/>
                <a:gd name="T89" fmla="*/ 17 h 450"/>
                <a:gd name="T90" fmla="*/ 236 w 616"/>
                <a:gd name="T91" fmla="*/ 20 h 450"/>
                <a:gd name="T92" fmla="*/ 213 w 616"/>
                <a:gd name="T93" fmla="*/ 8 h 450"/>
                <a:gd name="T94" fmla="*/ 186 w 616"/>
                <a:gd name="T95" fmla="*/ 16 h 450"/>
                <a:gd name="T96" fmla="*/ 165 w 616"/>
                <a:gd name="T97" fmla="*/ 14 h 450"/>
                <a:gd name="T98" fmla="*/ 137 w 616"/>
                <a:gd name="T99" fmla="*/ 13 h 450"/>
                <a:gd name="T100" fmla="*/ 122 w 616"/>
                <a:gd name="T101" fmla="*/ 18 h 450"/>
                <a:gd name="T102" fmla="*/ 116 w 616"/>
                <a:gd name="T103" fmla="*/ 20 h 4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6"/>
                <a:gd name="T157" fmla="*/ 0 h 450"/>
                <a:gd name="T158" fmla="*/ 616 w 616"/>
                <a:gd name="T159" fmla="*/ 450 h 4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6" h="450">
                  <a:moveTo>
                    <a:pt x="147" y="38"/>
                  </a:moveTo>
                  <a:lnTo>
                    <a:pt x="136" y="52"/>
                  </a:lnTo>
                  <a:lnTo>
                    <a:pt x="129" y="61"/>
                  </a:lnTo>
                  <a:lnTo>
                    <a:pt x="113" y="63"/>
                  </a:lnTo>
                  <a:lnTo>
                    <a:pt x="106" y="133"/>
                  </a:lnTo>
                  <a:lnTo>
                    <a:pt x="106" y="145"/>
                  </a:lnTo>
                  <a:lnTo>
                    <a:pt x="88" y="172"/>
                  </a:lnTo>
                  <a:lnTo>
                    <a:pt x="68" y="188"/>
                  </a:lnTo>
                  <a:lnTo>
                    <a:pt x="56" y="204"/>
                  </a:lnTo>
                  <a:lnTo>
                    <a:pt x="20" y="210"/>
                  </a:lnTo>
                  <a:lnTo>
                    <a:pt x="2" y="226"/>
                  </a:lnTo>
                  <a:lnTo>
                    <a:pt x="0" y="240"/>
                  </a:lnTo>
                  <a:lnTo>
                    <a:pt x="11" y="249"/>
                  </a:lnTo>
                  <a:lnTo>
                    <a:pt x="18" y="265"/>
                  </a:lnTo>
                  <a:lnTo>
                    <a:pt x="15" y="274"/>
                  </a:lnTo>
                  <a:lnTo>
                    <a:pt x="18" y="287"/>
                  </a:lnTo>
                  <a:lnTo>
                    <a:pt x="29" y="294"/>
                  </a:lnTo>
                  <a:lnTo>
                    <a:pt x="45" y="294"/>
                  </a:lnTo>
                  <a:lnTo>
                    <a:pt x="52" y="306"/>
                  </a:lnTo>
                  <a:lnTo>
                    <a:pt x="56" y="328"/>
                  </a:lnTo>
                  <a:lnTo>
                    <a:pt x="59" y="346"/>
                  </a:lnTo>
                  <a:lnTo>
                    <a:pt x="65" y="362"/>
                  </a:lnTo>
                  <a:lnTo>
                    <a:pt x="77" y="367"/>
                  </a:lnTo>
                  <a:lnTo>
                    <a:pt x="83" y="362"/>
                  </a:lnTo>
                  <a:lnTo>
                    <a:pt x="99" y="351"/>
                  </a:lnTo>
                  <a:lnTo>
                    <a:pt x="115" y="365"/>
                  </a:lnTo>
                  <a:lnTo>
                    <a:pt x="113" y="376"/>
                  </a:lnTo>
                  <a:lnTo>
                    <a:pt x="115" y="383"/>
                  </a:lnTo>
                  <a:lnTo>
                    <a:pt x="124" y="385"/>
                  </a:lnTo>
                  <a:lnTo>
                    <a:pt x="136" y="399"/>
                  </a:lnTo>
                  <a:lnTo>
                    <a:pt x="133" y="414"/>
                  </a:lnTo>
                  <a:lnTo>
                    <a:pt x="136" y="421"/>
                  </a:lnTo>
                  <a:lnTo>
                    <a:pt x="154" y="421"/>
                  </a:lnTo>
                  <a:lnTo>
                    <a:pt x="179" y="433"/>
                  </a:lnTo>
                  <a:lnTo>
                    <a:pt x="220" y="449"/>
                  </a:lnTo>
                  <a:lnTo>
                    <a:pt x="238" y="449"/>
                  </a:lnTo>
                  <a:lnTo>
                    <a:pt x="260" y="444"/>
                  </a:lnTo>
                  <a:lnTo>
                    <a:pt x="281" y="437"/>
                  </a:lnTo>
                  <a:lnTo>
                    <a:pt x="315" y="442"/>
                  </a:lnTo>
                  <a:lnTo>
                    <a:pt x="331" y="442"/>
                  </a:lnTo>
                  <a:lnTo>
                    <a:pt x="340" y="439"/>
                  </a:lnTo>
                  <a:lnTo>
                    <a:pt x="360" y="424"/>
                  </a:lnTo>
                  <a:lnTo>
                    <a:pt x="408" y="396"/>
                  </a:lnTo>
                  <a:lnTo>
                    <a:pt x="444" y="385"/>
                  </a:lnTo>
                  <a:lnTo>
                    <a:pt x="462" y="385"/>
                  </a:lnTo>
                  <a:lnTo>
                    <a:pt x="492" y="390"/>
                  </a:lnTo>
                  <a:lnTo>
                    <a:pt x="517" y="392"/>
                  </a:lnTo>
                  <a:lnTo>
                    <a:pt x="528" y="396"/>
                  </a:lnTo>
                  <a:lnTo>
                    <a:pt x="546" y="394"/>
                  </a:lnTo>
                  <a:lnTo>
                    <a:pt x="551" y="378"/>
                  </a:lnTo>
                  <a:lnTo>
                    <a:pt x="551" y="346"/>
                  </a:lnTo>
                  <a:lnTo>
                    <a:pt x="553" y="315"/>
                  </a:lnTo>
                  <a:lnTo>
                    <a:pt x="562" y="297"/>
                  </a:lnTo>
                  <a:lnTo>
                    <a:pt x="574" y="294"/>
                  </a:lnTo>
                  <a:lnTo>
                    <a:pt x="585" y="299"/>
                  </a:lnTo>
                  <a:lnTo>
                    <a:pt x="594" y="294"/>
                  </a:lnTo>
                  <a:lnTo>
                    <a:pt x="601" y="285"/>
                  </a:lnTo>
                  <a:lnTo>
                    <a:pt x="599" y="276"/>
                  </a:lnTo>
                  <a:lnTo>
                    <a:pt x="612" y="274"/>
                  </a:lnTo>
                  <a:lnTo>
                    <a:pt x="615" y="263"/>
                  </a:lnTo>
                  <a:lnTo>
                    <a:pt x="601" y="256"/>
                  </a:lnTo>
                  <a:lnTo>
                    <a:pt x="583" y="251"/>
                  </a:lnTo>
                  <a:lnTo>
                    <a:pt x="567" y="256"/>
                  </a:lnTo>
                  <a:lnTo>
                    <a:pt x="544" y="260"/>
                  </a:lnTo>
                  <a:lnTo>
                    <a:pt x="524" y="260"/>
                  </a:lnTo>
                  <a:lnTo>
                    <a:pt x="510" y="251"/>
                  </a:lnTo>
                  <a:lnTo>
                    <a:pt x="503" y="240"/>
                  </a:lnTo>
                  <a:lnTo>
                    <a:pt x="503" y="222"/>
                  </a:lnTo>
                  <a:lnTo>
                    <a:pt x="501" y="206"/>
                  </a:lnTo>
                  <a:lnTo>
                    <a:pt x="492" y="195"/>
                  </a:lnTo>
                  <a:lnTo>
                    <a:pt x="485" y="181"/>
                  </a:lnTo>
                  <a:lnTo>
                    <a:pt x="485" y="165"/>
                  </a:lnTo>
                  <a:lnTo>
                    <a:pt x="487" y="147"/>
                  </a:lnTo>
                  <a:lnTo>
                    <a:pt x="487" y="138"/>
                  </a:lnTo>
                  <a:lnTo>
                    <a:pt x="476" y="113"/>
                  </a:lnTo>
                  <a:lnTo>
                    <a:pt x="460" y="97"/>
                  </a:lnTo>
                  <a:lnTo>
                    <a:pt x="453" y="79"/>
                  </a:lnTo>
                  <a:lnTo>
                    <a:pt x="451" y="68"/>
                  </a:lnTo>
                  <a:lnTo>
                    <a:pt x="449" y="63"/>
                  </a:lnTo>
                  <a:lnTo>
                    <a:pt x="424" y="45"/>
                  </a:lnTo>
                  <a:lnTo>
                    <a:pt x="417" y="31"/>
                  </a:lnTo>
                  <a:lnTo>
                    <a:pt x="406" y="9"/>
                  </a:lnTo>
                  <a:lnTo>
                    <a:pt x="397" y="2"/>
                  </a:lnTo>
                  <a:lnTo>
                    <a:pt x="388" y="0"/>
                  </a:lnTo>
                  <a:lnTo>
                    <a:pt x="376" y="4"/>
                  </a:lnTo>
                  <a:lnTo>
                    <a:pt x="367" y="13"/>
                  </a:lnTo>
                  <a:lnTo>
                    <a:pt x="360" y="15"/>
                  </a:lnTo>
                  <a:lnTo>
                    <a:pt x="342" y="15"/>
                  </a:lnTo>
                  <a:lnTo>
                    <a:pt x="329" y="18"/>
                  </a:lnTo>
                  <a:lnTo>
                    <a:pt x="319" y="29"/>
                  </a:lnTo>
                  <a:lnTo>
                    <a:pt x="304" y="34"/>
                  </a:lnTo>
                  <a:lnTo>
                    <a:pt x="288" y="34"/>
                  </a:lnTo>
                  <a:lnTo>
                    <a:pt x="279" y="24"/>
                  </a:lnTo>
                  <a:lnTo>
                    <a:pt x="260" y="13"/>
                  </a:lnTo>
                  <a:lnTo>
                    <a:pt x="247" y="18"/>
                  </a:lnTo>
                  <a:lnTo>
                    <a:pt x="226" y="27"/>
                  </a:lnTo>
                  <a:lnTo>
                    <a:pt x="213" y="29"/>
                  </a:lnTo>
                  <a:lnTo>
                    <a:pt x="201" y="24"/>
                  </a:lnTo>
                  <a:lnTo>
                    <a:pt x="186" y="15"/>
                  </a:lnTo>
                  <a:lnTo>
                    <a:pt x="167" y="22"/>
                  </a:lnTo>
                  <a:lnTo>
                    <a:pt x="154" y="29"/>
                  </a:lnTo>
                  <a:lnTo>
                    <a:pt x="149" y="31"/>
                  </a:lnTo>
                  <a:lnTo>
                    <a:pt x="147" y="34"/>
                  </a:lnTo>
                  <a:lnTo>
                    <a:pt x="142" y="34"/>
                  </a:lnTo>
                  <a:lnTo>
                    <a:pt x="147" y="38"/>
                  </a:lnTo>
                </a:path>
              </a:pathLst>
            </a:custGeom>
            <a:solidFill>
              <a:srgbClr val="FFC000"/>
            </a:solid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21" name="Freeform 20"/>
            <p:cNvSpPr>
              <a:spLocks/>
            </p:cNvSpPr>
            <p:nvPr/>
          </p:nvSpPr>
          <p:spPr bwMode="auto">
            <a:xfrm>
              <a:off x="2945" y="2504"/>
              <a:ext cx="220" cy="183"/>
            </a:xfrm>
            <a:custGeom>
              <a:avLst/>
              <a:gdLst>
                <a:gd name="T0" fmla="*/ 0 w 233"/>
                <a:gd name="T1" fmla="*/ 23 h 208"/>
                <a:gd name="T2" fmla="*/ 4 w 233"/>
                <a:gd name="T3" fmla="*/ 18 h 208"/>
                <a:gd name="T4" fmla="*/ 2 w 233"/>
                <a:gd name="T5" fmla="*/ 12 h 208"/>
                <a:gd name="T6" fmla="*/ 30 w 233"/>
                <a:gd name="T7" fmla="*/ 0 h 208"/>
                <a:gd name="T8" fmla="*/ 32 w 233"/>
                <a:gd name="T9" fmla="*/ 4 h 208"/>
                <a:gd name="T10" fmla="*/ 53 w 233"/>
                <a:gd name="T11" fmla="*/ 2 h 208"/>
                <a:gd name="T12" fmla="*/ 68 w 233"/>
                <a:gd name="T13" fmla="*/ 4 h 208"/>
                <a:gd name="T14" fmla="*/ 62 w 233"/>
                <a:gd name="T15" fmla="*/ 8 h 208"/>
                <a:gd name="T16" fmla="*/ 66 w 233"/>
                <a:gd name="T17" fmla="*/ 16 h 208"/>
                <a:gd name="T18" fmla="*/ 78 w 233"/>
                <a:gd name="T19" fmla="*/ 20 h 208"/>
                <a:gd name="T20" fmla="*/ 93 w 233"/>
                <a:gd name="T21" fmla="*/ 18 h 208"/>
                <a:gd name="T22" fmla="*/ 104 w 233"/>
                <a:gd name="T23" fmla="*/ 13 h 208"/>
                <a:gd name="T24" fmla="*/ 121 w 233"/>
                <a:gd name="T25" fmla="*/ 12 h 208"/>
                <a:gd name="T26" fmla="*/ 127 w 233"/>
                <a:gd name="T27" fmla="*/ 18 h 208"/>
                <a:gd name="T28" fmla="*/ 136 w 233"/>
                <a:gd name="T29" fmla="*/ 22 h 208"/>
                <a:gd name="T30" fmla="*/ 152 w 233"/>
                <a:gd name="T31" fmla="*/ 23 h 208"/>
                <a:gd name="T32" fmla="*/ 148 w 233"/>
                <a:gd name="T33" fmla="*/ 31 h 208"/>
                <a:gd name="T34" fmla="*/ 150 w 233"/>
                <a:gd name="T35" fmla="*/ 50 h 208"/>
                <a:gd name="T36" fmla="*/ 152 w 233"/>
                <a:gd name="T37" fmla="*/ 62 h 208"/>
                <a:gd name="T38" fmla="*/ 169 w 233"/>
                <a:gd name="T39" fmla="*/ 62 h 208"/>
                <a:gd name="T40" fmla="*/ 175 w 233"/>
                <a:gd name="T41" fmla="*/ 70 h 208"/>
                <a:gd name="T42" fmla="*/ 175 w 233"/>
                <a:gd name="T43" fmla="*/ 75 h 208"/>
                <a:gd name="T44" fmla="*/ 184 w 233"/>
                <a:gd name="T45" fmla="*/ 84 h 208"/>
                <a:gd name="T46" fmla="*/ 174 w 233"/>
                <a:gd name="T47" fmla="*/ 92 h 208"/>
                <a:gd name="T48" fmla="*/ 164 w 233"/>
                <a:gd name="T49" fmla="*/ 97 h 208"/>
                <a:gd name="T50" fmla="*/ 153 w 233"/>
                <a:gd name="T51" fmla="*/ 97 h 208"/>
                <a:gd name="T52" fmla="*/ 141 w 233"/>
                <a:gd name="T53" fmla="*/ 99 h 208"/>
                <a:gd name="T54" fmla="*/ 141 w 233"/>
                <a:gd name="T55" fmla="*/ 111 h 208"/>
                <a:gd name="T56" fmla="*/ 136 w 233"/>
                <a:gd name="T57" fmla="*/ 117 h 208"/>
                <a:gd name="T58" fmla="*/ 123 w 233"/>
                <a:gd name="T59" fmla="*/ 124 h 208"/>
                <a:gd name="T60" fmla="*/ 100 w 233"/>
                <a:gd name="T61" fmla="*/ 112 h 208"/>
                <a:gd name="T62" fmla="*/ 94 w 233"/>
                <a:gd name="T63" fmla="*/ 100 h 208"/>
                <a:gd name="T64" fmla="*/ 73 w 233"/>
                <a:gd name="T65" fmla="*/ 97 h 208"/>
                <a:gd name="T66" fmla="*/ 66 w 233"/>
                <a:gd name="T67" fmla="*/ 82 h 208"/>
                <a:gd name="T68" fmla="*/ 53 w 233"/>
                <a:gd name="T69" fmla="*/ 73 h 208"/>
                <a:gd name="T70" fmla="*/ 48 w 233"/>
                <a:gd name="T71" fmla="*/ 62 h 208"/>
                <a:gd name="T72" fmla="*/ 36 w 233"/>
                <a:gd name="T73" fmla="*/ 52 h 208"/>
                <a:gd name="T74" fmla="*/ 28 w 233"/>
                <a:gd name="T75" fmla="*/ 41 h 208"/>
                <a:gd name="T76" fmla="*/ 11 w 233"/>
                <a:gd name="T77" fmla="*/ 33 h 208"/>
                <a:gd name="T78" fmla="*/ 0 w 233"/>
                <a:gd name="T79" fmla="*/ 23 h 2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33"/>
                <a:gd name="T121" fmla="*/ 0 h 208"/>
                <a:gd name="T122" fmla="*/ 233 w 233"/>
                <a:gd name="T123" fmla="*/ 208 h 20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33" h="208">
                  <a:moveTo>
                    <a:pt x="0" y="38"/>
                  </a:moveTo>
                  <a:lnTo>
                    <a:pt x="4" y="29"/>
                  </a:lnTo>
                  <a:lnTo>
                    <a:pt x="2" y="20"/>
                  </a:lnTo>
                  <a:lnTo>
                    <a:pt x="38" y="0"/>
                  </a:lnTo>
                  <a:lnTo>
                    <a:pt x="40" y="6"/>
                  </a:lnTo>
                  <a:lnTo>
                    <a:pt x="67" y="2"/>
                  </a:lnTo>
                  <a:lnTo>
                    <a:pt x="85" y="4"/>
                  </a:lnTo>
                  <a:lnTo>
                    <a:pt x="78" y="13"/>
                  </a:lnTo>
                  <a:lnTo>
                    <a:pt x="83" y="27"/>
                  </a:lnTo>
                  <a:lnTo>
                    <a:pt x="99" y="34"/>
                  </a:lnTo>
                  <a:lnTo>
                    <a:pt x="117" y="31"/>
                  </a:lnTo>
                  <a:lnTo>
                    <a:pt x="130" y="22"/>
                  </a:lnTo>
                  <a:lnTo>
                    <a:pt x="153" y="20"/>
                  </a:lnTo>
                  <a:lnTo>
                    <a:pt x="159" y="29"/>
                  </a:lnTo>
                  <a:lnTo>
                    <a:pt x="171" y="36"/>
                  </a:lnTo>
                  <a:lnTo>
                    <a:pt x="191" y="38"/>
                  </a:lnTo>
                  <a:lnTo>
                    <a:pt x="186" y="52"/>
                  </a:lnTo>
                  <a:lnTo>
                    <a:pt x="189" y="84"/>
                  </a:lnTo>
                  <a:lnTo>
                    <a:pt x="191" y="104"/>
                  </a:lnTo>
                  <a:lnTo>
                    <a:pt x="213" y="102"/>
                  </a:lnTo>
                  <a:lnTo>
                    <a:pt x="220" y="116"/>
                  </a:lnTo>
                  <a:lnTo>
                    <a:pt x="220" y="125"/>
                  </a:lnTo>
                  <a:lnTo>
                    <a:pt x="232" y="141"/>
                  </a:lnTo>
                  <a:lnTo>
                    <a:pt x="218" y="152"/>
                  </a:lnTo>
                  <a:lnTo>
                    <a:pt x="207" y="161"/>
                  </a:lnTo>
                  <a:lnTo>
                    <a:pt x="193" y="161"/>
                  </a:lnTo>
                  <a:lnTo>
                    <a:pt x="177" y="166"/>
                  </a:lnTo>
                  <a:lnTo>
                    <a:pt x="177" y="184"/>
                  </a:lnTo>
                  <a:lnTo>
                    <a:pt x="171" y="195"/>
                  </a:lnTo>
                  <a:lnTo>
                    <a:pt x="155" y="207"/>
                  </a:lnTo>
                  <a:lnTo>
                    <a:pt x="126" y="186"/>
                  </a:lnTo>
                  <a:lnTo>
                    <a:pt x="119" y="168"/>
                  </a:lnTo>
                  <a:lnTo>
                    <a:pt x="92" y="161"/>
                  </a:lnTo>
                  <a:lnTo>
                    <a:pt x="83" y="136"/>
                  </a:lnTo>
                  <a:lnTo>
                    <a:pt x="67" y="122"/>
                  </a:lnTo>
                  <a:lnTo>
                    <a:pt x="60" y="104"/>
                  </a:lnTo>
                  <a:lnTo>
                    <a:pt x="45" y="86"/>
                  </a:lnTo>
                  <a:lnTo>
                    <a:pt x="36" y="68"/>
                  </a:lnTo>
                  <a:lnTo>
                    <a:pt x="15" y="54"/>
                  </a:lnTo>
                  <a:lnTo>
                    <a:pt x="0" y="38"/>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22" name="Freeform 21"/>
            <p:cNvSpPr>
              <a:spLocks/>
            </p:cNvSpPr>
            <p:nvPr/>
          </p:nvSpPr>
          <p:spPr bwMode="auto">
            <a:xfrm>
              <a:off x="3095" y="2644"/>
              <a:ext cx="60" cy="72"/>
            </a:xfrm>
            <a:custGeom>
              <a:avLst/>
              <a:gdLst>
                <a:gd name="T0" fmla="*/ 36 w 63"/>
                <a:gd name="T1" fmla="*/ 47 h 82"/>
                <a:gd name="T2" fmla="*/ 40 w 63"/>
                <a:gd name="T3" fmla="*/ 32 h 82"/>
                <a:gd name="T4" fmla="*/ 50 w 63"/>
                <a:gd name="T5" fmla="*/ 25 h 82"/>
                <a:gd name="T6" fmla="*/ 50 w 63"/>
                <a:gd name="T7" fmla="*/ 19 h 82"/>
                <a:gd name="T8" fmla="*/ 46 w 63"/>
                <a:gd name="T9" fmla="*/ 14 h 82"/>
                <a:gd name="T10" fmla="*/ 38 w 63"/>
                <a:gd name="T11" fmla="*/ 7 h 82"/>
                <a:gd name="T12" fmla="*/ 34 w 63"/>
                <a:gd name="T13" fmla="*/ 0 h 82"/>
                <a:gd name="T14" fmla="*/ 24 w 63"/>
                <a:gd name="T15" fmla="*/ 0 h 82"/>
                <a:gd name="T16" fmla="*/ 13 w 63"/>
                <a:gd name="T17" fmla="*/ 4 h 82"/>
                <a:gd name="T18" fmla="*/ 13 w 63"/>
                <a:gd name="T19" fmla="*/ 14 h 82"/>
                <a:gd name="T20" fmla="*/ 8 w 63"/>
                <a:gd name="T21" fmla="*/ 22 h 82"/>
                <a:gd name="T22" fmla="*/ 0 w 63"/>
                <a:gd name="T23" fmla="*/ 25 h 82"/>
                <a:gd name="T24" fmla="*/ 4 w 63"/>
                <a:gd name="T25" fmla="*/ 32 h 82"/>
                <a:gd name="T26" fmla="*/ 13 w 63"/>
                <a:gd name="T27" fmla="*/ 34 h 82"/>
                <a:gd name="T28" fmla="*/ 27 w 63"/>
                <a:gd name="T29" fmla="*/ 36 h 82"/>
                <a:gd name="T30" fmla="*/ 30 w 63"/>
                <a:gd name="T31" fmla="*/ 41 h 82"/>
                <a:gd name="T32" fmla="*/ 36 w 63"/>
                <a:gd name="T33" fmla="*/ 47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82"/>
                <a:gd name="T53" fmla="*/ 63 w 63"/>
                <a:gd name="T54" fmla="*/ 82 h 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82">
                  <a:moveTo>
                    <a:pt x="44" y="81"/>
                  </a:moveTo>
                  <a:lnTo>
                    <a:pt x="48" y="55"/>
                  </a:lnTo>
                  <a:lnTo>
                    <a:pt x="62" y="43"/>
                  </a:lnTo>
                  <a:lnTo>
                    <a:pt x="62" y="32"/>
                  </a:lnTo>
                  <a:lnTo>
                    <a:pt x="55" y="23"/>
                  </a:lnTo>
                  <a:lnTo>
                    <a:pt x="46" y="11"/>
                  </a:lnTo>
                  <a:lnTo>
                    <a:pt x="42" y="0"/>
                  </a:lnTo>
                  <a:lnTo>
                    <a:pt x="28" y="0"/>
                  </a:lnTo>
                  <a:lnTo>
                    <a:pt x="17" y="4"/>
                  </a:lnTo>
                  <a:lnTo>
                    <a:pt x="17" y="23"/>
                  </a:lnTo>
                  <a:lnTo>
                    <a:pt x="8" y="37"/>
                  </a:lnTo>
                  <a:lnTo>
                    <a:pt x="0" y="41"/>
                  </a:lnTo>
                  <a:lnTo>
                    <a:pt x="4" y="53"/>
                  </a:lnTo>
                  <a:lnTo>
                    <a:pt x="17" y="57"/>
                  </a:lnTo>
                  <a:lnTo>
                    <a:pt x="31" y="60"/>
                  </a:lnTo>
                  <a:lnTo>
                    <a:pt x="37" y="69"/>
                  </a:lnTo>
                  <a:lnTo>
                    <a:pt x="44" y="81"/>
                  </a:lnTo>
                </a:path>
              </a:pathLst>
            </a:custGeom>
            <a:grpFill/>
            <a:ln w="9525">
              <a:solidFill>
                <a:schemeClr val="bg1"/>
              </a:solidFill>
              <a:round/>
              <a:headEnd/>
              <a:tailEnd/>
            </a:ln>
          </p:spPr>
          <p:txBody>
            <a:bodyPr anchor="ctr"/>
            <a:lstStyle/>
            <a:p>
              <a:pPr fontAlgn="base">
                <a:spcBef>
                  <a:spcPct val="0"/>
                </a:spcBef>
                <a:spcAft>
                  <a:spcPct val="0"/>
                </a:spcAft>
                <a:defRPr/>
              </a:pPr>
              <a:endParaRPr lang="en-GB" dirty="0">
                <a:solidFill>
                  <a:prstClr val="black"/>
                </a:solidFill>
                <a:latin typeface="Arial" charset="0"/>
              </a:endParaRPr>
            </a:p>
          </p:txBody>
        </p:sp>
        <p:sp>
          <p:nvSpPr>
            <p:cNvPr id="23" name="Freeform 22"/>
            <p:cNvSpPr>
              <a:spLocks/>
            </p:cNvSpPr>
            <p:nvPr/>
          </p:nvSpPr>
          <p:spPr bwMode="auto">
            <a:xfrm>
              <a:off x="3020" y="2372"/>
              <a:ext cx="228" cy="224"/>
            </a:xfrm>
            <a:custGeom>
              <a:avLst/>
              <a:gdLst>
                <a:gd name="T0" fmla="*/ 79 w 240"/>
                <a:gd name="T1" fmla="*/ 4 h 255"/>
                <a:gd name="T2" fmla="*/ 61 w 240"/>
                <a:gd name="T3" fmla="*/ 22 h 255"/>
                <a:gd name="T4" fmla="*/ 61 w 240"/>
                <a:gd name="T5" fmla="*/ 27 h 255"/>
                <a:gd name="T6" fmla="*/ 48 w 240"/>
                <a:gd name="T7" fmla="*/ 35 h 255"/>
                <a:gd name="T8" fmla="*/ 49 w 240"/>
                <a:gd name="T9" fmla="*/ 37 h 255"/>
                <a:gd name="T10" fmla="*/ 46 w 240"/>
                <a:gd name="T11" fmla="*/ 42 h 255"/>
                <a:gd name="T12" fmla="*/ 35 w 240"/>
                <a:gd name="T13" fmla="*/ 53 h 255"/>
                <a:gd name="T14" fmla="*/ 23 w 240"/>
                <a:gd name="T15" fmla="*/ 61 h 255"/>
                <a:gd name="T16" fmla="*/ 16 w 240"/>
                <a:gd name="T17" fmla="*/ 67 h 255"/>
                <a:gd name="T18" fmla="*/ 23 w 240"/>
                <a:gd name="T19" fmla="*/ 71 h 255"/>
                <a:gd name="T20" fmla="*/ 18 w 240"/>
                <a:gd name="T21" fmla="*/ 79 h 255"/>
                <a:gd name="T22" fmla="*/ 11 w 240"/>
                <a:gd name="T23" fmla="*/ 85 h 255"/>
                <a:gd name="T24" fmla="*/ 9 w 240"/>
                <a:gd name="T25" fmla="*/ 87 h 255"/>
                <a:gd name="T26" fmla="*/ 0 w 240"/>
                <a:gd name="T27" fmla="*/ 96 h 255"/>
                <a:gd name="T28" fmla="*/ 0 w 240"/>
                <a:gd name="T29" fmla="*/ 103 h 255"/>
                <a:gd name="T30" fmla="*/ 10 w 240"/>
                <a:gd name="T31" fmla="*/ 106 h 255"/>
                <a:gd name="T32" fmla="*/ 30 w 240"/>
                <a:gd name="T33" fmla="*/ 106 h 255"/>
                <a:gd name="T34" fmla="*/ 44 w 240"/>
                <a:gd name="T35" fmla="*/ 101 h 255"/>
                <a:gd name="T36" fmla="*/ 58 w 240"/>
                <a:gd name="T37" fmla="*/ 99 h 255"/>
                <a:gd name="T38" fmla="*/ 66 w 240"/>
                <a:gd name="T39" fmla="*/ 106 h 255"/>
                <a:gd name="T40" fmla="*/ 76 w 240"/>
                <a:gd name="T41" fmla="*/ 111 h 255"/>
                <a:gd name="T42" fmla="*/ 90 w 240"/>
                <a:gd name="T43" fmla="*/ 112 h 255"/>
                <a:gd name="T44" fmla="*/ 86 w 240"/>
                <a:gd name="T45" fmla="*/ 123 h 255"/>
                <a:gd name="T46" fmla="*/ 90 w 240"/>
                <a:gd name="T47" fmla="*/ 151 h 255"/>
                <a:gd name="T48" fmla="*/ 104 w 240"/>
                <a:gd name="T49" fmla="*/ 149 h 255"/>
                <a:gd name="T50" fmla="*/ 111 w 240"/>
                <a:gd name="T51" fmla="*/ 149 h 255"/>
                <a:gd name="T52" fmla="*/ 112 w 240"/>
                <a:gd name="T53" fmla="*/ 142 h 255"/>
                <a:gd name="T54" fmla="*/ 115 w 240"/>
                <a:gd name="T55" fmla="*/ 124 h 255"/>
                <a:gd name="T56" fmla="*/ 124 w 240"/>
                <a:gd name="T57" fmla="*/ 116 h 255"/>
                <a:gd name="T58" fmla="*/ 124 w 240"/>
                <a:gd name="T59" fmla="*/ 101 h 255"/>
                <a:gd name="T60" fmla="*/ 131 w 240"/>
                <a:gd name="T61" fmla="*/ 92 h 255"/>
                <a:gd name="T62" fmla="*/ 146 w 240"/>
                <a:gd name="T63" fmla="*/ 87 h 255"/>
                <a:gd name="T64" fmla="*/ 173 w 240"/>
                <a:gd name="T65" fmla="*/ 64 h 255"/>
                <a:gd name="T66" fmla="*/ 178 w 240"/>
                <a:gd name="T67" fmla="*/ 54 h 255"/>
                <a:gd name="T68" fmla="*/ 173 w 240"/>
                <a:gd name="T69" fmla="*/ 39 h 255"/>
                <a:gd name="T70" fmla="*/ 192 w 240"/>
                <a:gd name="T71" fmla="*/ 28 h 255"/>
                <a:gd name="T72" fmla="*/ 195 w 240"/>
                <a:gd name="T73" fmla="*/ 11 h 255"/>
                <a:gd name="T74" fmla="*/ 181 w 240"/>
                <a:gd name="T75" fmla="*/ 4 h 255"/>
                <a:gd name="T76" fmla="*/ 173 w 240"/>
                <a:gd name="T77" fmla="*/ 2 h 255"/>
                <a:gd name="T78" fmla="*/ 157 w 240"/>
                <a:gd name="T79" fmla="*/ 0 h 255"/>
                <a:gd name="T80" fmla="*/ 124 w 240"/>
                <a:gd name="T81" fmla="*/ 0 h 255"/>
                <a:gd name="T82" fmla="*/ 115 w 240"/>
                <a:gd name="T83" fmla="*/ 5 h 255"/>
                <a:gd name="T84" fmla="*/ 105 w 240"/>
                <a:gd name="T85" fmla="*/ 13 h 255"/>
                <a:gd name="T86" fmla="*/ 107 w 240"/>
                <a:gd name="T87" fmla="*/ 20 h 255"/>
                <a:gd name="T88" fmla="*/ 120 w 240"/>
                <a:gd name="T89" fmla="*/ 25 h 255"/>
                <a:gd name="T90" fmla="*/ 128 w 240"/>
                <a:gd name="T91" fmla="*/ 32 h 255"/>
                <a:gd name="T92" fmla="*/ 128 w 240"/>
                <a:gd name="T93" fmla="*/ 42 h 255"/>
                <a:gd name="T94" fmla="*/ 115 w 240"/>
                <a:gd name="T95" fmla="*/ 49 h 255"/>
                <a:gd name="T96" fmla="*/ 100 w 240"/>
                <a:gd name="T97" fmla="*/ 53 h 255"/>
                <a:gd name="T98" fmla="*/ 90 w 240"/>
                <a:gd name="T99" fmla="*/ 54 h 255"/>
                <a:gd name="T100" fmla="*/ 85 w 240"/>
                <a:gd name="T101" fmla="*/ 47 h 255"/>
                <a:gd name="T102" fmla="*/ 82 w 240"/>
                <a:gd name="T103" fmla="*/ 39 h 255"/>
                <a:gd name="T104" fmla="*/ 89 w 240"/>
                <a:gd name="T105" fmla="*/ 31 h 255"/>
                <a:gd name="T106" fmla="*/ 86 w 240"/>
                <a:gd name="T107" fmla="*/ 22 h 255"/>
                <a:gd name="T108" fmla="*/ 85 w 240"/>
                <a:gd name="T109" fmla="*/ 14 h 255"/>
                <a:gd name="T110" fmla="*/ 79 w 240"/>
                <a:gd name="T111" fmla="*/ 4 h 2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0"/>
                <a:gd name="T169" fmla="*/ 0 h 255"/>
                <a:gd name="T170" fmla="*/ 240 w 240"/>
                <a:gd name="T171" fmla="*/ 255 h 25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0" h="255">
                  <a:moveTo>
                    <a:pt x="97" y="6"/>
                  </a:moveTo>
                  <a:lnTo>
                    <a:pt x="75" y="36"/>
                  </a:lnTo>
                  <a:lnTo>
                    <a:pt x="75" y="45"/>
                  </a:lnTo>
                  <a:lnTo>
                    <a:pt x="59" y="58"/>
                  </a:lnTo>
                  <a:lnTo>
                    <a:pt x="61" y="63"/>
                  </a:lnTo>
                  <a:lnTo>
                    <a:pt x="56" y="72"/>
                  </a:lnTo>
                  <a:lnTo>
                    <a:pt x="43" y="88"/>
                  </a:lnTo>
                  <a:lnTo>
                    <a:pt x="27" y="104"/>
                  </a:lnTo>
                  <a:lnTo>
                    <a:pt x="20" y="113"/>
                  </a:lnTo>
                  <a:lnTo>
                    <a:pt x="27" y="120"/>
                  </a:lnTo>
                  <a:lnTo>
                    <a:pt x="22" y="133"/>
                  </a:lnTo>
                  <a:lnTo>
                    <a:pt x="15" y="142"/>
                  </a:lnTo>
                  <a:lnTo>
                    <a:pt x="9" y="147"/>
                  </a:lnTo>
                  <a:lnTo>
                    <a:pt x="0" y="161"/>
                  </a:lnTo>
                  <a:lnTo>
                    <a:pt x="0" y="172"/>
                  </a:lnTo>
                  <a:lnTo>
                    <a:pt x="11" y="179"/>
                  </a:lnTo>
                  <a:lnTo>
                    <a:pt x="38" y="179"/>
                  </a:lnTo>
                  <a:lnTo>
                    <a:pt x="54" y="170"/>
                  </a:lnTo>
                  <a:lnTo>
                    <a:pt x="70" y="167"/>
                  </a:lnTo>
                  <a:lnTo>
                    <a:pt x="81" y="179"/>
                  </a:lnTo>
                  <a:lnTo>
                    <a:pt x="93" y="185"/>
                  </a:lnTo>
                  <a:lnTo>
                    <a:pt x="111" y="188"/>
                  </a:lnTo>
                  <a:lnTo>
                    <a:pt x="106" y="206"/>
                  </a:lnTo>
                  <a:lnTo>
                    <a:pt x="111" y="254"/>
                  </a:lnTo>
                  <a:lnTo>
                    <a:pt x="127" y="251"/>
                  </a:lnTo>
                  <a:lnTo>
                    <a:pt x="136" y="251"/>
                  </a:lnTo>
                  <a:lnTo>
                    <a:pt x="138" y="238"/>
                  </a:lnTo>
                  <a:lnTo>
                    <a:pt x="141" y="208"/>
                  </a:lnTo>
                  <a:lnTo>
                    <a:pt x="152" y="195"/>
                  </a:lnTo>
                  <a:lnTo>
                    <a:pt x="152" y="170"/>
                  </a:lnTo>
                  <a:lnTo>
                    <a:pt x="161" y="156"/>
                  </a:lnTo>
                  <a:lnTo>
                    <a:pt x="179" y="147"/>
                  </a:lnTo>
                  <a:lnTo>
                    <a:pt x="213" y="108"/>
                  </a:lnTo>
                  <a:lnTo>
                    <a:pt x="218" y="92"/>
                  </a:lnTo>
                  <a:lnTo>
                    <a:pt x="213" y="65"/>
                  </a:lnTo>
                  <a:lnTo>
                    <a:pt x="236" y="47"/>
                  </a:lnTo>
                  <a:lnTo>
                    <a:pt x="239" y="18"/>
                  </a:lnTo>
                  <a:lnTo>
                    <a:pt x="223" y="4"/>
                  </a:lnTo>
                  <a:lnTo>
                    <a:pt x="213" y="2"/>
                  </a:lnTo>
                  <a:lnTo>
                    <a:pt x="193" y="0"/>
                  </a:lnTo>
                  <a:lnTo>
                    <a:pt x="152" y="0"/>
                  </a:lnTo>
                  <a:lnTo>
                    <a:pt x="141" y="9"/>
                  </a:lnTo>
                  <a:lnTo>
                    <a:pt x="129" y="22"/>
                  </a:lnTo>
                  <a:lnTo>
                    <a:pt x="132" y="34"/>
                  </a:lnTo>
                  <a:lnTo>
                    <a:pt x="147" y="43"/>
                  </a:lnTo>
                  <a:lnTo>
                    <a:pt x="157" y="54"/>
                  </a:lnTo>
                  <a:lnTo>
                    <a:pt x="157" y="72"/>
                  </a:lnTo>
                  <a:lnTo>
                    <a:pt x="141" y="83"/>
                  </a:lnTo>
                  <a:lnTo>
                    <a:pt x="122" y="88"/>
                  </a:lnTo>
                  <a:lnTo>
                    <a:pt x="111" y="90"/>
                  </a:lnTo>
                  <a:lnTo>
                    <a:pt x="104" y="79"/>
                  </a:lnTo>
                  <a:lnTo>
                    <a:pt x="100" y="65"/>
                  </a:lnTo>
                  <a:lnTo>
                    <a:pt x="109" y="52"/>
                  </a:lnTo>
                  <a:lnTo>
                    <a:pt x="106" y="38"/>
                  </a:lnTo>
                  <a:lnTo>
                    <a:pt x="104" y="24"/>
                  </a:lnTo>
                  <a:lnTo>
                    <a:pt x="97" y="6"/>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24" name="Freeform 23"/>
            <p:cNvSpPr>
              <a:spLocks/>
            </p:cNvSpPr>
            <p:nvPr/>
          </p:nvSpPr>
          <p:spPr bwMode="auto">
            <a:xfrm>
              <a:off x="2241" y="2018"/>
              <a:ext cx="325" cy="276"/>
            </a:xfrm>
            <a:custGeom>
              <a:avLst/>
              <a:gdLst>
                <a:gd name="T0" fmla="*/ 100 w 340"/>
                <a:gd name="T1" fmla="*/ 77 h 314"/>
                <a:gd name="T2" fmla="*/ 98 w 340"/>
                <a:gd name="T3" fmla="*/ 93 h 314"/>
                <a:gd name="T4" fmla="*/ 79 w 340"/>
                <a:gd name="T5" fmla="*/ 91 h 314"/>
                <a:gd name="T6" fmla="*/ 58 w 340"/>
                <a:gd name="T7" fmla="*/ 113 h 314"/>
                <a:gd name="T8" fmla="*/ 31 w 340"/>
                <a:gd name="T9" fmla="*/ 127 h 314"/>
                <a:gd name="T10" fmla="*/ 11 w 340"/>
                <a:gd name="T11" fmla="*/ 131 h 314"/>
                <a:gd name="T12" fmla="*/ 6 w 340"/>
                <a:gd name="T13" fmla="*/ 136 h 314"/>
                <a:gd name="T14" fmla="*/ 11 w 340"/>
                <a:gd name="T15" fmla="*/ 150 h 314"/>
                <a:gd name="T16" fmla="*/ 4 w 340"/>
                <a:gd name="T17" fmla="*/ 165 h 314"/>
                <a:gd name="T18" fmla="*/ 14 w 340"/>
                <a:gd name="T19" fmla="*/ 165 h 314"/>
                <a:gd name="T20" fmla="*/ 30 w 340"/>
                <a:gd name="T21" fmla="*/ 165 h 314"/>
                <a:gd name="T22" fmla="*/ 23 w 340"/>
                <a:gd name="T23" fmla="*/ 177 h 314"/>
                <a:gd name="T24" fmla="*/ 51 w 340"/>
                <a:gd name="T25" fmla="*/ 181 h 314"/>
                <a:gd name="T26" fmla="*/ 76 w 340"/>
                <a:gd name="T27" fmla="*/ 187 h 314"/>
                <a:gd name="T28" fmla="*/ 100 w 340"/>
                <a:gd name="T29" fmla="*/ 177 h 314"/>
                <a:gd name="T30" fmla="*/ 175 w 340"/>
                <a:gd name="T31" fmla="*/ 181 h 314"/>
                <a:gd name="T32" fmla="*/ 212 w 340"/>
                <a:gd name="T33" fmla="*/ 163 h 314"/>
                <a:gd name="T34" fmla="*/ 233 w 340"/>
                <a:gd name="T35" fmla="*/ 150 h 314"/>
                <a:gd name="T36" fmla="*/ 250 w 340"/>
                <a:gd name="T37" fmla="*/ 131 h 314"/>
                <a:gd name="T38" fmla="*/ 259 w 340"/>
                <a:gd name="T39" fmla="*/ 91 h 314"/>
                <a:gd name="T40" fmla="*/ 270 w 340"/>
                <a:gd name="T41" fmla="*/ 72 h 314"/>
                <a:gd name="T42" fmla="*/ 256 w 340"/>
                <a:gd name="T43" fmla="*/ 52 h 314"/>
                <a:gd name="T44" fmla="*/ 236 w 340"/>
                <a:gd name="T45" fmla="*/ 47 h 314"/>
                <a:gd name="T46" fmla="*/ 224 w 340"/>
                <a:gd name="T47" fmla="*/ 28 h 314"/>
                <a:gd name="T48" fmla="*/ 254 w 340"/>
                <a:gd name="T49" fmla="*/ 0 h 314"/>
                <a:gd name="T50" fmla="*/ 208 w 340"/>
                <a:gd name="T51" fmla="*/ 4 h 314"/>
                <a:gd name="T52" fmla="*/ 188 w 340"/>
                <a:gd name="T53" fmla="*/ 13 h 314"/>
                <a:gd name="T54" fmla="*/ 168 w 340"/>
                <a:gd name="T55" fmla="*/ 15 h 314"/>
                <a:gd name="T56" fmla="*/ 191 w 340"/>
                <a:gd name="T57" fmla="*/ 30 h 314"/>
                <a:gd name="T58" fmla="*/ 148 w 340"/>
                <a:gd name="T59" fmla="*/ 34 h 314"/>
                <a:gd name="T60" fmla="*/ 106 w 340"/>
                <a:gd name="T61" fmla="*/ 22 h 314"/>
                <a:gd name="T62" fmla="*/ 93 w 340"/>
                <a:gd name="T63" fmla="*/ 36 h 314"/>
                <a:gd name="T64" fmla="*/ 93 w 340"/>
                <a:gd name="T65" fmla="*/ 45 h 314"/>
                <a:gd name="T66" fmla="*/ 81 w 340"/>
                <a:gd name="T67" fmla="*/ 60 h 314"/>
                <a:gd name="T68" fmla="*/ 68 w 340"/>
                <a:gd name="T69" fmla="*/ 75 h 314"/>
                <a:gd name="T70" fmla="*/ 84 w 340"/>
                <a:gd name="T71" fmla="*/ 84 h 3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0"/>
                <a:gd name="T109" fmla="*/ 0 h 314"/>
                <a:gd name="T110" fmla="*/ 340 w 340"/>
                <a:gd name="T111" fmla="*/ 314 h 3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0" h="314">
                  <a:moveTo>
                    <a:pt x="125" y="118"/>
                  </a:moveTo>
                  <a:lnTo>
                    <a:pt x="120" y="130"/>
                  </a:lnTo>
                  <a:lnTo>
                    <a:pt x="125" y="146"/>
                  </a:lnTo>
                  <a:lnTo>
                    <a:pt x="118" y="157"/>
                  </a:lnTo>
                  <a:lnTo>
                    <a:pt x="109" y="150"/>
                  </a:lnTo>
                  <a:lnTo>
                    <a:pt x="95" y="153"/>
                  </a:lnTo>
                  <a:lnTo>
                    <a:pt x="95" y="164"/>
                  </a:lnTo>
                  <a:lnTo>
                    <a:pt x="70" y="189"/>
                  </a:lnTo>
                  <a:lnTo>
                    <a:pt x="56" y="194"/>
                  </a:lnTo>
                  <a:lnTo>
                    <a:pt x="36" y="214"/>
                  </a:lnTo>
                  <a:lnTo>
                    <a:pt x="25" y="221"/>
                  </a:lnTo>
                  <a:lnTo>
                    <a:pt x="13" y="219"/>
                  </a:lnTo>
                  <a:lnTo>
                    <a:pt x="11" y="223"/>
                  </a:lnTo>
                  <a:lnTo>
                    <a:pt x="6" y="228"/>
                  </a:lnTo>
                  <a:lnTo>
                    <a:pt x="13" y="235"/>
                  </a:lnTo>
                  <a:lnTo>
                    <a:pt x="13" y="251"/>
                  </a:lnTo>
                  <a:lnTo>
                    <a:pt x="0" y="265"/>
                  </a:lnTo>
                  <a:lnTo>
                    <a:pt x="4" y="278"/>
                  </a:lnTo>
                  <a:lnTo>
                    <a:pt x="18" y="278"/>
                  </a:lnTo>
                  <a:lnTo>
                    <a:pt x="25" y="267"/>
                  </a:lnTo>
                  <a:lnTo>
                    <a:pt x="34" y="276"/>
                  </a:lnTo>
                  <a:lnTo>
                    <a:pt x="22" y="285"/>
                  </a:lnTo>
                  <a:lnTo>
                    <a:pt x="27" y="297"/>
                  </a:lnTo>
                  <a:lnTo>
                    <a:pt x="34" y="299"/>
                  </a:lnTo>
                  <a:lnTo>
                    <a:pt x="61" y="303"/>
                  </a:lnTo>
                  <a:lnTo>
                    <a:pt x="65" y="306"/>
                  </a:lnTo>
                  <a:lnTo>
                    <a:pt x="91" y="313"/>
                  </a:lnTo>
                  <a:lnTo>
                    <a:pt x="100" y="308"/>
                  </a:lnTo>
                  <a:lnTo>
                    <a:pt x="120" y="297"/>
                  </a:lnTo>
                  <a:lnTo>
                    <a:pt x="152" y="303"/>
                  </a:lnTo>
                  <a:lnTo>
                    <a:pt x="209" y="303"/>
                  </a:lnTo>
                  <a:lnTo>
                    <a:pt x="241" y="297"/>
                  </a:lnTo>
                  <a:lnTo>
                    <a:pt x="254" y="274"/>
                  </a:lnTo>
                  <a:lnTo>
                    <a:pt x="273" y="265"/>
                  </a:lnTo>
                  <a:lnTo>
                    <a:pt x="279" y="251"/>
                  </a:lnTo>
                  <a:lnTo>
                    <a:pt x="286" y="233"/>
                  </a:lnTo>
                  <a:lnTo>
                    <a:pt x="300" y="219"/>
                  </a:lnTo>
                  <a:lnTo>
                    <a:pt x="313" y="189"/>
                  </a:lnTo>
                  <a:lnTo>
                    <a:pt x="311" y="153"/>
                  </a:lnTo>
                  <a:lnTo>
                    <a:pt x="339" y="134"/>
                  </a:lnTo>
                  <a:lnTo>
                    <a:pt x="323" y="121"/>
                  </a:lnTo>
                  <a:lnTo>
                    <a:pt x="318" y="95"/>
                  </a:lnTo>
                  <a:lnTo>
                    <a:pt x="307" y="86"/>
                  </a:lnTo>
                  <a:lnTo>
                    <a:pt x="293" y="86"/>
                  </a:lnTo>
                  <a:lnTo>
                    <a:pt x="282" y="79"/>
                  </a:lnTo>
                  <a:lnTo>
                    <a:pt x="259" y="52"/>
                  </a:lnTo>
                  <a:lnTo>
                    <a:pt x="268" y="47"/>
                  </a:lnTo>
                  <a:lnTo>
                    <a:pt x="309" y="11"/>
                  </a:lnTo>
                  <a:lnTo>
                    <a:pt x="304" y="0"/>
                  </a:lnTo>
                  <a:lnTo>
                    <a:pt x="291" y="2"/>
                  </a:lnTo>
                  <a:lnTo>
                    <a:pt x="250" y="4"/>
                  </a:lnTo>
                  <a:lnTo>
                    <a:pt x="236" y="15"/>
                  </a:lnTo>
                  <a:lnTo>
                    <a:pt x="225" y="22"/>
                  </a:lnTo>
                  <a:lnTo>
                    <a:pt x="211" y="20"/>
                  </a:lnTo>
                  <a:lnTo>
                    <a:pt x="202" y="25"/>
                  </a:lnTo>
                  <a:lnTo>
                    <a:pt x="209" y="36"/>
                  </a:lnTo>
                  <a:lnTo>
                    <a:pt x="229" y="50"/>
                  </a:lnTo>
                  <a:lnTo>
                    <a:pt x="213" y="52"/>
                  </a:lnTo>
                  <a:lnTo>
                    <a:pt x="177" y="57"/>
                  </a:lnTo>
                  <a:lnTo>
                    <a:pt x="152" y="47"/>
                  </a:lnTo>
                  <a:lnTo>
                    <a:pt x="127" y="36"/>
                  </a:lnTo>
                  <a:lnTo>
                    <a:pt x="118" y="43"/>
                  </a:lnTo>
                  <a:lnTo>
                    <a:pt x="111" y="61"/>
                  </a:lnTo>
                  <a:lnTo>
                    <a:pt x="113" y="70"/>
                  </a:lnTo>
                  <a:lnTo>
                    <a:pt x="111" y="75"/>
                  </a:lnTo>
                  <a:lnTo>
                    <a:pt x="95" y="82"/>
                  </a:lnTo>
                  <a:lnTo>
                    <a:pt x="97" y="100"/>
                  </a:lnTo>
                  <a:lnTo>
                    <a:pt x="95" y="105"/>
                  </a:lnTo>
                  <a:lnTo>
                    <a:pt x="81" y="125"/>
                  </a:lnTo>
                  <a:lnTo>
                    <a:pt x="93" y="143"/>
                  </a:lnTo>
                  <a:lnTo>
                    <a:pt x="100" y="141"/>
                  </a:lnTo>
                  <a:lnTo>
                    <a:pt x="125" y="118"/>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grpSp>
          <p:nvGrpSpPr>
            <p:cNvPr id="25" name="Group 24"/>
            <p:cNvGrpSpPr>
              <a:grpSpLocks/>
            </p:cNvGrpSpPr>
            <p:nvPr/>
          </p:nvGrpSpPr>
          <p:grpSpPr bwMode="auto">
            <a:xfrm>
              <a:off x="3339" y="2038"/>
              <a:ext cx="384" cy="271"/>
              <a:chOff x="3001" y="2038"/>
              <a:chExt cx="404" cy="308"/>
            </a:xfrm>
            <a:grpFill/>
          </p:grpSpPr>
          <p:sp>
            <p:nvSpPr>
              <p:cNvPr id="80" name="Freeform 24"/>
              <p:cNvSpPr>
                <a:spLocks/>
              </p:cNvSpPr>
              <p:nvPr/>
            </p:nvSpPr>
            <p:spPr bwMode="auto">
              <a:xfrm>
                <a:off x="3001" y="2099"/>
                <a:ext cx="164" cy="204"/>
              </a:xfrm>
              <a:custGeom>
                <a:avLst/>
                <a:gdLst>
                  <a:gd name="T0" fmla="*/ 13 w 164"/>
                  <a:gd name="T1" fmla="*/ 173 h 204"/>
                  <a:gd name="T2" fmla="*/ 22 w 164"/>
                  <a:gd name="T3" fmla="*/ 189 h 204"/>
                  <a:gd name="T4" fmla="*/ 40 w 164"/>
                  <a:gd name="T5" fmla="*/ 189 h 204"/>
                  <a:gd name="T6" fmla="*/ 56 w 164"/>
                  <a:gd name="T7" fmla="*/ 193 h 204"/>
                  <a:gd name="T8" fmla="*/ 67 w 164"/>
                  <a:gd name="T9" fmla="*/ 203 h 204"/>
                  <a:gd name="T10" fmla="*/ 81 w 164"/>
                  <a:gd name="T11" fmla="*/ 203 h 204"/>
                  <a:gd name="T12" fmla="*/ 72 w 164"/>
                  <a:gd name="T13" fmla="*/ 191 h 204"/>
                  <a:gd name="T14" fmla="*/ 79 w 164"/>
                  <a:gd name="T15" fmla="*/ 173 h 204"/>
                  <a:gd name="T16" fmla="*/ 88 w 164"/>
                  <a:gd name="T17" fmla="*/ 155 h 204"/>
                  <a:gd name="T18" fmla="*/ 92 w 164"/>
                  <a:gd name="T19" fmla="*/ 132 h 204"/>
                  <a:gd name="T20" fmla="*/ 110 w 164"/>
                  <a:gd name="T21" fmla="*/ 120 h 204"/>
                  <a:gd name="T22" fmla="*/ 126 w 164"/>
                  <a:gd name="T23" fmla="*/ 111 h 204"/>
                  <a:gd name="T24" fmla="*/ 126 w 164"/>
                  <a:gd name="T25" fmla="*/ 98 h 204"/>
                  <a:gd name="T26" fmla="*/ 126 w 164"/>
                  <a:gd name="T27" fmla="*/ 77 h 204"/>
                  <a:gd name="T28" fmla="*/ 129 w 164"/>
                  <a:gd name="T29" fmla="*/ 68 h 204"/>
                  <a:gd name="T30" fmla="*/ 144 w 164"/>
                  <a:gd name="T31" fmla="*/ 66 h 204"/>
                  <a:gd name="T32" fmla="*/ 149 w 164"/>
                  <a:gd name="T33" fmla="*/ 70 h 204"/>
                  <a:gd name="T34" fmla="*/ 163 w 164"/>
                  <a:gd name="T35" fmla="*/ 57 h 204"/>
                  <a:gd name="T36" fmla="*/ 158 w 164"/>
                  <a:gd name="T37" fmla="*/ 45 h 204"/>
                  <a:gd name="T38" fmla="*/ 149 w 164"/>
                  <a:gd name="T39" fmla="*/ 43 h 204"/>
                  <a:gd name="T40" fmla="*/ 135 w 164"/>
                  <a:gd name="T41" fmla="*/ 43 h 204"/>
                  <a:gd name="T42" fmla="*/ 129 w 164"/>
                  <a:gd name="T43" fmla="*/ 43 h 204"/>
                  <a:gd name="T44" fmla="*/ 126 w 164"/>
                  <a:gd name="T45" fmla="*/ 22 h 204"/>
                  <a:gd name="T46" fmla="*/ 126 w 164"/>
                  <a:gd name="T47" fmla="*/ 4 h 204"/>
                  <a:gd name="T48" fmla="*/ 117 w 164"/>
                  <a:gd name="T49" fmla="*/ 0 h 204"/>
                  <a:gd name="T50" fmla="*/ 113 w 164"/>
                  <a:gd name="T51" fmla="*/ 6 h 204"/>
                  <a:gd name="T52" fmla="*/ 88 w 164"/>
                  <a:gd name="T53" fmla="*/ 2 h 204"/>
                  <a:gd name="T54" fmla="*/ 81 w 164"/>
                  <a:gd name="T55" fmla="*/ 9 h 204"/>
                  <a:gd name="T56" fmla="*/ 88 w 164"/>
                  <a:gd name="T57" fmla="*/ 25 h 204"/>
                  <a:gd name="T58" fmla="*/ 86 w 164"/>
                  <a:gd name="T59" fmla="*/ 43 h 204"/>
                  <a:gd name="T60" fmla="*/ 74 w 164"/>
                  <a:gd name="T61" fmla="*/ 29 h 204"/>
                  <a:gd name="T62" fmla="*/ 70 w 164"/>
                  <a:gd name="T63" fmla="*/ 20 h 204"/>
                  <a:gd name="T64" fmla="*/ 56 w 164"/>
                  <a:gd name="T65" fmla="*/ 22 h 204"/>
                  <a:gd name="T66" fmla="*/ 52 w 164"/>
                  <a:gd name="T67" fmla="*/ 31 h 204"/>
                  <a:gd name="T68" fmla="*/ 47 w 164"/>
                  <a:gd name="T69" fmla="*/ 36 h 204"/>
                  <a:gd name="T70" fmla="*/ 47 w 164"/>
                  <a:gd name="T71" fmla="*/ 50 h 204"/>
                  <a:gd name="T72" fmla="*/ 45 w 164"/>
                  <a:gd name="T73" fmla="*/ 50 h 204"/>
                  <a:gd name="T74" fmla="*/ 31 w 164"/>
                  <a:gd name="T75" fmla="*/ 29 h 204"/>
                  <a:gd name="T76" fmla="*/ 24 w 164"/>
                  <a:gd name="T77" fmla="*/ 22 h 204"/>
                  <a:gd name="T78" fmla="*/ 18 w 164"/>
                  <a:gd name="T79" fmla="*/ 27 h 204"/>
                  <a:gd name="T80" fmla="*/ 20 w 164"/>
                  <a:gd name="T81" fmla="*/ 38 h 204"/>
                  <a:gd name="T82" fmla="*/ 20 w 164"/>
                  <a:gd name="T83" fmla="*/ 45 h 204"/>
                  <a:gd name="T84" fmla="*/ 9 w 164"/>
                  <a:gd name="T85" fmla="*/ 50 h 204"/>
                  <a:gd name="T86" fmla="*/ 9 w 164"/>
                  <a:gd name="T87" fmla="*/ 63 h 204"/>
                  <a:gd name="T88" fmla="*/ 18 w 164"/>
                  <a:gd name="T89" fmla="*/ 77 h 204"/>
                  <a:gd name="T90" fmla="*/ 18 w 164"/>
                  <a:gd name="T91" fmla="*/ 88 h 204"/>
                  <a:gd name="T92" fmla="*/ 13 w 164"/>
                  <a:gd name="T93" fmla="*/ 98 h 204"/>
                  <a:gd name="T94" fmla="*/ 0 w 164"/>
                  <a:gd name="T95" fmla="*/ 109 h 204"/>
                  <a:gd name="T96" fmla="*/ 2 w 164"/>
                  <a:gd name="T97" fmla="*/ 120 h 204"/>
                  <a:gd name="T98" fmla="*/ 15 w 164"/>
                  <a:gd name="T99" fmla="*/ 130 h 204"/>
                  <a:gd name="T100" fmla="*/ 20 w 164"/>
                  <a:gd name="T101" fmla="*/ 139 h 204"/>
                  <a:gd name="T102" fmla="*/ 18 w 164"/>
                  <a:gd name="T103" fmla="*/ 161 h 204"/>
                  <a:gd name="T104" fmla="*/ 13 w 164"/>
                  <a:gd name="T105" fmla="*/ 173 h 2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4"/>
                  <a:gd name="T160" fmla="*/ 0 h 204"/>
                  <a:gd name="T161" fmla="*/ 164 w 164"/>
                  <a:gd name="T162" fmla="*/ 204 h 20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4" h="204">
                    <a:moveTo>
                      <a:pt x="13" y="173"/>
                    </a:moveTo>
                    <a:lnTo>
                      <a:pt x="22" y="189"/>
                    </a:lnTo>
                    <a:lnTo>
                      <a:pt x="40" y="189"/>
                    </a:lnTo>
                    <a:lnTo>
                      <a:pt x="56" y="193"/>
                    </a:lnTo>
                    <a:lnTo>
                      <a:pt x="67" y="203"/>
                    </a:lnTo>
                    <a:lnTo>
                      <a:pt x="81" y="203"/>
                    </a:lnTo>
                    <a:lnTo>
                      <a:pt x="72" y="191"/>
                    </a:lnTo>
                    <a:lnTo>
                      <a:pt x="79" y="173"/>
                    </a:lnTo>
                    <a:lnTo>
                      <a:pt x="88" y="155"/>
                    </a:lnTo>
                    <a:lnTo>
                      <a:pt x="92" y="132"/>
                    </a:lnTo>
                    <a:lnTo>
                      <a:pt x="110" y="120"/>
                    </a:lnTo>
                    <a:lnTo>
                      <a:pt x="126" y="111"/>
                    </a:lnTo>
                    <a:lnTo>
                      <a:pt x="126" y="98"/>
                    </a:lnTo>
                    <a:lnTo>
                      <a:pt x="126" y="77"/>
                    </a:lnTo>
                    <a:lnTo>
                      <a:pt x="129" y="68"/>
                    </a:lnTo>
                    <a:lnTo>
                      <a:pt x="144" y="66"/>
                    </a:lnTo>
                    <a:lnTo>
                      <a:pt x="149" y="70"/>
                    </a:lnTo>
                    <a:lnTo>
                      <a:pt x="163" y="57"/>
                    </a:lnTo>
                    <a:lnTo>
                      <a:pt x="158" y="45"/>
                    </a:lnTo>
                    <a:lnTo>
                      <a:pt x="149" y="43"/>
                    </a:lnTo>
                    <a:lnTo>
                      <a:pt x="135" y="43"/>
                    </a:lnTo>
                    <a:lnTo>
                      <a:pt x="129" y="43"/>
                    </a:lnTo>
                    <a:lnTo>
                      <a:pt x="126" y="22"/>
                    </a:lnTo>
                    <a:lnTo>
                      <a:pt x="126" y="4"/>
                    </a:lnTo>
                    <a:lnTo>
                      <a:pt x="117" y="0"/>
                    </a:lnTo>
                    <a:lnTo>
                      <a:pt x="113" y="6"/>
                    </a:lnTo>
                    <a:lnTo>
                      <a:pt x="88" y="2"/>
                    </a:lnTo>
                    <a:lnTo>
                      <a:pt x="81" y="9"/>
                    </a:lnTo>
                    <a:lnTo>
                      <a:pt x="88" y="25"/>
                    </a:lnTo>
                    <a:lnTo>
                      <a:pt x="86" y="43"/>
                    </a:lnTo>
                    <a:lnTo>
                      <a:pt x="74" y="29"/>
                    </a:lnTo>
                    <a:lnTo>
                      <a:pt x="70" y="20"/>
                    </a:lnTo>
                    <a:lnTo>
                      <a:pt x="56" y="22"/>
                    </a:lnTo>
                    <a:lnTo>
                      <a:pt x="52" y="31"/>
                    </a:lnTo>
                    <a:lnTo>
                      <a:pt x="47" y="36"/>
                    </a:lnTo>
                    <a:lnTo>
                      <a:pt x="47" y="50"/>
                    </a:lnTo>
                    <a:lnTo>
                      <a:pt x="45" y="50"/>
                    </a:lnTo>
                    <a:lnTo>
                      <a:pt x="31" y="29"/>
                    </a:lnTo>
                    <a:lnTo>
                      <a:pt x="24" y="22"/>
                    </a:lnTo>
                    <a:lnTo>
                      <a:pt x="18" y="27"/>
                    </a:lnTo>
                    <a:lnTo>
                      <a:pt x="20" y="38"/>
                    </a:lnTo>
                    <a:lnTo>
                      <a:pt x="20" y="45"/>
                    </a:lnTo>
                    <a:lnTo>
                      <a:pt x="9" y="50"/>
                    </a:lnTo>
                    <a:lnTo>
                      <a:pt x="9" y="63"/>
                    </a:lnTo>
                    <a:lnTo>
                      <a:pt x="18" y="77"/>
                    </a:lnTo>
                    <a:lnTo>
                      <a:pt x="18" y="88"/>
                    </a:lnTo>
                    <a:lnTo>
                      <a:pt x="13" y="98"/>
                    </a:lnTo>
                    <a:lnTo>
                      <a:pt x="0" y="109"/>
                    </a:lnTo>
                    <a:lnTo>
                      <a:pt x="2" y="120"/>
                    </a:lnTo>
                    <a:lnTo>
                      <a:pt x="15" y="130"/>
                    </a:lnTo>
                    <a:lnTo>
                      <a:pt x="20" y="139"/>
                    </a:lnTo>
                    <a:lnTo>
                      <a:pt x="18" y="161"/>
                    </a:lnTo>
                    <a:lnTo>
                      <a:pt x="13" y="173"/>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81" name="Freeform 25"/>
              <p:cNvSpPr>
                <a:spLocks/>
              </p:cNvSpPr>
              <p:nvPr/>
            </p:nvSpPr>
            <p:spPr bwMode="auto">
              <a:xfrm>
                <a:off x="3035" y="2038"/>
                <a:ext cx="124" cy="78"/>
              </a:xfrm>
              <a:custGeom>
                <a:avLst/>
                <a:gdLst>
                  <a:gd name="T0" fmla="*/ 0 w 124"/>
                  <a:gd name="T1" fmla="*/ 74 h 78"/>
                  <a:gd name="T2" fmla="*/ 11 w 124"/>
                  <a:gd name="T3" fmla="*/ 77 h 78"/>
                  <a:gd name="T4" fmla="*/ 22 w 124"/>
                  <a:gd name="T5" fmla="*/ 67 h 78"/>
                  <a:gd name="T6" fmla="*/ 34 w 124"/>
                  <a:gd name="T7" fmla="*/ 52 h 78"/>
                  <a:gd name="T8" fmla="*/ 68 w 124"/>
                  <a:gd name="T9" fmla="*/ 52 h 78"/>
                  <a:gd name="T10" fmla="*/ 97 w 124"/>
                  <a:gd name="T11" fmla="*/ 47 h 78"/>
                  <a:gd name="T12" fmla="*/ 113 w 124"/>
                  <a:gd name="T13" fmla="*/ 33 h 78"/>
                  <a:gd name="T14" fmla="*/ 120 w 124"/>
                  <a:gd name="T15" fmla="*/ 18 h 78"/>
                  <a:gd name="T16" fmla="*/ 123 w 124"/>
                  <a:gd name="T17" fmla="*/ 0 h 78"/>
                  <a:gd name="T18" fmla="*/ 100 w 124"/>
                  <a:gd name="T19" fmla="*/ 11 h 78"/>
                  <a:gd name="T20" fmla="*/ 59 w 124"/>
                  <a:gd name="T21" fmla="*/ 29 h 78"/>
                  <a:gd name="T22" fmla="*/ 47 w 124"/>
                  <a:gd name="T23" fmla="*/ 31 h 78"/>
                  <a:gd name="T24" fmla="*/ 34 w 124"/>
                  <a:gd name="T25" fmla="*/ 40 h 78"/>
                  <a:gd name="T26" fmla="*/ 11 w 124"/>
                  <a:gd name="T27" fmla="*/ 45 h 78"/>
                  <a:gd name="T28" fmla="*/ 0 w 124"/>
                  <a:gd name="T29" fmla="*/ 49 h 78"/>
                  <a:gd name="T30" fmla="*/ 0 w 124"/>
                  <a:gd name="T31" fmla="*/ 74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4"/>
                  <a:gd name="T49" fmla="*/ 0 h 78"/>
                  <a:gd name="T50" fmla="*/ 124 w 124"/>
                  <a:gd name="T51" fmla="*/ 78 h 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4" h="78">
                    <a:moveTo>
                      <a:pt x="0" y="74"/>
                    </a:moveTo>
                    <a:lnTo>
                      <a:pt x="11" y="77"/>
                    </a:lnTo>
                    <a:lnTo>
                      <a:pt x="22" y="67"/>
                    </a:lnTo>
                    <a:lnTo>
                      <a:pt x="34" y="52"/>
                    </a:lnTo>
                    <a:lnTo>
                      <a:pt x="68" y="52"/>
                    </a:lnTo>
                    <a:lnTo>
                      <a:pt x="97" y="47"/>
                    </a:lnTo>
                    <a:lnTo>
                      <a:pt x="113" y="33"/>
                    </a:lnTo>
                    <a:lnTo>
                      <a:pt x="120" y="18"/>
                    </a:lnTo>
                    <a:lnTo>
                      <a:pt x="123" y="0"/>
                    </a:lnTo>
                    <a:lnTo>
                      <a:pt x="100" y="11"/>
                    </a:lnTo>
                    <a:lnTo>
                      <a:pt x="59" y="29"/>
                    </a:lnTo>
                    <a:lnTo>
                      <a:pt x="47" y="31"/>
                    </a:lnTo>
                    <a:lnTo>
                      <a:pt x="34" y="40"/>
                    </a:lnTo>
                    <a:lnTo>
                      <a:pt x="11" y="45"/>
                    </a:lnTo>
                    <a:lnTo>
                      <a:pt x="0" y="49"/>
                    </a:lnTo>
                    <a:lnTo>
                      <a:pt x="0" y="74"/>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82" name="Freeform 26"/>
              <p:cNvSpPr>
                <a:spLocks/>
              </p:cNvSpPr>
              <p:nvPr/>
            </p:nvSpPr>
            <p:spPr bwMode="auto">
              <a:xfrm>
                <a:off x="3098" y="2227"/>
                <a:ext cx="54" cy="64"/>
              </a:xfrm>
              <a:custGeom>
                <a:avLst/>
                <a:gdLst>
                  <a:gd name="T0" fmla="*/ 16 w 54"/>
                  <a:gd name="T1" fmla="*/ 0 h 64"/>
                  <a:gd name="T2" fmla="*/ 50 w 54"/>
                  <a:gd name="T3" fmla="*/ 22 h 64"/>
                  <a:gd name="T4" fmla="*/ 53 w 54"/>
                  <a:gd name="T5" fmla="*/ 31 h 64"/>
                  <a:gd name="T6" fmla="*/ 41 w 54"/>
                  <a:gd name="T7" fmla="*/ 45 h 64"/>
                  <a:gd name="T8" fmla="*/ 29 w 54"/>
                  <a:gd name="T9" fmla="*/ 54 h 64"/>
                  <a:gd name="T10" fmla="*/ 32 w 54"/>
                  <a:gd name="T11" fmla="*/ 63 h 64"/>
                  <a:gd name="T12" fmla="*/ 16 w 54"/>
                  <a:gd name="T13" fmla="*/ 60 h 64"/>
                  <a:gd name="T14" fmla="*/ 2 w 54"/>
                  <a:gd name="T15" fmla="*/ 45 h 64"/>
                  <a:gd name="T16" fmla="*/ 0 w 54"/>
                  <a:gd name="T17" fmla="*/ 31 h 64"/>
                  <a:gd name="T18" fmla="*/ 6 w 54"/>
                  <a:gd name="T19" fmla="*/ 18 h 64"/>
                  <a:gd name="T20" fmla="*/ 16 w 54"/>
                  <a:gd name="T21" fmla="*/ 0 h 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64"/>
                  <a:gd name="T35" fmla="*/ 54 w 54"/>
                  <a:gd name="T36" fmla="*/ 64 h 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64">
                    <a:moveTo>
                      <a:pt x="16" y="0"/>
                    </a:moveTo>
                    <a:lnTo>
                      <a:pt x="50" y="22"/>
                    </a:lnTo>
                    <a:lnTo>
                      <a:pt x="53" y="31"/>
                    </a:lnTo>
                    <a:lnTo>
                      <a:pt x="41" y="45"/>
                    </a:lnTo>
                    <a:lnTo>
                      <a:pt x="29" y="54"/>
                    </a:lnTo>
                    <a:lnTo>
                      <a:pt x="32" y="63"/>
                    </a:lnTo>
                    <a:lnTo>
                      <a:pt x="16" y="60"/>
                    </a:lnTo>
                    <a:lnTo>
                      <a:pt x="2" y="45"/>
                    </a:lnTo>
                    <a:lnTo>
                      <a:pt x="0" y="31"/>
                    </a:lnTo>
                    <a:lnTo>
                      <a:pt x="6" y="18"/>
                    </a:lnTo>
                    <a:lnTo>
                      <a:pt x="16"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83" name="Freeform 27"/>
              <p:cNvSpPr>
                <a:spLocks/>
              </p:cNvSpPr>
              <p:nvPr/>
            </p:nvSpPr>
            <p:spPr bwMode="auto">
              <a:xfrm>
                <a:off x="3164" y="2208"/>
                <a:ext cx="78" cy="95"/>
              </a:xfrm>
              <a:custGeom>
                <a:avLst/>
                <a:gdLst>
                  <a:gd name="T0" fmla="*/ 72 w 78"/>
                  <a:gd name="T1" fmla="*/ 0 h 95"/>
                  <a:gd name="T2" fmla="*/ 77 w 78"/>
                  <a:gd name="T3" fmla="*/ 4 h 95"/>
                  <a:gd name="T4" fmla="*/ 72 w 78"/>
                  <a:gd name="T5" fmla="*/ 9 h 95"/>
                  <a:gd name="T6" fmla="*/ 77 w 78"/>
                  <a:gd name="T7" fmla="*/ 18 h 95"/>
                  <a:gd name="T8" fmla="*/ 70 w 78"/>
                  <a:gd name="T9" fmla="*/ 32 h 95"/>
                  <a:gd name="T10" fmla="*/ 61 w 78"/>
                  <a:gd name="T11" fmla="*/ 41 h 95"/>
                  <a:gd name="T12" fmla="*/ 63 w 78"/>
                  <a:gd name="T13" fmla="*/ 52 h 95"/>
                  <a:gd name="T14" fmla="*/ 61 w 78"/>
                  <a:gd name="T15" fmla="*/ 61 h 95"/>
                  <a:gd name="T16" fmla="*/ 63 w 78"/>
                  <a:gd name="T17" fmla="*/ 71 h 95"/>
                  <a:gd name="T18" fmla="*/ 49 w 78"/>
                  <a:gd name="T19" fmla="*/ 94 h 95"/>
                  <a:gd name="T20" fmla="*/ 18 w 78"/>
                  <a:gd name="T21" fmla="*/ 71 h 95"/>
                  <a:gd name="T22" fmla="*/ 0 w 78"/>
                  <a:gd name="T23" fmla="*/ 59 h 95"/>
                  <a:gd name="T24" fmla="*/ 9 w 78"/>
                  <a:gd name="T25" fmla="*/ 52 h 95"/>
                  <a:gd name="T26" fmla="*/ 9 w 78"/>
                  <a:gd name="T27" fmla="*/ 36 h 95"/>
                  <a:gd name="T28" fmla="*/ 29 w 78"/>
                  <a:gd name="T29" fmla="*/ 22 h 95"/>
                  <a:gd name="T30" fmla="*/ 40 w 78"/>
                  <a:gd name="T31" fmla="*/ 27 h 95"/>
                  <a:gd name="T32" fmla="*/ 49 w 78"/>
                  <a:gd name="T33" fmla="*/ 22 h 95"/>
                  <a:gd name="T34" fmla="*/ 65 w 78"/>
                  <a:gd name="T35" fmla="*/ 11 h 95"/>
                  <a:gd name="T36" fmla="*/ 72 w 78"/>
                  <a:gd name="T37" fmla="*/ 0 h 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95"/>
                  <a:gd name="T59" fmla="*/ 78 w 78"/>
                  <a:gd name="T60" fmla="*/ 95 h 9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95">
                    <a:moveTo>
                      <a:pt x="72" y="0"/>
                    </a:moveTo>
                    <a:lnTo>
                      <a:pt x="77" y="4"/>
                    </a:lnTo>
                    <a:lnTo>
                      <a:pt x="72" y="9"/>
                    </a:lnTo>
                    <a:lnTo>
                      <a:pt x="77" y="18"/>
                    </a:lnTo>
                    <a:lnTo>
                      <a:pt x="70" y="32"/>
                    </a:lnTo>
                    <a:lnTo>
                      <a:pt x="61" y="41"/>
                    </a:lnTo>
                    <a:lnTo>
                      <a:pt x="63" y="52"/>
                    </a:lnTo>
                    <a:lnTo>
                      <a:pt x="61" y="61"/>
                    </a:lnTo>
                    <a:lnTo>
                      <a:pt x="63" y="71"/>
                    </a:lnTo>
                    <a:lnTo>
                      <a:pt x="49" y="94"/>
                    </a:lnTo>
                    <a:lnTo>
                      <a:pt x="18" y="71"/>
                    </a:lnTo>
                    <a:lnTo>
                      <a:pt x="0" y="59"/>
                    </a:lnTo>
                    <a:lnTo>
                      <a:pt x="9" y="52"/>
                    </a:lnTo>
                    <a:lnTo>
                      <a:pt x="9" y="36"/>
                    </a:lnTo>
                    <a:lnTo>
                      <a:pt x="29" y="22"/>
                    </a:lnTo>
                    <a:lnTo>
                      <a:pt x="40" y="27"/>
                    </a:lnTo>
                    <a:lnTo>
                      <a:pt x="49" y="22"/>
                    </a:lnTo>
                    <a:lnTo>
                      <a:pt x="65" y="11"/>
                    </a:lnTo>
                    <a:lnTo>
                      <a:pt x="72"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84" name="Freeform 28"/>
              <p:cNvSpPr>
                <a:spLocks/>
              </p:cNvSpPr>
              <p:nvPr/>
            </p:nvSpPr>
            <p:spPr bwMode="auto">
              <a:xfrm>
                <a:off x="3153" y="2303"/>
                <a:ext cx="38" cy="43"/>
              </a:xfrm>
              <a:custGeom>
                <a:avLst/>
                <a:gdLst>
                  <a:gd name="T0" fmla="*/ 0 w 38"/>
                  <a:gd name="T1" fmla="*/ 0 h 43"/>
                  <a:gd name="T2" fmla="*/ 26 w 38"/>
                  <a:gd name="T3" fmla="*/ 7 h 43"/>
                  <a:gd name="T4" fmla="*/ 34 w 38"/>
                  <a:gd name="T5" fmla="*/ 18 h 43"/>
                  <a:gd name="T6" fmla="*/ 37 w 38"/>
                  <a:gd name="T7" fmla="*/ 32 h 43"/>
                  <a:gd name="T8" fmla="*/ 26 w 38"/>
                  <a:gd name="T9" fmla="*/ 42 h 43"/>
                  <a:gd name="T10" fmla="*/ 7 w 38"/>
                  <a:gd name="T11" fmla="*/ 35 h 43"/>
                  <a:gd name="T12" fmla="*/ 2 w 38"/>
                  <a:gd name="T13" fmla="*/ 23 h 43"/>
                  <a:gd name="T14" fmla="*/ 0 w 38"/>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43"/>
                  <a:gd name="T26" fmla="*/ 38 w 38"/>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43">
                    <a:moveTo>
                      <a:pt x="0" y="0"/>
                    </a:moveTo>
                    <a:lnTo>
                      <a:pt x="26" y="7"/>
                    </a:lnTo>
                    <a:lnTo>
                      <a:pt x="34" y="18"/>
                    </a:lnTo>
                    <a:lnTo>
                      <a:pt x="37" y="32"/>
                    </a:lnTo>
                    <a:lnTo>
                      <a:pt x="26" y="42"/>
                    </a:lnTo>
                    <a:lnTo>
                      <a:pt x="7" y="35"/>
                    </a:lnTo>
                    <a:lnTo>
                      <a:pt x="2" y="23"/>
                    </a:lnTo>
                    <a:lnTo>
                      <a:pt x="0"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85" name="Freeform 29"/>
              <p:cNvSpPr>
                <a:spLocks/>
              </p:cNvSpPr>
              <p:nvPr/>
            </p:nvSpPr>
            <p:spPr bwMode="auto">
              <a:xfrm>
                <a:off x="3369" y="2295"/>
                <a:ext cx="36" cy="36"/>
              </a:xfrm>
              <a:custGeom>
                <a:avLst/>
                <a:gdLst>
                  <a:gd name="T0" fmla="*/ 13 w 36"/>
                  <a:gd name="T1" fmla="*/ 0 h 36"/>
                  <a:gd name="T2" fmla="*/ 0 w 36"/>
                  <a:gd name="T3" fmla="*/ 7 h 36"/>
                  <a:gd name="T4" fmla="*/ 0 w 36"/>
                  <a:gd name="T5" fmla="*/ 25 h 36"/>
                  <a:gd name="T6" fmla="*/ 26 w 36"/>
                  <a:gd name="T7" fmla="*/ 35 h 36"/>
                  <a:gd name="T8" fmla="*/ 35 w 36"/>
                  <a:gd name="T9" fmla="*/ 20 h 36"/>
                  <a:gd name="T10" fmla="*/ 13 w 36"/>
                  <a:gd name="T11" fmla="*/ 0 h 36"/>
                  <a:gd name="T12" fmla="*/ 0 60000 65536"/>
                  <a:gd name="T13" fmla="*/ 0 60000 65536"/>
                  <a:gd name="T14" fmla="*/ 0 60000 65536"/>
                  <a:gd name="T15" fmla="*/ 0 60000 65536"/>
                  <a:gd name="T16" fmla="*/ 0 60000 65536"/>
                  <a:gd name="T17" fmla="*/ 0 60000 65536"/>
                  <a:gd name="T18" fmla="*/ 0 w 36"/>
                  <a:gd name="T19" fmla="*/ 0 h 36"/>
                  <a:gd name="T20" fmla="*/ 36 w 36"/>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6" h="36">
                    <a:moveTo>
                      <a:pt x="13" y="0"/>
                    </a:moveTo>
                    <a:lnTo>
                      <a:pt x="0" y="7"/>
                    </a:lnTo>
                    <a:lnTo>
                      <a:pt x="0" y="25"/>
                    </a:lnTo>
                    <a:lnTo>
                      <a:pt x="26" y="35"/>
                    </a:lnTo>
                    <a:lnTo>
                      <a:pt x="35" y="20"/>
                    </a:lnTo>
                    <a:lnTo>
                      <a:pt x="13"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grpSp>
        <p:sp>
          <p:nvSpPr>
            <p:cNvPr id="26" name="Freeform 30"/>
            <p:cNvSpPr>
              <a:spLocks/>
            </p:cNvSpPr>
            <p:nvPr/>
          </p:nvSpPr>
          <p:spPr bwMode="auto">
            <a:xfrm>
              <a:off x="3599" y="2319"/>
              <a:ext cx="34" cy="35"/>
            </a:xfrm>
            <a:custGeom>
              <a:avLst/>
              <a:gdLst>
                <a:gd name="T0" fmla="*/ 2 w 36"/>
                <a:gd name="T1" fmla="*/ 0 h 39"/>
                <a:gd name="T2" fmla="*/ 0 w 36"/>
                <a:gd name="T3" fmla="*/ 4 h 39"/>
                <a:gd name="T4" fmla="*/ 2 w 36"/>
                <a:gd name="T5" fmla="*/ 18 h 39"/>
                <a:gd name="T6" fmla="*/ 16 w 36"/>
                <a:gd name="T7" fmla="*/ 25 h 39"/>
                <a:gd name="T8" fmla="*/ 27 w 36"/>
                <a:gd name="T9" fmla="*/ 16 h 39"/>
                <a:gd name="T10" fmla="*/ 2 w 36"/>
                <a:gd name="T11" fmla="*/ 0 h 39"/>
                <a:gd name="T12" fmla="*/ 0 60000 65536"/>
                <a:gd name="T13" fmla="*/ 0 60000 65536"/>
                <a:gd name="T14" fmla="*/ 0 60000 65536"/>
                <a:gd name="T15" fmla="*/ 0 60000 65536"/>
                <a:gd name="T16" fmla="*/ 0 60000 65536"/>
                <a:gd name="T17" fmla="*/ 0 60000 65536"/>
                <a:gd name="T18" fmla="*/ 0 w 36"/>
                <a:gd name="T19" fmla="*/ 0 h 39"/>
                <a:gd name="T20" fmla="*/ 36 w 36"/>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36" h="39">
                  <a:moveTo>
                    <a:pt x="2" y="0"/>
                  </a:moveTo>
                  <a:lnTo>
                    <a:pt x="0" y="6"/>
                  </a:lnTo>
                  <a:lnTo>
                    <a:pt x="2" y="27"/>
                  </a:lnTo>
                  <a:lnTo>
                    <a:pt x="20" y="38"/>
                  </a:lnTo>
                  <a:lnTo>
                    <a:pt x="35" y="24"/>
                  </a:lnTo>
                  <a:lnTo>
                    <a:pt x="2"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27" name="Freeform 31"/>
            <p:cNvSpPr>
              <a:spLocks/>
            </p:cNvSpPr>
            <p:nvPr/>
          </p:nvSpPr>
          <p:spPr bwMode="auto">
            <a:xfrm>
              <a:off x="3137" y="2255"/>
              <a:ext cx="545" cy="677"/>
            </a:xfrm>
            <a:custGeom>
              <a:avLst/>
              <a:gdLst>
                <a:gd name="T0" fmla="*/ 184 w 573"/>
                <a:gd name="T1" fmla="*/ 11 h 770"/>
                <a:gd name="T2" fmla="*/ 189 w 573"/>
                <a:gd name="T3" fmla="*/ 32 h 770"/>
                <a:gd name="T4" fmla="*/ 185 w 573"/>
                <a:gd name="T5" fmla="*/ 48 h 770"/>
                <a:gd name="T6" fmla="*/ 211 w 573"/>
                <a:gd name="T7" fmla="*/ 72 h 770"/>
                <a:gd name="T8" fmla="*/ 173 w 573"/>
                <a:gd name="T9" fmla="*/ 63 h 770"/>
                <a:gd name="T10" fmla="*/ 145 w 573"/>
                <a:gd name="T11" fmla="*/ 82 h 770"/>
                <a:gd name="T12" fmla="*/ 125 w 573"/>
                <a:gd name="T13" fmla="*/ 67 h 770"/>
                <a:gd name="T14" fmla="*/ 87 w 573"/>
                <a:gd name="T15" fmla="*/ 82 h 770"/>
                <a:gd name="T16" fmla="*/ 94 w 573"/>
                <a:gd name="T17" fmla="*/ 105 h 770"/>
                <a:gd name="T18" fmla="*/ 74 w 573"/>
                <a:gd name="T19" fmla="*/ 118 h 770"/>
                <a:gd name="T20" fmla="*/ 78 w 573"/>
                <a:gd name="T21" fmla="*/ 140 h 770"/>
                <a:gd name="T22" fmla="*/ 51 w 573"/>
                <a:gd name="T23" fmla="*/ 164 h 770"/>
                <a:gd name="T24" fmla="*/ 26 w 573"/>
                <a:gd name="T25" fmla="*/ 182 h 770"/>
                <a:gd name="T26" fmla="*/ 18 w 573"/>
                <a:gd name="T27" fmla="*/ 219 h 770"/>
                <a:gd name="T28" fmla="*/ 14 w 573"/>
                <a:gd name="T29" fmla="*/ 235 h 770"/>
                <a:gd name="T30" fmla="*/ 2 w 573"/>
                <a:gd name="T31" fmla="*/ 267 h 770"/>
                <a:gd name="T32" fmla="*/ 18 w 573"/>
                <a:gd name="T33" fmla="*/ 285 h 770"/>
                <a:gd name="T34" fmla="*/ 0 w 573"/>
                <a:gd name="T35" fmla="*/ 304 h 770"/>
                <a:gd name="T36" fmla="*/ 26 w 573"/>
                <a:gd name="T37" fmla="*/ 328 h 770"/>
                <a:gd name="T38" fmla="*/ 74 w 573"/>
                <a:gd name="T39" fmla="*/ 331 h 770"/>
                <a:gd name="T40" fmla="*/ 81 w 573"/>
                <a:gd name="T41" fmla="*/ 348 h 770"/>
                <a:gd name="T42" fmla="*/ 59 w 573"/>
                <a:gd name="T43" fmla="*/ 371 h 770"/>
                <a:gd name="T44" fmla="*/ 41 w 573"/>
                <a:gd name="T45" fmla="*/ 408 h 770"/>
                <a:gd name="T46" fmla="*/ 66 w 573"/>
                <a:gd name="T47" fmla="*/ 429 h 770"/>
                <a:gd name="T48" fmla="*/ 91 w 573"/>
                <a:gd name="T49" fmla="*/ 421 h 770"/>
                <a:gd name="T50" fmla="*/ 113 w 573"/>
                <a:gd name="T51" fmla="*/ 428 h 770"/>
                <a:gd name="T52" fmla="*/ 135 w 573"/>
                <a:gd name="T53" fmla="*/ 443 h 770"/>
                <a:gd name="T54" fmla="*/ 180 w 573"/>
                <a:gd name="T55" fmla="*/ 448 h 770"/>
                <a:gd name="T56" fmla="*/ 209 w 573"/>
                <a:gd name="T57" fmla="*/ 451 h 770"/>
                <a:gd name="T58" fmla="*/ 252 w 573"/>
                <a:gd name="T59" fmla="*/ 451 h 770"/>
                <a:gd name="T60" fmla="*/ 282 w 573"/>
                <a:gd name="T61" fmla="*/ 448 h 770"/>
                <a:gd name="T62" fmla="*/ 311 w 573"/>
                <a:gd name="T63" fmla="*/ 448 h 770"/>
                <a:gd name="T64" fmla="*/ 348 w 573"/>
                <a:gd name="T65" fmla="*/ 455 h 770"/>
                <a:gd name="T66" fmla="*/ 342 w 573"/>
                <a:gd name="T67" fmla="*/ 435 h 770"/>
                <a:gd name="T68" fmla="*/ 396 w 573"/>
                <a:gd name="T69" fmla="*/ 398 h 770"/>
                <a:gd name="T70" fmla="*/ 367 w 573"/>
                <a:gd name="T71" fmla="*/ 381 h 770"/>
                <a:gd name="T72" fmla="*/ 318 w 573"/>
                <a:gd name="T73" fmla="*/ 342 h 770"/>
                <a:gd name="T74" fmla="*/ 305 w 573"/>
                <a:gd name="T75" fmla="*/ 309 h 770"/>
                <a:gd name="T76" fmla="*/ 321 w 573"/>
                <a:gd name="T77" fmla="*/ 300 h 770"/>
                <a:gd name="T78" fmla="*/ 423 w 573"/>
                <a:gd name="T79" fmla="*/ 267 h 770"/>
                <a:gd name="T80" fmla="*/ 460 w 573"/>
                <a:gd name="T81" fmla="*/ 266 h 770"/>
                <a:gd name="T82" fmla="*/ 468 w 573"/>
                <a:gd name="T83" fmla="*/ 244 h 770"/>
                <a:gd name="T84" fmla="*/ 458 w 573"/>
                <a:gd name="T85" fmla="*/ 200 h 770"/>
                <a:gd name="T86" fmla="*/ 449 w 573"/>
                <a:gd name="T87" fmla="*/ 171 h 770"/>
                <a:gd name="T88" fmla="*/ 438 w 573"/>
                <a:gd name="T89" fmla="*/ 138 h 770"/>
                <a:gd name="T90" fmla="*/ 418 w 573"/>
                <a:gd name="T91" fmla="*/ 86 h 770"/>
                <a:gd name="T92" fmla="*/ 379 w 573"/>
                <a:gd name="T93" fmla="*/ 57 h 770"/>
                <a:gd name="T94" fmla="*/ 346 w 573"/>
                <a:gd name="T95" fmla="*/ 55 h 770"/>
                <a:gd name="T96" fmla="*/ 291 w 573"/>
                <a:gd name="T97" fmla="*/ 70 h 770"/>
                <a:gd name="T98" fmla="*/ 287 w 573"/>
                <a:gd name="T99" fmla="*/ 58 h 770"/>
                <a:gd name="T100" fmla="*/ 260 w 573"/>
                <a:gd name="T101" fmla="*/ 39 h 770"/>
                <a:gd name="T102" fmla="*/ 238 w 573"/>
                <a:gd name="T103" fmla="*/ 11 h 770"/>
                <a:gd name="T104" fmla="*/ 205 w 573"/>
                <a:gd name="T105" fmla="*/ 2 h 77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3"/>
                <a:gd name="T160" fmla="*/ 0 h 770"/>
                <a:gd name="T161" fmla="*/ 573 w 573"/>
                <a:gd name="T162" fmla="*/ 770 h 77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3" h="770">
                  <a:moveTo>
                    <a:pt x="236" y="0"/>
                  </a:moveTo>
                  <a:lnTo>
                    <a:pt x="224" y="9"/>
                  </a:lnTo>
                  <a:lnTo>
                    <a:pt x="224" y="18"/>
                  </a:lnTo>
                  <a:lnTo>
                    <a:pt x="226" y="25"/>
                  </a:lnTo>
                  <a:lnTo>
                    <a:pt x="229" y="36"/>
                  </a:lnTo>
                  <a:lnTo>
                    <a:pt x="231" y="54"/>
                  </a:lnTo>
                  <a:lnTo>
                    <a:pt x="224" y="61"/>
                  </a:lnTo>
                  <a:lnTo>
                    <a:pt x="224" y="70"/>
                  </a:lnTo>
                  <a:lnTo>
                    <a:pt x="226" y="81"/>
                  </a:lnTo>
                  <a:lnTo>
                    <a:pt x="242" y="95"/>
                  </a:lnTo>
                  <a:lnTo>
                    <a:pt x="254" y="97"/>
                  </a:lnTo>
                  <a:lnTo>
                    <a:pt x="258" y="120"/>
                  </a:lnTo>
                  <a:lnTo>
                    <a:pt x="233" y="113"/>
                  </a:lnTo>
                  <a:lnTo>
                    <a:pt x="222" y="102"/>
                  </a:lnTo>
                  <a:lnTo>
                    <a:pt x="211" y="106"/>
                  </a:lnTo>
                  <a:lnTo>
                    <a:pt x="192" y="131"/>
                  </a:lnTo>
                  <a:lnTo>
                    <a:pt x="186" y="138"/>
                  </a:lnTo>
                  <a:lnTo>
                    <a:pt x="177" y="136"/>
                  </a:lnTo>
                  <a:lnTo>
                    <a:pt x="174" y="127"/>
                  </a:lnTo>
                  <a:lnTo>
                    <a:pt x="167" y="118"/>
                  </a:lnTo>
                  <a:lnTo>
                    <a:pt x="152" y="111"/>
                  </a:lnTo>
                  <a:lnTo>
                    <a:pt x="127" y="111"/>
                  </a:lnTo>
                  <a:lnTo>
                    <a:pt x="120" y="122"/>
                  </a:lnTo>
                  <a:lnTo>
                    <a:pt x="106" y="136"/>
                  </a:lnTo>
                  <a:lnTo>
                    <a:pt x="118" y="147"/>
                  </a:lnTo>
                  <a:lnTo>
                    <a:pt x="118" y="166"/>
                  </a:lnTo>
                  <a:lnTo>
                    <a:pt x="115" y="175"/>
                  </a:lnTo>
                  <a:lnTo>
                    <a:pt x="111" y="184"/>
                  </a:lnTo>
                  <a:lnTo>
                    <a:pt x="95" y="195"/>
                  </a:lnTo>
                  <a:lnTo>
                    <a:pt x="90" y="197"/>
                  </a:lnTo>
                  <a:lnTo>
                    <a:pt x="93" y="211"/>
                  </a:lnTo>
                  <a:lnTo>
                    <a:pt x="99" y="222"/>
                  </a:lnTo>
                  <a:lnTo>
                    <a:pt x="95" y="234"/>
                  </a:lnTo>
                  <a:lnTo>
                    <a:pt x="86" y="247"/>
                  </a:lnTo>
                  <a:lnTo>
                    <a:pt x="72" y="263"/>
                  </a:lnTo>
                  <a:lnTo>
                    <a:pt x="63" y="273"/>
                  </a:lnTo>
                  <a:lnTo>
                    <a:pt x="49" y="284"/>
                  </a:lnTo>
                  <a:lnTo>
                    <a:pt x="38" y="288"/>
                  </a:lnTo>
                  <a:lnTo>
                    <a:pt x="31" y="304"/>
                  </a:lnTo>
                  <a:lnTo>
                    <a:pt x="29" y="329"/>
                  </a:lnTo>
                  <a:lnTo>
                    <a:pt x="22" y="343"/>
                  </a:lnTo>
                  <a:lnTo>
                    <a:pt x="22" y="366"/>
                  </a:lnTo>
                  <a:lnTo>
                    <a:pt x="13" y="375"/>
                  </a:lnTo>
                  <a:lnTo>
                    <a:pt x="11" y="382"/>
                  </a:lnTo>
                  <a:lnTo>
                    <a:pt x="18" y="393"/>
                  </a:lnTo>
                  <a:lnTo>
                    <a:pt x="22" y="409"/>
                  </a:lnTo>
                  <a:lnTo>
                    <a:pt x="31" y="423"/>
                  </a:lnTo>
                  <a:lnTo>
                    <a:pt x="2" y="448"/>
                  </a:lnTo>
                  <a:lnTo>
                    <a:pt x="9" y="464"/>
                  </a:lnTo>
                  <a:lnTo>
                    <a:pt x="20" y="473"/>
                  </a:lnTo>
                  <a:lnTo>
                    <a:pt x="22" y="475"/>
                  </a:lnTo>
                  <a:lnTo>
                    <a:pt x="22" y="484"/>
                  </a:lnTo>
                  <a:lnTo>
                    <a:pt x="6" y="495"/>
                  </a:lnTo>
                  <a:lnTo>
                    <a:pt x="0" y="509"/>
                  </a:lnTo>
                  <a:lnTo>
                    <a:pt x="6" y="530"/>
                  </a:lnTo>
                  <a:lnTo>
                    <a:pt x="15" y="541"/>
                  </a:lnTo>
                  <a:lnTo>
                    <a:pt x="31" y="548"/>
                  </a:lnTo>
                  <a:lnTo>
                    <a:pt x="52" y="552"/>
                  </a:lnTo>
                  <a:lnTo>
                    <a:pt x="72" y="552"/>
                  </a:lnTo>
                  <a:lnTo>
                    <a:pt x="90" y="555"/>
                  </a:lnTo>
                  <a:lnTo>
                    <a:pt x="102" y="564"/>
                  </a:lnTo>
                  <a:lnTo>
                    <a:pt x="115" y="575"/>
                  </a:lnTo>
                  <a:lnTo>
                    <a:pt x="99" y="582"/>
                  </a:lnTo>
                  <a:lnTo>
                    <a:pt x="88" y="596"/>
                  </a:lnTo>
                  <a:lnTo>
                    <a:pt x="74" y="607"/>
                  </a:lnTo>
                  <a:lnTo>
                    <a:pt x="72" y="621"/>
                  </a:lnTo>
                  <a:lnTo>
                    <a:pt x="65" y="650"/>
                  </a:lnTo>
                  <a:lnTo>
                    <a:pt x="56" y="671"/>
                  </a:lnTo>
                  <a:lnTo>
                    <a:pt x="49" y="682"/>
                  </a:lnTo>
                  <a:lnTo>
                    <a:pt x="65" y="705"/>
                  </a:lnTo>
                  <a:lnTo>
                    <a:pt x="70" y="712"/>
                  </a:lnTo>
                  <a:lnTo>
                    <a:pt x="81" y="718"/>
                  </a:lnTo>
                  <a:lnTo>
                    <a:pt x="90" y="718"/>
                  </a:lnTo>
                  <a:lnTo>
                    <a:pt x="104" y="712"/>
                  </a:lnTo>
                  <a:lnTo>
                    <a:pt x="111" y="705"/>
                  </a:lnTo>
                  <a:lnTo>
                    <a:pt x="113" y="703"/>
                  </a:lnTo>
                  <a:lnTo>
                    <a:pt x="131" y="705"/>
                  </a:lnTo>
                  <a:lnTo>
                    <a:pt x="138" y="716"/>
                  </a:lnTo>
                  <a:lnTo>
                    <a:pt x="145" y="728"/>
                  </a:lnTo>
                  <a:lnTo>
                    <a:pt x="154" y="739"/>
                  </a:lnTo>
                  <a:lnTo>
                    <a:pt x="165" y="741"/>
                  </a:lnTo>
                  <a:lnTo>
                    <a:pt x="190" y="739"/>
                  </a:lnTo>
                  <a:lnTo>
                    <a:pt x="202" y="737"/>
                  </a:lnTo>
                  <a:lnTo>
                    <a:pt x="220" y="748"/>
                  </a:lnTo>
                  <a:lnTo>
                    <a:pt x="231" y="743"/>
                  </a:lnTo>
                  <a:lnTo>
                    <a:pt x="245" y="746"/>
                  </a:lnTo>
                  <a:lnTo>
                    <a:pt x="256" y="755"/>
                  </a:lnTo>
                  <a:lnTo>
                    <a:pt x="276" y="746"/>
                  </a:lnTo>
                  <a:lnTo>
                    <a:pt x="295" y="746"/>
                  </a:lnTo>
                  <a:lnTo>
                    <a:pt x="308" y="755"/>
                  </a:lnTo>
                  <a:lnTo>
                    <a:pt x="320" y="759"/>
                  </a:lnTo>
                  <a:lnTo>
                    <a:pt x="331" y="750"/>
                  </a:lnTo>
                  <a:lnTo>
                    <a:pt x="345" y="750"/>
                  </a:lnTo>
                  <a:lnTo>
                    <a:pt x="365" y="746"/>
                  </a:lnTo>
                  <a:lnTo>
                    <a:pt x="379" y="755"/>
                  </a:lnTo>
                  <a:lnTo>
                    <a:pt x="381" y="750"/>
                  </a:lnTo>
                  <a:lnTo>
                    <a:pt x="397" y="762"/>
                  </a:lnTo>
                  <a:lnTo>
                    <a:pt x="410" y="769"/>
                  </a:lnTo>
                  <a:lnTo>
                    <a:pt x="426" y="762"/>
                  </a:lnTo>
                  <a:lnTo>
                    <a:pt x="429" y="750"/>
                  </a:lnTo>
                  <a:lnTo>
                    <a:pt x="419" y="737"/>
                  </a:lnTo>
                  <a:lnTo>
                    <a:pt x="417" y="728"/>
                  </a:lnTo>
                  <a:lnTo>
                    <a:pt x="410" y="705"/>
                  </a:lnTo>
                  <a:lnTo>
                    <a:pt x="467" y="666"/>
                  </a:lnTo>
                  <a:lnTo>
                    <a:pt x="483" y="666"/>
                  </a:lnTo>
                  <a:lnTo>
                    <a:pt x="485" y="659"/>
                  </a:lnTo>
                  <a:lnTo>
                    <a:pt x="465" y="652"/>
                  </a:lnTo>
                  <a:lnTo>
                    <a:pt x="449" y="637"/>
                  </a:lnTo>
                  <a:lnTo>
                    <a:pt x="413" y="602"/>
                  </a:lnTo>
                  <a:lnTo>
                    <a:pt x="408" y="577"/>
                  </a:lnTo>
                  <a:lnTo>
                    <a:pt x="388" y="573"/>
                  </a:lnTo>
                  <a:lnTo>
                    <a:pt x="385" y="548"/>
                  </a:lnTo>
                  <a:lnTo>
                    <a:pt x="381" y="527"/>
                  </a:lnTo>
                  <a:lnTo>
                    <a:pt x="372" y="516"/>
                  </a:lnTo>
                  <a:lnTo>
                    <a:pt x="376" y="507"/>
                  </a:lnTo>
                  <a:lnTo>
                    <a:pt x="381" y="502"/>
                  </a:lnTo>
                  <a:lnTo>
                    <a:pt x="392" y="502"/>
                  </a:lnTo>
                  <a:lnTo>
                    <a:pt x="429" y="493"/>
                  </a:lnTo>
                  <a:lnTo>
                    <a:pt x="501" y="455"/>
                  </a:lnTo>
                  <a:lnTo>
                    <a:pt x="517" y="448"/>
                  </a:lnTo>
                  <a:lnTo>
                    <a:pt x="533" y="439"/>
                  </a:lnTo>
                  <a:lnTo>
                    <a:pt x="544" y="452"/>
                  </a:lnTo>
                  <a:lnTo>
                    <a:pt x="562" y="445"/>
                  </a:lnTo>
                  <a:lnTo>
                    <a:pt x="567" y="427"/>
                  </a:lnTo>
                  <a:lnTo>
                    <a:pt x="565" y="418"/>
                  </a:lnTo>
                  <a:lnTo>
                    <a:pt x="572" y="407"/>
                  </a:lnTo>
                  <a:lnTo>
                    <a:pt x="562" y="393"/>
                  </a:lnTo>
                  <a:lnTo>
                    <a:pt x="553" y="370"/>
                  </a:lnTo>
                  <a:lnTo>
                    <a:pt x="560" y="336"/>
                  </a:lnTo>
                  <a:lnTo>
                    <a:pt x="549" y="320"/>
                  </a:lnTo>
                  <a:lnTo>
                    <a:pt x="544" y="302"/>
                  </a:lnTo>
                  <a:lnTo>
                    <a:pt x="549" y="286"/>
                  </a:lnTo>
                  <a:lnTo>
                    <a:pt x="547" y="273"/>
                  </a:lnTo>
                  <a:lnTo>
                    <a:pt x="522" y="247"/>
                  </a:lnTo>
                  <a:lnTo>
                    <a:pt x="535" y="232"/>
                  </a:lnTo>
                  <a:lnTo>
                    <a:pt x="535" y="204"/>
                  </a:lnTo>
                  <a:lnTo>
                    <a:pt x="537" y="172"/>
                  </a:lnTo>
                  <a:lnTo>
                    <a:pt x="512" y="145"/>
                  </a:lnTo>
                  <a:lnTo>
                    <a:pt x="499" y="129"/>
                  </a:lnTo>
                  <a:lnTo>
                    <a:pt x="485" y="113"/>
                  </a:lnTo>
                  <a:lnTo>
                    <a:pt x="463" y="95"/>
                  </a:lnTo>
                  <a:lnTo>
                    <a:pt x="447" y="86"/>
                  </a:lnTo>
                  <a:lnTo>
                    <a:pt x="438" y="84"/>
                  </a:lnTo>
                  <a:lnTo>
                    <a:pt x="424" y="93"/>
                  </a:lnTo>
                  <a:lnTo>
                    <a:pt x="413" y="100"/>
                  </a:lnTo>
                  <a:lnTo>
                    <a:pt x="379" y="125"/>
                  </a:lnTo>
                  <a:lnTo>
                    <a:pt x="356" y="118"/>
                  </a:lnTo>
                  <a:lnTo>
                    <a:pt x="347" y="118"/>
                  </a:lnTo>
                  <a:lnTo>
                    <a:pt x="347" y="109"/>
                  </a:lnTo>
                  <a:lnTo>
                    <a:pt x="351" y="97"/>
                  </a:lnTo>
                  <a:lnTo>
                    <a:pt x="356" y="88"/>
                  </a:lnTo>
                  <a:lnTo>
                    <a:pt x="326" y="68"/>
                  </a:lnTo>
                  <a:lnTo>
                    <a:pt x="317" y="65"/>
                  </a:lnTo>
                  <a:lnTo>
                    <a:pt x="301" y="54"/>
                  </a:lnTo>
                  <a:lnTo>
                    <a:pt x="297" y="31"/>
                  </a:lnTo>
                  <a:lnTo>
                    <a:pt x="290" y="18"/>
                  </a:lnTo>
                  <a:lnTo>
                    <a:pt x="279" y="18"/>
                  </a:lnTo>
                  <a:lnTo>
                    <a:pt x="267" y="4"/>
                  </a:lnTo>
                  <a:lnTo>
                    <a:pt x="251" y="2"/>
                  </a:lnTo>
                  <a:lnTo>
                    <a:pt x="236"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28" name="Freeform 32"/>
            <p:cNvSpPr>
              <a:spLocks/>
            </p:cNvSpPr>
            <p:nvPr/>
          </p:nvSpPr>
          <p:spPr bwMode="auto">
            <a:xfrm>
              <a:off x="3632" y="2310"/>
              <a:ext cx="593" cy="512"/>
            </a:xfrm>
            <a:custGeom>
              <a:avLst/>
              <a:gdLst>
                <a:gd name="T0" fmla="*/ 10 w 623"/>
                <a:gd name="T1" fmla="*/ 86 h 583"/>
                <a:gd name="T2" fmla="*/ 0 w 623"/>
                <a:gd name="T3" fmla="*/ 111 h 583"/>
                <a:gd name="T4" fmla="*/ 23 w 623"/>
                <a:gd name="T5" fmla="*/ 132 h 583"/>
                <a:gd name="T6" fmla="*/ 18 w 623"/>
                <a:gd name="T7" fmla="*/ 151 h 583"/>
                <a:gd name="T8" fmla="*/ 28 w 623"/>
                <a:gd name="T9" fmla="*/ 166 h 583"/>
                <a:gd name="T10" fmla="*/ 35 w 623"/>
                <a:gd name="T11" fmla="*/ 198 h 583"/>
                <a:gd name="T12" fmla="*/ 37 w 623"/>
                <a:gd name="T13" fmla="*/ 209 h 583"/>
                <a:gd name="T14" fmla="*/ 30 w 623"/>
                <a:gd name="T15" fmla="*/ 221 h 583"/>
                <a:gd name="T16" fmla="*/ 45 w 623"/>
                <a:gd name="T17" fmla="*/ 227 h 583"/>
                <a:gd name="T18" fmla="*/ 60 w 623"/>
                <a:gd name="T19" fmla="*/ 235 h 583"/>
                <a:gd name="T20" fmla="*/ 72 w 623"/>
                <a:gd name="T21" fmla="*/ 253 h 583"/>
                <a:gd name="T22" fmla="*/ 88 w 623"/>
                <a:gd name="T23" fmla="*/ 266 h 583"/>
                <a:gd name="T24" fmla="*/ 117 w 623"/>
                <a:gd name="T25" fmla="*/ 270 h 583"/>
                <a:gd name="T26" fmla="*/ 136 w 623"/>
                <a:gd name="T27" fmla="*/ 270 h 583"/>
                <a:gd name="T28" fmla="*/ 166 w 623"/>
                <a:gd name="T29" fmla="*/ 291 h 583"/>
                <a:gd name="T30" fmla="*/ 202 w 623"/>
                <a:gd name="T31" fmla="*/ 301 h 583"/>
                <a:gd name="T32" fmla="*/ 230 w 623"/>
                <a:gd name="T33" fmla="*/ 298 h 583"/>
                <a:gd name="T34" fmla="*/ 258 w 623"/>
                <a:gd name="T35" fmla="*/ 310 h 583"/>
                <a:gd name="T36" fmla="*/ 271 w 623"/>
                <a:gd name="T37" fmla="*/ 313 h 583"/>
                <a:gd name="T38" fmla="*/ 291 w 623"/>
                <a:gd name="T39" fmla="*/ 320 h 583"/>
                <a:gd name="T40" fmla="*/ 315 w 623"/>
                <a:gd name="T41" fmla="*/ 333 h 583"/>
                <a:gd name="T42" fmla="*/ 333 w 623"/>
                <a:gd name="T43" fmla="*/ 335 h 583"/>
                <a:gd name="T44" fmla="*/ 350 w 623"/>
                <a:gd name="T45" fmla="*/ 327 h 583"/>
                <a:gd name="T46" fmla="*/ 446 w 623"/>
                <a:gd name="T47" fmla="*/ 346 h 583"/>
                <a:gd name="T48" fmla="*/ 451 w 623"/>
                <a:gd name="T49" fmla="*/ 327 h 583"/>
                <a:gd name="T50" fmla="*/ 495 w 623"/>
                <a:gd name="T51" fmla="*/ 270 h 583"/>
                <a:gd name="T52" fmla="*/ 510 w 623"/>
                <a:gd name="T53" fmla="*/ 249 h 583"/>
                <a:gd name="T54" fmla="*/ 492 w 623"/>
                <a:gd name="T55" fmla="*/ 216 h 583"/>
                <a:gd name="T56" fmla="*/ 467 w 623"/>
                <a:gd name="T57" fmla="*/ 192 h 583"/>
                <a:gd name="T58" fmla="*/ 467 w 623"/>
                <a:gd name="T59" fmla="*/ 169 h 583"/>
                <a:gd name="T60" fmla="*/ 465 w 623"/>
                <a:gd name="T61" fmla="*/ 151 h 583"/>
                <a:gd name="T62" fmla="*/ 465 w 623"/>
                <a:gd name="T63" fmla="*/ 140 h 583"/>
                <a:gd name="T64" fmla="*/ 484 w 623"/>
                <a:gd name="T65" fmla="*/ 121 h 583"/>
                <a:gd name="T66" fmla="*/ 475 w 623"/>
                <a:gd name="T67" fmla="*/ 85 h 583"/>
                <a:gd name="T68" fmla="*/ 469 w 623"/>
                <a:gd name="T69" fmla="*/ 61 h 583"/>
                <a:gd name="T70" fmla="*/ 446 w 623"/>
                <a:gd name="T71" fmla="*/ 39 h 583"/>
                <a:gd name="T72" fmla="*/ 385 w 623"/>
                <a:gd name="T73" fmla="*/ 37 h 583"/>
                <a:gd name="T74" fmla="*/ 319 w 623"/>
                <a:gd name="T75" fmla="*/ 33 h 583"/>
                <a:gd name="T76" fmla="*/ 282 w 623"/>
                <a:gd name="T77" fmla="*/ 25 h 583"/>
                <a:gd name="T78" fmla="*/ 261 w 623"/>
                <a:gd name="T79" fmla="*/ 35 h 583"/>
                <a:gd name="T80" fmla="*/ 239 w 623"/>
                <a:gd name="T81" fmla="*/ 24 h 583"/>
                <a:gd name="T82" fmla="*/ 223 w 623"/>
                <a:gd name="T83" fmla="*/ 22 h 583"/>
                <a:gd name="T84" fmla="*/ 202 w 623"/>
                <a:gd name="T85" fmla="*/ 2 h 583"/>
                <a:gd name="T86" fmla="*/ 170 w 623"/>
                <a:gd name="T87" fmla="*/ 4 h 583"/>
                <a:gd name="T88" fmla="*/ 138 w 623"/>
                <a:gd name="T89" fmla="*/ 13 h 583"/>
                <a:gd name="T90" fmla="*/ 91 w 623"/>
                <a:gd name="T91" fmla="*/ 28 h 583"/>
                <a:gd name="T92" fmla="*/ 48 w 623"/>
                <a:gd name="T93" fmla="*/ 41 h 583"/>
                <a:gd name="T94" fmla="*/ 23 w 623"/>
                <a:gd name="T95" fmla="*/ 61 h 58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23"/>
                <a:gd name="T145" fmla="*/ 0 h 583"/>
                <a:gd name="T146" fmla="*/ 623 w 623"/>
                <a:gd name="T147" fmla="*/ 583 h 58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23" h="583">
                  <a:moveTo>
                    <a:pt x="15" y="109"/>
                  </a:moveTo>
                  <a:lnTo>
                    <a:pt x="13" y="145"/>
                  </a:lnTo>
                  <a:lnTo>
                    <a:pt x="13" y="168"/>
                  </a:lnTo>
                  <a:lnTo>
                    <a:pt x="0" y="186"/>
                  </a:lnTo>
                  <a:lnTo>
                    <a:pt x="25" y="213"/>
                  </a:lnTo>
                  <a:lnTo>
                    <a:pt x="27" y="222"/>
                  </a:lnTo>
                  <a:lnTo>
                    <a:pt x="22" y="240"/>
                  </a:lnTo>
                  <a:lnTo>
                    <a:pt x="22" y="254"/>
                  </a:lnTo>
                  <a:lnTo>
                    <a:pt x="36" y="270"/>
                  </a:lnTo>
                  <a:lnTo>
                    <a:pt x="34" y="279"/>
                  </a:lnTo>
                  <a:lnTo>
                    <a:pt x="31" y="311"/>
                  </a:lnTo>
                  <a:lnTo>
                    <a:pt x="43" y="334"/>
                  </a:lnTo>
                  <a:lnTo>
                    <a:pt x="50" y="345"/>
                  </a:lnTo>
                  <a:lnTo>
                    <a:pt x="45" y="352"/>
                  </a:lnTo>
                  <a:lnTo>
                    <a:pt x="45" y="366"/>
                  </a:lnTo>
                  <a:lnTo>
                    <a:pt x="38" y="372"/>
                  </a:lnTo>
                  <a:lnTo>
                    <a:pt x="38" y="379"/>
                  </a:lnTo>
                  <a:lnTo>
                    <a:pt x="54" y="381"/>
                  </a:lnTo>
                  <a:lnTo>
                    <a:pt x="68" y="386"/>
                  </a:lnTo>
                  <a:lnTo>
                    <a:pt x="72" y="395"/>
                  </a:lnTo>
                  <a:lnTo>
                    <a:pt x="72" y="409"/>
                  </a:lnTo>
                  <a:lnTo>
                    <a:pt x="88" y="425"/>
                  </a:lnTo>
                  <a:lnTo>
                    <a:pt x="102" y="431"/>
                  </a:lnTo>
                  <a:lnTo>
                    <a:pt x="107" y="447"/>
                  </a:lnTo>
                  <a:lnTo>
                    <a:pt x="125" y="472"/>
                  </a:lnTo>
                  <a:lnTo>
                    <a:pt x="143" y="456"/>
                  </a:lnTo>
                  <a:lnTo>
                    <a:pt x="157" y="452"/>
                  </a:lnTo>
                  <a:lnTo>
                    <a:pt x="166" y="454"/>
                  </a:lnTo>
                  <a:lnTo>
                    <a:pt x="195" y="486"/>
                  </a:lnTo>
                  <a:lnTo>
                    <a:pt x="202" y="488"/>
                  </a:lnTo>
                  <a:lnTo>
                    <a:pt x="239" y="504"/>
                  </a:lnTo>
                  <a:lnTo>
                    <a:pt x="246" y="506"/>
                  </a:lnTo>
                  <a:lnTo>
                    <a:pt x="262" y="502"/>
                  </a:lnTo>
                  <a:lnTo>
                    <a:pt x="280" y="500"/>
                  </a:lnTo>
                  <a:lnTo>
                    <a:pt x="293" y="506"/>
                  </a:lnTo>
                  <a:lnTo>
                    <a:pt x="314" y="522"/>
                  </a:lnTo>
                  <a:lnTo>
                    <a:pt x="321" y="531"/>
                  </a:lnTo>
                  <a:lnTo>
                    <a:pt x="330" y="525"/>
                  </a:lnTo>
                  <a:lnTo>
                    <a:pt x="339" y="522"/>
                  </a:lnTo>
                  <a:lnTo>
                    <a:pt x="355" y="536"/>
                  </a:lnTo>
                  <a:lnTo>
                    <a:pt x="371" y="550"/>
                  </a:lnTo>
                  <a:lnTo>
                    <a:pt x="385" y="559"/>
                  </a:lnTo>
                  <a:lnTo>
                    <a:pt x="400" y="566"/>
                  </a:lnTo>
                  <a:lnTo>
                    <a:pt x="407" y="563"/>
                  </a:lnTo>
                  <a:lnTo>
                    <a:pt x="416" y="554"/>
                  </a:lnTo>
                  <a:lnTo>
                    <a:pt x="428" y="550"/>
                  </a:lnTo>
                  <a:lnTo>
                    <a:pt x="448" y="556"/>
                  </a:lnTo>
                  <a:lnTo>
                    <a:pt x="544" y="582"/>
                  </a:lnTo>
                  <a:lnTo>
                    <a:pt x="558" y="568"/>
                  </a:lnTo>
                  <a:lnTo>
                    <a:pt x="549" y="550"/>
                  </a:lnTo>
                  <a:lnTo>
                    <a:pt x="537" y="518"/>
                  </a:lnTo>
                  <a:lnTo>
                    <a:pt x="603" y="456"/>
                  </a:lnTo>
                  <a:lnTo>
                    <a:pt x="617" y="443"/>
                  </a:lnTo>
                  <a:lnTo>
                    <a:pt x="622" y="418"/>
                  </a:lnTo>
                  <a:lnTo>
                    <a:pt x="610" y="388"/>
                  </a:lnTo>
                  <a:lnTo>
                    <a:pt x="599" y="363"/>
                  </a:lnTo>
                  <a:lnTo>
                    <a:pt x="580" y="334"/>
                  </a:lnTo>
                  <a:lnTo>
                    <a:pt x="569" y="322"/>
                  </a:lnTo>
                  <a:lnTo>
                    <a:pt x="567" y="304"/>
                  </a:lnTo>
                  <a:lnTo>
                    <a:pt x="569" y="284"/>
                  </a:lnTo>
                  <a:lnTo>
                    <a:pt x="574" y="265"/>
                  </a:lnTo>
                  <a:lnTo>
                    <a:pt x="567" y="254"/>
                  </a:lnTo>
                  <a:lnTo>
                    <a:pt x="558" y="245"/>
                  </a:lnTo>
                  <a:lnTo>
                    <a:pt x="567" y="234"/>
                  </a:lnTo>
                  <a:lnTo>
                    <a:pt x="583" y="209"/>
                  </a:lnTo>
                  <a:lnTo>
                    <a:pt x="590" y="204"/>
                  </a:lnTo>
                  <a:lnTo>
                    <a:pt x="585" y="163"/>
                  </a:lnTo>
                  <a:lnTo>
                    <a:pt x="578" y="143"/>
                  </a:lnTo>
                  <a:lnTo>
                    <a:pt x="571" y="122"/>
                  </a:lnTo>
                  <a:lnTo>
                    <a:pt x="571" y="102"/>
                  </a:lnTo>
                  <a:lnTo>
                    <a:pt x="560" y="84"/>
                  </a:lnTo>
                  <a:lnTo>
                    <a:pt x="544" y="65"/>
                  </a:lnTo>
                  <a:lnTo>
                    <a:pt x="526" y="63"/>
                  </a:lnTo>
                  <a:lnTo>
                    <a:pt x="471" y="63"/>
                  </a:lnTo>
                  <a:lnTo>
                    <a:pt x="442" y="61"/>
                  </a:lnTo>
                  <a:lnTo>
                    <a:pt x="389" y="56"/>
                  </a:lnTo>
                  <a:lnTo>
                    <a:pt x="366" y="45"/>
                  </a:lnTo>
                  <a:lnTo>
                    <a:pt x="344" y="43"/>
                  </a:lnTo>
                  <a:lnTo>
                    <a:pt x="332" y="47"/>
                  </a:lnTo>
                  <a:lnTo>
                    <a:pt x="318" y="59"/>
                  </a:lnTo>
                  <a:lnTo>
                    <a:pt x="305" y="54"/>
                  </a:lnTo>
                  <a:lnTo>
                    <a:pt x="291" y="40"/>
                  </a:lnTo>
                  <a:lnTo>
                    <a:pt x="277" y="40"/>
                  </a:lnTo>
                  <a:lnTo>
                    <a:pt x="271" y="36"/>
                  </a:lnTo>
                  <a:lnTo>
                    <a:pt x="266" y="18"/>
                  </a:lnTo>
                  <a:lnTo>
                    <a:pt x="246" y="2"/>
                  </a:lnTo>
                  <a:lnTo>
                    <a:pt x="232" y="0"/>
                  </a:lnTo>
                  <a:lnTo>
                    <a:pt x="207" y="6"/>
                  </a:lnTo>
                  <a:lnTo>
                    <a:pt x="186" y="13"/>
                  </a:lnTo>
                  <a:lnTo>
                    <a:pt x="168" y="22"/>
                  </a:lnTo>
                  <a:lnTo>
                    <a:pt x="141" y="38"/>
                  </a:lnTo>
                  <a:lnTo>
                    <a:pt x="111" y="47"/>
                  </a:lnTo>
                  <a:lnTo>
                    <a:pt x="86" y="59"/>
                  </a:lnTo>
                  <a:lnTo>
                    <a:pt x="59" y="70"/>
                  </a:lnTo>
                  <a:lnTo>
                    <a:pt x="45" y="88"/>
                  </a:lnTo>
                  <a:lnTo>
                    <a:pt x="27" y="102"/>
                  </a:lnTo>
                  <a:lnTo>
                    <a:pt x="15" y="109"/>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29" name="Freeform 33"/>
            <p:cNvSpPr>
              <a:spLocks/>
            </p:cNvSpPr>
            <p:nvPr/>
          </p:nvSpPr>
          <p:spPr bwMode="auto">
            <a:xfrm>
              <a:off x="4029" y="2182"/>
              <a:ext cx="308" cy="222"/>
            </a:xfrm>
            <a:custGeom>
              <a:avLst/>
              <a:gdLst>
                <a:gd name="T0" fmla="*/ 2 w 324"/>
                <a:gd name="T1" fmla="*/ 14 h 253"/>
                <a:gd name="T2" fmla="*/ 0 w 324"/>
                <a:gd name="T3" fmla="*/ 20 h 253"/>
                <a:gd name="T4" fmla="*/ 4 w 324"/>
                <a:gd name="T5" fmla="*/ 39 h 253"/>
                <a:gd name="T6" fmla="*/ 16 w 324"/>
                <a:gd name="T7" fmla="*/ 64 h 253"/>
                <a:gd name="T8" fmla="*/ 26 w 324"/>
                <a:gd name="T9" fmla="*/ 71 h 253"/>
                <a:gd name="T10" fmla="*/ 49 w 324"/>
                <a:gd name="T11" fmla="*/ 78 h 253"/>
                <a:gd name="T12" fmla="*/ 59 w 324"/>
                <a:gd name="T13" fmla="*/ 80 h 253"/>
                <a:gd name="T14" fmla="*/ 61 w 324"/>
                <a:gd name="T15" fmla="*/ 89 h 253"/>
                <a:gd name="T16" fmla="*/ 61 w 324"/>
                <a:gd name="T17" fmla="*/ 104 h 253"/>
                <a:gd name="T18" fmla="*/ 85 w 324"/>
                <a:gd name="T19" fmla="*/ 121 h 253"/>
                <a:gd name="T20" fmla="*/ 100 w 324"/>
                <a:gd name="T21" fmla="*/ 126 h 253"/>
                <a:gd name="T22" fmla="*/ 107 w 324"/>
                <a:gd name="T23" fmla="*/ 129 h 253"/>
                <a:gd name="T24" fmla="*/ 127 w 324"/>
                <a:gd name="T25" fmla="*/ 147 h 253"/>
                <a:gd name="T26" fmla="*/ 133 w 324"/>
                <a:gd name="T27" fmla="*/ 143 h 253"/>
                <a:gd name="T28" fmla="*/ 148 w 324"/>
                <a:gd name="T29" fmla="*/ 142 h 253"/>
                <a:gd name="T30" fmla="*/ 164 w 324"/>
                <a:gd name="T31" fmla="*/ 149 h 253"/>
                <a:gd name="T32" fmla="*/ 176 w 324"/>
                <a:gd name="T33" fmla="*/ 146 h 253"/>
                <a:gd name="T34" fmla="*/ 191 w 324"/>
                <a:gd name="T35" fmla="*/ 130 h 253"/>
                <a:gd name="T36" fmla="*/ 204 w 324"/>
                <a:gd name="T37" fmla="*/ 126 h 253"/>
                <a:gd name="T38" fmla="*/ 215 w 324"/>
                <a:gd name="T39" fmla="*/ 129 h 253"/>
                <a:gd name="T40" fmla="*/ 222 w 324"/>
                <a:gd name="T41" fmla="*/ 128 h 253"/>
                <a:gd name="T42" fmla="*/ 224 w 324"/>
                <a:gd name="T43" fmla="*/ 123 h 253"/>
                <a:gd name="T44" fmla="*/ 226 w 324"/>
                <a:gd name="T45" fmla="*/ 94 h 253"/>
                <a:gd name="T46" fmla="*/ 234 w 324"/>
                <a:gd name="T47" fmla="*/ 85 h 253"/>
                <a:gd name="T48" fmla="*/ 234 w 324"/>
                <a:gd name="T49" fmla="*/ 72 h 253"/>
                <a:gd name="T50" fmla="*/ 235 w 324"/>
                <a:gd name="T51" fmla="*/ 68 h 253"/>
                <a:gd name="T52" fmla="*/ 251 w 324"/>
                <a:gd name="T53" fmla="*/ 61 h 253"/>
                <a:gd name="T54" fmla="*/ 264 w 324"/>
                <a:gd name="T55" fmla="*/ 61 h 253"/>
                <a:gd name="T56" fmla="*/ 264 w 324"/>
                <a:gd name="T57" fmla="*/ 47 h 253"/>
                <a:gd name="T58" fmla="*/ 260 w 324"/>
                <a:gd name="T59" fmla="*/ 35 h 253"/>
                <a:gd name="T60" fmla="*/ 251 w 324"/>
                <a:gd name="T61" fmla="*/ 31 h 253"/>
                <a:gd name="T62" fmla="*/ 245 w 324"/>
                <a:gd name="T63" fmla="*/ 32 h 253"/>
                <a:gd name="T64" fmla="*/ 228 w 324"/>
                <a:gd name="T65" fmla="*/ 20 h 253"/>
                <a:gd name="T66" fmla="*/ 218 w 324"/>
                <a:gd name="T67" fmla="*/ 12 h 253"/>
                <a:gd name="T68" fmla="*/ 206 w 324"/>
                <a:gd name="T69" fmla="*/ 12 h 253"/>
                <a:gd name="T70" fmla="*/ 182 w 324"/>
                <a:gd name="T71" fmla="*/ 12 h 253"/>
                <a:gd name="T72" fmla="*/ 178 w 324"/>
                <a:gd name="T73" fmla="*/ 9 h 253"/>
                <a:gd name="T74" fmla="*/ 173 w 324"/>
                <a:gd name="T75" fmla="*/ 2 h 253"/>
                <a:gd name="T76" fmla="*/ 165 w 324"/>
                <a:gd name="T77" fmla="*/ 0 h 253"/>
                <a:gd name="T78" fmla="*/ 144 w 324"/>
                <a:gd name="T79" fmla="*/ 0 h 253"/>
                <a:gd name="T80" fmla="*/ 136 w 324"/>
                <a:gd name="T81" fmla="*/ 7 h 253"/>
                <a:gd name="T82" fmla="*/ 127 w 324"/>
                <a:gd name="T83" fmla="*/ 5 h 253"/>
                <a:gd name="T84" fmla="*/ 115 w 324"/>
                <a:gd name="T85" fmla="*/ 4 h 253"/>
                <a:gd name="T86" fmla="*/ 107 w 324"/>
                <a:gd name="T87" fmla="*/ 4 h 253"/>
                <a:gd name="T88" fmla="*/ 98 w 324"/>
                <a:gd name="T89" fmla="*/ 4 h 253"/>
                <a:gd name="T90" fmla="*/ 91 w 324"/>
                <a:gd name="T91" fmla="*/ 8 h 253"/>
                <a:gd name="T92" fmla="*/ 76 w 324"/>
                <a:gd name="T93" fmla="*/ 4 h 253"/>
                <a:gd name="T94" fmla="*/ 48 w 324"/>
                <a:gd name="T95" fmla="*/ 2 h 253"/>
                <a:gd name="T96" fmla="*/ 42 w 324"/>
                <a:gd name="T97" fmla="*/ 0 h 253"/>
                <a:gd name="T98" fmla="*/ 32 w 324"/>
                <a:gd name="T99" fmla="*/ 4 h 253"/>
                <a:gd name="T100" fmla="*/ 18 w 324"/>
                <a:gd name="T101" fmla="*/ 11 h 253"/>
                <a:gd name="T102" fmla="*/ 2 w 324"/>
                <a:gd name="T103" fmla="*/ 14 h 2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4"/>
                <a:gd name="T157" fmla="*/ 0 h 253"/>
                <a:gd name="T158" fmla="*/ 324 w 324"/>
                <a:gd name="T159" fmla="*/ 253 h 25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4" h="253">
                  <a:moveTo>
                    <a:pt x="2" y="24"/>
                  </a:moveTo>
                  <a:lnTo>
                    <a:pt x="0" y="34"/>
                  </a:lnTo>
                  <a:lnTo>
                    <a:pt x="4" y="65"/>
                  </a:lnTo>
                  <a:lnTo>
                    <a:pt x="20" y="108"/>
                  </a:lnTo>
                  <a:lnTo>
                    <a:pt x="31" y="120"/>
                  </a:lnTo>
                  <a:lnTo>
                    <a:pt x="61" y="131"/>
                  </a:lnTo>
                  <a:lnTo>
                    <a:pt x="72" y="136"/>
                  </a:lnTo>
                  <a:lnTo>
                    <a:pt x="75" y="149"/>
                  </a:lnTo>
                  <a:lnTo>
                    <a:pt x="75" y="174"/>
                  </a:lnTo>
                  <a:lnTo>
                    <a:pt x="104" y="204"/>
                  </a:lnTo>
                  <a:lnTo>
                    <a:pt x="122" y="213"/>
                  </a:lnTo>
                  <a:lnTo>
                    <a:pt x="131" y="217"/>
                  </a:lnTo>
                  <a:lnTo>
                    <a:pt x="156" y="247"/>
                  </a:lnTo>
                  <a:lnTo>
                    <a:pt x="163" y="242"/>
                  </a:lnTo>
                  <a:lnTo>
                    <a:pt x="181" y="240"/>
                  </a:lnTo>
                  <a:lnTo>
                    <a:pt x="200" y="252"/>
                  </a:lnTo>
                  <a:lnTo>
                    <a:pt x="216" y="245"/>
                  </a:lnTo>
                  <a:lnTo>
                    <a:pt x="234" y="220"/>
                  </a:lnTo>
                  <a:lnTo>
                    <a:pt x="250" y="213"/>
                  </a:lnTo>
                  <a:lnTo>
                    <a:pt x="263" y="217"/>
                  </a:lnTo>
                  <a:lnTo>
                    <a:pt x="272" y="215"/>
                  </a:lnTo>
                  <a:lnTo>
                    <a:pt x="275" y="206"/>
                  </a:lnTo>
                  <a:lnTo>
                    <a:pt x="277" y="158"/>
                  </a:lnTo>
                  <a:lnTo>
                    <a:pt x="286" y="145"/>
                  </a:lnTo>
                  <a:lnTo>
                    <a:pt x="286" y="122"/>
                  </a:lnTo>
                  <a:lnTo>
                    <a:pt x="288" y="115"/>
                  </a:lnTo>
                  <a:lnTo>
                    <a:pt x="307" y="102"/>
                  </a:lnTo>
                  <a:lnTo>
                    <a:pt x="323" y="102"/>
                  </a:lnTo>
                  <a:lnTo>
                    <a:pt x="323" y="77"/>
                  </a:lnTo>
                  <a:lnTo>
                    <a:pt x="318" y="59"/>
                  </a:lnTo>
                  <a:lnTo>
                    <a:pt x="307" y="52"/>
                  </a:lnTo>
                  <a:lnTo>
                    <a:pt x="300" y="54"/>
                  </a:lnTo>
                  <a:lnTo>
                    <a:pt x="279" y="34"/>
                  </a:lnTo>
                  <a:lnTo>
                    <a:pt x="266" y="20"/>
                  </a:lnTo>
                  <a:lnTo>
                    <a:pt x="252" y="20"/>
                  </a:lnTo>
                  <a:lnTo>
                    <a:pt x="222" y="20"/>
                  </a:lnTo>
                  <a:lnTo>
                    <a:pt x="218" y="15"/>
                  </a:lnTo>
                  <a:lnTo>
                    <a:pt x="211" y="2"/>
                  </a:lnTo>
                  <a:lnTo>
                    <a:pt x="202" y="0"/>
                  </a:lnTo>
                  <a:lnTo>
                    <a:pt x="177" y="0"/>
                  </a:lnTo>
                  <a:lnTo>
                    <a:pt x="166" y="11"/>
                  </a:lnTo>
                  <a:lnTo>
                    <a:pt x="156" y="9"/>
                  </a:lnTo>
                  <a:lnTo>
                    <a:pt x="141" y="6"/>
                  </a:lnTo>
                  <a:lnTo>
                    <a:pt x="131" y="4"/>
                  </a:lnTo>
                  <a:lnTo>
                    <a:pt x="120" y="6"/>
                  </a:lnTo>
                  <a:lnTo>
                    <a:pt x="111" y="13"/>
                  </a:lnTo>
                  <a:lnTo>
                    <a:pt x="93" y="6"/>
                  </a:lnTo>
                  <a:lnTo>
                    <a:pt x="59" y="2"/>
                  </a:lnTo>
                  <a:lnTo>
                    <a:pt x="50" y="0"/>
                  </a:lnTo>
                  <a:lnTo>
                    <a:pt x="40" y="6"/>
                  </a:lnTo>
                  <a:lnTo>
                    <a:pt x="22" y="18"/>
                  </a:lnTo>
                  <a:lnTo>
                    <a:pt x="2" y="24"/>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30" name="Freeform 34"/>
            <p:cNvSpPr>
              <a:spLocks/>
            </p:cNvSpPr>
            <p:nvPr/>
          </p:nvSpPr>
          <p:spPr bwMode="auto">
            <a:xfrm>
              <a:off x="4067" y="1945"/>
              <a:ext cx="47" cy="36"/>
            </a:xfrm>
            <a:custGeom>
              <a:avLst/>
              <a:gdLst>
                <a:gd name="T0" fmla="*/ 23 w 49"/>
                <a:gd name="T1" fmla="*/ 0 h 40"/>
                <a:gd name="T2" fmla="*/ 6 w 49"/>
                <a:gd name="T3" fmla="*/ 9 h 40"/>
                <a:gd name="T4" fmla="*/ 0 w 49"/>
                <a:gd name="T5" fmla="*/ 13 h 40"/>
                <a:gd name="T6" fmla="*/ 12 w 49"/>
                <a:gd name="T7" fmla="*/ 17 h 40"/>
                <a:gd name="T8" fmla="*/ 21 w 49"/>
                <a:gd name="T9" fmla="*/ 26 h 40"/>
                <a:gd name="T10" fmla="*/ 32 w 49"/>
                <a:gd name="T11" fmla="*/ 20 h 40"/>
                <a:gd name="T12" fmla="*/ 40 w 49"/>
                <a:gd name="T13" fmla="*/ 13 h 40"/>
                <a:gd name="T14" fmla="*/ 33 w 49"/>
                <a:gd name="T15" fmla="*/ 6 h 40"/>
                <a:gd name="T16" fmla="*/ 23 w 49"/>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40"/>
                <a:gd name="T29" fmla="*/ 49 w 49"/>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40">
                  <a:moveTo>
                    <a:pt x="27" y="0"/>
                  </a:moveTo>
                  <a:lnTo>
                    <a:pt x="6" y="13"/>
                  </a:lnTo>
                  <a:lnTo>
                    <a:pt x="0" y="21"/>
                  </a:lnTo>
                  <a:lnTo>
                    <a:pt x="13" y="26"/>
                  </a:lnTo>
                  <a:lnTo>
                    <a:pt x="25" y="39"/>
                  </a:lnTo>
                  <a:lnTo>
                    <a:pt x="36" y="30"/>
                  </a:lnTo>
                  <a:lnTo>
                    <a:pt x="48" y="21"/>
                  </a:lnTo>
                  <a:lnTo>
                    <a:pt x="38" y="10"/>
                  </a:lnTo>
                  <a:lnTo>
                    <a:pt x="27"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31" name="Freeform 35"/>
            <p:cNvSpPr>
              <a:spLocks/>
            </p:cNvSpPr>
            <p:nvPr/>
          </p:nvSpPr>
          <p:spPr bwMode="auto">
            <a:xfrm>
              <a:off x="4054" y="1986"/>
              <a:ext cx="68" cy="67"/>
            </a:xfrm>
            <a:custGeom>
              <a:avLst/>
              <a:gdLst>
                <a:gd name="T0" fmla="*/ 45 w 73"/>
                <a:gd name="T1" fmla="*/ 0 h 77"/>
                <a:gd name="T2" fmla="*/ 28 w 73"/>
                <a:gd name="T3" fmla="*/ 3 h 77"/>
                <a:gd name="T4" fmla="*/ 20 w 73"/>
                <a:gd name="T5" fmla="*/ 0 h 77"/>
                <a:gd name="T6" fmla="*/ 9 w 73"/>
                <a:gd name="T7" fmla="*/ 10 h 77"/>
                <a:gd name="T8" fmla="*/ 6 w 73"/>
                <a:gd name="T9" fmla="*/ 9 h 77"/>
                <a:gd name="T10" fmla="*/ 0 w 73"/>
                <a:gd name="T11" fmla="*/ 15 h 77"/>
                <a:gd name="T12" fmla="*/ 7 w 73"/>
                <a:gd name="T13" fmla="*/ 20 h 77"/>
                <a:gd name="T14" fmla="*/ 7 w 73"/>
                <a:gd name="T15" fmla="*/ 38 h 77"/>
                <a:gd name="T16" fmla="*/ 11 w 73"/>
                <a:gd name="T17" fmla="*/ 44 h 77"/>
                <a:gd name="T18" fmla="*/ 39 w 73"/>
                <a:gd name="T19" fmla="*/ 20 h 77"/>
                <a:gd name="T20" fmla="*/ 49 w 73"/>
                <a:gd name="T21" fmla="*/ 20 h 77"/>
                <a:gd name="T22" fmla="*/ 54 w 73"/>
                <a:gd name="T23" fmla="*/ 13 h 77"/>
                <a:gd name="T24" fmla="*/ 52 w 73"/>
                <a:gd name="T25" fmla="*/ 10 h 77"/>
                <a:gd name="T26" fmla="*/ 45 w 73"/>
                <a:gd name="T27" fmla="*/ 0 h 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
                <a:gd name="T43" fmla="*/ 0 h 77"/>
                <a:gd name="T44" fmla="*/ 73 w 73"/>
                <a:gd name="T45" fmla="*/ 77 h 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 h="77">
                  <a:moveTo>
                    <a:pt x="60" y="0"/>
                  </a:moveTo>
                  <a:lnTo>
                    <a:pt x="36" y="4"/>
                  </a:lnTo>
                  <a:lnTo>
                    <a:pt x="27" y="0"/>
                  </a:lnTo>
                  <a:lnTo>
                    <a:pt x="13" y="18"/>
                  </a:lnTo>
                  <a:lnTo>
                    <a:pt x="6" y="16"/>
                  </a:lnTo>
                  <a:lnTo>
                    <a:pt x="0" y="27"/>
                  </a:lnTo>
                  <a:lnTo>
                    <a:pt x="9" y="34"/>
                  </a:lnTo>
                  <a:lnTo>
                    <a:pt x="9" y="66"/>
                  </a:lnTo>
                  <a:lnTo>
                    <a:pt x="15" y="76"/>
                  </a:lnTo>
                  <a:lnTo>
                    <a:pt x="51" y="34"/>
                  </a:lnTo>
                  <a:lnTo>
                    <a:pt x="65" y="34"/>
                  </a:lnTo>
                  <a:lnTo>
                    <a:pt x="72" y="23"/>
                  </a:lnTo>
                  <a:lnTo>
                    <a:pt x="69" y="18"/>
                  </a:lnTo>
                  <a:lnTo>
                    <a:pt x="60"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32" name="Freeform 36"/>
            <p:cNvSpPr>
              <a:spLocks/>
            </p:cNvSpPr>
            <p:nvPr/>
          </p:nvSpPr>
          <p:spPr bwMode="auto">
            <a:xfrm>
              <a:off x="4133" y="1882"/>
              <a:ext cx="229" cy="188"/>
            </a:xfrm>
            <a:custGeom>
              <a:avLst/>
              <a:gdLst>
                <a:gd name="T0" fmla="*/ 185 w 242"/>
                <a:gd name="T1" fmla="*/ 119 h 214"/>
                <a:gd name="T2" fmla="*/ 184 w 242"/>
                <a:gd name="T3" fmla="*/ 112 h 214"/>
                <a:gd name="T4" fmla="*/ 191 w 242"/>
                <a:gd name="T5" fmla="*/ 105 h 214"/>
                <a:gd name="T6" fmla="*/ 191 w 242"/>
                <a:gd name="T7" fmla="*/ 96 h 214"/>
                <a:gd name="T8" fmla="*/ 176 w 242"/>
                <a:gd name="T9" fmla="*/ 89 h 214"/>
                <a:gd name="T10" fmla="*/ 172 w 242"/>
                <a:gd name="T11" fmla="*/ 85 h 214"/>
                <a:gd name="T12" fmla="*/ 169 w 242"/>
                <a:gd name="T13" fmla="*/ 73 h 214"/>
                <a:gd name="T14" fmla="*/ 160 w 242"/>
                <a:gd name="T15" fmla="*/ 61 h 214"/>
                <a:gd name="T16" fmla="*/ 152 w 242"/>
                <a:gd name="T17" fmla="*/ 53 h 214"/>
                <a:gd name="T18" fmla="*/ 152 w 242"/>
                <a:gd name="T19" fmla="*/ 47 h 214"/>
                <a:gd name="T20" fmla="*/ 158 w 242"/>
                <a:gd name="T21" fmla="*/ 40 h 214"/>
                <a:gd name="T22" fmla="*/ 178 w 242"/>
                <a:gd name="T23" fmla="*/ 41 h 214"/>
                <a:gd name="T24" fmla="*/ 187 w 242"/>
                <a:gd name="T25" fmla="*/ 35 h 214"/>
                <a:gd name="T26" fmla="*/ 193 w 242"/>
                <a:gd name="T27" fmla="*/ 16 h 214"/>
                <a:gd name="T28" fmla="*/ 191 w 242"/>
                <a:gd name="T29" fmla="*/ 9 h 214"/>
                <a:gd name="T30" fmla="*/ 181 w 242"/>
                <a:gd name="T31" fmla="*/ 8 h 214"/>
                <a:gd name="T32" fmla="*/ 162 w 242"/>
                <a:gd name="T33" fmla="*/ 9 h 214"/>
                <a:gd name="T34" fmla="*/ 138 w 242"/>
                <a:gd name="T35" fmla="*/ 9 h 214"/>
                <a:gd name="T36" fmla="*/ 118 w 242"/>
                <a:gd name="T37" fmla="*/ 4 h 214"/>
                <a:gd name="T38" fmla="*/ 105 w 242"/>
                <a:gd name="T39" fmla="*/ 2 h 214"/>
                <a:gd name="T40" fmla="*/ 92 w 242"/>
                <a:gd name="T41" fmla="*/ 0 h 214"/>
                <a:gd name="T42" fmla="*/ 82 w 242"/>
                <a:gd name="T43" fmla="*/ 11 h 214"/>
                <a:gd name="T44" fmla="*/ 69 w 242"/>
                <a:gd name="T45" fmla="*/ 18 h 214"/>
                <a:gd name="T46" fmla="*/ 49 w 242"/>
                <a:gd name="T47" fmla="*/ 17 h 214"/>
                <a:gd name="T48" fmla="*/ 37 w 242"/>
                <a:gd name="T49" fmla="*/ 22 h 214"/>
                <a:gd name="T50" fmla="*/ 18 w 242"/>
                <a:gd name="T51" fmla="*/ 36 h 214"/>
                <a:gd name="T52" fmla="*/ 4 w 242"/>
                <a:gd name="T53" fmla="*/ 47 h 214"/>
                <a:gd name="T54" fmla="*/ 0 w 242"/>
                <a:gd name="T55" fmla="*/ 52 h 214"/>
                <a:gd name="T56" fmla="*/ 9 w 242"/>
                <a:gd name="T57" fmla="*/ 63 h 214"/>
                <a:gd name="T58" fmla="*/ 18 w 242"/>
                <a:gd name="T59" fmla="*/ 78 h 214"/>
                <a:gd name="T60" fmla="*/ 26 w 242"/>
                <a:gd name="T61" fmla="*/ 86 h 214"/>
                <a:gd name="T62" fmla="*/ 37 w 242"/>
                <a:gd name="T63" fmla="*/ 83 h 214"/>
                <a:gd name="T64" fmla="*/ 55 w 242"/>
                <a:gd name="T65" fmla="*/ 79 h 214"/>
                <a:gd name="T66" fmla="*/ 53 w 242"/>
                <a:gd name="T67" fmla="*/ 90 h 214"/>
                <a:gd name="T68" fmla="*/ 47 w 242"/>
                <a:gd name="T69" fmla="*/ 105 h 214"/>
                <a:gd name="T70" fmla="*/ 49 w 242"/>
                <a:gd name="T71" fmla="*/ 108 h 214"/>
                <a:gd name="T72" fmla="*/ 56 w 242"/>
                <a:gd name="T73" fmla="*/ 108 h 214"/>
                <a:gd name="T74" fmla="*/ 69 w 242"/>
                <a:gd name="T75" fmla="*/ 105 h 214"/>
                <a:gd name="T76" fmla="*/ 92 w 242"/>
                <a:gd name="T77" fmla="*/ 108 h 214"/>
                <a:gd name="T78" fmla="*/ 100 w 242"/>
                <a:gd name="T79" fmla="*/ 114 h 214"/>
                <a:gd name="T80" fmla="*/ 115 w 242"/>
                <a:gd name="T81" fmla="*/ 119 h 214"/>
                <a:gd name="T82" fmla="*/ 127 w 242"/>
                <a:gd name="T83" fmla="*/ 127 h 214"/>
                <a:gd name="T84" fmla="*/ 134 w 242"/>
                <a:gd name="T85" fmla="*/ 125 h 214"/>
                <a:gd name="T86" fmla="*/ 150 w 242"/>
                <a:gd name="T87" fmla="*/ 119 h 214"/>
                <a:gd name="T88" fmla="*/ 166 w 242"/>
                <a:gd name="T89" fmla="*/ 119 h 214"/>
                <a:gd name="T90" fmla="*/ 185 w 242"/>
                <a:gd name="T91" fmla="*/ 119 h 21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2"/>
                <a:gd name="T139" fmla="*/ 0 h 214"/>
                <a:gd name="T140" fmla="*/ 242 w 242"/>
                <a:gd name="T141" fmla="*/ 214 h 21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2" h="214">
                  <a:moveTo>
                    <a:pt x="231" y="201"/>
                  </a:moveTo>
                  <a:lnTo>
                    <a:pt x="229" y="188"/>
                  </a:lnTo>
                  <a:lnTo>
                    <a:pt x="238" y="176"/>
                  </a:lnTo>
                  <a:lnTo>
                    <a:pt x="238" y="160"/>
                  </a:lnTo>
                  <a:lnTo>
                    <a:pt x="220" y="149"/>
                  </a:lnTo>
                  <a:lnTo>
                    <a:pt x="215" y="142"/>
                  </a:lnTo>
                  <a:lnTo>
                    <a:pt x="211" y="122"/>
                  </a:lnTo>
                  <a:lnTo>
                    <a:pt x="200" y="104"/>
                  </a:lnTo>
                  <a:lnTo>
                    <a:pt x="190" y="88"/>
                  </a:lnTo>
                  <a:lnTo>
                    <a:pt x="190" y="77"/>
                  </a:lnTo>
                  <a:lnTo>
                    <a:pt x="197" y="67"/>
                  </a:lnTo>
                  <a:lnTo>
                    <a:pt x="222" y="70"/>
                  </a:lnTo>
                  <a:lnTo>
                    <a:pt x="234" y="58"/>
                  </a:lnTo>
                  <a:lnTo>
                    <a:pt x="241" y="27"/>
                  </a:lnTo>
                  <a:lnTo>
                    <a:pt x="238" y="15"/>
                  </a:lnTo>
                  <a:lnTo>
                    <a:pt x="225" y="13"/>
                  </a:lnTo>
                  <a:lnTo>
                    <a:pt x="202" y="15"/>
                  </a:lnTo>
                  <a:lnTo>
                    <a:pt x="172" y="15"/>
                  </a:lnTo>
                  <a:lnTo>
                    <a:pt x="147" y="6"/>
                  </a:lnTo>
                  <a:lnTo>
                    <a:pt x="131" y="2"/>
                  </a:lnTo>
                  <a:lnTo>
                    <a:pt x="115" y="0"/>
                  </a:lnTo>
                  <a:lnTo>
                    <a:pt x="102" y="18"/>
                  </a:lnTo>
                  <a:lnTo>
                    <a:pt x="86" y="31"/>
                  </a:lnTo>
                  <a:lnTo>
                    <a:pt x="61" y="29"/>
                  </a:lnTo>
                  <a:lnTo>
                    <a:pt x="45" y="38"/>
                  </a:lnTo>
                  <a:lnTo>
                    <a:pt x="22" y="61"/>
                  </a:lnTo>
                  <a:lnTo>
                    <a:pt x="4" y="77"/>
                  </a:lnTo>
                  <a:lnTo>
                    <a:pt x="0" y="86"/>
                  </a:lnTo>
                  <a:lnTo>
                    <a:pt x="11" y="106"/>
                  </a:lnTo>
                  <a:lnTo>
                    <a:pt x="22" y="131"/>
                  </a:lnTo>
                  <a:lnTo>
                    <a:pt x="34" y="145"/>
                  </a:lnTo>
                  <a:lnTo>
                    <a:pt x="45" y="140"/>
                  </a:lnTo>
                  <a:lnTo>
                    <a:pt x="68" y="133"/>
                  </a:lnTo>
                  <a:lnTo>
                    <a:pt x="65" y="151"/>
                  </a:lnTo>
                  <a:lnTo>
                    <a:pt x="59" y="176"/>
                  </a:lnTo>
                  <a:lnTo>
                    <a:pt x="61" y="181"/>
                  </a:lnTo>
                  <a:lnTo>
                    <a:pt x="70" y="181"/>
                  </a:lnTo>
                  <a:lnTo>
                    <a:pt x="86" y="176"/>
                  </a:lnTo>
                  <a:lnTo>
                    <a:pt x="115" y="181"/>
                  </a:lnTo>
                  <a:lnTo>
                    <a:pt x="125" y="192"/>
                  </a:lnTo>
                  <a:lnTo>
                    <a:pt x="143" y="199"/>
                  </a:lnTo>
                  <a:lnTo>
                    <a:pt x="159" y="213"/>
                  </a:lnTo>
                  <a:lnTo>
                    <a:pt x="168" y="210"/>
                  </a:lnTo>
                  <a:lnTo>
                    <a:pt x="188" y="201"/>
                  </a:lnTo>
                  <a:lnTo>
                    <a:pt x="206" y="199"/>
                  </a:lnTo>
                  <a:lnTo>
                    <a:pt x="231" y="201"/>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33" name="Freeform 37"/>
            <p:cNvSpPr>
              <a:spLocks/>
            </p:cNvSpPr>
            <p:nvPr/>
          </p:nvSpPr>
          <p:spPr bwMode="auto">
            <a:xfrm>
              <a:off x="3959" y="1827"/>
              <a:ext cx="34" cy="32"/>
            </a:xfrm>
            <a:custGeom>
              <a:avLst/>
              <a:gdLst>
                <a:gd name="T0" fmla="*/ 24 w 36"/>
                <a:gd name="T1" fmla="*/ 0 h 37"/>
                <a:gd name="T2" fmla="*/ 13 w 36"/>
                <a:gd name="T3" fmla="*/ 4 h 37"/>
                <a:gd name="T4" fmla="*/ 0 w 36"/>
                <a:gd name="T5" fmla="*/ 12 h 37"/>
                <a:gd name="T6" fmla="*/ 2 w 36"/>
                <a:gd name="T7" fmla="*/ 20 h 37"/>
                <a:gd name="T8" fmla="*/ 9 w 36"/>
                <a:gd name="T9" fmla="*/ 20 h 37"/>
                <a:gd name="T10" fmla="*/ 27 w 36"/>
                <a:gd name="T11" fmla="*/ 9 h 37"/>
                <a:gd name="T12" fmla="*/ 24 w 36"/>
                <a:gd name="T13" fmla="*/ 0 h 37"/>
                <a:gd name="T14" fmla="*/ 0 60000 65536"/>
                <a:gd name="T15" fmla="*/ 0 60000 65536"/>
                <a:gd name="T16" fmla="*/ 0 60000 65536"/>
                <a:gd name="T17" fmla="*/ 0 60000 65536"/>
                <a:gd name="T18" fmla="*/ 0 60000 65536"/>
                <a:gd name="T19" fmla="*/ 0 60000 65536"/>
                <a:gd name="T20" fmla="*/ 0 60000 65536"/>
                <a:gd name="T21" fmla="*/ 0 w 36"/>
                <a:gd name="T22" fmla="*/ 0 h 37"/>
                <a:gd name="T23" fmla="*/ 36 w 36"/>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7">
                  <a:moveTo>
                    <a:pt x="30" y="0"/>
                  </a:moveTo>
                  <a:lnTo>
                    <a:pt x="17" y="8"/>
                  </a:lnTo>
                  <a:lnTo>
                    <a:pt x="0" y="22"/>
                  </a:lnTo>
                  <a:lnTo>
                    <a:pt x="2" y="36"/>
                  </a:lnTo>
                  <a:lnTo>
                    <a:pt x="12" y="36"/>
                  </a:lnTo>
                  <a:lnTo>
                    <a:pt x="35" y="16"/>
                  </a:lnTo>
                  <a:lnTo>
                    <a:pt x="30"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34" name="Freeform 38"/>
            <p:cNvSpPr>
              <a:spLocks/>
            </p:cNvSpPr>
            <p:nvPr/>
          </p:nvSpPr>
          <p:spPr bwMode="auto">
            <a:xfrm>
              <a:off x="3988" y="991"/>
              <a:ext cx="468" cy="890"/>
            </a:xfrm>
            <a:custGeom>
              <a:avLst/>
              <a:gdLst>
                <a:gd name="T0" fmla="*/ 110 w 491"/>
                <a:gd name="T1" fmla="*/ 580 h 1014"/>
                <a:gd name="T2" fmla="*/ 86 w 491"/>
                <a:gd name="T3" fmla="*/ 565 h 1014"/>
                <a:gd name="T4" fmla="*/ 53 w 491"/>
                <a:gd name="T5" fmla="*/ 562 h 1014"/>
                <a:gd name="T6" fmla="*/ 53 w 491"/>
                <a:gd name="T7" fmla="*/ 514 h 1014"/>
                <a:gd name="T8" fmla="*/ 41 w 491"/>
                <a:gd name="T9" fmla="*/ 483 h 1014"/>
                <a:gd name="T10" fmla="*/ 37 w 491"/>
                <a:gd name="T11" fmla="*/ 458 h 1014"/>
                <a:gd name="T12" fmla="*/ 29 w 491"/>
                <a:gd name="T13" fmla="*/ 434 h 1014"/>
                <a:gd name="T14" fmla="*/ 48 w 491"/>
                <a:gd name="T15" fmla="*/ 413 h 1014"/>
                <a:gd name="T16" fmla="*/ 58 w 491"/>
                <a:gd name="T17" fmla="*/ 394 h 1014"/>
                <a:gd name="T18" fmla="*/ 99 w 491"/>
                <a:gd name="T19" fmla="*/ 369 h 1014"/>
                <a:gd name="T20" fmla="*/ 127 w 491"/>
                <a:gd name="T21" fmla="*/ 340 h 1014"/>
                <a:gd name="T22" fmla="*/ 148 w 491"/>
                <a:gd name="T23" fmla="*/ 315 h 1014"/>
                <a:gd name="T24" fmla="*/ 165 w 491"/>
                <a:gd name="T25" fmla="*/ 298 h 1014"/>
                <a:gd name="T26" fmla="*/ 166 w 491"/>
                <a:gd name="T27" fmla="*/ 280 h 1014"/>
                <a:gd name="T28" fmla="*/ 161 w 491"/>
                <a:gd name="T29" fmla="*/ 264 h 1014"/>
                <a:gd name="T30" fmla="*/ 140 w 491"/>
                <a:gd name="T31" fmla="*/ 255 h 1014"/>
                <a:gd name="T32" fmla="*/ 110 w 491"/>
                <a:gd name="T33" fmla="*/ 209 h 1014"/>
                <a:gd name="T34" fmla="*/ 112 w 491"/>
                <a:gd name="T35" fmla="*/ 169 h 1014"/>
                <a:gd name="T36" fmla="*/ 99 w 491"/>
                <a:gd name="T37" fmla="*/ 130 h 1014"/>
                <a:gd name="T38" fmla="*/ 74 w 491"/>
                <a:gd name="T39" fmla="*/ 104 h 1014"/>
                <a:gd name="T40" fmla="*/ 29 w 491"/>
                <a:gd name="T41" fmla="*/ 85 h 1014"/>
                <a:gd name="T42" fmla="*/ 10 w 491"/>
                <a:gd name="T43" fmla="*/ 66 h 1014"/>
                <a:gd name="T44" fmla="*/ 14 w 491"/>
                <a:gd name="T45" fmla="*/ 51 h 1014"/>
                <a:gd name="T46" fmla="*/ 45 w 491"/>
                <a:gd name="T47" fmla="*/ 63 h 1014"/>
                <a:gd name="T48" fmla="*/ 99 w 491"/>
                <a:gd name="T49" fmla="*/ 74 h 1014"/>
                <a:gd name="T50" fmla="*/ 120 w 491"/>
                <a:gd name="T51" fmla="*/ 83 h 1014"/>
                <a:gd name="T52" fmla="*/ 148 w 491"/>
                <a:gd name="T53" fmla="*/ 66 h 1014"/>
                <a:gd name="T54" fmla="*/ 165 w 491"/>
                <a:gd name="T55" fmla="*/ 51 h 1014"/>
                <a:gd name="T56" fmla="*/ 161 w 491"/>
                <a:gd name="T57" fmla="*/ 24 h 1014"/>
                <a:gd name="T58" fmla="*/ 189 w 491"/>
                <a:gd name="T59" fmla="*/ 12 h 1014"/>
                <a:gd name="T60" fmla="*/ 224 w 491"/>
                <a:gd name="T61" fmla="*/ 17 h 1014"/>
                <a:gd name="T62" fmla="*/ 224 w 491"/>
                <a:gd name="T63" fmla="*/ 39 h 1014"/>
                <a:gd name="T64" fmla="*/ 194 w 491"/>
                <a:gd name="T65" fmla="*/ 61 h 1014"/>
                <a:gd name="T66" fmla="*/ 228 w 491"/>
                <a:gd name="T67" fmla="*/ 56 h 1014"/>
                <a:gd name="T68" fmla="*/ 232 w 491"/>
                <a:gd name="T69" fmla="*/ 20 h 1014"/>
                <a:gd name="T70" fmla="*/ 253 w 491"/>
                <a:gd name="T71" fmla="*/ 41 h 1014"/>
                <a:gd name="T72" fmla="*/ 247 w 491"/>
                <a:gd name="T73" fmla="*/ 76 h 1014"/>
                <a:gd name="T74" fmla="*/ 273 w 491"/>
                <a:gd name="T75" fmla="*/ 104 h 1014"/>
                <a:gd name="T76" fmla="*/ 290 w 491"/>
                <a:gd name="T77" fmla="*/ 133 h 1014"/>
                <a:gd name="T78" fmla="*/ 294 w 491"/>
                <a:gd name="T79" fmla="*/ 175 h 1014"/>
                <a:gd name="T80" fmla="*/ 322 w 491"/>
                <a:gd name="T81" fmla="*/ 233 h 1014"/>
                <a:gd name="T82" fmla="*/ 331 w 491"/>
                <a:gd name="T83" fmla="*/ 298 h 1014"/>
                <a:gd name="T84" fmla="*/ 345 w 491"/>
                <a:gd name="T85" fmla="*/ 345 h 1014"/>
                <a:gd name="T86" fmla="*/ 385 w 491"/>
                <a:gd name="T87" fmla="*/ 376 h 1014"/>
                <a:gd name="T88" fmla="*/ 404 w 491"/>
                <a:gd name="T89" fmla="*/ 400 h 1014"/>
                <a:gd name="T90" fmla="*/ 383 w 491"/>
                <a:gd name="T91" fmla="*/ 453 h 1014"/>
                <a:gd name="T92" fmla="*/ 373 w 491"/>
                <a:gd name="T93" fmla="*/ 479 h 1014"/>
                <a:gd name="T94" fmla="*/ 352 w 491"/>
                <a:gd name="T95" fmla="*/ 495 h 1014"/>
                <a:gd name="T96" fmla="*/ 301 w 491"/>
                <a:gd name="T97" fmla="*/ 532 h 1014"/>
                <a:gd name="T98" fmla="*/ 276 w 491"/>
                <a:gd name="T99" fmla="*/ 549 h 1014"/>
                <a:gd name="T100" fmla="*/ 247 w 491"/>
                <a:gd name="T101" fmla="*/ 559 h 1014"/>
                <a:gd name="T102" fmla="*/ 198 w 491"/>
                <a:gd name="T103" fmla="*/ 569 h 1014"/>
                <a:gd name="T104" fmla="*/ 151 w 491"/>
                <a:gd name="T105" fmla="*/ 583 h 1014"/>
                <a:gd name="T106" fmla="*/ 112 w 491"/>
                <a:gd name="T107" fmla="*/ 601 h 10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1"/>
                <a:gd name="T163" fmla="*/ 0 h 1014"/>
                <a:gd name="T164" fmla="*/ 491 w 491"/>
                <a:gd name="T165" fmla="*/ 1014 h 10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1" h="1014">
                  <a:moveTo>
                    <a:pt x="136" y="1013"/>
                  </a:moveTo>
                  <a:lnTo>
                    <a:pt x="133" y="978"/>
                  </a:lnTo>
                  <a:lnTo>
                    <a:pt x="115" y="963"/>
                  </a:lnTo>
                  <a:lnTo>
                    <a:pt x="104" y="953"/>
                  </a:lnTo>
                  <a:lnTo>
                    <a:pt x="83" y="947"/>
                  </a:lnTo>
                  <a:lnTo>
                    <a:pt x="65" y="947"/>
                  </a:lnTo>
                  <a:lnTo>
                    <a:pt x="58" y="928"/>
                  </a:lnTo>
                  <a:lnTo>
                    <a:pt x="65" y="867"/>
                  </a:lnTo>
                  <a:lnTo>
                    <a:pt x="63" y="831"/>
                  </a:lnTo>
                  <a:lnTo>
                    <a:pt x="49" y="813"/>
                  </a:lnTo>
                  <a:lnTo>
                    <a:pt x="40" y="806"/>
                  </a:lnTo>
                  <a:lnTo>
                    <a:pt x="45" y="772"/>
                  </a:lnTo>
                  <a:lnTo>
                    <a:pt x="40" y="751"/>
                  </a:lnTo>
                  <a:lnTo>
                    <a:pt x="34" y="733"/>
                  </a:lnTo>
                  <a:lnTo>
                    <a:pt x="45" y="697"/>
                  </a:lnTo>
                  <a:lnTo>
                    <a:pt x="58" y="697"/>
                  </a:lnTo>
                  <a:lnTo>
                    <a:pt x="65" y="690"/>
                  </a:lnTo>
                  <a:lnTo>
                    <a:pt x="70" y="663"/>
                  </a:lnTo>
                  <a:lnTo>
                    <a:pt x="95" y="642"/>
                  </a:lnTo>
                  <a:lnTo>
                    <a:pt x="120" y="622"/>
                  </a:lnTo>
                  <a:lnTo>
                    <a:pt x="124" y="597"/>
                  </a:lnTo>
                  <a:lnTo>
                    <a:pt x="154" y="572"/>
                  </a:lnTo>
                  <a:lnTo>
                    <a:pt x="183" y="542"/>
                  </a:lnTo>
                  <a:lnTo>
                    <a:pt x="179" y="531"/>
                  </a:lnTo>
                  <a:lnTo>
                    <a:pt x="179" y="515"/>
                  </a:lnTo>
                  <a:lnTo>
                    <a:pt x="199" y="501"/>
                  </a:lnTo>
                  <a:lnTo>
                    <a:pt x="206" y="497"/>
                  </a:lnTo>
                  <a:lnTo>
                    <a:pt x="201" y="472"/>
                  </a:lnTo>
                  <a:lnTo>
                    <a:pt x="201" y="449"/>
                  </a:lnTo>
                  <a:lnTo>
                    <a:pt x="195" y="445"/>
                  </a:lnTo>
                  <a:lnTo>
                    <a:pt x="183" y="449"/>
                  </a:lnTo>
                  <a:lnTo>
                    <a:pt x="170" y="431"/>
                  </a:lnTo>
                  <a:lnTo>
                    <a:pt x="158" y="386"/>
                  </a:lnTo>
                  <a:lnTo>
                    <a:pt x="133" y="352"/>
                  </a:lnTo>
                  <a:lnTo>
                    <a:pt x="140" y="306"/>
                  </a:lnTo>
                  <a:lnTo>
                    <a:pt x="136" y="286"/>
                  </a:lnTo>
                  <a:lnTo>
                    <a:pt x="108" y="256"/>
                  </a:lnTo>
                  <a:lnTo>
                    <a:pt x="120" y="220"/>
                  </a:lnTo>
                  <a:lnTo>
                    <a:pt x="111" y="199"/>
                  </a:lnTo>
                  <a:lnTo>
                    <a:pt x="90" y="177"/>
                  </a:lnTo>
                  <a:lnTo>
                    <a:pt x="79" y="190"/>
                  </a:lnTo>
                  <a:lnTo>
                    <a:pt x="34" y="145"/>
                  </a:lnTo>
                  <a:lnTo>
                    <a:pt x="22" y="129"/>
                  </a:lnTo>
                  <a:lnTo>
                    <a:pt x="13" y="111"/>
                  </a:lnTo>
                  <a:lnTo>
                    <a:pt x="0" y="104"/>
                  </a:lnTo>
                  <a:lnTo>
                    <a:pt x="18" y="86"/>
                  </a:lnTo>
                  <a:lnTo>
                    <a:pt x="40" y="86"/>
                  </a:lnTo>
                  <a:lnTo>
                    <a:pt x="54" y="106"/>
                  </a:lnTo>
                  <a:lnTo>
                    <a:pt x="88" y="145"/>
                  </a:lnTo>
                  <a:lnTo>
                    <a:pt x="120" y="124"/>
                  </a:lnTo>
                  <a:lnTo>
                    <a:pt x="140" y="129"/>
                  </a:lnTo>
                  <a:lnTo>
                    <a:pt x="145" y="140"/>
                  </a:lnTo>
                  <a:lnTo>
                    <a:pt x="170" y="145"/>
                  </a:lnTo>
                  <a:lnTo>
                    <a:pt x="179" y="111"/>
                  </a:lnTo>
                  <a:lnTo>
                    <a:pt x="190" y="99"/>
                  </a:lnTo>
                  <a:lnTo>
                    <a:pt x="199" y="86"/>
                  </a:lnTo>
                  <a:lnTo>
                    <a:pt x="199" y="74"/>
                  </a:lnTo>
                  <a:lnTo>
                    <a:pt x="195" y="40"/>
                  </a:lnTo>
                  <a:lnTo>
                    <a:pt x="215" y="20"/>
                  </a:lnTo>
                  <a:lnTo>
                    <a:pt x="229" y="20"/>
                  </a:lnTo>
                  <a:lnTo>
                    <a:pt x="249" y="0"/>
                  </a:lnTo>
                  <a:lnTo>
                    <a:pt x="272" y="29"/>
                  </a:lnTo>
                  <a:lnTo>
                    <a:pt x="281" y="40"/>
                  </a:lnTo>
                  <a:lnTo>
                    <a:pt x="272" y="65"/>
                  </a:lnTo>
                  <a:lnTo>
                    <a:pt x="254" y="81"/>
                  </a:lnTo>
                  <a:lnTo>
                    <a:pt x="235" y="104"/>
                  </a:lnTo>
                  <a:lnTo>
                    <a:pt x="240" y="124"/>
                  </a:lnTo>
                  <a:lnTo>
                    <a:pt x="276" y="95"/>
                  </a:lnTo>
                  <a:lnTo>
                    <a:pt x="276" y="70"/>
                  </a:lnTo>
                  <a:lnTo>
                    <a:pt x="281" y="34"/>
                  </a:lnTo>
                  <a:lnTo>
                    <a:pt x="294" y="24"/>
                  </a:lnTo>
                  <a:lnTo>
                    <a:pt x="306" y="70"/>
                  </a:lnTo>
                  <a:lnTo>
                    <a:pt x="306" y="111"/>
                  </a:lnTo>
                  <a:lnTo>
                    <a:pt x="299" y="129"/>
                  </a:lnTo>
                  <a:lnTo>
                    <a:pt x="299" y="154"/>
                  </a:lnTo>
                  <a:lnTo>
                    <a:pt x="331" y="177"/>
                  </a:lnTo>
                  <a:lnTo>
                    <a:pt x="331" y="195"/>
                  </a:lnTo>
                  <a:lnTo>
                    <a:pt x="351" y="224"/>
                  </a:lnTo>
                  <a:lnTo>
                    <a:pt x="360" y="245"/>
                  </a:lnTo>
                  <a:lnTo>
                    <a:pt x="356" y="295"/>
                  </a:lnTo>
                  <a:lnTo>
                    <a:pt x="369" y="349"/>
                  </a:lnTo>
                  <a:lnTo>
                    <a:pt x="390" y="392"/>
                  </a:lnTo>
                  <a:lnTo>
                    <a:pt x="385" y="461"/>
                  </a:lnTo>
                  <a:lnTo>
                    <a:pt x="401" y="501"/>
                  </a:lnTo>
                  <a:lnTo>
                    <a:pt x="410" y="520"/>
                  </a:lnTo>
                  <a:lnTo>
                    <a:pt x="419" y="581"/>
                  </a:lnTo>
                  <a:lnTo>
                    <a:pt x="426" y="606"/>
                  </a:lnTo>
                  <a:lnTo>
                    <a:pt x="467" y="633"/>
                  </a:lnTo>
                  <a:lnTo>
                    <a:pt x="490" y="660"/>
                  </a:lnTo>
                  <a:lnTo>
                    <a:pt x="490" y="676"/>
                  </a:lnTo>
                  <a:lnTo>
                    <a:pt x="471" y="756"/>
                  </a:lnTo>
                  <a:lnTo>
                    <a:pt x="465" y="763"/>
                  </a:lnTo>
                  <a:lnTo>
                    <a:pt x="471" y="779"/>
                  </a:lnTo>
                  <a:lnTo>
                    <a:pt x="451" y="808"/>
                  </a:lnTo>
                  <a:lnTo>
                    <a:pt x="426" y="822"/>
                  </a:lnTo>
                  <a:lnTo>
                    <a:pt x="426" y="835"/>
                  </a:lnTo>
                  <a:lnTo>
                    <a:pt x="390" y="883"/>
                  </a:lnTo>
                  <a:lnTo>
                    <a:pt x="365" y="897"/>
                  </a:lnTo>
                  <a:lnTo>
                    <a:pt x="360" y="924"/>
                  </a:lnTo>
                  <a:lnTo>
                    <a:pt x="335" y="924"/>
                  </a:lnTo>
                  <a:lnTo>
                    <a:pt x="324" y="933"/>
                  </a:lnTo>
                  <a:lnTo>
                    <a:pt x="299" y="942"/>
                  </a:lnTo>
                  <a:lnTo>
                    <a:pt x="265" y="938"/>
                  </a:lnTo>
                  <a:lnTo>
                    <a:pt x="240" y="958"/>
                  </a:lnTo>
                  <a:lnTo>
                    <a:pt x="210" y="976"/>
                  </a:lnTo>
                  <a:lnTo>
                    <a:pt x="183" y="983"/>
                  </a:lnTo>
                  <a:lnTo>
                    <a:pt x="161" y="999"/>
                  </a:lnTo>
                  <a:lnTo>
                    <a:pt x="136" y="1013"/>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35" name="Freeform 39"/>
            <p:cNvSpPr>
              <a:spLocks/>
            </p:cNvSpPr>
            <p:nvPr/>
          </p:nvSpPr>
          <p:spPr bwMode="auto">
            <a:xfrm>
              <a:off x="3490" y="2639"/>
              <a:ext cx="660" cy="285"/>
            </a:xfrm>
            <a:custGeom>
              <a:avLst/>
              <a:gdLst>
                <a:gd name="T0" fmla="*/ 89 w 694"/>
                <a:gd name="T1" fmla="*/ 135 h 324"/>
                <a:gd name="T2" fmla="*/ 32 w 694"/>
                <a:gd name="T3" fmla="*/ 100 h 324"/>
                <a:gd name="T4" fmla="*/ 10 w 694"/>
                <a:gd name="T5" fmla="*/ 82 h 324"/>
                <a:gd name="T6" fmla="*/ 6 w 694"/>
                <a:gd name="T7" fmla="*/ 55 h 324"/>
                <a:gd name="T8" fmla="*/ 4 w 694"/>
                <a:gd name="T9" fmla="*/ 39 h 324"/>
                <a:gd name="T10" fmla="*/ 43 w 694"/>
                <a:gd name="T11" fmla="*/ 35 h 324"/>
                <a:gd name="T12" fmla="*/ 132 w 694"/>
                <a:gd name="T13" fmla="*/ 0 h 324"/>
                <a:gd name="T14" fmla="*/ 158 w 694"/>
                <a:gd name="T15" fmla="*/ 4 h 324"/>
                <a:gd name="T16" fmla="*/ 182 w 694"/>
                <a:gd name="T17" fmla="*/ 9 h 324"/>
                <a:gd name="T18" fmla="*/ 208 w 694"/>
                <a:gd name="T19" fmla="*/ 35 h 324"/>
                <a:gd name="T20" fmla="*/ 220 w 694"/>
                <a:gd name="T21" fmla="*/ 54 h 324"/>
                <a:gd name="T22" fmla="*/ 232 w 694"/>
                <a:gd name="T23" fmla="*/ 54 h 324"/>
                <a:gd name="T24" fmla="*/ 258 w 694"/>
                <a:gd name="T25" fmla="*/ 47 h 324"/>
                <a:gd name="T26" fmla="*/ 288 w 694"/>
                <a:gd name="T27" fmla="*/ 67 h 324"/>
                <a:gd name="T28" fmla="*/ 324 w 694"/>
                <a:gd name="T29" fmla="*/ 80 h 324"/>
                <a:gd name="T30" fmla="*/ 359 w 694"/>
                <a:gd name="T31" fmla="*/ 77 h 324"/>
                <a:gd name="T32" fmla="*/ 384 w 694"/>
                <a:gd name="T33" fmla="*/ 95 h 324"/>
                <a:gd name="T34" fmla="*/ 407 w 694"/>
                <a:gd name="T35" fmla="*/ 91 h 324"/>
                <a:gd name="T36" fmla="*/ 446 w 694"/>
                <a:gd name="T37" fmla="*/ 113 h 324"/>
                <a:gd name="T38" fmla="*/ 462 w 694"/>
                <a:gd name="T39" fmla="*/ 106 h 324"/>
                <a:gd name="T40" fmla="*/ 501 w 694"/>
                <a:gd name="T41" fmla="*/ 111 h 324"/>
                <a:gd name="T42" fmla="*/ 567 w 694"/>
                <a:gd name="T43" fmla="*/ 121 h 324"/>
                <a:gd name="T44" fmla="*/ 536 w 694"/>
                <a:gd name="T45" fmla="*/ 145 h 324"/>
                <a:gd name="T46" fmla="*/ 535 w 694"/>
                <a:gd name="T47" fmla="*/ 161 h 324"/>
                <a:gd name="T48" fmla="*/ 508 w 694"/>
                <a:gd name="T49" fmla="*/ 151 h 324"/>
                <a:gd name="T50" fmla="*/ 456 w 694"/>
                <a:gd name="T51" fmla="*/ 157 h 324"/>
                <a:gd name="T52" fmla="*/ 438 w 694"/>
                <a:gd name="T53" fmla="*/ 172 h 324"/>
                <a:gd name="T54" fmla="*/ 409 w 694"/>
                <a:gd name="T55" fmla="*/ 179 h 324"/>
                <a:gd name="T56" fmla="*/ 386 w 694"/>
                <a:gd name="T57" fmla="*/ 172 h 324"/>
                <a:gd name="T58" fmla="*/ 332 w 694"/>
                <a:gd name="T59" fmla="*/ 191 h 324"/>
                <a:gd name="T60" fmla="*/ 288 w 694"/>
                <a:gd name="T61" fmla="*/ 191 h 324"/>
                <a:gd name="T62" fmla="*/ 267 w 694"/>
                <a:gd name="T63" fmla="*/ 182 h 324"/>
                <a:gd name="T64" fmla="*/ 253 w 694"/>
                <a:gd name="T65" fmla="*/ 174 h 324"/>
                <a:gd name="T66" fmla="*/ 243 w 694"/>
                <a:gd name="T67" fmla="*/ 161 h 324"/>
                <a:gd name="T68" fmla="*/ 220 w 694"/>
                <a:gd name="T69" fmla="*/ 137 h 324"/>
                <a:gd name="T70" fmla="*/ 192 w 694"/>
                <a:gd name="T71" fmla="*/ 145 h 324"/>
                <a:gd name="T72" fmla="*/ 148 w 694"/>
                <a:gd name="T73" fmla="*/ 133 h 324"/>
                <a:gd name="T74" fmla="*/ 132 w 694"/>
                <a:gd name="T75" fmla="*/ 144 h 324"/>
                <a:gd name="T76" fmla="*/ 104 w 694"/>
                <a:gd name="T77" fmla="*/ 145 h 32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4"/>
                <a:gd name="T118" fmla="*/ 0 h 324"/>
                <a:gd name="T119" fmla="*/ 694 w 694"/>
                <a:gd name="T120" fmla="*/ 324 h 32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4" h="324">
                  <a:moveTo>
                    <a:pt x="111" y="238"/>
                  </a:moveTo>
                  <a:lnTo>
                    <a:pt x="109" y="225"/>
                  </a:lnTo>
                  <a:lnTo>
                    <a:pt x="93" y="216"/>
                  </a:lnTo>
                  <a:lnTo>
                    <a:pt x="40" y="168"/>
                  </a:lnTo>
                  <a:lnTo>
                    <a:pt x="38" y="141"/>
                  </a:lnTo>
                  <a:lnTo>
                    <a:pt x="13" y="138"/>
                  </a:lnTo>
                  <a:lnTo>
                    <a:pt x="15" y="116"/>
                  </a:lnTo>
                  <a:lnTo>
                    <a:pt x="6" y="93"/>
                  </a:lnTo>
                  <a:lnTo>
                    <a:pt x="0" y="79"/>
                  </a:lnTo>
                  <a:lnTo>
                    <a:pt x="4" y="65"/>
                  </a:lnTo>
                  <a:lnTo>
                    <a:pt x="22" y="65"/>
                  </a:lnTo>
                  <a:lnTo>
                    <a:pt x="52" y="59"/>
                  </a:lnTo>
                  <a:lnTo>
                    <a:pt x="143" y="13"/>
                  </a:lnTo>
                  <a:lnTo>
                    <a:pt x="161" y="0"/>
                  </a:lnTo>
                  <a:lnTo>
                    <a:pt x="172" y="15"/>
                  </a:lnTo>
                  <a:lnTo>
                    <a:pt x="193" y="6"/>
                  </a:lnTo>
                  <a:lnTo>
                    <a:pt x="211" y="9"/>
                  </a:lnTo>
                  <a:lnTo>
                    <a:pt x="222" y="15"/>
                  </a:lnTo>
                  <a:lnTo>
                    <a:pt x="222" y="38"/>
                  </a:lnTo>
                  <a:lnTo>
                    <a:pt x="254" y="59"/>
                  </a:lnTo>
                  <a:lnTo>
                    <a:pt x="256" y="72"/>
                  </a:lnTo>
                  <a:lnTo>
                    <a:pt x="268" y="90"/>
                  </a:lnTo>
                  <a:lnTo>
                    <a:pt x="277" y="97"/>
                  </a:lnTo>
                  <a:lnTo>
                    <a:pt x="284" y="90"/>
                  </a:lnTo>
                  <a:lnTo>
                    <a:pt x="306" y="77"/>
                  </a:lnTo>
                  <a:lnTo>
                    <a:pt x="315" y="79"/>
                  </a:lnTo>
                  <a:lnTo>
                    <a:pt x="345" y="113"/>
                  </a:lnTo>
                  <a:lnTo>
                    <a:pt x="352" y="111"/>
                  </a:lnTo>
                  <a:lnTo>
                    <a:pt x="383" y="129"/>
                  </a:lnTo>
                  <a:lnTo>
                    <a:pt x="397" y="134"/>
                  </a:lnTo>
                  <a:lnTo>
                    <a:pt x="418" y="127"/>
                  </a:lnTo>
                  <a:lnTo>
                    <a:pt x="438" y="127"/>
                  </a:lnTo>
                  <a:lnTo>
                    <a:pt x="463" y="145"/>
                  </a:lnTo>
                  <a:lnTo>
                    <a:pt x="470" y="159"/>
                  </a:lnTo>
                  <a:lnTo>
                    <a:pt x="483" y="147"/>
                  </a:lnTo>
                  <a:lnTo>
                    <a:pt x="497" y="152"/>
                  </a:lnTo>
                  <a:lnTo>
                    <a:pt x="520" y="177"/>
                  </a:lnTo>
                  <a:lnTo>
                    <a:pt x="545" y="188"/>
                  </a:lnTo>
                  <a:lnTo>
                    <a:pt x="554" y="191"/>
                  </a:lnTo>
                  <a:lnTo>
                    <a:pt x="565" y="179"/>
                  </a:lnTo>
                  <a:lnTo>
                    <a:pt x="579" y="175"/>
                  </a:lnTo>
                  <a:lnTo>
                    <a:pt x="613" y="184"/>
                  </a:lnTo>
                  <a:lnTo>
                    <a:pt x="656" y="193"/>
                  </a:lnTo>
                  <a:lnTo>
                    <a:pt x="693" y="204"/>
                  </a:lnTo>
                  <a:lnTo>
                    <a:pt x="681" y="218"/>
                  </a:lnTo>
                  <a:lnTo>
                    <a:pt x="656" y="243"/>
                  </a:lnTo>
                  <a:lnTo>
                    <a:pt x="652" y="250"/>
                  </a:lnTo>
                  <a:lnTo>
                    <a:pt x="654" y="268"/>
                  </a:lnTo>
                  <a:lnTo>
                    <a:pt x="636" y="268"/>
                  </a:lnTo>
                  <a:lnTo>
                    <a:pt x="620" y="254"/>
                  </a:lnTo>
                  <a:lnTo>
                    <a:pt x="604" y="250"/>
                  </a:lnTo>
                  <a:lnTo>
                    <a:pt x="558" y="261"/>
                  </a:lnTo>
                  <a:lnTo>
                    <a:pt x="549" y="270"/>
                  </a:lnTo>
                  <a:lnTo>
                    <a:pt x="536" y="286"/>
                  </a:lnTo>
                  <a:lnTo>
                    <a:pt x="513" y="300"/>
                  </a:lnTo>
                  <a:lnTo>
                    <a:pt x="499" y="300"/>
                  </a:lnTo>
                  <a:lnTo>
                    <a:pt x="483" y="288"/>
                  </a:lnTo>
                  <a:lnTo>
                    <a:pt x="472" y="288"/>
                  </a:lnTo>
                  <a:lnTo>
                    <a:pt x="427" y="309"/>
                  </a:lnTo>
                  <a:lnTo>
                    <a:pt x="406" y="320"/>
                  </a:lnTo>
                  <a:lnTo>
                    <a:pt x="388" y="323"/>
                  </a:lnTo>
                  <a:lnTo>
                    <a:pt x="352" y="320"/>
                  </a:lnTo>
                  <a:lnTo>
                    <a:pt x="338" y="320"/>
                  </a:lnTo>
                  <a:lnTo>
                    <a:pt x="327" y="304"/>
                  </a:lnTo>
                  <a:lnTo>
                    <a:pt x="320" y="297"/>
                  </a:lnTo>
                  <a:lnTo>
                    <a:pt x="309" y="291"/>
                  </a:lnTo>
                  <a:lnTo>
                    <a:pt x="302" y="284"/>
                  </a:lnTo>
                  <a:lnTo>
                    <a:pt x="297" y="268"/>
                  </a:lnTo>
                  <a:lnTo>
                    <a:pt x="297" y="247"/>
                  </a:lnTo>
                  <a:lnTo>
                    <a:pt x="268" y="229"/>
                  </a:lnTo>
                  <a:lnTo>
                    <a:pt x="249" y="238"/>
                  </a:lnTo>
                  <a:lnTo>
                    <a:pt x="234" y="243"/>
                  </a:lnTo>
                  <a:lnTo>
                    <a:pt x="222" y="220"/>
                  </a:lnTo>
                  <a:lnTo>
                    <a:pt x="181" y="222"/>
                  </a:lnTo>
                  <a:lnTo>
                    <a:pt x="170" y="232"/>
                  </a:lnTo>
                  <a:lnTo>
                    <a:pt x="161" y="241"/>
                  </a:lnTo>
                  <a:lnTo>
                    <a:pt x="145" y="241"/>
                  </a:lnTo>
                  <a:lnTo>
                    <a:pt x="127" y="243"/>
                  </a:lnTo>
                  <a:lnTo>
                    <a:pt x="111" y="238"/>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36" name="Freeform 40"/>
            <p:cNvSpPr>
              <a:spLocks/>
            </p:cNvSpPr>
            <p:nvPr/>
          </p:nvSpPr>
          <p:spPr bwMode="auto">
            <a:xfrm>
              <a:off x="3532" y="3042"/>
              <a:ext cx="392" cy="330"/>
            </a:xfrm>
            <a:custGeom>
              <a:avLst/>
              <a:gdLst>
                <a:gd name="T0" fmla="*/ 9 w 411"/>
                <a:gd name="T1" fmla="*/ 68 h 376"/>
                <a:gd name="T2" fmla="*/ 21 w 411"/>
                <a:gd name="T3" fmla="*/ 85 h 376"/>
                <a:gd name="T4" fmla="*/ 37 w 411"/>
                <a:gd name="T5" fmla="*/ 83 h 376"/>
                <a:gd name="T6" fmla="*/ 52 w 411"/>
                <a:gd name="T7" fmla="*/ 66 h 376"/>
                <a:gd name="T8" fmla="*/ 77 w 411"/>
                <a:gd name="T9" fmla="*/ 75 h 376"/>
                <a:gd name="T10" fmla="*/ 83 w 411"/>
                <a:gd name="T11" fmla="*/ 90 h 376"/>
                <a:gd name="T12" fmla="*/ 93 w 411"/>
                <a:gd name="T13" fmla="*/ 111 h 376"/>
                <a:gd name="T14" fmla="*/ 107 w 411"/>
                <a:gd name="T15" fmla="*/ 125 h 376"/>
                <a:gd name="T16" fmla="*/ 98 w 411"/>
                <a:gd name="T17" fmla="*/ 132 h 376"/>
                <a:gd name="T18" fmla="*/ 151 w 411"/>
                <a:gd name="T19" fmla="*/ 173 h 376"/>
                <a:gd name="T20" fmla="*/ 173 w 411"/>
                <a:gd name="T21" fmla="*/ 175 h 376"/>
                <a:gd name="T22" fmla="*/ 213 w 411"/>
                <a:gd name="T23" fmla="*/ 194 h 376"/>
                <a:gd name="T24" fmla="*/ 222 w 411"/>
                <a:gd name="T25" fmla="*/ 209 h 376"/>
                <a:gd name="T26" fmla="*/ 232 w 411"/>
                <a:gd name="T27" fmla="*/ 207 h 376"/>
                <a:gd name="T28" fmla="*/ 254 w 411"/>
                <a:gd name="T29" fmla="*/ 217 h 376"/>
                <a:gd name="T30" fmla="*/ 263 w 411"/>
                <a:gd name="T31" fmla="*/ 214 h 376"/>
                <a:gd name="T32" fmla="*/ 269 w 411"/>
                <a:gd name="T33" fmla="*/ 201 h 376"/>
                <a:gd name="T34" fmla="*/ 253 w 411"/>
                <a:gd name="T35" fmla="*/ 183 h 376"/>
                <a:gd name="T36" fmla="*/ 213 w 411"/>
                <a:gd name="T37" fmla="*/ 154 h 376"/>
                <a:gd name="T38" fmla="*/ 197 w 411"/>
                <a:gd name="T39" fmla="*/ 152 h 376"/>
                <a:gd name="T40" fmla="*/ 185 w 411"/>
                <a:gd name="T41" fmla="*/ 144 h 376"/>
                <a:gd name="T42" fmla="*/ 173 w 411"/>
                <a:gd name="T43" fmla="*/ 130 h 376"/>
                <a:gd name="T44" fmla="*/ 156 w 411"/>
                <a:gd name="T45" fmla="*/ 111 h 376"/>
                <a:gd name="T46" fmla="*/ 128 w 411"/>
                <a:gd name="T47" fmla="*/ 83 h 376"/>
                <a:gd name="T48" fmla="*/ 143 w 411"/>
                <a:gd name="T49" fmla="*/ 80 h 376"/>
                <a:gd name="T50" fmla="*/ 207 w 411"/>
                <a:gd name="T51" fmla="*/ 68 h 376"/>
                <a:gd name="T52" fmla="*/ 235 w 411"/>
                <a:gd name="T53" fmla="*/ 80 h 376"/>
                <a:gd name="T54" fmla="*/ 248 w 411"/>
                <a:gd name="T55" fmla="*/ 80 h 376"/>
                <a:gd name="T56" fmla="*/ 275 w 411"/>
                <a:gd name="T57" fmla="*/ 82 h 376"/>
                <a:gd name="T58" fmla="*/ 310 w 411"/>
                <a:gd name="T59" fmla="*/ 80 h 376"/>
                <a:gd name="T60" fmla="*/ 333 w 411"/>
                <a:gd name="T61" fmla="*/ 90 h 376"/>
                <a:gd name="T62" fmla="*/ 340 w 411"/>
                <a:gd name="T63" fmla="*/ 75 h 376"/>
                <a:gd name="T64" fmla="*/ 322 w 411"/>
                <a:gd name="T65" fmla="*/ 61 h 376"/>
                <a:gd name="T66" fmla="*/ 320 w 411"/>
                <a:gd name="T67" fmla="*/ 47 h 376"/>
                <a:gd name="T68" fmla="*/ 307 w 411"/>
                <a:gd name="T69" fmla="*/ 36 h 376"/>
                <a:gd name="T70" fmla="*/ 290 w 411"/>
                <a:gd name="T71" fmla="*/ 39 h 376"/>
                <a:gd name="T72" fmla="*/ 273 w 411"/>
                <a:gd name="T73" fmla="*/ 42 h 376"/>
                <a:gd name="T74" fmla="*/ 246 w 411"/>
                <a:gd name="T75" fmla="*/ 28 h 376"/>
                <a:gd name="T76" fmla="*/ 224 w 411"/>
                <a:gd name="T77" fmla="*/ 22 h 376"/>
                <a:gd name="T78" fmla="*/ 185 w 411"/>
                <a:gd name="T79" fmla="*/ 0 h 376"/>
                <a:gd name="T80" fmla="*/ 147 w 411"/>
                <a:gd name="T81" fmla="*/ 16 h 376"/>
                <a:gd name="T82" fmla="*/ 135 w 411"/>
                <a:gd name="T83" fmla="*/ 30 h 376"/>
                <a:gd name="T84" fmla="*/ 75 w 411"/>
                <a:gd name="T85" fmla="*/ 54 h 376"/>
                <a:gd name="T86" fmla="*/ 37 w 411"/>
                <a:gd name="T87" fmla="*/ 54 h 376"/>
                <a:gd name="T88" fmla="*/ 0 w 411"/>
                <a:gd name="T89" fmla="*/ 54 h 37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1"/>
                <a:gd name="T136" fmla="*/ 0 h 376"/>
                <a:gd name="T137" fmla="*/ 411 w 411"/>
                <a:gd name="T138" fmla="*/ 376 h 37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1" h="376">
                  <a:moveTo>
                    <a:pt x="0" y="90"/>
                  </a:moveTo>
                  <a:lnTo>
                    <a:pt x="9" y="115"/>
                  </a:lnTo>
                  <a:lnTo>
                    <a:pt x="18" y="134"/>
                  </a:lnTo>
                  <a:lnTo>
                    <a:pt x="25" y="145"/>
                  </a:lnTo>
                  <a:lnTo>
                    <a:pt x="34" y="147"/>
                  </a:lnTo>
                  <a:lnTo>
                    <a:pt x="45" y="140"/>
                  </a:lnTo>
                  <a:lnTo>
                    <a:pt x="52" y="129"/>
                  </a:lnTo>
                  <a:lnTo>
                    <a:pt x="63" y="111"/>
                  </a:lnTo>
                  <a:lnTo>
                    <a:pt x="77" y="120"/>
                  </a:lnTo>
                  <a:lnTo>
                    <a:pt x="93" y="125"/>
                  </a:lnTo>
                  <a:lnTo>
                    <a:pt x="102" y="131"/>
                  </a:lnTo>
                  <a:lnTo>
                    <a:pt x="100" y="152"/>
                  </a:lnTo>
                  <a:lnTo>
                    <a:pt x="100" y="165"/>
                  </a:lnTo>
                  <a:lnTo>
                    <a:pt x="113" y="188"/>
                  </a:lnTo>
                  <a:lnTo>
                    <a:pt x="132" y="206"/>
                  </a:lnTo>
                  <a:lnTo>
                    <a:pt x="129" y="211"/>
                  </a:lnTo>
                  <a:lnTo>
                    <a:pt x="109" y="211"/>
                  </a:lnTo>
                  <a:lnTo>
                    <a:pt x="118" y="222"/>
                  </a:lnTo>
                  <a:lnTo>
                    <a:pt x="175" y="286"/>
                  </a:lnTo>
                  <a:lnTo>
                    <a:pt x="182" y="290"/>
                  </a:lnTo>
                  <a:lnTo>
                    <a:pt x="198" y="290"/>
                  </a:lnTo>
                  <a:lnTo>
                    <a:pt x="209" y="295"/>
                  </a:lnTo>
                  <a:lnTo>
                    <a:pt x="234" y="306"/>
                  </a:lnTo>
                  <a:lnTo>
                    <a:pt x="257" y="327"/>
                  </a:lnTo>
                  <a:lnTo>
                    <a:pt x="261" y="336"/>
                  </a:lnTo>
                  <a:lnTo>
                    <a:pt x="268" y="352"/>
                  </a:lnTo>
                  <a:lnTo>
                    <a:pt x="275" y="350"/>
                  </a:lnTo>
                  <a:lnTo>
                    <a:pt x="280" y="350"/>
                  </a:lnTo>
                  <a:lnTo>
                    <a:pt x="298" y="356"/>
                  </a:lnTo>
                  <a:lnTo>
                    <a:pt x="307" y="365"/>
                  </a:lnTo>
                  <a:lnTo>
                    <a:pt x="316" y="375"/>
                  </a:lnTo>
                  <a:lnTo>
                    <a:pt x="318" y="361"/>
                  </a:lnTo>
                  <a:lnTo>
                    <a:pt x="318" y="350"/>
                  </a:lnTo>
                  <a:lnTo>
                    <a:pt x="325" y="338"/>
                  </a:lnTo>
                  <a:lnTo>
                    <a:pt x="321" y="327"/>
                  </a:lnTo>
                  <a:lnTo>
                    <a:pt x="305" y="309"/>
                  </a:lnTo>
                  <a:lnTo>
                    <a:pt x="275" y="275"/>
                  </a:lnTo>
                  <a:lnTo>
                    <a:pt x="257" y="261"/>
                  </a:lnTo>
                  <a:lnTo>
                    <a:pt x="250" y="254"/>
                  </a:lnTo>
                  <a:lnTo>
                    <a:pt x="239" y="256"/>
                  </a:lnTo>
                  <a:lnTo>
                    <a:pt x="225" y="243"/>
                  </a:lnTo>
                  <a:lnTo>
                    <a:pt x="223" y="243"/>
                  </a:lnTo>
                  <a:lnTo>
                    <a:pt x="214" y="236"/>
                  </a:lnTo>
                  <a:lnTo>
                    <a:pt x="209" y="220"/>
                  </a:lnTo>
                  <a:lnTo>
                    <a:pt x="205" y="206"/>
                  </a:lnTo>
                  <a:lnTo>
                    <a:pt x="189" y="186"/>
                  </a:lnTo>
                  <a:lnTo>
                    <a:pt x="157" y="150"/>
                  </a:lnTo>
                  <a:lnTo>
                    <a:pt x="154" y="140"/>
                  </a:lnTo>
                  <a:lnTo>
                    <a:pt x="157" y="136"/>
                  </a:lnTo>
                  <a:lnTo>
                    <a:pt x="173" y="134"/>
                  </a:lnTo>
                  <a:lnTo>
                    <a:pt x="218" y="147"/>
                  </a:lnTo>
                  <a:lnTo>
                    <a:pt x="250" y="115"/>
                  </a:lnTo>
                  <a:lnTo>
                    <a:pt x="275" y="136"/>
                  </a:lnTo>
                  <a:lnTo>
                    <a:pt x="284" y="136"/>
                  </a:lnTo>
                  <a:lnTo>
                    <a:pt x="291" y="145"/>
                  </a:lnTo>
                  <a:lnTo>
                    <a:pt x="300" y="136"/>
                  </a:lnTo>
                  <a:lnTo>
                    <a:pt x="316" y="136"/>
                  </a:lnTo>
                  <a:lnTo>
                    <a:pt x="332" y="138"/>
                  </a:lnTo>
                  <a:lnTo>
                    <a:pt x="353" y="129"/>
                  </a:lnTo>
                  <a:lnTo>
                    <a:pt x="375" y="136"/>
                  </a:lnTo>
                  <a:lnTo>
                    <a:pt x="387" y="147"/>
                  </a:lnTo>
                  <a:lnTo>
                    <a:pt x="403" y="152"/>
                  </a:lnTo>
                  <a:lnTo>
                    <a:pt x="403" y="140"/>
                  </a:lnTo>
                  <a:lnTo>
                    <a:pt x="410" y="125"/>
                  </a:lnTo>
                  <a:lnTo>
                    <a:pt x="403" y="115"/>
                  </a:lnTo>
                  <a:lnTo>
                    <a:pt x="389" y="102"/>
                  </a:lnTo>
                  <a:lnTo>
                    <a:pt x="387" y="88"/>
                  </a:lnTo>
                  <a:lnTo>
                    <a:pt x="387" y="77"/>
                  </a:lnTo>
                  <a:lnTo>
                    <a:pt x="389" y="65"/>
                  </a:lnTo>
                  <a:lnTo>
                    <a:pt x="371" y="61"/>
                  </a:lnTo>
                  <a:lnTo>
                    <a:pt x="362" y="59"/>
                  </a:lnTo>
                  <a:lnTo>
                    <a:pt x="350" y="65"/>
                  </a:lnTo>
                  <a:lnTo>
                    <a:pt x="339" y="72"/>
                  </a:lnTo>
                  <a:lnTo>
                    <a:pt x="330" y="72"/>
                  </a:lnTo>
                  <a:lnTo>
                    <a:pt x="312" y="56"/>
                  </a:lnTo>
                  <a:lnTo>
                    <a:pt x="298" y="47"/>
                  </a:lnTo>
                  <a:lnTo>
                    <a:pt x="282" y="50"/>
                  </a:lnTo>
                  <a:lnTo>
                    <a:pt x="271" y="38"/>
                  </a:lnTo>
                  <a:lnTo>
                    <a:pt x="236" y="2"/>
                  </a:lnTo>
                  <a:lnTo>
                    <a:pt x="223" y="0"/>
                  </a:lnTo>
                  <a:lnTo>
                    <a:pt x="200" y="29"/>
                  </a:lnTo>
                  <a:lnTo>
                    <a:pt x="177" y="27"/>
                  </a:lnTo>
                  <a:lnTo>
                    <a:pt x="166" y="38"/>
                  </a:lnTo>
                  <a:lnTo>
                    <a:pt x="164" y="50"/>
                  </a:lnTo>
                  <a:lnTo>
                    <a:pt x="118" y="97"/>
                  </a:lnTo>
                  <a:lnTo>
                    <a:pt x="91" y="90"/>
                  </a:lnTo>
                  <a:lnTo>
                    <a:pt x="61" y="84"/>
                  </a:lnTo>
                  <a:lnTo>
                    <a:pt x="45" y="90"/>
                  </a:lnTo>
                  <a:lnTo>
                    <a:pt x="27" y="97"/>
                  </a:lnTo>
                  <a:lnTo>
                    <a:pt x="0" y="9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37" name="Freeform 41"/>
            <p:cNvSpPr>
              <a:spLocks/>
            </p:cNvSpPr>
            <p:nvPr/>
          </p:nvSpPr>
          <p:spPr bwMode="auto">
            <a:xfrm>
              <a:off x="4001" y="3752"/>
              <a:ext cx="38" cy="31"/>
            </a:xfrm>
            <a:custGeom>
              <a:avLst/>
              <a:gdLst>
                <a:gd name="T0" fmla="*/ 23 w 39"/>
                <a:gd name="T1" fmla="*/ 0 h 36"/>
                <a:gd name="T2" fmla="*/ 34 w 39"/>
                <a:gd name="T3" fmla="*/ 4 h 36"/>
                <a:gd name="T4" fmla="*/ 30 w 39"/>
                <a:gd name="T5" fmla="*/ 13 h 36"/>
                <a:gd name="T6" fmla="*/ 34 w 39"/>
                <a:gd name="T7" fmla="*/ 18 h 36"/>
                <a:gd name="T8" fmla="*/ 23 w 39"/>
                <a:gd name="T9" fmla="*/ 19 h 36"/>
                <a:gd name="T10" fmla="*/ 10 w 39"/>
                <a:gd name="T11" fmla="*/ 18 h 36"/>
                <a:gd name="T12" fmla="*/ 0 w 39"/>
                <a:gd name="T13" fmla="*/ 11 h 36"/>
                <a:gd name="T14" fmla="*/ 23 w 39"/>
                <a:gd name="T15" fmla="*/ 0 h 36"/>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6"/>
                <a:gd name="T26" fmla="*/ 39 w 39"/>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6">
                  <a:moveTo>
                    <a:pt x="27" y="0"/>
                  </a:moveTo>
                  <a:lnTo>
                    <a:pt x="38" y="8"/>
                  </a:lnTo>
                  <a:lnTo>
                    <a:pt x="34" y="23"/>
                  </a:lnTo>
                  <a:lnTo>
                    <a:pt x="38" y="32"/>
                  </a:lnTo>
                  <a:lnTo>
                    <a:pt x="27" y="35"/>
                  </a:lnTo>
                  <a:lnTo>
                    <a:pt x="10" y="32"/>
                  </a:lnTo>
                  <a:lnTo>
                    <a:pt x="0" y="20"/>
                  </a:lnTo>
                  <a:lnTo>
                    <a:pt x="27"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38" name="Freeform 42"/>
            <p:cNvSpPr>
              <a:spLocks/>
            </p:cNvSpPr>
            <p:nvPr/>
          </p:nvSpPr>
          <p:spPr bwMode="auto">
            <a:xfrm>
              <a:off x="4054" y="3761"/>
              <a:ext cx="197" cy="159"/>
            </a:xfrm>
            <a:custGeom>
              <a:avLst/>
              <a:gdLst>
                <a:gd name="T0" fmla="*/ 25 w 207"/>
                <a:gd name="T1" fmla="*/ 4 h 181"/>
                <a:gd name="T2" fmla="*/ 14 w 207"/>
                <a:gd name="T3" fmla="*/ 7 h 181"/>
                <a:gd name="T4" fmla="*/ 18 w 207"/>
                <a:gd name="T5" fmla="*/ 13 h 181"/>
                <a:gd name="T6" fmla="*/ 10 w 207"/>
                <a:gd name="T7" fmla="*/ 19 h 181"/>
                <a:gd name="T8" fmla="*/ 4 w 207"/>
                <a:gd name="T9" fmla="*/ 19 h 181"/>
                <a:gd name="T10" fmla="*/ 0 w 207"/>
                <a:gd name="T11" fmla="*/ 22 h 181"/>
                <a:gd name="T12" fmla="*/ 2 w 207"/>
                <a:gd name="T13" fmla="*/ 31 h 181"/>
                <a:gd name="T14" fmla="*/ 29 w 207"/>
                <a:gd name="T15" fmla="*/ 37 h 181"/>
                <a:gd name="T16" fmla="*/ 35 w 207"/>
                <a:gd name="T17" fmla="*/ 54 h 181"/>
                <a:gd name="T18" fmla="*/ 43 w 207"/>
                <a:gd name="T19" fmla="*/ 76 h 181"/>
                <a:gd name="T20" fmla="*/ 54 w 207"/>
                <a:gd name="T21" fmla="*/ 86 h 181"/>
                <a:gd name="T22" fmla="*/ 66 w 207"/>
                <a:gd name="T23" fmla="*/ 79 h 181"/>
                <a:gd name="T24" fmla="*/ 82 w 207"/>
                <a:gd name="T25" fmla="*/ 92 h 181"/>
                <a:gd name="T26" fmla="*/ 98 w 207"/>
                <a:gd name="T27" fmla="*/ 107 h 181"/>
                <a:gd name="T28" fmla="*/ 103 w 207"/>
                <a:gd name="T29" fmla="*/ 97 h 181"/>
                <a:gd name="T30" fmla="*/ 99 w 207"/>
                <a:gd name="T31" fmla="*/ 88 h 181"/>
                <a:gd name="T32" fmla="*/ 105 w 207"/>
                <a:gd name="T33" fmla="*/ 86 h 181"/>
                <a:gd name="T34" fmla="*/ 128 w 207"/>
                <a:gd name="T35" fmla="*/ 98 h 181"/>
                <a:gd name="T36" fmla="*/ 137 w 207"/>
                <a:gd name="T37" fmla="*/ 95 h 181"/>
                <a:gd name="T38" fmla="*/ 139 w 207"/>
                <a:gd name="T39" fmla="*/ 90 h 181"/>
                <a:gd name="T40" fmla="*/ 128 w 207"/>
                <a:gd name="T41" fmla="*/ 73 h 181"/>
                <a:gd name="T42" fmla="*/ 128 w 207"/>
                <a:gd name="T43" fmla="*/ 69 h 181"/>
                <a:gd name="T44" fmla="*/ 116 w 207"/>
                <a:gd name="T45" fmla="*/ 56 h 181"/>
                <a:gd name="T46" fmla="*/ 110 w 207"/>
                <a:gd name="T47" fmla="*/ 46 h 181"/>
                <a:gd name="T48" fmla="*/ 116 w 207"/>
                <a:gd name="T49" fmla="*/ 46 h 181"/>
                <a:gd name="T50" fmla="*/ 128 w 207"/>
                <a:gd name="T51" fmla="*/ 47 h 181"/>
                <a:gd name="T52" fmla="*/ 146 w 207"/>
                <a:gd name="T53" fmla="*/ 57 h 181"/>
                <a:gd name="T54" fmla="*/ 153 w 207"/>
                <a:gd name="T55" fmla="*/ 49 h 181"/>
                <a:gd name="T56" fmla="*/ 167 w 207"/>
                <a:gd name="T57" fmla="*/ 51 h 181"/>
                <a:gd name="T58" fmla="*/ 169 w 207"/>
                <a:gd name="T59" fmla="*/ 47 h 181"/>
                <a:gd name="T60" fmla="*/ 151 w 207"/>
                <a:gd name="T61" fmla="*/ 33 h 181"/>
                <a:gd name="T62" fmla="*/ 139 w 207"/>
                <a:gd name="T63" fmla="*/ 35 h 181"/>
                <a:gd name="T64" fmla="*/ 134 w 207"/>
                <a:gd name="T65" fmla="*/ 29 h 181"/>
                <a:gd name="T66" fmla="*/ 128 w 207"/>
                <a:gd name="T67" fmla="*/ 17 h 181"/>
                <a:gd name="T68" fmla="*/ 120 w 207"/>
                <a:gd name="T69" fmla="*/ 22 h 181"/>
                <a:gd name="T70" fmla="*/ 103 w 207"/>
                <a:gd name="T71" fmla="*/ 17 h 181"/>
                <a:gd name="T72" fmla="*/ 92 w 207"/>
                <a:gd name="T73" fmla="*/ 4 h 181"/>
                <a:gd name="T74" fmla="*/ 70 w 207"/>
                <a:gd name="T75" fmla="*/ 5 h 181"/>
                <a:gd name="T76" fmla="*/ 56 w 207"/>
                <a:gd name="T77" fmla="*/ 7 h 181"/>
                <a:gd name="T78" fmla="*/ 45 w 207"/>
                <a:gd name="T79" fmla="*/ 0 h 181"/>
                <a:gd name="T80" fmla="*/ 37 w 207"/>
                <a:gd name="T81" fmla="*/ 4 h 181"/>
                <a:gd name="T82" fmla="*/ 25 w 207"/>
                <a:gd name="T83" fmla="*/ 4 h 18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7"/>
                <a:gd name="T127" fmla="*/ 0 h 181"/>
                <a:gd name="T128" fmla="*/ 207 w 207"/>
                <a:gd name="T129" fmla="*/ 181 h 18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7" h="181">
                  <a:moveTo>
                    <a:pt x="29" y="6"/>
                  </a:moveTo>
                  <a:lnTo>
                    <a:pt x="18" y="11"/>
                  </a:lnTo>
                  <a:lnTo>
                    <a:pt x="22" y="22"/>
                  </a:lnTo>
                  <a:lnTo>
                    <a:pt x="11" y="33"/>
                  </a:lnTo>
                  <a:lnTo>
                    <a:pt x="4" y="33"/>
                  </a:lnTo>
                  <a:lnTo>
                    <a:pt x="0" y="38"/>
                  </a:lnTo>
                  <a:lnTo>
                    <a:pt x="2" y="51"/>
                  </a:lnTo>
                  <a:lnTo>
                    <a:pt x="36" y="63"/>
                  </a:lnTo>
                  <a:lnTo>
                    <a:pt x="43" y="90"/>
                  </a:lnTo>
                  <a:lnTo>
                    <a:pt x="52" y="126"/>
                  </a:lnTo>
                  <a:lnTo>
                    <a:pt x="66" y="144"/>
                  </a:lnTo>
                  <a:lnTo>
                    <a:pt x="80" y="132"/>
                  </a:lnTo>
                  <a:lnTo>
                    <a:pt x="100" y="155"/>
                  </a:lnTo>
                  <a:lnTo>
                    <a:pt x="119" y="180"/>
                  </a:lnTo>
                  <a:lnTo>
                    <a:pt x="125" y="162"/>
                  </a:lnTo>
                  <a:lnTo>
                    <a:pt x="121" y="148"/>
                  </a:lnTo>
                  <a:lnTo>
                    <a:pt x="128" y="144"/>
                  </a:lnTo>
                  <a:lnTo>
                    <a:pt x="157" y="166"/>
                  </a:lnTo>
                  <a:lnTo>
                    <a:pt x="167" y="159"/>
                  </a:lnTo>
                  <a:lnTo>
                    <a:pt x="169" y="150"/>
                  </a:lnTo>
                  <a:lnTo>
                    <a:pt x="155" y="123"/>
                  </a:lnTo>
                  <a:lnTo>
                    <a:pt x="155" y="117"/>
                  </a:lnTo>
                  <a:lnTo>
                    <a:pt x="141" y="94"/>
                  </a:lnTo>
                  <a:lnTo>
                    <a:pt x="135" y="76"/>
                  </a:lnTo>
                  <a:lnTo>
                    <a:pt x="141" y="76"/>
                  </a:lnTo>
                  <a:lnTo>
                    <a:pt x="157" y="78"/>
                  </a:lnTo>
                  <a:lnTo>
                    <a:pt x="178" y="96"/>
                  </a:lnTo>
                  <a:lnTo>
                    <a:pt x="187" y="83"/>
                  </a:lnTo>
                  <a:lnTo>
                    <a:pt x="203" y="85"/>
                  </a:lnTo>
                  <a:lnTo>
                    <a:pt x="206" y="81"/>
                  </a:lnTo>
                  <a:lnTo>
                    <a:pt x="185" y="56"/>
                  </a:lnTo>
                  <a:lnTo>
                    <a:pt x="169" y="58"/>
                  </a:lnTo>
                  <a:lnTo>
                    <a:pt x="164" y="49"/>
                  </a:lnTo>
                  <a:lnTo>
                    <a:pt x="155" y="29"/>
                  </a:lnTo>
                  <a:lnTo>
                    <a:pt x="146" y="36"/>
                  </a:lnTo>
                  <a:lnTo>
                    <a:pt x="125" y="29"/>
                  </a:lnTo>
                  <a:lnTo>
                    <a:pt x="112" y="6"/>
                  </a:lnTo>
                  <a:lnTo>
                    <a:pt x="86" y="9"/>
                  </a:lnTo>
                  <a:lnTo>
                    <a:pt x="68" y="11"/>
                  </a:lnTo>
                  <a:lnTo>
                    <a:pt x="54" y="0"/>
                  </a:lnTo>
                  <a:lnTo>
                    <a:pt x="45" y="6"/>
                  </a:lnTo>
                  <a:lnTo>
                    <a:pt x="29" y="6"/>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39" name="Freeform 43"/>
            <p:cNvSpPr>
              <a:spLocks/>
            </p:cNvSpPr>
            <p:nvPr/>
          </p:nvSpPr>
          <p:spPr bwMode="auto">
            <a:xfrm>
              <a:off x="3988" y="3435"/>
              <a:ext cx="461" cy="383"/>
            </a:xfrm>
            <a:custGeom>
              <a:avLst/>
              <a:gdLst>
                <a:gd name="T0" fmla="*/ 73 w 483"/>
                <a:gd name="T1" fmla="*/ 69 h 436"/>
                <a:gd name="T2" fmla="*/ 50 w 483"/>
                <a:gd name="T3" fmla="*/ 112 h 436"/>
                <a:gd name="T4" fmla="*/ 42 w 483"/>
                <a:gd name="T5" fmla="*/ 121 h 436"/>
                <a:gd name="T6" fmla="*/ 23 w 483"/>
                <a:gd name="T7" fmla="*/ 134 h 436"/>
                <a:gd name="T8" fmla="*/ 0 w 483"/>
                <a:gd name="T9" fmla="*/ 136 h 436"/>
                <a:gd name="T10" fmla="*/ 29 w 483"/>
                <a:gd name="T11" fmla="*/ 174 h 436"/>
                <a:gd name="T12" fmla="*/ 52 w 483"/>
                <a:gd name="T13" fmla="*/ 174 h 436"/>
                <a:gd name="T14" fmla="*/ 46 w 483"/>
                <a:gd name="T15" fmla="*/ 186 h 436"/>
                <a:gd name="T16" fmla="*/ 52 w 483"/>
                <a:gd name="T17" fmla="*/ 206 h 436"/>
                <a:gd name="T18" fmla="*/ 71 w 483"/>
                <a:gd name="T19" fmla="*/ 220 h 436"/>
                <a:gd name="T20" fmla="*/ 85 w 483"/>
                <a:gd name="T21" fmla="*/ 213 h 436"/>
                <a:gd name="T22" fmla="*/ 100 w 483"/>
                <a:gd name="T23" fmla="*/ 213 h 436"/>
                <a:gd name="T24" fmla="*/ 149 w 483"/>
                <a:gd name="T25" fmla="*/ 217 h 436"/>
                <a:gd name="T26" fmla="*/ 177 w 483"/>
                <a:gd name="T27" fmla="*/ 228 h 436"/>
                <a:gd name="T28" fmla="*/ 191 w 483"/>
                <a:gd name="T29" fmla="*/ 242 h 436"/>
                <a:gd name="T30" fmla="*/ 212 w 483"/>
                <a:gd name="T31" fmla="*/ 236 h 436"/>
                <a:gd name="T32" fmla="*/ 250 w 483"/>
                <a:gd name="T33" fmla="*/ 259 h 436"/>
                <a:gd name="T34" fmla="*/ 258 w 483"/>
                <a:gd name="T35" fmla="*/ 245 h 436"/>
                <a:gd name="T36" fmla="*/ 257 w 483"/>
                <a:gd name="T37" fmla="*/ 226 h 436"/>
                <a:gd name="T38" fmla="*/ 241 w 483"/>
                <a:gd name="T39" fmla="*/ 215 h 436"/>
                <a:gd name="T40" fmla="*/ 200 w 483"/>
                <a:gd name="T41" fmla="*/ 199 h 436"/>
                <a:gd name="T42" fmla="*/ 175 w 483"/>
                <a:gd name="T43" fmla="*/ 192 h 436"/>
                <a:gd name="T44" fmla="*/ 166 w 483"/>
                <a:gd name="T45" fmla="*/ 183 h 436"/>
                <a:gd name="T46" fmla="*/ 181 w 483"/>
                <a:gd name="T47" fmla="*/ 172 h 436"/>
                <a:gd name="T48" fmla="*/ 170 w 483"/>
                <a:gd name="T49" fmla="*/ 159 h 436"/>
                <a:gd name="T50" fmla="*/ 189 w 483"/>
                <a:gd name="T51" fmla="*/ 164 h 436"/>
                <a:gd name="T52" fmla="*/ 200 w 483"/>
                <a:gd name="T53" fmla="*/ 159 h 436"/>
                <a:gd name="T54" fmla="*/ 177 w 483"/>
                <a:gd name="T55" fmla="*/ 135 h 436"/>
                <a:gd name="T56" fmla="*/ 157 w 483"/>
                <a:gd name="T57" fmla="*/ 106 h 436"/>
                <a:gd name="T58" fmla="*/ 155 w 483"/>
                <a:gd name="T59" fmla="*/ 90 h 436"/>
                <a:gd name="T60" fmla="*/ 163 w 483"/>
                <a:gd name="T61" fmla="*/ 79 h 436"/>
                <a:gd name="T62" fmla="*/ 171 w 483"/>
                <a:gd name="T63" fmla="*/ 93 h 436"/>
                <a:gd name="T64" fmla="*/ 177 w 483"/>
                <a:gd name="T65" fmla="*/ 98 h 436"/>
                <a:gd name="T66" fmla="*/ 210 w 483"/>
                <a:gd name="T67" fmla="*/ 118 h 436"/>
                <a:gd name="T68" fmla="*/ 215 w 483"/>
                <a:gd name="T69" fmla="*/ 105 h 436"/>
                <a:gd name="T70" fmla="*/ 239 w 483"/>
                <a:gd name="T71" fmla="*/ 118 h 436"/>
                <a:gd name="T72" fmla="*/ 228 w 483"/>
                <a:gd name="T73" fmla="*/ 101 h 436"/>
                <a:gd name="T74" fmla="*/ 239 w 483"/>
                <a:gd name="T75" fmla="*/ 95 h 436"/>
                <a:gd name="T76" fmla="*/ 267 w 483"/>
                <a:gd name="T77" fmla="*/ 98 h 436"/>
                <a:gd name="T78" fmla="*/ 254 w 483"/>
                <a:gd name="T79" fmla="*/ 86 h 436"/>
                <a:gd name="T80" fmla="*/ 228 w 483"/>
                <a:gd name="T81" fmla="*/ 76 h 436"/>
                <a:gd name="T82" fmla="*/ 230 w 483"/>
                <a:gd name="T83" fmla="*/ 67 h 436"/>
                <a:gd name="T84" fmla="*/ 277 w 483"/>
                <a:gd name="T85" fmla="*/ 58 h 436"/>
                <a:gd name="T86" fmla="*/ 325 w 483"/>
                <a:gd name="T87" fmla="*/ 55 h 436"/>
                <a:gd name="T88" fmla="*/ 350 w 483"/>
                <a:gd name="T89" fmla="*/ 58 h 436"/>
                <a:gd name="T90" fmla="*/ 376 w 483"/>
                <a:gd name="T91" fmla="*/ 52 h 436"/>
                <a:gd name="T92" fmla="*/ 397 w 483"/>
                <a:gd name="T93" fmla="*/ 32 h 436"/>
                <a:gd name="T94" fmla="*/ 397 w 483"/>
                <a:gd name="T95" fmla="*/ 4 h 436"/>
                <a:gd name="T96" fmla="*/ 378 w 483"/>
                <a:gd name="T97" fmla="*/ 0 h 436"/>
                <a:gd name="T98" fmla="*/ 373 w 483"/>
                <a:gd name="T99" fmla="*/ 13 h 436"/>
                <a:gd name="T100" fmla="*/ 360 w 483"/>
                <a:gd name="T101" fmla="*/ 24 h 436"/>
                <a:gd name="T102" fmla="*/ 346 w 483"/>
                <a:gd name="T103" fmla="*/ 31 h 436"/>
                <a:gd name="T104" fmla="*/ 313 w 483"/>
                <a:gd name="T105" fmla="*/ 22 h 436"/>
                <a:gd name="T106" fmla="*/ 284 w 483"/>
                <a:gd name="T107" fmla="*/ 13 h 436"/>
                <a:gd name="T108" fmla="*/ 250 w 483"/>
                <a:gd name="T109" fmla="*/ 31 h 436"/>
                <a:gd name="T110" fmla="*/ 215 w 483"/>
                <a:gd name="T111" fmla="*/ 37 h 436"/>
                <a:gd name="T112" fmla="*/ 189 w 483"/>
                <a:gd name="T113" fmla="*/ 41 h 436"/>
                <a:gd name="T114" fmla="*/ 170 w 483"/>
                <a:gd name="T115" fmla="*/ 53 h 436"/>
                <a:gd name="T116" fmla="*/ 143 w 483"/>
                <a:gd name="T117" fmla="*/ 55 h 436"/>
                <a:gd name="T118" fmla="*/ 116 w 483"/>
                <a:gd name="T119" fmla="*/ 65 h 436"/>
                <a:gd name="T120" fmla="*/ 90 w 483"/>
                <a:gd name="T121" fmla="*/ 65 h 4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83"/>
                <a:gd name="T184" fmla="*/ 0 h 436"/>
                <a:gd name="T185" fmla="*/ 483 w 483"/>
                <a:gd name="T186" fmla="*/ 436 h 4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83" h="436">
                  <a:moveTo>
                    <a:pt x="97" y="107"/>
                  </a:moveTo>
                  <a:lnTo>
                    <a:pt x="88" y="116"/>
                  </a:lnTo>
                  <a:lnTo>
                    <a:pt x="77" y="152"/>
                  </a:lnTo>
                  <a:lnTo>
                    <a:pt x="61" y="189"/>
                  </a:lnTo>
                  <a:lnTo>
                    <a:pt x="56" y="193"/>
                  </a:lnTo>
                  <a:lnTo>
                    <a:pt x="50" y="204"/>
                  </a:lnTo>
                  <a:lnTo>
                    <a:pt x="40" y="216"/>
                  </a:lnTo>
                  <a:lnTo>
                    <a:pt x="27" y="225"/>
                  </a:lnTo>
                  <a:lnTo>
                    <a:pt x="15" y="230"/>
                  </a:lnTo>
                  <a:lnTo>
                    <a:pt x="0" y="230"/>
                  </a:lnTo>
                  <a:lnTo>
                    <a:pt x="20" y="271"/>
                  </a:lnTo>
                  <a:lnTo>
                    <a:pt x="34" y="291"/>
                  </a:lnTo>
                  <a:lnTo>
                    <a:pt x="50" y="291"/>
                  </a:lnTo>
                  <a:lnTo>
                    <a:pt x="63" y="291"/>
                  </a:lnTo>
                  <a:lnTo>
                    <a:pt x="68" y="302"/>
                  </a:lnTo>
                  <a:lnTo>
                    <a:pt x="54" y="312"/>
                  </a:lnTo>
                  <a:lnTo>
                    <a:pt x="54" y="325"/>
                  </a:lnTo>
                  <a:lnTo>
                    <a:pt x="63" y="346"/>
                  </a:lnTo>
                  <a:lnTo>
                    <a:pt x="77" y="362"/>
                  </a:lnTo>
                  <a:lnTo>
                    <a:pt x="86" y="371"/>
                  </a:lnTo>
                  <a:lnTo>
                    <a:pt x="90" y="357"/>
                  </a:lnTo>
                  <a:lnTo>
                    <a:pt x="102" y="357"/>
                  </a:lnTo>
                  <a:lnTo>
                    <a:pt x="115" y="368"/>
                  </a:lnTo>
                  <a:lnTo>
                    <a:pt x="120" y="357"/>
                  </a:lnTo>
                  <a:lnTo>
                    <a:pt x="143" y="359"/>
                  </a:lnTo>
                  <a:lnTo>
                    <a:pt x="179" y="364"/>
                  </a:lnTo>
                  <a:lnTo>
                    <a:pt x="202" y="373"/>
                  </a:lnTo>
                  <a:lnTo>
                    <a:pt x="213" y="382"/>
                  </a:lnTo>
                  <a:lnTo>
                    <a:pt x="225" y="398"/>
                  </a:lnTo>
                  <a:lnTo>
                    <a:pt x="231" y="407"/>
                  </a:lnTo>
                  <a:lnTo>
                    <a:pt x="243" y="398"/>
                  </a:lnTo>
                  <a:lnTo>
                    <a:pt x="256" y="396"/>
                  </a:lnTo>
                  <a:lnTo>
                    <a:pt x="277" y="412"/>
                  </a:lnTo>
                  <a:lnTo>
                    <a:pt x="302" y="435"/>
                  </a:lnTo>
                  <a:lnTo>
                    <a:pt x="309" y="430"/>
                  </a:lnTo>
                  <a:lnTo>
                    <a:pt x="311" y="412"/>
                  </a:lnTo>
                  <a:lnTo>
                    <a:pt x="311" y="394"/>
                  </a:lnTo>
                  <a:lnTo>
                    <a:pt x="309" y="378"/>
                  </a:lnTo>
                  <a:lnTo>
                    <a:pt x="297" y="357"/>
                  </a:lnTo>
                  <a:lnTo>
                    <a:pt x="291" y="362"/>
                  </a:lnTo>
                  <a:lnTo>
                    <a:pt x="270" y="355"/>
                  </a:lnTo>
                  <a:lnTo>
                    <a:pt x="241" y="332"/>
                  </a:lnTo>
                  <a:lnTo>
                    <a:pt x="231" y="323"/>
                  </a:lnTo>
                  <a:lnTo>
                    <a:pt x="211" y="321"/>
                  </a:lnTo>
                  <a:lnTo>
                    <a:pt x="200" y="314"/>
                  </a:lnTo>
                  <a:lnTo>
                    <a:pt x="200" y="307"/>
                  </a:lnTo>
                  <a:lnTo>
                    <a:pt x="213" y="293"/>
                  </a:lnTo>
                  <a:lnTo>
                    <a:pt x="218" y="289"/>
                  </a:lnTo>
                  <a:lnTo>
                    <a:pt x="209" y="280"/>
                  </a:lnTo>
                  <a:lnTo>
                    <a:pt x="204" y="266"/>
                  </a:lnTo>
                  <a:lnTo>
                    <a:pt x="209" y="259"/>
                  </a:lnTo>
                  <a:lnTo>
                    <a:pt x="227" y="275"/>
                  </a:lnTo>
                  <a:lnTo>
                    <a:pt x="241" y="282"/>
                  </a:lnTo>
                  <a:lnTo>
                    <a:pt x="241" y="268"/>
                  </a:lnTo>
                  <a:lnTo>
                    <a:pt x="231" y="250"/>
                  </a:lnTo>
                  <a:lnTo>
                    <a:pt x="213" y="227"/>
                  </a:lnTo>
                  <a:lnTo>
                    <a:pt x="193" y="195"/>
                  </a:lnTo>
                  <a:lnTo>
                    <a:pt x="190" y="179"/>
                  </a:lnTo>
                  <a:lnTo>
                    <a:pt x="188" y="166"/>
                  </a:lnTo>
                  <a:lnTo>
                    <a:pt x="186" y="150"/>
                  </a:lnTo>
                  <a:lnTo>
                    <a:pt x="184" y="136"/>
                  </a:lnTo>
                  <a:lnTo>
                    <a:pt x="197" y="132"/>
                  </a:lnTo>
                  <a:lnTo>
                    <a:pt x="195" y="141"/>
                  </a:lnTo>
                  <a:lnTo>
                    <a:pt x="206" y="157"/>
                  </a:lnTo>
                  <a:lnTo>
                    <a:pt x="215" y="157"/>
                  </a:lnTo>
                  <a:lnTo>
                    <a:pt x="213" y="166"/>
                  </a:lnTo>
                  <a:lnTo>
                    <a:pt x="254" y="204"/>
                  </a:lnTo>
                  <a:lnTo>
                    <a:pt x="254" y="198"/>
                  </a:lnTo>
                  <a:lnTo>
                    <a:pt x="247" y="179"/>
                  </a:lnTo>
                  <a:lnTo>
                    <a:pt x="259" y="175"/>
                  </a:lnTo>
                  <a:lnTo>
                    <a:pt x="277" y="184"/>
                  </a:lnTo>
                  <a:lnTo>
                    <a:pt x="288" y="198"/>
                  </a:lnTo>
                  <a:lnTo>
                    <a:pt x="291" y="189"/>
                  </a:lnTo>
                  <a:lnTo>
                    <a:pt x="275" y="170"/>
                  </a:lnTo>
                  <a:lnTo>
                    <a:pt x="277" y="163"/>
                  </a:lnTo>
                  <a:lnTo>
                    <a:pt x="288" y="159"/>
                  </a:lnTo>
                  <a:lnTo>
                    <a:pt x="316" y="170"/>
                  </a:lnTo>
                  <a:lnTo>
                    <a:pt x="322" y="166"/>
                  </a:lnTo>
                  <a:lnTo>
                    <a:pt x="320" y="154"/>
                  </a:lnTo>
                  <a:lnTo>
                    <a:pt x="306" y="145"/>
                  </a:lnTo>
                  <a:lnTo>
                    <a:pt x="288" y="136"/>
                  </a:lnTo>
                  <a:lnTo>
                    <a:pt x="275" y="127"/>
                  </a:lnTo>
                  <a:lnTo>
                    <a:pt x="272" y="120"/>
                  </a:lnTo>
                  <a:lnTo>
                    <a:pt x="277" y="111"/>
                  </a:lnTo>
                  <a:lnTo>
                    <a:pt x="304" y="107"/>
                  </a:lnTo>
                  <a:lnTo>
                    <a:pt x="334" y="97"/>
                  </a:lnTo>
                  <a:lnTo>
                    <a:pt x="354" y="100"/>
                  </a:lnTo>
                  <a:lnTo>
                    <a:pt x="391" y="93"/>
                  </a:lnTo>
                  <a:lnTo>
                    <a:pt x="397" y="88"/>
                  </a:lnTo>
                  <a:lnTo>
                    <a:pt x="422" y="97"/>
                  </a:lnTo>
                  <a:lnTo>
                    <a:pt x="443" y="109"/>
                  </a:lnTo>
                  <a:lnTo>
                    <a:pt x="454" y="86"/>
                  </a:lnTo>
                  <a:lnTo>
                    <a:pt x="472" y="61"/>
                  </a:lnTo>
                  <a:lnTo>
                    <a:pt x="479" y="54"/>
                  </a:lnTo>
                  <a:lnTo>
                    <a:pt x="482" y="11"/>
                  </a:lnTo>
                  <a:lnTo>
                    <a:pt x="479" y="6"/>
                  </a:lnTo>
                  <a:lnTo>
                    <a:pt x="468" y="0"/>
                  </a:lnTo>
                  <a:lnTo>
                    <a:pt x="456" y="0"/>
                  </a:lnTo>
                  <a:lnTo>
                    <a:pt x="450" y="6"/>
                  </a:lnTo>
                  <a:lnTo>
                    <a:pt x="450" y="22"/>
                  </a:lnTo>
                  <a:lnTo>
                    <a:pt x="452" y="36"/>
                  </a:lnTo>
                  <a:lnTo>
                    <a:pt x="434" y="40"/>
                  </a:lnTo>
                  <a:lnTo>
                    <a:pt x="422" y="50"/>
                  </a:lnTo>
                  <a:lnTo>
                    <a:pt x="416" y="52"/>
                  </a:lnTo>
                  <a:lnTo>
                    <a:pt x="388" y="45"/>
                  </a:lnTo>
                  <a:lnTo>
                    <a:pt x="377" y="38"/>
                  </a:lnTo>
                  <a:lnTo>
                    <a:pt x="363" y="47"/>
                  </a:lnTo>
                  <a:lnTo>
                    <a:pt x="343" y="22"/>
                  </a:lnTo>
                  <a:lnTo>
                    <a:pt x="320" y="40"/>
                  </a:lnTo>
                  <a:lnTo>
                    <a:pt x="302" y="52"/>
                  </a:lnTo>
                  <a:lnTo>
                    <a:pt x="286" y="59"/>
                  </a:lnTo>
                  <a:lnTo>
                    <a:pt x="259" y="63"/>
                  </a:lnTo>
                  <a:lnTo>
                    <a:pt x="241" y="68"/>
                  </a:lnTo>
                  <a:lnTo>
                    <a:pt x="227" y="68"/>
                  </a:lnTo>
                  <a:lnTo>
                    <a:pt x="220" y="70"/>
                  </a:lnTo>
                  <a:lnTo>
                    <a:pt x="204" y="88"/>
                  </a:lnTo>
                  <a:lnTo>
                    <a:pt x="193" y="88"/>
                  </a:lnTo>
                  <a:lnTo>
                    <a:pt x="172" y="93"/>
                  </a:lnTo>
                  <a:lnTo>
                    <a:pt x="152" y="91"/>
                  </a:lnTo>
                  <a:lnTo>
                    <a:pt x="140" y="109"/>
                  </a:lnTo>
                  <a:lnTo>
                    <a:pt x="125" y="111"/>
                  </a:lnTo>
                  <a:lnTo>
                    <a:pt x="109" y="109"/>
                  </a:lnTo>
                  <a:lnTo>
                    <a:pt x="97" y="107"/>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40" name="Freeform 44"/>
            <p:cNvSpPr>
              <a:spLocks/>
            </p:cNvSpPr>
            <p:nvPr/>
          </p:nvSpPr>
          <p:spPr bwMode="auto">
            <a:xfrm>
              <a:off x="4218" y="3697"/>
              <a:ext cx="112" cy="86"/>
            </a:xfrm>
            <a:custGeom>
              <a:avLst/>
              <a:gdLst>
                <a:gd name="T0" fmla="*/ 9 w 118"/>
                <a:gd name="T1" fmla="*/ 0 h 98"/>
                <a:gd name="T2" fmla="*/ 0 w 118"/>
                <a:gd name="T3" fmla="*/ 4 h 98"/>
                <a:gd name="T4" fmla="*/ 9 w 118"/>
                <a:gd name="T5" fmla="*/ 17 h 98"/>
                <a:gd name="T6" fmla="*/ 23 w 118"/>
                <a:gd name="T7" fmla="*/ 19 h 98"/>
                <a:gd name="T8" fmla="*/ 34 w 118"/>
                <a:gd name="T9" fmla="*/ 30 h 98"/>
                <a:gd name="T10" fmla="*/ 45 w 118"/>
                <a:gd name="T11" fmla="*/ 34 h 98"/>
                <a:gd name="T12" fmla="*/ 65 w 118"/>
                <a:gd name="T13" fmla="*/ 46 h 98"/>
                <a:gd name="T14" fmla="*/ 76 w 118"/>
                <a:gd name="T15" fmla="*/ 49 h 98"/>
                <a:gd name="T16" fmla="*/ 91 w 118"/>
                <a:gd name="T17" fmla="*/ 58 h 98"/>
                <a:gd name="T18" fmla="*/ 95 w 118"/>
                <a:gd name="T19" fmla="*/ 54 h 98"/>
                <a:gd name="T20" fmla="*/ 65 w 118"/>
                <a:gd name="T21" fmla="*/ 36 h 98"/>
                <a:gd name="T22" fmla="*/ 63 w 118"/>
                <a:gd name="T23" fmla="*/ 29 h 98"/>
                <a:gd name="T24" fmla="*/ 60 w 118"/>
                <a:gd name="T25" fmla="*/ 22 h 98"/>
                <a:gd name="T26" fmla="*/ 47 w 118"/>
                <a:gd name="T27" fmla="*/ 13 h 98"/>
                <a:gd name="T28" fmla="*/ 44 w 118"/>
                <a:gd name="T29" fmla="*/ 14 h 98"/>
                <a:gd name="T30" fmla="*/ 27 w 118"/>
                <a:gd name="T31" fmla="*/ 5 h 98"/>
                <a:gd name="T32" fmla="*/ 20 w 118"/>
                <a:gd name="T33" fmla="*/ 4 h 98"/>
                <a:gd name="T34" fmla="*/ 9 w 118"/>
                <a:gd name="T35" fmla="*/ 0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8"/>
                <a:gd name="T55" fmla="*/ 0 h 98"/>
                <a:gd name="T56" fmla="*/ 118 w 118"/>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8" h="98">
                  <a:moveTo>
                    <a:pt x="9" y="0"/>
                  </a:moveTo>
                  <a:lnTo>
                    <a:pt x="0" y="6"/>
                  </a:lnTo>
                  <a:lnTo>
                    <a:pt x="11" y="29"/>
                  </a:lnTo>
                  <a:lnTo>
                    <a:pt x="27" y="33"/>
                  </a:lnTo>
                  <a:lnTo>
                    <a:pt x="42" y="51"/>
                  </a:lnTo>
                  <a:lnTo>
                    <a:pt x="56" y="58"/>
                  </a:lnTo>
                  <a:lnTo>
                    <a:pt x="81" y="76"/>
                  </a:lnTo>
                  <a:lnTo>
                    <a:pt x="94" y="83"/>
                  </a:lnTo>
                  <a:lnTo>
                    <a:pt x="112" y="97"/>
                  </a:lnTo>
                  <a:lnTo>
                    <a:pt x="117" y="90"/>
                  </a:lnTo>
                  <a:lnTo>
                    <a:pt x="81" y="60"/>
                  </a:lnTo>
                  <a:lnTo>
                    <a:pt x="78" y="49"/>
                  </a:lnTo>
                  <a:lnTo>
                    <a:pt x="74" y="36"/>
                  </a:lnTo>
                  <a:lnTo>
                    <a:pt x="58" y="22"/>
                  </a:lnTo>
                  <a:lnTo>
                    <a:pt x="54" y="24"/>
                  </a:lnTo>
                  <a:lnTo>
                    <a:pt x="33" y="9"/>
                  </a:lnTo>
                  <a:lnTo>
                    <a:pt x="24" y="4"/>
                  </a:lnTo>
                  <a:lnTo>
                    <a:pt x="9"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41" name="Freeform 45"/>
            <p:cNvSpPr>
              <a:spLocks/>
            </p:cNvSpPr>
            <p:nvPr/>
          </p:nvSpPr>
          <p:spPr bwMode="auto">
            <a:xfrm>
              <a:off x="4342" y="3985"/>
              <a:ext cx="215" cy="54"/>
            </a:xfrm>
            <a:custGeom>
              <a:avLst/>
              <a:gdLst>
                <a:gd name="T0" fmla="*/ 39 w 226"/>
                <a:gd name="T1" fmla="*/ 8 h 62"/>
                <a:gd name="T2" fmla="*/ 51 w 226"/>
                <a:gd name="T3" fmla="*/ 3 h 62"/>
                <a:gd name="T4" fmla="*/ 59 w 226"/>
                <a:gd name="T5" fmla="*/ 8 h 62"/>
                <a:gd name="T6" fmla="*/ 63 w 226"/>
                <a:gd name="T7" fmla="*/ 9 h 62"/>
                <a:gd name="T8" fmla="*/ 74 w 226"/>
                <a:gd name="T9" fmla="*/ 5 h 62"/>
                <a:gd name="T10" fmla="*/ 80 w 226"/>
                <a:gd name="T11" fmla="*/ 3 h 62"/>
                <a:gd name="T12" fmla="*/ 109 w 226"/>
                <a:gd name="T13" fmla="*/ 5 h 62"/>
                <a:gd name="T14" fmla="*/ 138 w 226"/>
                <a:gd name="T15" fmla="*/ 3 h 62"/>
                <a:gd name="T16" fmla="*/ 147 w 226"/>
                <a:gd name="T17" fmla="*/ 10 h 62"/>
                <a:gd name="T18" fmla="*/ 147 w 226"/>
                <a:gd name="T19" fmla="*/ 13 h 62"/>
                <a:gd name="T20" fmla="*/ 167 w 226"/>
                <a:gd name="T21" fmla="*/ 11 h 62"/>
                <a:gd name="T22" fmla="*/ 178 w 226"/>
                <a:gd name="T23" fmla="*/ 13 h 62"/>
                <a:gd name="T24" fmla="*/ 185 w 226"/>
                <a:gd name="T25" fmla="*/ 17 h 62"/>
                <a:gd name="T26" fmla="*/ 178 w 226"/>
                <a:gd name="T27" fmla="*/ 22 h 62"/>
                <a:gd name="T28" fmla="*/ 160 w 226"/>
                <a:gd name="T29" fmla="*/ 22 h 62"/>
                <a:gd name="T30" fmla="*/ 148 w 226"/>
                <a:gd name="T31" fmla="*/ 26 h 62"/>
                <a:gd name="T32" fmla="*/ 127 w 226"/>
                <a:gd name="T33" fmla="*/ 26 h 62"/>
                <a:gd name="T34" fmla="*/ 108 w 226"/>
                <a:gd name="T35" fmla="*/ 32 h 62"/>
                <a:gd name="T36" fmla="*/ 91 w 226"/>
                <a:gd name="T37" fmla="*/ 35 h 62"/>
                <a:gd name="T38" fmla="*/ 76 w 226"/>
                <a:gd name="T39" fmla="*/ 28 h 62"/>
                <a:gd name="T40" fmla="*/ 59 w 226"/>
                <a:gd name="T41" fmla="*/ 22 h 62"/>
                <a:gd name="T42" fmla="*/ 42 w 226"/>
                <a:gd name="T43" fmla="*/ 22 h 62"/>
                <a:gd name="T44" fmla="*/ 16 w 226"/>
                <a:gd name="T45" fmla="*/ 18 h 62"/>
                <a:gd name="T46" fmla="*/ 9 w 226"/>
                <a:gd name="T47" fmla="*/ 13 h 62"/>
                <a:gd name="T48" fmla="*/ 0 w 226"/>
                <a:gd name="T49" fmla="*/ 3 h 62"/>
                <a:gd name="T50" fmla="*/ 4 w 226"/>
                <a:gd name="T51" fmla="*/ 0 h 62"/>
                <a:gd name="T52" fmla="*/ 25 w 226"/>
                <a:gd name="T53" fmla="*/ 3 h 62"/>
                <a:gd name="T54" fmla="*/ 39 w 226"/>
                <a:gd name="T55" fmla="*/ 8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6"/>
                <a:gd name="T85" fmla="*/ 0 h 62"/>
                <a:gd name="T86" fmla="*/ 226 w 226"/>
                <a:gd name="T87" fmla="*/ 62 h 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6" h="62">
                  <a:moveTo>
                    <a:pt x="47" y="13"/>
                  </a:moveTo>
                  <a:lnTo>
                    <a:pt x="63" y="4"/>
                  </a:lnTo>
                  <a:lnTo>
                    <a:pt x="72" y="13"/>
                  </a:lnTo>
                  <a:lnTo>
                    <a:pt x="77" y="15"/>
                  </a:lnTo>
                  <a:lnTo>
                    <a:pt x="90" y="9"/>
                  </a:lnTo>
                  <a:lnTo>
                    <a:pt x="97" y="4"/>
                  </a:lnTo>
                  <a:lnTo>
                    <a:pt x="134" y="9"/>
                  </a:lnTo>
                  <a:lnTo>
                    <a:pt x="168" y="6"/>
                  </a:lnTo>
                  <a:lnTo>
                    <a:pt x="179" y="18"/>
                  </a:lnTo>
                  <a:lnTo>
                    <a:pt x="179" y="22"/>
                  </a:lnTo>
                  <a:lnTo>
                    <a:pt x="204" y="20"/>
                  </a:lnTo>
                  <a:lnTo>
                    <a:pt x="218" y="22"/>
                  </a:lnTo>
                  <a:lnTo>
                    <a:pt x="225" y="29"/>
                  </a:lnTo>
                  <a:lnTo>
                    <a:pt x="218" y="38"/>
                  </a:lnTo>
                  <a:lnTo>
                    <a:pt x="195" y="38"/>
                  </a:lnTo>
                  <a:lnTo>
                    <a:pt x="181" y="45"/>
                  </a:lnTo>
                  <a:lnTo>
                    <a:pt x="156" y="45"/>
                  </a:lnTo>
                  <a:lnTo>
                    <a:pt x="131" y="56"/>
                  </a:lnTo>
                  <a:lnTo>
                    <a:pt x="111" y="61"/>
                  </a:lnTo>
                  <a:lnTo>
                    <a:pt x="93" y="49"/>
                  </a:lnTo>
                  <a:lnTo>
                    <a:pt x="72" y="38"/>
                  </a:lnTo>
                  <a:lnTo>
                    <a:pt x="50" y="38"/>
                  </a:lnTo>
                  <a:lnTo>
                    <a:pt x="20" y="31"/>
                  </a:lnTo>
                  <a:lnTo>
                    <a:pt x="9" y="22"/>
                  </a:lnTo>
                  <a:lnTo>
                    <a:pt x="0" y="6"/>
                  </a:lnTo>
                  <a:lnTo>
                    <a:pt x="4" y="0"/>
                  </a:lnTo>
                  <a:lnTo>
                    <a:pt x="29" y="4"/>
                  </a:lnTo>
                  <a:lnTo>
                    <a:pt x="47" y="13"/>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42" name="Freeform 46"/>
            <p:cNvSpPr>
              <a:spLocks/>
            </p:cNvSpPr>
            <p:nvPr/>
          </p:nvSpPr>
          <p:spPr bwMode="auto">
            <a:xfrm>
              <a:off x="4341" y="3595"/>
              <a:ext cx="36" cy="32"/>
            </a:xfrm>
            <a:custGeom>
              <a:avLst/>
              <a:gdLst>
                <a:gd name="T0" fmla="*/ 29 w 38"/>
                <a:gd name="T1" fmla="*/ 0 h 37"/>
                <a:gd name="T2" fmla="*/ 10 w 38"/>
                <a:gd name="T3" fmla="*/ 0 h 37"/>
                <a:gd name="T4" fmla="*/ 2 w 38"/>
                <a:gd name="T5" fmla="*/ 3 h 37"/>
                <a:gd name="T6" fmla="*/ 0 w 38"/>
                <a:gd name="T7" fmla="*/ 11 h 37"/>
                <a:gd name="T8" fmla="*/ 0 w 38"/>
                <a:gd name="T9" fmla="*/ 19 h 37"/>
                <a:gd name="T10" fmla="*/ 9 w 38"/>
                <a:gd name="T11" fmla="*/ 20 h 37"/>
                <a:gd name="T12" fmla="*/ 26 w 38"/>
                <a:gd name="T13" fmla="*/ 13 h 37"/>
                <a:gd name="T14" fmla="*/ 29 w 38"/>
                <a:gd name="T15" fmla="*/ 0 h 37"/>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37"/>
                <a:gd name="T26" fmla="*/ 38 w 38"/>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37">
                  <a:moveTo>
                    <a:pt x="37" y="0"/>
                  </a:moveTo>
                  <a:lnTo>
                    <a:pt x="14" y="0"/>
                  </a:lnTo>
                  <a:lnTo>
                    <a:pt x="2" y="7"/>
                  </a:lnTo>
                  <a:lnTo>
                    <a:pt x="0" y="20"/>
                  </a:lnTo>
                  <a:lnTo>
                    <a:pt x="0" y="33"/>
                  </a:lnTo>
                  <a:lnTo>
                    <a:pt x="12" y="36"/>
                  </a:lnTo>
                  <a:lnTo>
                    <a:pt x="32" y="23"/>
                  </a:lnTo>
                  <a:lnTo>
                    <a:pt x="37"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43" name="Freeform 47"/>
            <p:cNvSpPr>
              <a:spLocks/>
            </p:cNvSpPr>
            <p:nvPr/>
          </p:nvSpPr>
          <p:spPr bwMode="auto">
            <a:xfrm>
              <a:off x="4567" y="3902"/>
              <a:ext cx="47" cy="38"/>
            </a:xfrm>
            <a:custGeom>
              <a:avLst/>
              <a:gdLst>
                <a:gd name="T0" fmla="*/ 38 w 50"/>
                <a:gd name="T1" fmla="*/ 0 h 43"/>
                <a:gd name="T2" fmla="*/ 38 w 50"/>
                <a:gd name="T3" fmla="*/ 9 h 43"/>
                <a:gd name="T4" fmla="*/ 14 w 50"/>
                <a:gd name="T5" fmla="*/ 21 h 43"/>
                <a:gd name="T6" fmla="*/ 4 w 50"/>
                <a:gd name="T7" fmla="*/ 26 h 43"/>
                <a:gd name="T8" fmla="*/ 0 w 50"/>
                <a:gd name="T9" fmla="*/ 24 h 43"/>
                <a:gd name="T10" fmla="*/ 4 w 50"/>
                <a:gd name="T11" fmla="*/ 14 h 43"/>
                <a:gd name="T12" fmla="*/ 21 w 50"/>
                <a:gd name="T13" fmla="*/ 4 h 43"/>
                <a:gd name="T14" fmla="*/ 38 w 50"/>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50"/>
                <a:gd name="T25" fmla="*/ 0 h 43"/>
                <a:gd name="T26" fmla="*/ 50 w 50"/>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 h="43">
                  <a:moveTo>
                    <a:pt x="49" y="0"/>
                  </a:moveTo>
                  <a:lnTo>
                    <a:pt x="49" y="14"/>
                  </a:lnTo>
                  <a:lnTo>
                    <a:pt x="18" y="35"/>
                  </a:lnTo>
                  <a:lnTo>
                    <a:pt x="4" y="42"/>
                  </a:lnTo>
                  <a:lnTo>
                    <a:pt x="0" y="39"/>
                  </a:lnTo>
                  <a:lnTo>
                    <a:pt x="4" y="23"/>
                  </a:lnTo>
                  <a:lnTo>
                    <a:pt x="25" y="7"/>
                  </a:lnTo>
                  <a:lnTo>
                    <a:pt x="49"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44" name="Freeform 48"/>
            <p:cNvSpPr>
              <a:spLocks/>
            </p:cNvSpPr>
            <p:nvPr/>
          </p:nvSpPr>
          <p:spPr bwMode="auto">
            <a:xfrm>
              <a:off x="4405" y="3644"/>
              <a:ext cx="55" cy="36"/>
            </a:xfrm>
            <a:custGeom>
              <a:avLst/>
              <a:gdLst>
                <a:gd name="T0" fmla="*/ 25 w 58"/>
                <a:gd name="T1" fmla="*/ 0 h 41"/>
                <a:gd name="T2" fmla="*/ 46 w 58"/>
                <a:gd name="T3" fmla="*/ 17 h 41"/>
                <a:gd name="T4" fmla="*/ 42 w 58"/>
                <a:gd name="T5" fmla="*/ 21 h 41"/>
                <a:gd name="T6" fmla="*/ 29 w 58"/>
                <a:gd name="T7" fmla="*/ 24 h 41"/>
                <a:gd name="T8" fmla="*/ 28 w 58"/>
                <a:gd name="T9" fmla="*/ 18 h 41"/>
                <a:gd name="T10" fmla="*/ 25 w 58"/>
                <a:gd name="T11" fmla="*/ 16 h 41"/>
                <a:gd name="T12" fmla="*/ 17 w 58"/>
                <a:gd name="T13" fmla="*/ 18 h 41"/>
                <a:gd name="T14" fmla="*/ 9 w 58"/>
                <a:gd name="T15" fmla="*/ 14 h 41"/>
                <a:gd name="T16" fmla="*/ 6 w 58"/>
                <a:gd name="T17" fmla="*/ 10 h 41"/>
                <a:gd name="T18" fmla="*/ 9 w 58"/>
                <a:gd name="T19" fmla="*/ 8 h 41"/>
                <a:gd name="T20" fmla="*/ 2 w 58"/>
                <a:gd name="T21" fmla="*/ 12 h 41"/>
                <a:gd name="T22" fmla="*/ 0 w 58"/>
                <a:gd name="T23" fmla="*/ 8 h 41"/>
                <a:gd name="T24" fmla="*/ 11 w 58"/>
                <a:gd name="T25" fmla="*/ 4 h 41"/>
                <a:gd name="T26" fmla="*/ 25 w 58"/>
                <a:gd name="T27" fmla="*/ 0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8"/>
                <a:gd name="T43" fmla="*/ 0 h 41"/>
                <a:gd name="T44" fmla="*/ 58 w 58"/>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8" h="41">
                  <a:moveTo>
                    <a:pt x="30" y="0"/>
                  </a:moveTo>
                  <a:lnTo>
                    <a:pt x="57" y="28"/>
                  </a:lnTo>
                  <a:lnTo>
                    <a:pt x="52" y="35"/>
                  </a:lnTo>
                  <a:lnTo>
                    <a:pt x="37" y="40"/>
                  </a:lnTo>
                  <a:lnTo>
                    <a:pt x="35" y="31"/>
                  </a:lnTo>
                  <a:lnTo>
                    <a:pt x="30" y="26"/>
                  </a:lnTo>
                  <a:lnTo>
                    <a:pt x="21" y="31"/>
                  </a:lnTo>
                  <a:lnTo>
                    <a:pt x="10" y="24"/>
                  </a:lnTo>
                  <a:lnTo>
                    <a:pt x="6" y="17"/>
                  </a:lnTo>
                  <a:lnTo>
                    <a:pt x="13" y="13"/>
                  </a:lnTo>
                  <a:lnTo>
                    <a:pt x="2" y="20"/>
                  </a:lnTo>
                  <a:lnTo>
                    <a:pt x="0" y="13"/>
                  </a:lnTo>
                  <a:lnTo>
                    <a:pt x="15" y="6"/>
                  </a:lnTo>
                  <a:lnTo>
                    <a:pt x="30"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45" name="Freeform 49"/>
            <p:cNvSpPr>
              <a:spLocks/>
            </p:cNvSpPr>
            <p:nvPr/>
          </p:nvSpPr>
          <p:spPr bwMode="auto">
            <a:xfrm>
              <a:off x="3173" y="3306"/>
              <a:ext cx="72" cy="120"/>
            </a:xfrm>
            <a:custGeom>
              <a:avLst/>
              <a:gdLst>
                <a:gd name="T0" fmla="*/ 58 w 77"/>
                <a:gd name="T1" fmla="*/ 0 h 137"/>
                <a:gd name="T2" fmla="*/ 39 w 77"/>
                <a:gd name="T3" fmla="*/ 17 h 137"/>
                <a:gd name="T4" fmla="*/ 18 w 77"/>
                <a:gd name="T5" fmla="*/ 17 h 137"/>
                <a:gd name="T6" fmla="*/ 0 w 77"/>
                <a:gd name="T7" fmla="*/ 26 h 137"/>
                <a:gd name="T8" fmla="*/ 4 w 77"/>
                <a:gd name="T9" fmla="*/ 40 h 137"/>
                <a:gd name="T10" fmla="*/ 4 w 77"/>
                <a:gd name="T11" fmla="*/ 64 h 137"/>
                <a:gd name="T12" fmla="*/ 18 w 77"/>
                <a:gd name="T13" fmla="*/ 80 h 137"/>
                <a:gd name="T14" fmla="*/ 32 w 77"/>
                <a:gd name="T15" fmla="*/ 76 h 137"/>
                <a:gd name="T16" fmla="*/ 35 w 77"/>
                <a:gd name="T17" fmla="*/ 67 h 137"/>
                <a:gd name="T18" fmla="*/ 51 w 77"/>
                <a:gd name="T19" fmla="*/ 44 h 137"/>
                <a:gd name="T20" fmla="*/ 51 w 77"/>
                <a:gd name="T21" fmla="*/ 31 h 137"/>
                <a:gd name="T22" fmla="*/ 58 w 77"/>
                <a:gd name="T23" fmla="*/ 0 h 1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7"/>
                <a:gd name="T37" fmla="*/ 0 h 137"/>
                <a:gd name="T38" fmla="*/ 77 w 77"/>
                <a:gd name="T39" fmla="*/ 137 h 1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7" h="137">
                  <a:moveTo>
                    <a:pt x="76" y="0"/>
                  </a:moveTo>
                  <a:lnTo>
                    <a:pt x="51" y="29"/>
                  </a:lnTo>
                  <a:lnTo>
                    <a:pt x="22" y="29"/>
                  </a:lnTo>
                  <a:lnTo>
                    <a:pt x="0" y="45"/>
                  </a:lnTo>
                  <a:lnTo>
                    <a:pt x="4" y="70"/>
                  </a:lnTo>
                  <a:lnTo>
                    <a:pt x="4" y="108"/>
                  </a:lnTo>
                  <a:lnTo>
                    <a:pt x="22" y="136"/>
                  </a:lnTo>
                  <a:lnTo>
                    <a:pt x="42" y="129"/>
                  </a:lnTo>
                  <a:lnTo>
                    <a:pt x="46" y="113"/>
                  </a:lnTo>
                  <a:lnTo>
                    <a:pt x="67" y="74"/>
                  </a:lnTo>
                  <a:lnTo>
                    <a:pt x="67" y="52"/>
                  </a:lnTo>
                  <a:lnTo>
                    <a:pt x="76"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46" name="Freeform 50"/>
            <p:cNvSpPr>
              <a:spLocks/>
            </p:cNvSpPr>
            <p:nvPr/>
          </p:nvSpPr>
          <p:spPr bwMode="auto">
            <a:xfrm>
              <a:off x="2433" y="2534"/>
              <a:ext cx="812" cy="735"/>
            </a:xfrm>
            <a:custGeom>
              <a:avLst/>
              <a:gdLst>
                <a:gd name="T0" fmla="*/ 10 w 853"/>
                <a:gd name="T1" fmla="*/ 96 h 837"/>
                <a:gd name="T2" fmla="*/ 10 w 853"/>
                <a:gd name="T3" fmla="*/ 116 h 837"/>
                <a:gd name="T4" fmla="*/ 66 w 853"/>
                <a:gd name="T5" fmla="*/ 148 h 837"/>
                <a:gd name="T6" fmla="*/ 111 w 853"/>
                <a:gd name="T7" fmla="*/ 166 h 837"/>
                <a:gd name="T8" fmla="*/ 108 w 853"/>
                <a:gd name="T9" fmla="*/ 193 h 837"/>
                <a:gd name="T10" fmla="*/ 131 w 853"/>
                <a:gd name="T11" fmla="*/ 231 h 837"/>
                <a:gd name="T12" fmla="*/ 145 w 853"/>
                <a:gd name="T13" fmla="*/ 286 h 837"/>
                <a:gd name="T14" fmla="*/ 121 w 853"/>
                <a:gd name="T15" fmla="*/ 286 h 837"/>
                <a:gd name="T16" fmla="*/ 106 w 853"/>
                <a:gd name="T17" fmla="*/ 313 h 837"/>
                <a:gd name="T18" fmla="*/ 89 w 853"/>
                <a:gd name="T19" fmla="*/ 340 h 837"/>
                <a:gd name="T20" fmla="*/ 51 w 853"/>
                <a:gd name="T21" fmla="*/ 389 h 837"/>
                <a:gd name="T22" fmla="*/ 53 w 853"/>
                <a:gd name="T23" fmla="*/ 412 h 837"/>
                <a:gd name="T24" fmla="*/ 147 w 853"/>
                <a:gd name="T25" fmla="*/ 457 h 837"/>
                <a:gd name="T26" fmla="*/ 227 w 853"/>
                <a:gd name="T27" fmla="*/ 484 h 837"/>
                <a:gd name="T28" fmla="*/ 297 w 853"/>
                <a:gd name="T29" fmla="*/ 497 h 837"/>
                <a:gd name="T30" fmla="*/ 322 w 853"/>
                <a:gd name="T31" fmla="*/ 458 h 837"/>
                <a:gd name="T32" fmla="*/ 386 w 853"/>
                <a:gd name="T33" fmla="*/ 443 h 837"/>
                <a:gd name="T34" fmla="*/ 431 w 853"/>
                <a:gd name="T35" fmla="*/ 458 h 837"/>
                <a:gd name="T36" fmla="*/ 494 w 853"/>
                <a:gd name="T37" fmla="*/ 484 h 837"/>
                <a:gd name="T38" fmla="*/ 552 w 853"/>
                <a:gd name="T39" fmla="*/ 474 h 837"/>
                <a:gd name="T40" fmla="*/ 595 w 853"/>
                <a:gd name="T41" fmla="*/ 442 h 837"/>
                <a:gd name="T42" fmla="*/ 569 w 853"/>
                <a:gd name="T43" fmla="*/ 428 h 837"/>
                <a:gd name="T44" fmla="*/ 565 w 853"/>
                <a:gd name="T45" fmla="*/ 382 h 837"/>
                <a:gd name="T46" fmla="*/ 580 w 853"/>
                <a:gd name="T47" fmla="*/ 340 h 837"/>
                <a:gd name="T48" fmla="*/ 580 w 853"/>
                <a:gd name="T49" fmla="*/ 302 h 837"/>
                <a:gd name="T50" fmla="*/ 550 w 853"/>
                <a:gd name="T51" fmla="*/ 304 h 837"/>
                <a:gd name="T52" fmla="*/ 537 w 853"/>
                <a:gd name="T53" fmla="*/ 297 h 837"/>
                <a:gd name="T54" fmla="*/ 569 w 853"/>
                <a:gd name="T55" fmla="*/ 270 h 837"/>
                <a:gd name="T56" fmla="*/ 619 w 853"/>
                <a:gd name="T57" fmla="*/ 235 h 837"/>
                <a:gd name="T58" fmla="*/ 644 w 853"/>
                <a:gd name="T59" fmla="*/ 219 h 837"/>
                <a:gd name="T60" fmla="*/ 663 w 853"/>
                <a:gd name="T61" fmla="*/ 185 h 837"/>
                <a:gd name="T62" fmla="*/ 700 w 853"/>
                <a:gd name="T63" fmla="*/ 155 h 837"/>
                <a:gd name="T64" fmla="*/ 658 w 853"/>
                <a:gd name="T65" fmla="*/ 142 h 837"/>
                <a:gd name="T66" fmla="*/ 610 w 853"/>
                <a:gd name="T67" fmla="*/ 130 h 837"/>
                <a:gd name="T68" fmla="*/ 576 w 853"/>
                <a:gd name="T69" fmla="*/ 108 h 837"/>
                <a:gd name="T70" fmla="*/ 532 w 853"/>
                <a:gd name="T71" fmla="*/ 80 h 837"/>
                <a:gd name="T72" fmla="*/ 493 w 853"/>
                <a:gd name="T73" fmla="*/ 50 h 837"/>
                <a:gd name="T74" fmla="*/ 465 w 853"/>
                <a:gd name="T75" fmla="*/ 20 h 837"/>
                <a:gd name="T76" fmla="*/ 405 w 853"/>
                <a:gd name="T77" fmla="*/ 2 h 837"/>
                <a:gd name="T78" fmla="*/ 380 w 853"/>
                <a:gd name="T79" fmla="*/ 22 h 837"/>
                <a:gd name="T80" fmla="*/ 290 w 853"/>
                <a:gd name="T81" fmla="*/ 58 h 837"/>
                <a:gd name="T82" fmla="*/ 242 w 853"/>
                <a:gd name="T83" fmla="*/ 68 h 837"/>
                <a:gd name="T84" fmla="*/ 200 w 853"/>
                <a:gd name="T85" fmla="*/ 52 h 837"/>
                <a:gd name="T86" fmla="*/ 179 w 853"/>
                <a:gd name="T87" fmla="*/ 37 h 837"/>
                <a:gd name="T88" fmla="*/ 186 w 853"/>
                <a:gd name="T89" fmla="*/ 55 h 837"/>
                <a:gd name="T90" fmla="*/ 179 w 853"/>
                <a:gd name="T91" fmla="*/ 76 h 837"/>
                <a:gd name="T92" fmla="*/ 167 w 853"/>
                <a:gd name="T93" fmla="*/ 91 h 837"/>
                <a:gd name="T94" fmla="*/ 129 w 853"/>
                <a:gd name="T95" fmla="*/ 83 h 837"/>
                <a:gd name="T96" fmla="*/ 85 w 853"/>
                <a:gd name="T97" fmla="*/ 63 h 837"/>
                <a:gd name="T98" fmla="*/ 53 w 853"/>
                <a:gd name="T99" fmla="*/ 71 h 83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3"/>
                <a:gd name="T151" fmla="*/ 0 h 837"/>
                <a:gd name="T152" fmla="*/ 853 w 853"/>
                <a:gd name="T153" fmla="*/ 837 h 83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3" h="837">
                  <a:moveTo>
                    <a:pt x="13" y="118"/>
                  </a:moveTo>
                  <a:lnTo>
                    <a:pt x="22" y="138"/>
                  </a:lnTo>
                  <a:lnTo>
                    <a:pt x="13" y="156"/>
                  </a:lnTo>
                  <a:lnTo>
                    <a:pt x="11" y="161"/>
                  </a:lnTo>
                  <a:lnTo>
                    <a:pt x="0" y="159"/>
                  </a:lnTo>
                  <a:lnTo>
                    <a:pt x="4" y="168"/>
                  </a:lnTo>
                  <a:lnTo>
                    <a:pt x="4" y="177"/>
                  </a:lnTo>
                  <a:lnTo>
                    <a:pt x="13" y="195"/>
                  </a:lnTo>
                  <a:lnTo>
                    <a:pt x="33" y="188"/>
                  </a:lnTo>
                  <a:lnTo>
                    <a:pt x="56" y="215"/>
                  </a:lnTo>
                  <a:lnTo>
                    <a:pt x="67" y="233"/>
                  </a:lnTo>
                  <a:lnTo>
                    <a:pt x="81" y="247"/>
                  </a:lnTo>
                  <a:lnTo>
                    <a:pt x="101" y="247"/>
                  </a:lnTo>
                  <a:lnTo>
                    <a:pt x="108" y="263"/>
                  </a:lnTo>
                  <a:lnTo>
                    <a:pt x="126" y="277"/>
                  </a:lnTo>
                  <a:lnTo>
                    <a:pt x="135" y="279"/>
                  </a:lnTo>
                  <a:lnTo>
                    <a:pt x="138" y="286"/>
                  </a:lnTo>
                  <a:lnTo>
                    <a:pt x="133" y="302"/>
                  </a:lnTo>
                  <a:lnTo>
                    <a:pt x="133" y="313"/>
                  </a:lnTo>
                  <a:lnTo>
                    <a:pt x="131" y="324"/>
                  </a:lnTo>
                  <a:lnTo>
                    <a:pt x="126" y="347"/>
                  </a:lnTo>
                  <a:lnTo>
                    <a:pt x="142" y="368"/>
                  </a:lnTo>
                  <a:lnTo>
                    <a:pt x="160" y="381"/>
                  </a:lnTo>
                  <a:lnTo>
                    <a:pt x="160" y="390"/>
                  </a:lnTo>
                  <a:lnTo>
                    <a:pt x="158" y="427"/>
                  </a:lnTo>
                  <a:lnTo>
                    <a:pt x="154" y="456"/>
                  </a:lnTo>
                  <a:lnTo>
                    <a:pt x="158" y="467"/>
                  </a:lnTo>
                  <a:lnTo>
                    <a:pt x="176" y="481"/>
                  </a:lnTo>
                  <a:lnTo>
                    <a:pt x="176" y="506"/>
                  </a:lnTo>
                  <a:lnTo>
                    <a:pt x="176" y="522"/>
                  </a:lnTo>
                  <a:lnTo>
                    <a:pt x="156" y="497"/>
                  </a:lnTo>
                  <a:lnTo>
                    <a:pt x="147" y="481"/>
                  </a:lnTo>
                  <a:lnTo>
                    <a:pt x="140" y="486"/>
                  </a:lnTo>
                  <a:lnTo>
                    <a:pt x="145" y="497"/>
                  </a:lnTo>
                  <a:lnTo>
                    <a:pt x="138" y="513"/>
                  </a:lnTo>
                  <a:lnTo>
                    <a:pt x="129" y="527"/>
                  </a:lnTo>
                  <a:lnTo>
                    <a:pt x="122" y="538"/>
                  </a:lnTo>
                  <a:lnTo>
                    <a:pt x="131" y="547"/>
                  </a:lnTo>
                  <a:lnTo>
                    <a:pt x="124" y="558"/>
                  </a:lnTo>
                  <a:lnTo>
                    <a:pt x="108" y="572"/>
                  </a:lnTo>
                  <a:lnTo>
                    <a:pt x="106" y="586"/>
                  </a:lnTo>
                  <a:lnTo>
                    <a:pt x="99" y="599"/>
                  </a:lnTo>
                  <a:lnTo>
                    <a:pt x="77" y="627"/>
                  </a:lnTo>
                  <a:lnTo>
                    <a:pt x="63" y="654"/>
                  </a:lnTo>
                  <a:lnTo>
                    <a:pt x="63" y="658"/>
                  </a:lnTo>
                  <a:lnTo>
                    <a:pt x="70" y="665"/>
                  </a:lnTo>
                  <a:lnTo>
                    <a:pt x="61" y="679"/>
                  </a:lnTo>
                  <a:lnTo>
                    <a:pt x="65" y="692"/>
                  </a:lnTo>
                  <a:lnTo>
                    <a:pt x="77" y="711"/>
                  </a:lnTo>
                  <a:lnTo>
                    <a:pt x="131" y="740"/>
                  </a:lnTo>
                  <a:lnTo>
                    <a:pt x="167" y="772"/>
                  </a:lnTo>
                  <a:lnTo>
                    <a:pt x="179" y="767"/>
                  </a:lnTo>
                  <a:lnTo>
                    <a:pt x="199" y="761"/>
                  </a:lnTo>
                  <a:lnTo>
                    <a:pt x="262" y="788"/>
                  </a:lnTo>
                  <a:lnTo>
                    <a:pt x="271" y="797"/>
                  </a:lnTo>
                  <a:lnTo>
                    <a:pt x="276" y="813"/>
                  </a:lnTo>
                  <a:lnTo>
                    <a:pt x="287" y="820"/>
                  </a:lnTo>
                  <a:lnTo>
                    <a:pt x="301" y="822"/>
                  </a:lnTo>
                  <a:lnTo>
                    <a:pt x="324" y="833"/>
                  </a:lnTo>
                  <a:lnTo>
                    <a:pt x="362" y="836"/>
                  </a:lnTo>
                  <a:lnTo>
                    <a:pt x="373" y="822"/>
                  </a:lnTo>
                  <a:lnTo>
                    <a:pt x="376" y="804"/>
                  </a:lnTo>
                  <a:lnTo>
                    <a:pt x="376" y="786"/>
                  </a:lnTo>
                  <a:lnTo>
                    <a:pt x="392" y="772"/>
                  </a:lnTo>
                  <a:lnTo>
                    <a:pt x="423" y="756"/>
                  </a:lnTo>
                  <a:lnTo>
                    <a:pt x="439" y="754"/>
                  </a:lnTo>
                  <a:lnTo>
                    <a:pt x="455" y="745"/>
                  </a:lnTo>
                  <a:lnTo>
                    <a:pt x="469" y="745"/>
                  </a:lnTo>
                  <a:lnTo>
                    <a:pt x="487" y="756"/>
                  </a:lnTo>
                  <a:lnTo>
                    <a:pt x="498" y="770"/>
                  </a:lnTo>
                  <a:lnTo>
                    <a:pt x="514" y="770"/>
                  </a:lnTo>
                  <a:lnTo>
                    <a:pt x="525" y="772"/>
                  </a:lnTo>
                  <a:lnTo>
                    <a:pt x="550" y="774"/>
                  </a:lnTo>
                  <a:lnTo>
                    <a:pt x="566" y="797"/>
                  </a:lnTo>
                  <a:lnTo>
                    <a:pt x="582" y="806"/>
                  </a:lnTo>
                  <a:lnTo>
                    <a:pt x="602" y="813"/>
                  </a:lnTo>
                  <a:lnTo>
                    <a:pt x="620" y="824"/>
                  </a:lnTo>
                  <a:lnTo>
                    <a:pt x="629" y="826"/>
                  </a:lnTo>
                  <a:lnTo>
                    <a:pt x="657" y="799"/>
                  </a:lnTo>
                  <a:lnTo>
                    <a:pt x="672" y="797"/>
                  </a:lnTo>
                  <a:lnTo>
                    <a:pt x="686" y="786"/>
                  </a:lnTo>
                  <a:lnTo>
                    <a:pt x="702" y="772"/>
                  </a:lnTo>
                  <a:lnTo>
                    <a:pt x="727" y="772"/>
                  </a:lnTo>
                  <a:lnTo>
                    <a:pt x="725" y="742"/>
                  </a:lnTo>
                  <a:lnTo>
                    <a:pt x="720" y="733"/>
                  </a:lnTo>
                  <a:lnTo>
                    <a:pt x="709" y="720"/>
                  </a:lnTo>
                  <a:lnTo>
                    <a:pt x="702" y="722"/>
                  </a:lnTo>
                  <a:lnTo>
                    <a:pt x="693" y="720"/>
                  </a:lnTo>
                  <a:lnTo>
                    <a:pt x="686" y="706"/>
                  </a:lnTo>
                  <a:lnTo>
                    <a:pt x="684" y="679"/>
                  </a:lnTo>
                  <a:lnTo>
                    <a:pt x="700" y="658"/>
                  </a:lnTo>
                  <a:lnTo>
                    <a:pt x="688" y="642"/>
                  </a:lnTo>
                  <a:lnTo>
                    <a:pt x="688" y="636"/>
                  </a:lnTo>
                  <a:lnTo>
                    <a:pt x="711" y="613"/>
                  </a:lnTo>
                  <a:lnTo>
                    <a:pt x="711" y="604"/>
                  </a:lnTo>
                  <a:lnTo>
                    <a:pt x="706" y="572"/>
                  </a:lnTo>
                  <a:lnTo>
                    <a:pt x="722" y="558"/>
                  </a:lnTo>
                  <a:lnTo>
                    <a:pt x="709" y="542"/>
                  </a:lnTo>
                  <a:lnTo>
                    <a:pt x="709" y="529"/>
                  </a:lnTo>
                  <a:lnTo>
                    <a:pt x="706" y="508"/>
                  </a:lnTo>
                  <a:lnTo>
                    <a:pt x="702" y="502"/>
                  </a:lnTo>
                  <a:lnTo>
                    <a:pt x="688" y="502"/>
                  </a:lnTo>
                  <a:lnTo>
                    <a:pt x="675" y="506"/>
                  </a:lnTo>
                  <a:lnTo>
                    <a:pt x="670" y="511"/>
                  </a:lnTo>
                  <a:lnTo>
                    <a:pt x="661" y="517"/>
                  </a:lnTo>
                  <a:lnTo>
                    <a:pt x="650" y="522"/>
                  </a:lnTo>
                  <a:lnTo>
                    <a:pt x="645" y="511"/>
                  </a:lnTo>
                  <a:lnTo>
                    <a:pt x="654" y="499"/>
                  </a:lnTo>
                  <a:lnTo>
                    <a:pt x="659" y="490"/>
                  </a:lnTo>
                  <a:lnTo>
                    <a:pt x="659" y="481"/>
                  </a:lnTo>
                  <a:lnTo>
                    <a:pt x="682" y="458"/>
                  </a:lnTo>
                  <a:lnTo>
                    <a:pt x="693" y="454"/>
                  </a:lnTo>
                  <a:lnTo>
                    <a:pt x="695" y="438"/>
                  </a:lnTo>
                  <a:lnTo>
                    <a:pt x="706" y="422"/>
                  </a:lnTo>
                  <a:lnTo>
                    <a:pt x="743" y="395"/>
                  </a:lnTo>
                  <a:lnTo>
                    <a:pt x="754" y="395"/>
                  </a:lnTo>
                  <a:lnTo>
                    <a:pt x="759" y="386"/>
                  </a:lnTo>
                  <a:lnTo>
                    <a:pt x="770" y="374"/>
                  </a:lnTo>
                  <a:lnTo>
                    <a:pt x="779" y="374"/>
                  </a:lnTo>
                  <a:lnTo>
                    <a:pt x="784" y="368"/>
                  </a:lnTo>
                  <a:lnTo>
                    <a:pt x="790" y="363"/>
                  </a:lnTo>
                  <a:lnTo>
                    <a:pt x="799" y="347"/>
                  </a:lnTo>
                  <a:lnTo>
                    <a:pt x="806" y="324"/>
                  </a:lnTo>
                  <a:lnTo>
                    <a:pt x="808" y="311"/>
                  </a:lnTo>
                  <a:lnTo>
                    <a:pt x="808" y="299"/>
                  </a:lnTo>
                  <a:lnTo>
                    <a:pt x="822" y="281"/>
                  </a:lnTo>
                  <a:lnTo>
                    <a:pt x="840" y="272"/>
                  </a:lnTo>
                  <a:lnTo>
                    <a:pt x="852" y="261"/>
                  </a:lnTo>
                  <a:lnTo>
                    <a:pt x="852" y="256"/>
                  </a:lnTo>
                  <a:lnTo>
                    <a:pt x="833" y="245"/>
                  </a:lnTo>
                  <a:lnTo>
                    <a:pt x="827" y="240"/>
                  </a:lnTo>
                  <a:lnTo>
                    <a:pt x="802" y="238"/>
                  </a:lnTo>
                  <a:lnTo>
                    <a:pt x="774" y="233"/>
                  </a:lnTo>
                  <a:lnTo>
                    <a:pt x="763" y="233"/>
                  </a:lnTo>
                  <a:lnTo>
                    <a:pt x="754" y="229"/>
                  </a:lnTo>
                  <a:lnTo>
                    <a:pt x="743" y="218"/>
                  </a:lnTo>
                  <a:lnTo>
                    <a:pt x="734" y="202"/>
                  </a:lnTo>
                  <a:lnTo>
                    <a:pt x="727" y="190"/>
                  </a:lnTo>
                  <a:lnTo>
                    <a:pt x="716" y="186"/>
                  </a:lnTo>
                  <a:lnTo>
                    <a:pt x="702" y="181"/>
                  </a:lnTo>
                  <a:lnTo>
                    <a:pt x="697" y="179"/>
                  </a:lnTo>
                  <a:lnTo>
                    <a:pt x="682" y="165"/>
                  </a:lnTo>
                  <a:lnTo>
                    <a:pt x="659" y="149"/>
                  </a:lnTo>
                  <a:lnTo>
                    <a:pt x="648" y="134"/>
                  </a:lnTo>
                  <a:lnTo>
                    <a:pt x="632" y="129"/>
                  </a:lnTo>
                  <a:lnTo>
                    <a:pt x="625" y="122"/>
                  </a:lnTo>
                  <a:lnTo>
                    <a:pt x="618" y="106"/>
                  </a:lnTo>
                  <a:lnTo>
                    <a:pt x="600" y="84"/>
                  </a:lnTo>
                  <a:lnTo>
                    <a:pt x="595" y="70"/>
                  </a:lnTo>
                  <a:lnTo>
                    <a:pt x="582" y="56"/>
                  </a:lnTo>
                  <a:lnTo>
                    <a:pt x="575" y="43"/>
                  </a:lnTo>
                  <a:lnTo>
                    <a:pt x="566" y="34"/>
                  </a:lnTo>
                  <a:lnTo>
                    <a:pt x="552" y="22"/>
                  </a:lnTo>
                  <a:lnTo>
                    <a:pt x="537" y="6"/>
                  </a:lnTo>
                  <a:lnTo>
                    <a:pt x="525" y="0"/>
                  </a:lnTo>
                  <a:lnTo>
                    <a:pt x="493" y="2"/>
                  </a:lnTo>
                  <a:lnTo>
                    <a:pt x="482" y="2"/>
                  </a:lnTo>
                  <a:lnTo>
                    <a:pt x="464" y="13"/>
                  </a:lnTo>
                  <a:lnTo>
                    <a:pt x="475" y="24"/>
                  </a:lnTo>
                  <a:lnTo>
                    <a:pt x="462" y="38"/>
                  </a:lnTo>
                  <a:lnTo>
                    <a:pt x="432" y="79"/>
                  </a:lnTo>
                  <a:lnTo>
                    <a:pt x="416" y="86"/>
                  </a:lnTo>
                  <a:lnTo>
                    <a:pt x="373" y="90"/>
                  </a:lnTo>
                  <a:lnTo>
                    <a:pt x="353" y="97"/>
                  </a:lnTo>
                  <a:lnTo>
                    <a:pt x="344" y="106"/>
                  </a:lnTo>
                  <a:lnTo>
                    <a:pt x="339" y="115"/>
                  </a:lnTo>
                  <a:lnTo>
                    <a:pt x="321" y="111"/>
                  </a:lnTo>
                  <a:lnTo>
                    <a:pt x="294" y="115"/>
                  </a:lnTo>
                  <a:lnTo>
                    <a:pt x="278" y="113"/>
                  </a:lnTo>
                  <a:lnTo>
                    <a:pt x="265" y="104"/>
                  </a:lnTo>
                  <a:lnTo>
                    <a:pt x="253" y="90"/>
                  </a:lnTo>
                  <a:lnTo>
                    <a:pt x="244" y="86"/>
                  </a:lnTo>
                  <a:lnTo>
                    <a:pt x="251" y="77"/>
                  </a:lnTo>
                  <a:lnTo>
                    <a:pt x="240" y="65"/>
                  </a:lnTo>
                  <a:lnTo>
                    <a:pt x="228" y="63"/>
                  </a:lnTo>
                  <a:lnTo>
                    <a:pt x="219" y="63"/>
                  </a:lnTo>
                  <a:lnTo>
                    <a:pt x="219" y="65"/>
                  </a:lnTo>
                  <a:lnTo>
                    <a:pt x="226" y="74"/>
                  </a:lnTo>
                  <a:lnTo>
                    <a:pt x="222" y="81"/>
                  </a:lnTo>
                  <a:lnTo>
                    <a:pt x="226" y="93"/>
                  </a:lnTo>
                  <a:lnTo>
                    <a:pt x="228" y="106"/>
                  </a:lnTo>
                  <a:lnTo>
                    <a:pt x="228" y="118"/>
                  </a:lnTo>
                  <a:lnTo>
                    <a:pt x="226" y="120"/>
                  </a:lnTo>
                  <a:lnTo>
                    <a:pt x="219" y="127"/>
                  </a:lnTo>
                  <a:lnTo>
                    <a:pt x="217" y="136"/>
                  </a:lnTo>
                  <a:lnTo>
                    <a:pt x="217" y="147"/>
                  </a:lnTo>
                  <a:lnTo>
                    <a:pt x="215" y="156"/>
                  </a:lnTo>
                  <a:lnTo>
                    <a:pt x="203" y="154"/>
                  </a:lnTo>
                  <a:lnTo>
                    <a:pt x="188" y="145"/>
                  </a:lnTo>
                  <a:lnTo>
                    <a:pt x="179" y="154"/>
                  </a:lnTo>
                  <a:lnTo>
                    <a:pt x="165" y="143"/>
                  </a:lnTo>
                  <a:lnTo>
                    <a:pt x="156" y="140"/>
                  </a:lnTo>
                  <a:lnTo>
                    <a:pt x="147" y="149"/>
                  </a:lnTo>
                  <a:lnTo>
                    <a:pt x="138" y="147"/>
                  </a:lnTo>
                  <a:lnTo>
                    <a:pt x="138" y="140"/>
                  </a:lnTo>
                  <a:lnTo>
                    <a:pt x="104" y="106"/>
                  </a:lnTo>
                  <a:lnTo>
                    <a:pt x="95" y="106"/>
                  </a:lnTo>
                  <a:lnTo>
                    <a:pt x="88" y="111"/>
                  </a:lnTo>
                  <a:lnTo>
                    <a:pt x="74" y="118"/>
                  </a:lnTo>
                  <a:lnTo>
                    <a:pt x="65" y="120"/>
                  </a:lnTo>
                  <a:lnTo>
                    <a:pt x="54" y="109"/>
                  </a:lnTo>
                  <a:lnTo>
                    <a:pt x="31" y="109"/>
                  </a:lnTo>
                  <a:lnTo>
                    <a:pt x="13" y="118"/>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47" name="Freeform 51"/>
            <p:cNvSpPr>
              <a:spLocks/>
            </p:cNvSpPr>
            <p:nvPr/>
          </p:nvSpPr>
          <p:spPr bwMode="auto">
            <a:xfrm>
              <a:off x="4018" y="2038"/>
              <a:ext cx="394" cy="194"/>
            </a:xfrm>
            <a:custGeom>
              <a:avLst/>
              <a:gdLst>
                <a:gd name="T0" fmla="*/ 83 w 415"/>
                <a:gd name="T1" fmla="*/ 43 h 220"/>
                <a:gd name="T2" fmla="*/ 76 w 415"/>
                <a:gd name="T3" fmla="*/ 26 h 220"/>
                <a:gd name="T4" fmla="*/ 53 w 415"/>
                <a:gd name="T5" fmla="*/ 18 h 220"/>
                <a:gd name="T6" fmla="*/ 28 w 415"/>
                <a:gd name="T7" fmla="*/ 32 h 220"/>
                <a:gd name="T8" fmla="*/ 14 w 415"/>
                <a:gd name="T9" fmla="*/ 61 h 220"/>
                <a:gd name="T10" fmla="*/ 9 w 415"/>
                <a:gd name="T11" fmla="*/ 70 h 220"/>
                <a:gd name="T12" fmla="*/ 0 w 415"/>
                <a:gd name="T13" fmla="*/ 81 h 220"/>
                <a:gd name="T14" fmla="*/ 4 w 415"/>
                <a:gd name="T15" fmla="*/ 102 h 220"/>
                <a:gd name="T16" fmla="*/ 11 w 415"/>
                <a:gd name="T17" fmla="*/ 115 h 220"/>
                <a:gd name="T18" fmla="*/ 44 w 415"/>
                <a:gd name="T19" fmla="*/ 103 h 220"/>
                <a:gd name="T20" fmla="*/ 63 w 415"/>
                <a:gd name="T21" fmla="*/ 102 h 220"/>
                <a:gd name="T22" fmla="*/ 88 w 415"/>
                <a:gd name="T23" fmla="*/ 106 h 220"/>
                <a:gd name="T24" fmla="*/ 115 w 415"/>
                <a:gd name="T25" fmla="*/ 102 h 220"/>
                <a:gd name="T26" fmla="*/ 131 w 415"/>
                <a:gd name="T27" fmla="*/ 105 h 220"/>
                <a:gd name="T28" fmla="*/ 152 w 415"/>
                <a:gd name="T29" fmla="*/ 102 h 220"/>
                <a:gd name="T30" fmla="*/ 178 w 415"/>
                <a:gd name="T31" fmla="*/ 101 h 220"/>
                <a:gd name="T32" fmla="*/ 203 w 415"/>
                <a:gd name="T33" fmla="*/ 114 h 220"/>
                <a:gd name="T34" fmla="*/ 238 w 415"/>
                <a:gd name="T35" fmla="*/ 124 h 220"/>
                <a:gd name="T36" fmla="*/ 258 w 415"/>
                <a:gd name="T37" fmla="*/ 132 h 220"/>
                <a:gd name="T38" fmla="*/ 288 w 415"/>
                <a:gd name="T39" fmla="*/ 126 h 220"/>
                <a:gd name="T40" fmla="*/ 303 w 415"/>
                <a:gd name="T41" fmla="*/ 115 h 220"/>
                <a:gd name="T42" fmla="*/ 329 w 415"/>
                <a:gd name="T43" fmla="*/ 90 h 220"/>
                <a:gd name="T44" fmla="*/ 331 w 415"/>
                <a:gd name="T45" fmla="*/ 62 h 220"/>
                <a:gd name="T46" fmla="*/ 311 w 415"/>
                <a:gd name="T47" fmla="*/ 47 h 220"/>
                <a:gd name="T48" fmla="*/ 296 w 415"/>
                <a:gd name="T49" fmla="*/ 22 h 220"/>
                <a:gd name="T50" fmla="*/ 275 w 415"/>
                <a:gd name="T51" fmla="*/ 13 h 220"/>
                <a:gd name="T52" fmla="*/ 236 w 415"/>
                <a:gd name="T53" fmla="*/ 20 h 220"/>
                <a:gd name="T54" fmla="*/ 214 w 415"/>
                <a:gd name="T55" fmla="*/ 13 h 220"/>
                <a:gd name="T56" fmla="*/ 194 w 415"/>
                <a:gd name="T57" fmla="*/ 4 h 220"/>
                <a:gd name="T58" fmla="*/ 173 w 415"/>
                <a:gd name="T59" fmla="*/ 0 h 220"/>
                <a:gd name="T60" fmla="*/ 151 w 415"/>
                <a:gd name="T61" fmla="*/ 4 h 220"/>
                <a:gd name="T62" fmla="*/ 140 w 415"/>
                <a:gd name="T63" fmla="*/ 13 h 220"/>
                <a:gd name="T64" fmla="*/ 143 w 415"/>
                <a:gd name="T65" fmla="*/ 41 h 220"/>
                <a:gd name="T66" fmla="*/ 131 w 415"/>
                <a:gd name="T67" fmla="*/ 57 h 220"/>
                <a:gd name="T68" fmla="*/ 116 w 415"/>
                <a:gd name="T69" fmla="*/ 57 h 22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15"/>
                <a:gd name="T106" fmla="*/ 0 h 220"/>
                <a:gd name="T107" fmla="*/ 415 w 415"/>
                <a:gd name="T108" fmla="*/ 220 h 22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15" h="220">
                  <a:moveTo>
                    <a:pt x="122" y="86"/>
                  </a:moveTo>
                  <a:lnTo>
                    <a:pt x="102" y="73"/>
                  </a:lnTo>
                  <a:lnTo>
                    <a:pt x="97" y="59"/>
                  </a:lnTo>
                  <a:lnTo>
                    <a:pt x="93" y="43"/>
                  </a:lnTo>
                  <a:lnTo>
                    <a:pt x="81" y="29"/>
                  </a:lnTo>
                  <a:lnTo>
                    <a:pt x="65" y="29"/>
                  </a:lnTo>
                  <a:lnTo>
                    <a:pt x="54" y="36"/>
                  </a:lnTo>
                  <a:lnTo>
                    <a:pt x="36" y="52"/>
                  </a:lnTo>
                  <a:lnTo>
                    <a:pt x="15" y="91"/>
                  </a:lnTo>
                  <a:lnTo>
                    <a:pt x="18" y="100"/>
                  </a:lnTo>
                  <a:lnTo>
                    <a:pt x="18" y="111"/>
                  </a:lnTo>
                  <a:lnTo>
                    <a:pt x="13" y="116"/>
                  </a:lnTo>
                  <a:lnTo>
                    <a:pt x="6" y="125"/>
                  </a:lnTo>
                  <a:lnTo>
                    <a:pt x="0" y="134"/>
                  </a:lnTo>
                  <a:lnTo>
                    <a:pt x="4" y="143"/>
                  </a:lnTo>
                  <a:lnTo>
                    <a:pt x="4" y="168"/>
                  </a:lnTo>
                  <a:lnTo>
                    <a:pt x="6" y="187"/>
                  </a:lnTo>
                  <a:lnTo>
                    <a:pt x="15" y="189"/>
                  </a:lnTo>
                  <a:lnTo>
                    <a:pt x="34" y="184"/>
                  </a:lnTo>
                  <a:lnTo>
                    <a:pt x="54" y="171"/>
                  </a:lnTo>
                  <a:lnTo>
                    <a:pt x="63" y="164"/>
                  </a:lnTo>
                  <a:lnTo>
                    <a:pt x="77" y="168"/>
                  </a:lnTo>
                  <a:lnTo>
                    <a:pt x="95" y="171"/>
                  </a:lnTo>
                  <a:lnTo>
                    <a:pt x="109" y="175"/>
                  </a:lnTo>
                  <a:lnTo>
                    <a:pt x="120" y="180"/>
                  </a:lnTo>
                  <a:lnTo>
                    <a:pt x="141" y="168"/>
                  </a:lnTo>
                  <a:lnTo>
                    <a:pt x="152" y="168"/>
                  </a:lnTo>
                  <a:lnTo>
                    <a:pt x="161" y="173"/>
                  </a:lnTo>
                  <a:lnTo>
                    <a:pt x="175" y="177"/>
                  </a:lnTo>
                  <a:lnTo>
                    <a:pt x="188" y="168"/>
                  </a:lnTo>
                  <a:lnTo>
                    <a:pt x="207" y="164"/>
                  </a:lnTo>
                  <a:lnTo>
                    <a:pt x="220" y="166"/>
                  </a:lnTo>
                  <a:lnTo>
                    <a:pt x="229" y="184"/>
                  </a:lnTo>
                  <a:lnTo>
                    <a:pt x="250" y="187"/>
                  </a:lnTo>
                  <a:lnTo>
                    <a:pt x="275" y="184"/>
                  </a:lnTo>
                  <a:lnTo>
                    <a:pt x="293" y="205"/>
                  </a:lnTo>
                  <a:lnTo>
                    <a:pt x="304" y="216"/>
                  </a:lnTo>
                  <a:lnTo>
                    <a:pt x="318" y="219"/>
                  </a:lnTo>
                  <a:lnTo>
                    <a:pt x="336" y="212"/>
                  </a:lnTo>
                  <a:lnTo>
                    <a:pt x="354" y="209"/>
                  </a:lnTo>
                  <a:lnTo>
                    <a:pt x="366" y="198"/>
                  </a:lnTo>
                  <a:lnTo>
                    <a:pt x="373" y="189"/>
                  </a:lnTo>
                  <a:lnTo>
                    <a:pt x="395" y="164"/>
                  </a:lnTo>
                  <a:lnTo>
                    <a:pt x="407" y="150"/>
                  </a:lnTo>
                  <a:lnTo>
                    <a:pt x="414" y="132"/>
                  </a:lnTo>
                  <a:lnTo>
                    <a:pt x="409" y="102"/>
                  </a:lnTo>
                  <a:lnTo>
                    <a:pt x="400" y="95"/>
                  </a:lnTo>
                  <a:lnTo>
                    <a:pt x="382" y="77"/>
                  </a:lnTo>
                  <a:lnTo>
                    <a:pt x="373" y="59"/>
                  </a:lnTo>
                  <a:lnTo>
                    <a:pt x="366" y="36"/>
                  </a:lnTo>
                  <a:lnTo>
                    <a:pt x="348" y="22"/>
                  </a:lnTo>
                  <a:lnTo>
                    <a:pt x="338" y="22"/>
                  </a:lnTo>
                  <a:lnTo>
                    <a:pt x="304" y="22"/>
                  </a:lnTo>
                  <a:lnTo>
                    <a:pt x="291" y="34"/>
                  </a:lnTo>
                  <a:lnTo>
                    <a:pt x="279" y="36"/>
                  </a:lnTo>
                  <a:lnTo>
                    <a:pt x="263" y="22"/>
                  </a:lnTo>
                  <a:lnTo>
                    <a:pt x="247" y="15"/>
                  </a:lnTo>
                  <a:lnTo>
                    <a:pt x="238" y="4"/>
                  </a:lnTo>
                  <a:lnTo>
                    <a:pt x="232" y="2"/>
                  </a:lnTo>
                  <a:lnTo>
                    <a:pt x="213" y="0"/>
                  </a:lnTo>
                  <a:lnTo>
                    <a:pt x="200" y="4"/>
                  </a:lnTo>
                  <a:lnTo>
                    <a:pt x="186" y="4"/>
                  </a:lnTo>
                  <a:lnTo>
                    <a:pt x="179" y="11"/>
                  </a:lnTo>
                  <a:lnTo>
                    <a:pt x="172" y="22"/>
                  </a:lnTo>
                  <a:lnTo>
                    <a:pt x="172" y="43"/>
                  </a:lnTo>
                  <a:lnTo>
                    <a:pt x="177" y="68"/>
                  </a:lnTo>
                  <a:lnTo>
                    <a:pt x="177" y="79"/>
                  </a:lnTo>
                  <a:lnTo>
                    <a:pt x="161" y="95"/>
                  </a:lnTo>
                  <a:lnTo>
                    <a:pt x="152" y="104"/>
                  </a:lnTo>
                  <a:lnTo>
                    <a:pt x="143" y="95"/>
                  </a:lnTo>
                  <a:lnTo>
                    <a:pt x="122" y="86"/>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48" name="Freeform 52"/>
            <p:cNvSpPr>
              <a:spLocks/>
            </p:cNvSpPr>
            <p:nvPr/>
          </p:nvSpPr>
          <p:spPr bwMode="auto">
            <a:xfrm>
              <a:off x="2442" y="1793"/>
              <a:ext cx="480" cy="735"/>
            </a:xfrm>
            <a:custGeom>
              <a:avLst/>
              <a:gdLst>
                <a:gd name="T0" fmla="*/ 134 w 504"/>
                <a:gd name="T1" fmla="*/ 344 h 836"/>
                <a:gd name="T2" fmla="*/ 89 w 504"/>
                <a:gd name="T3" fmla="*/ 368 h 836"/>
                <a:gd name="T4" fmla="*/ 76 w 504"/>
                <a:gd name="T5" fmla="*/ 387 h 836"/>
                <a:gd name="T6" fmla="*/ 104 w 504"/>
                <a:gd name="T7" fmla="*/ 400 h 836"/>
                <a:gd name="T8" fmla="*/ 124 w 504"/>
                <a:gd name="T9" fmla="*/ 406 h 836"/>
                <a:gd name="T10" fmla="*/ 165 w 504"/>
                <a:gd name="T11" fmla="*/ 413 h 836"/>
                <a:gd name="T12" fmla="*/ 139 w 504"/>
                <a:gd name="T13" fmla="*/ 435 h 836"/>
                <a:gd name="T14" fmla="*/ 80 w 504"/>
                <a:gd name="T15" fmla="*/ 423 h 836"/>
                <a:gd name="T16" fmla="*/ 37 w 504"/>
                <a:gd name="T17" fmla="*/ 448 h 836"/>
                <a:gd name="T18" fmla="*/ 2 w 504"/>
                <a:gd name="T19" fmla="*/ 462 h 836"/>
                <a:gd name="T20" fmla="*/ 20 w 504"/>
                <a:gd name="T21" fmla="*/ 472 h 836"/>
                <a:gd name="T22" fmla="*/ 53 w 504"/>
                <a:gd name="T23" fmla="*/ 469 h 836"/>
                <a:gd name="T24" fmla="*/ 100 w 504"/>
                <a:gd name="T25" fmla="*/ 484 h 836"/>
                <a:gd name="T26" fmla="*/ 136 w 504"/>
                <a:gd name="T27" fmla="*/ 461 h 836"/>
                <a:gd name="T28" fmla="*/ 167 w 504"/>
                <a:gd name="T29" fmla="*/ 475 h 836"/>
                <a:gd name="T30" fmla="*/ 210 w 504"/>
                <a:gd name="T31" fmla="*/ 480 h 836"/>
                <a:gd name="T32" fmla="*/ 242 w 504"/>
                <a:gd name="T33" fmla="*/ 477 h 836"/>
                <a:gd name="T34" fmla="*/ 289 w 504"/>
                <a:gd name="T35" fmla="*/ 491 h 836"/>
                <a:gd name="T36" fmla="*/ 326 w 504"/>
                <a:gd name="T37" fmla="*/ 492 h 836"/>
                <a:gd name="T38" fmla="*/ 366 w 504"/>
                <a:gd name="T39" fmla="*/ 484 h 836"/>
                <a:gd name="T40" fmla="*/ 349 w 504"/>
                <a:gd name="T41" fmla="*/ 461 h 836"/>
                <a:gd name="T42" fmla="*/ 350 w 504"/>
                <a:gd name="T43" fmla="*/ 446 h 836"/>
                <a:gd name="T44" fmla="*/ 401 w 504"/>
                <a:gd name="T45" fmla="*/ 423 h 836"/>
                <a:gd name="T46" fmla="*/ 413 w 504"/>
                <a:gd name="T47" fmla="*/ 390 h 836"/>
                <a:gd name="T48" fmla="*/ 377 w 504"/>
                <a:gd name="T49" fmla="*/ 373 h 836"/>
                <a:gd name="T50" fmla="*/ 352 w 504"/>
                <a:gd name="T51" fmla="*/ 371 h 836"/>
                <a:gd name="T52" fmla="*/ 361 w 504"/>
                <a:gd name="T53" fmla="*/ 341 h 836"/>
                <a:gd name="T54" fmla="*/ 361 w 504"/>
                <a:gd name="T55" fmla="*/ 299 h 836"/>
                <a:gd name="T56" fmla="*/ 324 w 504"/>
                <a:gd name="T57" fmla="*/ 250 h 836"/>
                <a:gd name="T58" fmla="*/ 324 w 504"/>
                <a:gd name="T59" fmla="*/ 211 h 836"/>
                <a:gd name="T60" fmla="*/ 311 w 504"/>
                <a:gd name="T61" fmla="*/ 182 h 836"/>
                <a:gd name="T62" fmla="*/ 271 w 504"/>
                <a:gd name="T63" fmla="*/ 165 h 836"/>
                <a:gd name="T64" fmla="*/ 268 w 504"/>
                <a:gd name="T65" fmla="*/ 153 h 836"/>
                <a:gd name="T66" fmla="*/ 302 w 504"/>
                <a:gd name="T67" fmla="*/ 156 h 836"/>
                <a:gd name="T68" fmla="*/ 354 w 504"/>
                <a:gd name="T69" fmla="*/ 110 h 836"/>
                <a:gd name="T70" fmla="*/ 352 w 504"/>
                <a:gd name="T71" fmla="*/ 80 h 836"/>
                <a:gd name="T72" fmla="*/ 302 w 504"/>
                <a:gd name="T73" fmla="*/ 65 h 836"/>
                <a:gd name="T74" fmla="*/ 276 w 504"/>
                <a:gd name="T75" fmla="*/ 67 h 836"/>
                <a:gd name="T76" fmla="*/ 290 w 504"/>
                <a:gd name="T77" fmla="*/ 48 h 836"/>
                <a:gd name="T78" fmla="*/ 345 w 504"/>
                <a:gd name="T79" fmla="*/ 24 h 836"/>
                <a:gd name="T80" fmla="*/ 310 w 504"/>
                <a:gd name="T81" fmla="*/ 8 h 836"/>
                <a:gd name="T82" fmla="*/ 253 w 504"/>
                <a:gd name="T83" fmla="*/ 14 h 836"/>
                <a:gd name="T84" fmla="*/ 229 w 504"/>
                <a:gd name="T85" fmla="*/ 32 h 836"/>
                <a:gd name="T86" fmla="*/ 210 w 504"/>
                <a:gd name="T87" fmla="*/ 55 h 836"/>
                <a:gd name="T88" fmla="*/ 167 w 504"/>
                <a:gd name="T89" fmla="*/ 97 h 836"/>
                <a:gd name="T90" fmla="*/ 195 w 504"/>
                <a:gd name="T91" fmla="*/ 103 h 836"/>
                <a:gd name="T92" fmla="*/ 154 w 504"/>
                <a:gd name="T93" fmla="*/ 153 h 836"/>
                <a:gd name="T94" fmla="*/ 170 w 504"/>
                <a:gd name="T95" fmla="*/ 161 h 836"/>
                <a:gd name="T96" fmla="*/ 193 w 504"/>
                <a:gd name="T97" fmla="*/ 171 h 836"/>
                <a:gd name="T98" fmla="*/ 165 w 504"/>
                <a:gd name="T99" fmla="*/ 201 h 836"/>
                <a:gd name="T100" fmla="*/ 207 w 504"/>
                <a:gd name="T101" fmla="*/ 221 h 836"/>
                <a:gd name="T102" fmla="*/ 230 w 504"/>
                <a:gd name="T103" fmla="*/ 228 h 836"/>
                <a:gd name="T104" fmla="*/ 223 w 504"/>
                <a:gd name="T105" fmla="*/ 271 h 836"/>
                <a:gd name="T106" fmla="*/ 221 w 504"/>
                <a:gd name="T107" fmla="*/ 301 h 836"/>
                <a:gd name="T108" fmla="*/ 202 w 504"/>
                <a:gd name="T109" fmla="*/ 314 h 8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04"/>
                <a:gd name="T166" fmla="*/ 0 h 836"/>
                <a:gd name="T167" fmla="*/ 504 w 504"/>
                <a:gd name="T168" fmla="*/ 836 h 8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04" h="836">
                  <a:moveTo>
                    <a:pt x="149" y="535"/>
                  </a:moveTo>
                  <a:lnTo>
                    <a:pt x="174" y="555"/>
                  </a:lnTo>
                  <a:lnTo>
                    <a:pt x="163" y="576"/>
                  </a:lnTo>
                  <a:lnTo>
                    <a:pt x="149" y="594"/>
                  </a:lnTo>
                  <a:lnTo>
                    <a:pt x="126" y="605"/>
                  </a:lnTo>
                  <a:lnTo>
                    <a:pt x="108" y="614"/>
                  </a:lnTo>
                  <a:lnTo>
                    <a:pt x="88" y="617"/>
                  </a:lnTo>
                  <a:lnTo>
                    <a:pt x="79" y="623"/>
                  </a:lnTo>
                  <a:lnTo>
                    <a:pt x="92" y="648"/>
                  </a:lnTo>
                  <a:lnTo>
                    <a:pt x="115" y="648"/>
                  </a:lnTo>
                  <a:lnTo>
                    <a:pt x="126" y="651"/>
                  </a:lnTo>
                  <a:lnTo>
                    <a:pt x="126" y="669"/>
                  </a:lnTo>
                  <a:lnTo>
                    <a:pt x="138" y="669"/>
                  </a:lnTo>
                  <a:lnTo>
                    <a:pt x="147" y="664"/>
                  </a:lnTo>
                  <a:lnTo>
                    <a:pt x="151" y="680"/>
                  </a:lnTo>
                  <a:lnTo>
                    <a:pt x="165" y="696"/>
                  </a:lnTo>
                  <a:lnTo>
                    <a:pt x="185" y="696"/>
                  </a:lnTo>
                  <a:lnTo>
                    <a:pt x="201" y="692"/>
                  </a:lnTo>
                  <a:lnTo>
                    <a:pt x="212" y="696"/>
                  </a:lnTo>
                  <a:lnTo>
                    <a:pt x="181" y="721"/>
                  </a:lnTo>
                  <a:lnTo>
                    <a:pt x="169" y="728"/>
                  </a:lnTo>
                  <a:lnTo>
                    <a:pt x="151" y="721"/>
                  </a:lnTo>
                  <a:lnTo>
                    <a:pt x="115" y="707"/>
                  </a:lnTo>
                  <a:lnTo>
                    <a:pt x="97" y="707"/>
                  </a:lnTo>
                  <a:lnTo>
                    <a:pt x="79" y="721"/>
                  </a:lnTo>
                  <a:lnTo>
                    <a:pt x="56" y="741"/>
                  </a:lnTo>
                  <a:lnTo>
                    <a:pt x="45" y="751"/>
                  </a:lnTo>
                  <a:lnTo>
                    <a:pt x="31" y="755"/>
                  </a:lnTo>
                  <a:lnTo>
                    <a:pt x="13" y="764"/>
                  </a:lnTo>
                  <a:lnTo>
                    <a:pt x="2" y="773"/>
                  </a:lnTo>
                  <a:lnTo>
                    <a:pt x="0" y="780"/>
                  </a:lnTo>
                  <a:lnTo>
                    <a:pt x="13" y="782"/>
                  </a:lnTo>
                  <a:lnTo>
                    <a:pt x="24" y="791"/>
                  </a:lnTo>
                  <a:lnTo>
                    <a:pt x="38" y="798"/>
                  </a:lnTo>
                  <a:lnTo>
                    <a:pt x="52" y="791"/>
                  </a:lnTo>
                  <a:lnTo>
                    <a:pt x="65" y="785"/>
                  </a:lnTo>
                  <a:lnTo>
                    <a:pt x="79" y="787"/>
                  </a:lnTo>
                  <a:lnTo>
                    <a:pt x="101" y="800"/>
                  </a:lnTo>
                  <a:lnTo>
                    <a:pt x="122" y="810"/>
                  </a:lnTo>
                  <a:lnTo>
                    <a:pt x="135" y="800"/>
                  </a:lnTo>
                  <a:lnTo>
                    <a:pt x="142" y="785"/>
                  </a:lnTo>
                  <a:lnTo>
                    <a:pt x="165" y="771"/>
                  </a:lnTo>
                  <a:lnTo>
                    <a:pt x="178" y="771"/>
                  </a:lnTo>
                  <a:lnTo>
                    <a:pt x="192" y="785"/>
                  </a:lnTo>
                  <a:lnTo>
                    <a:pt x="203" y="794"/>
                  </a:lnTo>
                  <a:lnTo>
                    <a:pt x="219" y="794"/>
                  </a:lnTo>
                  <a:lnTo>
                    <a:pt x="242" y="796"/>
                  </a:lnTo>
                  <a:lnTo>
                    <a:pt x="256" y="803"/>
                  </a:lnTo>
                  <a:lnTo>
                    <a:pt x="271" y="791"/>
                  </a:lnTo>
                  <a:lnTo>
                    <a:pt x="283" y="791"/>
                  </a:lnTo>
                  <a:lnTo>
                    <a:pt x="294" y="798"/>
                  </a:lnTo>
                  <a:lnTo>
                    <a:pt x="310" y="814"/>
                  </a:lnTo>
                  <a:lnTo>
                    <a:pt x="328" y="816"/>
                  </a:lnTo>
                  <a:lnTo>
                    <a:pt x="351" y="821"/>
                  </a:lnTo>
                  <a:lnTo>
                    <a:pt x="364" y="830"/>
                  </a:lnTo>
                  <a:lnTo>
                    <a:pt x="382" y="835"/>
                  </a:lnTo>
                  <a:lnTo>
                    <a:pt x="396" y="825"/>
                  </a:lnTo>
                  <a:lnTo>
                    <a:pt x="416" y="814"/>
                  </a:lnTo>
                  <a:lnTo>
                    <a:pt x="428" y="812"/>
                  </a:lnTo>
                  <a:lnTo>
                    <a:pt x="444" y="810"/>
                  </a:lnTo>
                  <a:lnTo>
                    <a:pt x="457" y="796"/>
                  </a:lnTo>
                  <a:lnTo>
                    <a:pt x="446" y="785"/>
                  </a:lnTo>
                  <a:lnTo>
                    <a:pt x="423" y="771"/>
                  </a:lnTo>
                  <a:lnTo>
                    <a:pt x="416" y="764"/>
                  </a:lnTo>
                  <a:lnTo>
                    <a:pt x="416" y="755"/>
                  </a:lnTo>
                  <a:lnTo>
                    <a:pt x="425" y="746"/>
                  </a:lnTo>
                  <a:lnTo>
                    <a:pt x="444" y="744"/>
                  </a:lnTo>
                  <a:lnTo>
                    <a:pt x="459" y="737"/>
                  </a:lnTo>
                  <a:lnTo>
                    <a:pt x="487" y="707"/>
                  </a:lnTo>
                  <a:lnTo>
                    <a:pt x="498" y="694"/>
                  </a:lnTo>
                  <a:lnTo>
                    <a:pt x="503" y="669"/>
                  </a:lnTo>
                  <a:lnTo>
                    <a:pt x="503" y="653"/>
                  </a:lnTo>
                  <a:lnTo>
                    <a:pt x="491" y="644"/>
                  </a:lnTo>
                  <a:lnTo>
                    <a:pt x="473" y="630"/>
                  </a:lnTo>
                  <a:lnTo>
                    <a:pt x="459" y="623"/>
                  </a:lnTo>
                  <a:lnTo>
                    <a:pt x="444" y="626"/>
                  </a:lnTo>
                  <a:lnTo>
                    <a:pt x="432" y="633"/>
                  </a:lnTo>
                  <a:lnTo>
                    <a:pt x="428" y="621"/>
                  </a:lnTo>
                  <a:lnTo>
                    <a:pt x="437" y="605"/>
                  </a:lnTo>
                  <a:lnTo>
                    <a:pt x="441" y="594"/>
                  </a:lnTo>
                  <a:lnTo>
                    <a:pt x="439" y="571"/>
                  </a:lnTo>
                  <a:lnTo>
                    <a:pt x="437" y="540"/>
                  </a:lnTo>
                  <a:lnTo>
                    <a:pt x="444" y="515"/>
                  </a:lnTo>
                  <a:lnTo>
                    <a:pt x="439" y="501"/>
                  </a:lnTo>
                  <a:lnTo>
                    <a:pt x="428" y="481"/>
                  </a:lnTo>
                  <a:lnTo>
                    <a:pt x="403" y="437"/>
                  </a:lnTo>
                  <a:lnTo>
                    <a:pt x="394" y="417"/>
                  </a:lnTo>
                  <a:lnTo>
                    <a:pt x="389" y="392"/>
                  </a:lnTo>
                  <a:lnTo>
                    <a:pt x="387" y="378"/>
                  </a:lnTo>
                  <a:lnTo>
                    <a:pt x="394" y="353"/>
                  </a:lnTo>
                  <a:lnTo>
                    <a:pt x="394" y="335"/>
                  </a:lnTo>
                  <a:lnTo>
                    <a:pt x="389" y="315"/>
                  </a:lnTo>
                  <a:lnTo>
                    <a:pt x="378" y="304"/>
                  </a:lnTo>
                  <a:lnTo>
                    <a:pt x="360" y="285"/>
                  </a:lnTo>
                  <a:lnTo>
                    <a:pt x="346" y="279"/>
                  </a:lnTo>
                  <a:lnTo>
                    <a:pt x="330" y="276"/>
                  </a:lnTo>
                  <a:lnTo>
                    <a:pt x="321" y="274"/>
                  </a:lnTo>
                  <a:lnTo>
                    <a:pt x="321" y="265"/>
                  </a:lnTo>
                  <a:lnTo>
                    <a:pt x="326" y="256"/>
                  </a:lnTo>
                  <a:lnTo>
                    <a:pt x="344" y="254"/>
                  </a:lnTo>
                  <a:lnTo>
                    <a:pt x="357" y="260"/>
                  </a:lnTo>
                  <a:lnTo>
                    <a:pt x="367" y="263"/>
                  </a:lnTo>
                  <a:lnTo>
                    <a:pt x="373" y="251"/>
                  </a:lnTo>
                  <a:lnTo>
                    <a:pt x="371" y="240"/>
                  </a:lnTo>
                  <a:lnTo>
                    <a:pt x="432" y="183"/>
                  </a:lnTo>
                  <a:lnTo>
                    <a:pt x="444" y="172"/>
                  </a:lnTo>
                  <a:lnTo>
                    <a:pt x="444" y="147"/>
                  </a:lnTo>
                  <a:lnTo>
                    <a:pt x="428" y="133"/>
                  </a:lnTo>
                  <a:lnTo>
                    <a:pt x="412" y="131"/>
                  </a:lnTo>
                  <a:lnTo>
                    <a:pt x="396" y="108"/>
                  </a:lnTo>
                  <a:lnTo>
                    <a:pt x="367" y="108"/>
                  </a:lnTo>
                  <a:lnTo>
                    <a:pt x="342" y="113"/>
                  </a:lnTo>
                  <a:lnTo>
                    <a:pt x="335" y="111"/>
                  </a:lnTo>
                  <a:lnTo>
                    <a:pt x="328" y="102"/>
                  </a:lnTo>
                  <a:lnTo>
                    <a:pt x="342" y="93"/>
                  </a:lnTo>
                  <a:lnTo>
                    <a:pt x="353" y="81"/>
                  </a:lnTo>
                  <a:lnTo>
                    <a:pt x="378" y="58"/>
                  </a:lnTo>
                  <a:lnTo>
                    <a:pt x="398" y="56"/>
                  </a:lnTo>
                  <a:lnTo>
                    <a:pt x="419" y="40"/>
                  </a:lnTo>
                  <a:lnTo>
                    <a:pt x="437" y="27"/>
                  </a:lnTo>
                  <a:lnTo>
                    <a:pt x="394" y="15"/>
                  </a:lnTo>
                  <a:lnTo>
                    <a:pt x="376" y="13"/>
                  </a:lnTo>
                  <a:lnTo>
                    <a:pt x="355" y="11"/>
                  </a:lnTo>
                  <a:lnTo>
                    <a:pt x="330" y="0"/>
                  </a:lnTo>
                  <a:lnTo>
                    <a:pt x="308" y="24"/>
                  </a:lnTo>
                  <a:lnTo>
                    <a:pt x="310" y="36"/>
                  </a:lnTo>
                  <a:lnTo>
                    <a:pt x="296" y="40"/>
                  </a:lnTo>
                  <a:lnTo>
                    <a:pt x="278" y="54"/>
                  </a:lnTo>
                  <a:lnTo>
                    <a:pt x="258" y="61"/>
                  </a:lnTo>
                  <a:lnTo>
                    <a:pt x="258" y="79"/>
                  </a:lnTo>
                  <a:lnTo>
                    <a:pt x="256" y="93"/>
                  </a:lnTo>
                  <a:lnTo>
                    <a:pt x="240" y="115"/>
                  </a:lnTo>
                  <a:lnTo>
                    <a:pt x="212" y="145"/>
                  </a:lnTo>
                  <a:lnTo>
                    <a:pt x="203" y="161"/>
                  </a:lnTo>
                  <a:lnTo>
                    <a:pt x="208" y="170"/>
                  </a:lnTo>
                  <a:lnTo>
                    <a:pt x="235" y="167"/>
                  </a:lnTo>
                  <a:lnTo>
                    <a:pt x="237" y="172"/>
                  </a:lnTo>
                  <a:lnTo>
                    <a:pt x="237" y="183"/>
                  </a:lnTo>
                  <a:lnTo>
                    <a:pt x="201" y="231"/>
                  </a:lnTo>
                  <a:lnTo>
                    <a:pt x="188" y="256"/>
                  </a:lnTo>
                  <a:lnTo>
                    <a:pt x="178" y="279"/>
                  </a:lnTo>
                  <a:lnTo>
                    <a:pt x="188" y="290"/>
                  </a:lnTo>
                  <a:lnTo>
                    <a:pt x="206" y="270"/>
                  </a:lnTo>
                  <a:lnTo>
                    <a:pt x="222" y="245"/>
                  </a:lnTo>
                  <a:lnTo>
                    <a:pt x="233" y="251"/>
                  </a:lnTo>
                  <a:lnTo>
                    <a:pt x="235" y="288"/>
                  </a:lnTo>
                  <a:lnTo>
                    <a:pt x="237" y="310"/>
                  </a:lnTo>
                  <a:lnTo>
                    <a:pt x="215" y="322"/>
                  </a:lnTo>
                  <a:lnTo>
                    <a:pt x="201" y="338"/>
                  </a:lnTo>
                  <a:lnTo>
                    <a:pt x="197" y="349"/>
                  </a:lnTo>
                  <a:lnTo>
                    <a:pt x="224" y="374"/>
                  </a:lnTo>
                  <a:lnTo>
                    <a:pt x="251" y="369"/>
                  </a:lnTo>
                  <a:lnTo>
                    <a:pt x="256" y="385"/>
                  </a:lnTo>
                  <a:lnTo>
                    <a:pt x="283" y="367"/>
                  </a:lnTo>
                  <a:lnTo>
                    <a:pt x="280" y="381"/>
                  </a:lnTo>
                  <a:lnTo>
                    <a:pt x="258" y="408"/>
                  </a:lnTo>
                  <a:lnTo>
                    <a:pt x="269" y="437"/>
                  </a:lnTo>
                  <a:lnTo>
                    <a:pt x="271" y="453"/>
                  </a:lnTo>
                  <a:lnTo>
                    <a:pt x="294" y="456"/>
                  </a:lnTo>
                  <a:lnTo>
                    <a:pt x="294" y="469"/>
                  </a:lnTo>
                  <a:lnTo>
                    <a:pt x="269" y="503"/>
                  </a:lnTo>
                  <a:lnTo>
                    <a:pt x="258" y="499"/>
                  </a:lnTo>
                  <a:lnTo>
                    <a:pt x="249" y="508"/>
                  </a:lnTo>
                  <a:lnTo>
                    <a:pt x="246" y="526"/>
                  </a:lnTo>
                  <a:lnTo>
                    <a:pt x="219" y="510"/>
                  </a:lnTo>
                  <a:lnTo>
                    <a:pt x="149" y="535"/>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49" name="Freeform 53"/>
            <p:cNvSpPr>
              <a:spLocks/>
            </p:cNvSpPr>
            <p:nvPr/>
          </p:nvSpPr>
          <p:spPr bwMode="auto">
            <a:xfrm>
              <a:off x="2614" y="2148"/>
              <a:ext cx="40" cy="34"/>
            </a:xfrm>
            <a:custGeom>
              <a:avLst/>
              <a:gdLst>
                <a:gd name="T0" fmla="*/ 18 w 42"/>
                <a:gd name="T1" fmla="*/ 0 h 38"/>
                <a:gd name="T2" fmla="*/ 30 w 42"/>
                <a:gd name="T3" fmla="*/ 2 h 38"/>
                <a:gd name="T4" fmla="*/ 33 w 42"/>
                <a:gd name="T5" fmla="*/ 11 h 38"/>
                <a:gd name="T6" fmla="*/ 18 w 42"/>
                <a:gd name="T7" fmla="*/ 20 h 38"/>
                <a:gd name="T8" fmla="*/ 2 w 42"/>
                <a:gd name="T9" fmla="*/ 24 h 38"/>
                <a:gd name="T10" fmla="*/ 0 w 42"/>
                <a:gd name="T11" fmla="*/ 12 h 38"/>
                <a:gd name="T12" fmla="*/ 18 w 42"/>
                <a:gd name="T13" fmla="*/ 0 h 38"/>
                <a:gd name="T14" fmla="*/ 0 60000 65536"/>
                <a:gd name="T15" fmla="*/ 0 60000 65536"/>
                <a:gd name="T16" fmla="*/ 0 60000 65536"/>
                <a:gd name="T17" fmla="*/ 0 60000 65536"/>
                <a:gd name="T18" fmla="*/ 0 60000 65536"/>
                <a:gd name="T19" fmla="*/ 0 60000 65536"/>
                <a:gd name="T20" fmla="*/ 0 60000 65536"/>
                <a:gd name="T21" fmla="*/ 0 w 42"/>
                <a:gd name="T22" fmla="*/ 0 h 38"/>
                <a:gd name="T23" fmla="*/ 42 w 42"/>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38">
                  <a:moveTo>
                    <a:pt x="22" y="0"/>
                  </a:moveTo>
                  <a:lnTo>
                    <a:pt x="38" y="2"/>
                  </a:lnTo>
                  <a:lnTo>
                    <a:pt x="41" y="17"/>
                  </a:lnTo>
                  <a:lnTo>
                    <a:pt x="22" y="31"/>
                  </a:lnTo>
                  <a:lnTo>
                    <a:pt x="2" y="37"/>
                  </a:lnTo>
                  <a:lnTo>
                    <a:pt x="0" y="19"/>
                  </a:lnTo>
                  <a:lnTo>
                    <a:pt x="22"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50" name="Freeform 54"/>
            <p:cNvSpPr>
              <a:spLocks/>
            </p:cNvSpPr>
            <p:nvPr/>
          </p:nvSpPr>
          <p:spPr bwMode="auto">
            <a:xfrm>
              <a:off x="2586" y="1976"/>
              <a:ext cx="41" cy="33"/>
            </a:xfrm>
            <a:custGeom>
              <a:avLst/>
              <a:gdLst>
                <a:gd name="T0" fmla="*/ 29 w 43"/>
                <a:gd name="T1" fmla="*/ 0 h 38"/>
                <a:gd name="T2" fmla="*/ 34 w 43"/>
                <a:gd name="T3" fmla="*/ 10 h 38"/>
                <a:gd name="T4" fmla="*/ 18 w 43"/>
                <a:gd name="T5" fmla="*/ 17 h 38"/>
                <a:gd name="T6" fmla="*/ 4 w 43"/>
                <a:gd name="T7" fmla="*/ 21 h 38"/>
                <a:gd name="T8" fmla="*/ 0 w 43"/>
                <a:gd name="T9" fmla="*/ 11 h 38"/>
                <a:gd name="T10" fmla="*/ 8 w 43"/>
                <a:gd name="T11" fmla="*/ 3 h 38"/>
                <a:gd name="T12" fmla="*/ 29 w 43"/>
                <a:gd name="T13" fmla="*/ 0 h 38"/>
                <a:gd name="T14" fmla="*/ 0 60000 65536"/>
                <a:gd name="T15" fmla="*/ 0 60000 65536"/>
                <a:gd name="T16" fmla="*/ 0 60000 65536"/>
                <a:gd name="T17" fmla="*/ 0 60000 65536"/>
                <a:gd name="T18" fmla="*/ 0 60000 65536"/>
                <a:gd name="T19" fmla="*/ 0 60000 65536"/>
                <a:gd name="T20" fmla="*/ 0 60000 65536"/>
                <a:gd name="T21" fmla="*/ 0 w 43"/>
                <a:gd name="T22" fmla="*/ 0 h 38"/>
                <a:gd name="T23" fmla="*/ 43 w 4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8">
                  <a:moveTo>
                    <a:pt x="35" y="0"/>
                  </a:moveTo>
                  <a:lnTo>
                    <a:pt x="42" y="17"/>
                  </a:lnTo>
                  <a:lnTo>
                    <a:pt x="22" y="31"/>
                  </a:lnTo>
                  <a:lnTo>
                    <a:pt x="4" y="37"/>
                  </a:lnTo>
                  <a:lnTo>
                    <a:pt x="0" y="19"/>
                  </a:lnTo>
                  <a:lnTo>
                    <a:pt x="8" y="5"/>
                  </a:lnTo>
                  <a:lnTo>
                    <a:pt x="35"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51" name="Freeform 55"/>
            <p:cNvSpPr>
              <a:spLocks/>
            </p:cNvSpPr>
            <p:nvPr/>
          </p:nvSpPr>
          <p:spPr bwMode="auto">
            <a:xfrm>
              <a:off x="2647" y="1843"/>
              <a:ext cx="34" cy="51"/>
            </a:xfrm>
            <a:custGeom>
              <a:avLst/>
              <a:gdLst>
                <a:gd name="T0" fmla="*/ 10 w 36"/>
                <a:gd name="T1" fmla="*/ 34 h 58"/>
                <a:gd name="T2" fmla="*/ 27 w 36"/>
                <a:gd name="T3" fmla="*/ 26 h 58"/>
                <a:gd name="T4" fmla="*/ 23 w 36"/>
                <a:gd name="T5" fmla="*/ 15 h 58"/>
                <a:gd name="T6" fmla="*/ 17 w 36"/>
                <a:gd name="T7" fmla="*/ 8 h 58"/>
                <a:gd name="T8" fmla="*/ 10 w 36"/>
                <a:gd name="T9" fmla="*/ 0 h 58"/>
                <a:gd name="T10" fmla="*/ 0 w 36"/>
                <a:gd name="T11" fmla="*/ 4 h 58"/>
                <a:gd name="T12" fmla="*/ 7 w 36"/>
                <a:gd name="T13" fmla="*/ 16 h 58"/>
                <a:gd name="T14" fmla="*/ 10 w 36"/>
                <a:gd name="T15" fmla="*/ 34 h 58"/>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58"/>
                <a:gd name="T26" fmla="*/ 36 w 36"/>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58">
                  <a:moveTo>
                    <a:pt x="14" y="57"/>
                  </a:moveTo>
                  <a:lnTo>
                    <a:pt x="35" y="43"/>
                  </a:lnTo>
                  <a:lnTo>
                    <a:pt x="28" y="25"/>
                  </a:lnTo>
                  <a:lnTo>
                    <a:pt x="21" y="13"/>
                  </a:lnTo>
                  <a:lnTo>
                    <a:pt x="14" y="0"/>
                  </a:lnTo>
                  <a:lnTo>
                    <a:pt x="0" y="6"/>
                  </a:lnTo>
                  <a:lnTo>
                    <a:pt x="7" y="27"/>
                  </a:lnTo>
                  <a:lnTo>
                    <a:pt x="14" y="57"/>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52" name="Freeform 56"/>
            <p:cNvSpPr>
              <a:spLocks/>
            </p:cNvSpPr>
            <p:nvPr/>
          </p:nvSpPr>
          <p:spPr bwMode="auto">
            <a:xfrm>
              <a:off x="2488" y="2043"/>
              <a:ext cx="103" cy="96"/>
            </a:xfrm>
            <a:custGeom>
              <a:avLst/>
              <a:gdLst>
                <a:gd name="T0" fmla="*/ 30 w 109"/>
                <a:gd name="T1" fmla="*/ 0 h 109"/>
                <a:gd name="T2" fmla="*/ 51 w 109"/>
                <a:gd name="T3" fmla="*/ 0 h 109"/>
                <a:gd name="T4" fmla="*/ 65 w 109"/>
                <a:gd name="T5" fmla="*/ 4 h 109"/>
                <a:gd name="T6" fmla="*/ 75 w 109"/>
                <a:gd name="T7" fmla="*/ 13 h 109"/>
                <a:gd name="T8" fmla="*/ 84 w 109"/>
                <a:gd name="T9" fmla="*/ 29 h 109"/>
                <a:gd name="T10" fmla="*/ 86 w 109"/>
                <a:gd name="T11" fmla="*/ 44 h 109"/>
                <a:gd name="T12" fmla="*/ 77 w 109"/>
                <a:gd name="T13" fmla="*/ 53 h 109"/>
                <a:gd name="T14" fmla="*/ 73 w 109"/>
                <a:gd name="T15" fmla="*/ 62 h 109"/>
                <a:gd name="T16" fmla="*/ 62 w 109"/>
                <a:gd name="T17" fmla="*/ 65 h 109"/>
                <a:gd name="T18" fmla="*/ 54 w 109"/>
                <a:gd name="T19" fmla="*/ 56 h 109"/>
                <a:gd name="T20" fmla="*/ 44 w 109"/>
                <a:gd name="T21" fmla="*/ 41 h 109"/>
                <a:gd name="T22" fmla="*/ 39 w 109"/>
                <a:gd name="T23" fmla="*/ 35 h 109"/>
                <a:gd name="T24" fmla="*/ 23 w 109"/>
                <a:gd name="T25" fmla="*/ 33 h 109"/>
                <a:gd name="T26" fmla="*/ 0 w 109"/>
                <a:gd name="T27" fmla="*/ 18 h 109"/>
                <a:gd name="T28" fmla="*/ 30 w 109"/>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
                <a:gd name="T46" fmla="*/ 0 h 109"/>
                <a:gd name="T47" fmla="*/ 109 w 109"/>
                <a:gd name="T48" fmla="*/ 109 h 10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 h="109">
                  <a:moveTo>
                    <a:pt x="38" y="0"/>
                  </a:moveTo>
                  <a:lnTo>
                    <a:pt x="63" y="0"/>
                  </a:lnTo>
                  <a:lnTo>
                    <a:pt x="81" y="4"/>
                  </a:lnTo>
                  <a:lnTo>
                    <a:pt x="94" y="22"/>
                  </a:lnTo>
                  <a:lnTo>
                    <a:pt x="105" y="49"/>
                  </a:lnTo>
                  <a:lnTo>
                    <a:pt x="108" y="74"/>
                  </a:lnTo>
                  <a:lnTo>
                    <a:pt x="96" y="87"/>
                  </a:lnTo>
                  <a:lnTo>
                    <a:pt x="92" y="103"/>
                  </a:lnTo>
                  <a:lnTo>
                    <a:pt x="78" y="108"/>
                  </a:lnTo>
                  <a:lnTo>
                    <a:pt x="67" y="94"/>
                  </a:lnTo>
                  <a:lnTo>
                    <a:pt x="56" y="67"/>
                  </a:lnTo>
                  <a:lnTo>
                    <a:pt x="49" y="58"/>
                  </a:lnTo>
                  <a:lnTo>
                    <a:pt x="27" y="56"/>
                  </a:lnTo>
                  <a:lnTo>
                    <a:pt x="0" y="29"/>
                  </a:lnTo>
                  <a:lnTo>
                    <a:pt x="38"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53" name="Freeform 57"/>
            <p:cNvSpPr>
              <a:spLocks/>
            </p:cNvSpPr>
            <p:nvPr/>
          </p:nvSpPr>
          <p:spPr bwMode="auto">
            <a:xfrm>
              <a:off x="2640" y="1784"/>
              <a:ext cx="55" cy="38"/>
            </a:xfrm>
            <a:custGeom>
              <a:avLst/>
              <a:gdLst>
                <a:gd name="T0" fmla="*/ 41 w 58"/>
                <a:gd name="T1" fmla="*/ 0 h 43"/>
                <a:gd name="T2" fmla="*/ 46 w 58"/>
                <a:gd name="T3" fmla="*/ 5 h 43"/>
                <a:gd name="T4" fmla="*/ 27 w 58"/>
                <a:gd name="T5" fmla="*/ 13 h 43"/>
                <a:gd name="T6" fmla="*/ 9 w 58"/>
                <a:gd name="T7" fmla="*/ 26 h 43"/>
                <a:gd name="T8" fmla="*/ 2 w 58"/>
                <a:gd name="T9" fmla="*/ 23 h 43"/>
                <a:gd name="T10" fmla="*/ 0 w 58"/>
                <a:gd name="T11" fmla="*/ 9 h 43"/>
                <a:gd name="T12" fmla="*/ 0 w 58"/>
                <a:gd name="T13" fmla="*/ 4 h 43"/>
                <a:gd name="T14" fmla="*/ 27 w 58"/>
                <a:gd name="T15" fmla="*/ 0 h 43"/>
                <a:gd name="T16" fmla="*/ 41 w 58"/>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43"/>
                <a:gd name="T29" fmla="*/ 58 w 58"/>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43">
                  <a:moveTo>
                    <a:pt x="50" y="0"/>
                  </a:moveTo>
                  <a:lnTo>
                    <a:pt x="57" y="9"/>
                  </a:lnTo>
                  <a:lnTo>
                    <a:pt x="34" y="21"/>
                  </a:lnTo>
                  <a:lnTo>
                    <a:pt x="13" y="42"/>
                  </a:lnTo>
                  <a:lnTo>
                    <a:pt x="2" y="37"/>
                  </a:lnTo>
                  <a:lnTo>
                    <a:pt x="0" y="14"/>
                  </a:lnTo>
                  <a:lnTo>
                    <a:pt x="0" y="7"/>
                  </a:lnTo>
                  <a:lnTo>
                    <a:pt x="34" y="0"/>
                  </a:lnTo>
                  <a:lnTo>
                    <a:pt x="50"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54" name="Freeform 58"/>
            <p:cNvSpPr>
              <a:spLocks/>
            </p:cNvSpPr>
            <p:nvPr/>
          </p:nvSpPr>
          <p:spPr bwMode="auto">
            <a:xfrm>
              <a:off x="2310" y="845"/>
              <a:ext cx="396" cy="319"/>
            </a:xfrm>
            <a:custGeom>
              <a:avLst/>
              <a:gdLst>
                <a:gd name="T0" fmla="*/ 16 w 416"/>
                <a:gd name="T1" fmla="*/ 58 h 363"/>
                <a:gd name="T2" fmla="*/ 41 w 416"/>
                <a:gd name="T3" fmla="*/ 76 h 363"/>
                <a:gd name="T4" fmla="*/ 53 w 416"/>
                <a:gd name="T5" fmla="*/ 105 h 363"/>
                <a:gd name="T6" fmla="*/ 30 w 416"/>
                <a:gd name="T7" fmla="*/ 126 h 363"/>
                <a:gd name="T8" fmla="*/ 0 w 416"/>
                <a:gd name="T9" fmla="*/ 125 h 363"/>
                <a:gd name="T10" fmla="*/ 45 w 416"/>
                <a:gd name="T11" fmla="*/ 154 h 363"/>
                <a:gd name="T12" fmla="*/ 61 w 416"/>
                <a:gd name="T13" fmla="*/ 188 h 363"/>
                <a:gd name="T14" fmla="*/ 104 w 416"/>
                <a:gd name="T15" fmla="*/ 204 h 363"/>
                <a:gd name="T16" fmla="*/ 129 w 416"/>
                <a:gd name="T17" fmla="*/ 212 h 363"/>
                <a:gd name="T18" fmla="*/ 175 w 416"/>
                <a:gd name="T19" fmla="*/ 212 h 363"/>
                <a:gd name="T20" fmla="*/ 212 w 416"/>
                <a:gd name="T21" fmla="*/ 214 h 363"/>
                <a:gd name="T22" fmla="*/ 236 w 416"/>
                <a:gd name="T23" fmla="*/ 204 h 363"/>
                <a:gd name="T24" fmla="*/ 256 w 416"/>
                <a:gd name="T25" fmla="*/ 214 h 363"/>
                <a:gd name="T26" fmla="*/ 279 w 416"/>
                <a:gd name="T27" fmla="*/ 202 h 363"/>
                <a:gd name="T28" fmla="*/ 312 w 416"/>
                <a:gd name="T29" fmla="*/ 193 h 363"/>
                <a:gd name="T30" fmla="*/ 322 w 416"/>
                <a:gd name="T31" fmla="*/ 178 h 363"/>
                <a:gd name="T32" fmla="*/ 341 w 416"/>
                <a:gd name="T33" fmla="*/ 160 h 363"/>
                <a:gd name="T34" fmla="*/ 326 w 416"/>
                <a:gd name="T35" fmla="*/ 146 h 363"/>
                <a:gd name="T36" fmla="*/ 336 w 416"/>
                <a:gd name="T37" fmla="*/ 111 h 363"/>
                <a:gd name="T38" fmla="*/ 317 w 416"/>
                <a:gd name="T39" fmla="*/ 101 h 363"/>
                <a:gd name="T40" fmla="*/ 314 w 416"/>
                <a:gd name="T41" fmla="*/ 96 h 363"/>
                <a:gd name="T42" fmla="*/ 303 w 416"/>
                <a:gd name="T43" fmla="*/ 84 h 363"/>
                <a:gd name="T44" fmla="*/ 277 w 416"/>
                <a:gd name="T45" fmla="*/ 98 h 363"/>
                <a:gd name="T46" fmla="*/ 260 w 416"/>
                <a:gd name="T47" fmla="*/ 92 h 363"/>
                <a:gd name="T48" fmla="*/ 232 w 416"/>
                <a:gd name="T49" fmla="*/ 84 h 363"/>
                <a:gd name="T50" fmla="*/ 217 w 416"/>
                <a:gd name="T51" fmla="*/ 82 h 363"/>
                <a:gd name="T52" fmla="*/ 210 w 416"/>
                <a:gd name="T53" fmla="*/ 73 h 363"/>
                <a:gd name="T54" fmla="*/ 179 w 416"/>
                <a:gd name="T55" fmla="*/ 75 h 363"/>
                <a:gd name="T56" fmla="*/ 175 w 416"/>
                <a:gd name="T57" fmla="*/ 64 h 363"/>
                <a:gd name="T58" fmla="*/ 160 w 416"/>
                <a:gd name="T59" fmla="*/ 69 h 363"/>
                <a:gd name="T60" fmla="*/ 150 w 416"/>
                <a:gd name="T61" fmla="*/ 69 h 363"/>
                <a:gd name="T62" fmla="*/ 129 w 416"/>
                <a:gd name="T63" fmla="*/ 76 h 363"/>
                <a:gd name="T64" fmla="*/ 124 w 416"/>
                <a:gd name="T65" fmla="*/ 54 h 363"/>
                <a:gd name="T66" fmla="*/ 140 w 416"/>
                <a:gd name="T67" fmla="*/ 40 h 363"/>
                <a:gd name="T68" fmla="*/ 140 w 416"/>
                <a:gd name="T69" fmla="*/ 13 h 363"/>
                <a:gd name="T70" fmla="*/ 129 w 416"/>
                <a:gd name="T71" fmla="*/ 0 h 363"/>
                <a:gd name="T72" fmla="*/ 119 w 416"/>
                <a:gd name="T73" fmla="*/ 17 h 363"/>
                <a:gd name="T74" fmla="*/ 106 w 416"/>
                <a:gd name="T75" fmla="*/ 18 h 363"/>
                <a:gd name="T76" fmla="*/ 102 w 416"/>
                <a:gd name="T77" fmla="*/ 4 h 363"/>
                <a:gd name="T78" fmla="*/ 81 w 416"/>
                <a:gd name="T79" fmla="*/ 12 h 363"/>
                <a:gd name="T80" fmla="*/ 80 w 416"/>
                <a:gd name="T81" fmla="*/ 24 h 363"/>
                <a:gd name="T82" fmla="*/ 65 w 416"/>
                <a:gd name="T83" fmla="*/ 16 h 363"/>
                <a:gd name="T84" fmla="*/ 51 w 416"/>
                <a:gd name="T85" fmla="*/ 24 h 363"/>
                <a:gd name="T86" fmla="*/ 72 w 416"/>
                <a:gd name="T87" fmla="*/ 35 h 363"/>
                <a:gd name="T88" fmla="*/ 93 w 416"/>
                <a:gd name="T89" fmla="*/ 47 h 363"/>
                <a:gd name="T90" fmla="*/ 80 w 416"/>
                <a:gd name="T91" fmla="*/ 56 h 363"/>
                <a:gd name="T92" fmla="*/ 87 w 416"/>
                <a:gd name="T93" fmla="*/ 71 h 363"/>
                <a:gd name="T94" fmla="*/ 70 w 416"/>
                <a:gd name="T95" fmla="*/ 76 h 363"/>
                <a:gd name="T96" fmla="*/ 41 w 416"/>
                <a:gd name="T97" fmla="*/ 55 h 3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16"/>
                <a:gd name="T148" fmla="*/ 0 h 363"/>
                <a:gd name="T149" fmla="*/ 416 w 416"/>
                <a:gd name="T150" fmla="*/ 363 h 3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16" h="363">
                  <a:moveTo>
                    <a:pt x="31" y="84"/>
                  </a:moveTo>
                  <a:lnTo>
                    <a:pt x="20" y="97"/>
                  </a:lnTo>
                  <a:lnTo>
                    <a:pt x="34" y="122"/>
                  </a:lnTo>
                  <a:lnTo>
                    <a:pt x="49" y="127"/>
                  </a:lnTo>
                  <a:lnTo>
                    <a:pt x="65" y="138"/>
                  </a:lnTo>
                  <a:lnTo>
                    <a:pt x="65" y="177"/>
                  </a:lnTo>
                  <a:lnTo>
                    <a:pt x="52" y="204"/>
                  </a:lnTo>
                  <a:lnTo>
                    <a:pt x="38" y="211"/>
                  </a:lnTo>
                  <a:lnTo>
                    <a:pt x="4" y="204"/>
                  </a:lnTo>
                  <a:lnTo>
                    <a:pt x="0" y="209"/>
                  </a:lnTo>
                  <a:lnTo>
                    <a:pt x="40" y="250"/>
                  </a:lnTo>
                  <a:lnTo>
                    <a:pt x="54" y="257"/>
                  </a:lnTo>
                  <a:lnTo>
                    <a:pt x="61" y="286"/>
                  </a:lnTo>
                  <a:lnTo>
                    <a:pt x="74" y="316"/>
                  </a:lnTo>
                  <a:lnTo>
                    <a:pt x="99" y="336"/>
                  </a:lnTo>
                  <a:lnTo>
                    <a:pt x="126" y="341"/>
                  </a:lnTo>
                  <a:lnTo>
                    <a:pt x="142" y="355"/>
                  </a:lnTo>
                  <a:lnTo>
                    <a:pt x="158" y="355"/>
                  </a:lnTo>
                  <a:lnTo>
                    <a:pt x="176" y="346"/>
                  </a:lnTo>
                  <a:lnTo>
                    <a:pt x="213" y="355"/>
                  </a:lnTo>
                  <a:lnTo>
                    <a:pt x="233" y="362"/>
                  </a:lnTo>
                  <a:lnTo>
                    <a:pt x="258" y="357"/>
                  </a:lnTo>
                  <a:lnTo>
                    <a:pt x="274" y="355"/>
                  </a:lnTo>
                  <a:lnTo>
                    <a:pt x="288" y="341"/>
                  </a:lnTo>
                  <a:lnTo>
                    <a:pt x="299" y="346"/>
                  </a:lnTo>
                  <a:lnTo>
                    <a:pt x="312" y="357"/>
                  </a:lnTo>
                  <a:lnTo>
                    <a:pt x="328" y="350"/>
                  </a:lnTo>
                  <a:lnTo>
                    <a:pt x="340" y="339"/>
                  </a:lnTo>
                  <a:lnTo>
                    <a:pt x="349" y="330"/>
                  </a:lnTo>
                  <a:lnTo>
                    <a:pt x="380" y="323"/>
                  </a:lnTo>
                  <a:lnTo>
                    <a:pt x="387" y="314"/>
                  </a:lnTo>
                  <a:lnTo>
                    <a:pt x="392" y="298"/>
                  </a:lnTo>
                  <a:lnTo>
                    <a:pt x="412" y="282"/>
                  </a:lnTo>
                  <a:lnTo>
                    <a:pt x="415" y="268"/>
                  </a:lnTo>
                  <a:lnTo>
                    <a:pt x="408" y="259"/>
                  </a:lnTo>
                  <a:lnTo>
                    <a:pt x="396" y="245"/>
                  </a:lnTo>
                  <a:lnTo>
                    <a:pt x="394" y="193"/>
                  </a:lnTo>
                  <a:lnTo>
                    <a:pt x="410" y="186"/>
                  </a:lnTo>
                  <a:lnTo>
                    <a:pt x="401" y="170"/>
                  </a:lnTo>
                  <a:lnTo>
                    <a:pt x="387" y="170"/>
                  </a:lnTo>
                  <a:lnTo>
                    <a:pt x="378" y="170"/>
                  </a:lnTo>
                  <a:lnTo>
                    <a:pt x="383" y="161"/>
                  </a:lnTo>
                  <a:lnTo>
                    <a:pt x="378" y="145"/>
                  </a:lnTo>
                  <a:lnTo>
                    <a:pt x="369" y="141"/>
                  </a:lnTo>
                  <a:lnTo>
                    <a:pt x="351" y="150"/>
                  </a:lnTo>
                  <a:lnTo>
                    <a:pt x="337" y="163"/>
                  </a:lnTo>
                  <a:lnTo>
                    <a:pt x="328" y="161"/>
                  </a:lnTo>
                  <a:lnTo>
                    <a:pt x="317" y="154"/>
                  </a:lnTo>
                  <a:lnTo>
                    <a:pt x="301" y="145"/>
                  </a:lnTo>
                  <a:lnTo>
                    <a:pt x="283" y="141"/>
                  </a:lnTo>
                  <a:lnTo>
                    <a:pt x="274" y="145"/>
                  </a:lnTo>
                  <a:lnTo>
                    <a:pt x="265" y="138"/>
                  </a:lnTo>
                  <a:lnTo>
                    <a:pt x="265" y="125"/>
                  </a:lnTo>
                  <a:lnTo>
                    <a:pt x="256" y="122"/>
                  </a:lnTo>
                  <a:lnTo>
                    <a:pt x="238" y="127"/>
                  </a:lnTo>
                  <a:lnTo>
                    <a:pt x="219" y="125"/>
                  </a:lnTo>
                  <a:lnTo>
                    <a:pt x="219" y="116"/>
                  </a:lnTo>
                  <a:lnTo>
                    <a:pt x="213" y="107"/>
                  </a:lnTo>
                  <a:lnTo>
                    <a:pt x="201" y="104"/>
                  </a:lnTo>
                  <a:lnTo>
                    <a:pt x="195" y="116"/>
                  </a:lnTo>
                  <a:lnTo>
                    <a:pt x="190" y="120"/>
                  </a:lnTo>
                  <a:lnTo>
                    <a:pt x="183" y="116"/>
                  </a:lnTo>
                  <a:lnTo>
                    <a:pt x="170" y="118"/>
                  </a:lnTo>
                  <a:lnTo>
                    <a:pt x="158" y="129"/>
                  </a:lnTo>
                  <a:lnTo>
                    <a:pt x="149" y="120"/>
                  </a:lnTo>
                  <a:lnTo>
                    <a:pt x="151" y="91"/>
                  </a:lnTo>
                  <a:lnTo>
                    <a:pt x="161" y="75"/>
                  </a:lnTo>
                  <a:lnTo>
                    <a:pt x="170" y="66"/>
                  </a:lnTo>
                  <a:lnTo>
                    <a:pt x="167" y="45"/>
                  </a:lnTo>
                  <a:lnTo>
                    <a:pt x="170" y="22"/>
                  </a:lnTo>
                  <a:lnTo>
                    <a:pt x="165" y="0"/>
                  </a:lnTo>
                  <a:lnTo>
                    <a:pt x="158" y="0"/>
                  </a:lnTo>
                  <a:lnTo>
                    <a:pt x="149" y="9"/>
                  </a:lnTo>
                  <a:lnTo>
                    <a:pt x="145" y="29"/>
                  </a:lnTo>
                  <a:lnTo>
                    <a:pt x="138" y="45"/>
                  </a:lnTo>
                  <a:lnTo>
                    <a:pt x="129" y="31"/>
                  </a:lnTo>
                  <a:lnTo>
                    <a:pt x="136" y="15"/>
                  </a:lnTo>
                  <a:lnTo>
                    <a:pt x="124" y="6"/>
                  </a:lnTo>
                  <a:lnTo>
                    <a:pt x="106" y="9"/>
                  </a:lnTo>
                  <a:lnTo>
                    <a:pt x="99" y="20"/>
                  </a:lnTo>
                  <a:lnTo>
                    <a:pt x="104" y="29"/>
                  </a:lnTo>
                  <a:lnTo>
                    <a:pt x="97" y="40"/>
                  </a:lnTo>
                  <a:lnTo>
                    <a:pt x="90" y="36"/>
                  </a:lnTo>
                  <a:lnTo>
                    <a:pt x="79" y="27"/>
                  </a:lnTo>
                  <a:lnTo>
                    <a:pt x="70" y="29"/>
                  </a:lnTo>
                  <a:lnTo>
                    <a:pt x="63" y="40"/>
                  </a:lnTo>
                  <a:lnTo>
                    <a:pt x="72" y="56"/>
                  </a:lnTo>
                  <a:lnTo>
                    <a:pt x="88" y="59"/>
                  </a:lnTo>
                  <a:lnTo>
                    <a:pt x="106" y="77"/>
                  </a:lnTo>
                  <a:lnTo>
                    <a:pt x="113" y="81"/>
                  </a:lnTo>
                  <a:lnTo>
                    <a:pt x="113" y="93"/>
                  </a:lnTo>
                  <a:lnTo>
                    <a:pt x="97" y="95"/>
                  </a:lnTo>
                  <a:lnTo>
                    <a:pt x="99" y="111"/>
                  </a:lnTo>
                  <a:lnTo>
                    <a:pt x="106" y="120"/>
                  </a:lnTo>
                  <a:lnTo>
                    <a:pt x="99" y="129"/>
                  </a:lnTo>
                  <a:lnTo>
                    <a:pt x="86" y="127"/>
                  </a:lnTo>
                  <a:lnTo>
                    <a:pt x="65" y="107"/>
                  </a:lnTo>
                  <a:lnTo>
                    <a:pt x="49" y="93"/>
                  </a:lnTo>
                  <a:lnTo>
                    <a:pt x="31" y="84"/>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grpSp>
          <p:nvGrpSpPr>
            <p:cNvPr id="55" name="Group 59"/>
            <p:cNvGrpSpPr>
              <a:grpSpLocks/>
            </p:cNvGrpSpPr>
            <p:nvPr/>
          </p:nvGrpSpPr>
          <p:grpSpPr bwMode="auto">
            <a:xfrm>
              <a:off x="3555" y="1082"/>
              <a:ext cx="597" cy="1162"/>
              <a:chOff x="3324" y="947"/>
              <a:chExt cx="626" cy="1332"/>
            </a:xfrm>
            <a:grpFill/>
          </p:grpSpPr>
          <p:sp>
            <p:nvSpPr>
              <p:cNvPr id="75" name="Freeform 60"/>
              <p:cNvSpPr>
                <a:spLocks/>
              </p:cNvSpPr>
              <p:nvPr/>
            </p:nvSpPr>
            <p:spPr bwMode="auto">
              <a:xfrm>
                <a:off x="3573" y="2099"/>
                <a:ext cx="42" cy="103"/>
              </a:xfrm>
              <a:custGeom>
                <a:avLst/>
                <a:gdLst>
                  <a:gd name="T0" fmla="*/ 41 w 42"/>
                  <a:gd name="T1" fmla="*/ 0 h 103"/>
                  <a:gd name="T2" fmla="*/ 38 w 42"/>
                  <a:gd name="T3" fmla="*/ 34 h 103"/>
                  <a:gd name="T4" fmla="*/ 27 w 42"/>
                  <a:gd name="T5" fmla="*/ 61 h 103"/>
                  <a:gd name="T6" fmla="*/ 6 w 42"/>
                  <a:gd name="T7" fmla="*/ 77 h 103"/>
                  <a:gd name="T8" fmla="*/ 11 w 42"/>
                  <a:gd name="T9" fmla="*/ 95 h 103"/>
                  <a:gd name="T10" fmla="*/ 4 w 42"/>
                  <a:gd name="T11" fmla="*/ 102 h 103"/>
                  <a:gd name="T12" fmla="*/ 0 w 42"/>
                  <a:gd name="T13" fmla="*/ 79 h 103"/>
                  <a:gd name="T14" fmla="*/ 6 w 42"/>
                  <a:gd name="T15" fmla="*/ 63 h 103"/>
                  <a:gd name="T16" fmla="*/ 11 w 42"/>
                  <a:gd name="T17" fmla="*/ 43 h 103"/>
                  <a:gd name="T18" fmla="*/ 41 w 42"/>
                  <a:gd name="T19" fmla="*/ 0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103"/>
                  <a:gd name="T32" fmla="*/ 42 w 42"/>
                  <a:gd name="T33" fmla="*/ 103 h 1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103">
                    <a:moveTo>
                      <a:pt x="41" y="0"/>
                    </a:moveTo>
                    <a:lnTo>
                      <a:pt x="38" y="34"/>
                    </a:lnTo>
                    <a:lnTo>
                      <a:pt x="27" y="61"/>
                    </a:lnTo>
                    <a:lnTo>
                      <a:pt x="6" y="77"/>
                    </a:lnTo>
                    <a:lnTo>
                      <a:pt x="11" y="95"/>
                    </a:lnTo>
                    <a:lnTo>
                      <a:pt x="4" y="102"/>
                    </a:lnTo>
                    <a:lnTo>
                      <a:pt x="0" y="79"/>
                    </a:lnTo>
                    <a:lnTo>
                      <a:pt x="6" y="63"/>
                    </a:lnTo>
                    <a:lnTo>
                      <a:pt x="11" y="43"/>
                    </a:lnTo>
                    <a:lnTo>
                      <a:pt x="41"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76" name="Freeform 61"/>
              <p:cNvSpPr>
                <a:spLocks/>
              </p:cNvSpPr>
              <p:nvPr/>
            </p:nvSpPr>
            <p:spPr bwMode="auto">
              <a:xfrm>
                <a:off x="3666" y="2053"/>
                <a:ext cx="58" cy="81"/>
              </a:xfrm>
              <a:custGeom>
                <a:avLst/>
                <a:gdLst>
                  <a:gd name="T0" fmla="*/ 45 w 58"/>
                  <a:gd name="T1" fmla="*/ 0 h 81"/>
                  <a:gd name="T2" fmla="*/ 57 w 58"/>
                  <a:gd name="T3" fmla="*/ 0 h 81"/>
                  <a:gd name="T4" fmla="*/ 43 w 58"/>
                  <a:gd name="T5" fmla="*/ 15 h 81"/>
                  <a:gd name="T6" fmla="*/ 41 w 58"/>
                  <a:gd name="T7" fmla="*/ 26 h 81"/>
                  <a:gd name="T8" fmla="*/ 45 w 58"/>
                  <a:gd name="T9" fmla="*/ 44 h 81"/>
                  <a:gd name="T10" fmla="*/ 29 w 58"/>
                  <a:gd name="T11" fmla="*/ 60 h 81"/>
                  <a:gd name="T12" fmla="*/ 11 w 58"/>
                  <a:gd name="T13" fmla="*/ 80 h 81"/>
                  <a:gd name="T14" fmla="*/ 6 w 58"/>
                  <a:gd name="T15" fmla="*/ 60 h 81"/>
                  <a:gd name="T16" fmla="*/ 0 w 58"/>
                  <a:gd name="T17" fmla="*/ 53 h 81"/>
                  <a:gd name="T18" fmla="*/ 0 w 58"/>
                  <a:gd name="T19" fmla="*/ 37 h 81"/>
                  <a:gd name="T20" fmla="*/ 18 w 58"/>
                  <a:gd name="T21" fmla="*/ 22 h 81"/>
                  <a:gd name="T22" fmla="*/ 45 w 58"/>
                  <a:gd name="T23" fmla="*/ 0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
                  <a:gd name="T37" fmla="*/ 0 h 81"/>
                  <a:gd name="T38" fmla="*/ 58 w 58"/>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 h="81">
                    <a:moveTo>
                      <a:pt x="45" y="0"/>
                    </a:moveTo>
                    <a:lnTo>
                      <a:pt x="57" y="0"/>
                    </a:lnTo>
                    <a:lnTo>
                      <a:pt x="43" y="15"/>
                    </a:lnTo>
                    <a:lnTo>
                      <a:pt x="41" y="26"/>
                    </a:lnTo>
                    <a:lnTo>
                      <a:pt x="45" y="44"/>
                    </a:lnTo>
                    <a:lnTo>
                      <a:pt x="29" y="60"/>
                    </a:lnTo>
                    <a:lnTo>
                      <a:pt x="11" y="80"/>
                    </a:lnTo>
                    <a:lnTo>
                      <a:pt x="6" y="60"/>
                    </a:lnTo>
                    <a:lnTo>
                      <a:pt x="0" y="53"/>
                    </a:lnTo>
                    <a:lnTo>
                      <a:pt x="0" y="37"/>
                    </a:lnTo>
                    <a:lnTo>
                      <a:pt x="18" y="22"/>
                    </a:lnTo>
                    <a:lnTo>
                      <a:pt x="45"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grpSp>
            <p:nvGrpSpPr>
              <p:cNvPr id="77" name="Group 62"/>
              <p:cNvGrpSpPr>
                <a:grpSpLocks/>
              </p:cNvGrpSpPr>
              <p:nvPr/>
            </p:nvGrpSpPr>
            <p:grpSpPr bwMode="auto">
              <a:xfrm>
                <a:off x="3324" y="947"/>
                <a:ext cx="626" cy="1332"/>
                <a:chOff x="3324" y="947"/>
                <a:chExt cx="626" cy="1332"/>
              </a:xfrm>
              <a:grpFill/>
            </p:grpSpPr>
            <p:sp>
              <p:nvSpPr>
                <p:cNvPr id="78" name="Freeform 63"/>
                <p:cNvSpPr>
                  <a:spLocks/>
                </p:cNvSpPr>
                <p:nvPr/>
              </p:nvSpPr>
              <p:spPr bwMode="auto">
                <a:xfrm>
                  <a:off x="3324" y="947"/>
                  <a:ext cx="626" cy="1332"/>
                </a:xfrm>
                <a:custGeom>
                  <a:avLst/>
                  <a:gdLst>
                    <a:gd name="T0" fmla="*/ 492 w 626"/>
                    <a:gd name="T1" fmla="*/ 24 h 1332"/>
                    <a:gd name="T2" fmla="*/ 577 w 626"/>
                    <a:gd name="T3" fmla="*/ 81 h 1332"/>
                    <a:gd name="T4" fmla="*/ 583 w 626"/>
                    <a:gd name="T5" fmla="*/ 131 h 1332"/>
                    <a:gd name="T6" fmla="*/ 604 w 626"/>
                    <a:gd name="T7" fmla="*/ 177 h 1332"/>
                    <a:gd name="T8" fmla="*/ 599 w 626"/>
                    <a:gd name="T9" fmla="*/ 236 h 1332"/>
                    <a:gd name="T10" fmla="*/ 618 w 626"/>
                    <a:gd name="T11" fmla="*/ 277 h 1332"/>
                    <a:gd name="T12" fmla="*/ 613 w 626"/>
                    <a:gd name="T13" fmla="*/ 311 h 1332"/>
                    <a:gd name="T14" fmla="*/ 538 w 626"/>
                    <a:gd name="T15" fmla="*/ 317 h 1332"/>
                    <a:gd name="T16" fmla="*/ 504 w 626"/>
                    <a:gd name="T17" fmla="*/ 367 h 1332"/>
                    <a:gd name="T18" fmla="*/ 494 w 626"/>
                    <a:gd name="T19" fmla="*/ 406 h 1332"/>
                    <a:gd name="T20" fmla="*/ 499 w 626"/>
                    <a:gd name="T21" fmla="*/ 458 h 1332"/>
                    <a:gd name="T22" fmla="*/ 476 w 626"/>
                    <a:gd name="T23" fmla="*/ 508 h 1332"/>
                    <a:gd name="T24" fmla="*/ 406 w 626"/>
                    <a:gd name="T25" fmla="*/ 551 h 1332"/>
                    <a:gd name="T26" fmla="*/ 378 w 626"/>
                    <a:gd name="T27" fmla="*/ 576 h 1332"/>
                    <a:gd name="T28" fmla="*/ 346 w 626"/>
                    <a:gd name="T29" fmla="*/ 638 h 1332"/>
                    <a:gd name="T30" fmla="*/ 335 w 626"/>
                    <a:gd name="T31" fmla="*/ 688 h 1332"/>
                    <a:gd name="T32" fmla="*/ 305 w 626"/>
                    <a:gd name="T33" fmla="*/ 754 h 1332"/>
                    <a:gd name="T34" fmla="*/ 348 w 626"/>
                    <a:gd name="T35" fmla="*/ 842 h 1332"/>
                    <a:gd name="T36" fmla="*/ 383 w 626"/>
                    <a:gd name="T37" fmla="*/ 908 h 1332"/>
                    <a:gd name="T38" fmla="*/ 346 w 626"/>
                    <a:gd name="T39" fmla="*/ 933 h 1332"/>
                    <a:gd name="T40" fmla="*/ 312 w 626"/>
                    <a:gd name="T41" fmla="*/ 938 h 1332"/>
                    <a:gd name="T42" fmla="*/ 241 w 626"/>
                    <a:gd name="T43" fmla="*/ 942 h 1332"/>
                    <a:gd name="T44" fmla="*/ 307 w 626"/>
                    <a:gd name="T45" fmla="*/ 958 h 1332"/>
                    <a:gd name="T46" fmla="*/ 346 w 626"/>
                    <a:gd name="T47" fmla="*/ 978 h 1332"/>
                    <a:gd name="T48" fmla="*/ 321 w 626"/>
                    <a:gd name="T49" fmla="*/ 994 h 1332"/>
                    <a:gd name="T50" fmla="*/ 278 w 626"/>
                    <a:gd name="T51" fmla="*/ 1033 h 1332"/>
                    <a:gd name="T52" fmla="*/ 266 w 626"/>
                    <a:gd name="T53" fmla="*/ 1069 h 1332"/>
                    <a:gd name="T54" fmla="*/ 250 w 626"/>
                    <a:gd name="T55" fmla="*/ 1156 h 1332"/>
                    <a:gd name="T56" fmla="*/ 230 w 626"/>
                    <a:gd name="T57" fmla="*/ 1215 h 1332"/>
                    <a:gd name="T58" fmla="*/ 177 w 626"/>
                    <a:gd name="T59" fmla="*/ 1260 h 1332"/>
                    <a:gd name="T60" fmla="*/ 130 w 626"/>
                    <a:gd name="T61" fmla="*/ 1276 h 1332"/>
                    <a:gd name="T62" fmla="*/ 120 w 626"/>
                    <a:gd name="T63" fmla="*/ 1319 h 1332"/>
                    <a:gd name="T64" fmla="*/ 70 w 626"/>
                    <a:gd name="T65" fmla="*/ 1331 h 1332"/>
                    <a:gd name="T66" fmla="*/ 50 w 626"/>
                    <a:gd name="T67" fmla="*/ 1310 h 1332"/>
                    <a:gd name="T68" fmla="*/ 29 w 626"/>
                    <a:gd name="T69" fmla="*/ 1235 h 1332"/>
                    <a:gd name="T70" fmla="*/ 45 w 626"/>
                    <a:gd name="T71" fmla="*/ 1219 h 1332"/>
                    <a:gd name="T72" fmla="*/ 50 w 626"/>
                    <a:gd name="T73" fmla="*/ 1194 h 1332"/>
                    <a:gd name="T74" fmla="*/ 29 w 626"/>
                    <a:gd name="T75" fmla="*/ 1126 h 1332"/>
                    <a:gd name="T76" fmla="*/ 11 w 626"/>
                    <a:gd name="T77" fmla="*/ 1074 h 1332"/>
                    <a:gd name="T78" fmla="*/ 0 w 626"/>
                    <a:gd name="T79" fmla="*/ 990 h 1332"/>
                    <a:gd name="T80" fmla="*/ 20 w 626"/>
                    <a:gd name="T81" fmla="*/ 958 h 1332"/>
                    <a:gd name="T82" fmla="*/ 36 w 626"/>
                    <a:gd name="T83" fmla="*/ 874 h 1332"/>
                    <a:gd name="T84" fmla="*/ 79 w 626"/>
                    <a:gd name="T85" fmla="*/ 824 h 1332"/>
                    <a:gd name="T86" fmla="*/ 66 w 626"/>
                    <a:gd name="T87" fmla="*/ 738 h 1332"/>
                    <a:gd name="T88" fmla="*/ 84 w 626"/>
                    <a:gd name="T89" fmla="*/ 697 h 1332"/>
                    <a:gd name="T90" fmla="*/ 75 w 626"/>
                    <a:gd name="T91" fmla="*/ 622 h 1332"/>
                    <a:gd name="T92" fmla="*/ 91 w 626"/>
                    <a:gd name="T93" fmla="*/ 533 h 1332"/>
                    <a:gd name="T94" fmla="*/ 145 w 626"/>
                    <a:gd name="T95" fmla="*/ 476 h 1332"/>
                    <a:gd name="T96" fmla="*/ 196 w 626"/>
                    <a:gd name="T97" fmla="*/ 458 h 1332"/>
                    <a:gd name="T98" fmla="*/ 175 w 626"/>
                    <a:gd name="T99" fmla="*/ 406 h 1332"/>
                    <a:gd name="T100" fmla="*/ 196 w 626"/>
                    <a:gd name="T101" fmla="*/ 361 h 1332"/>
                    <a:gd name="T102" fmla="*/ 207 w 626"/>
                    <a:gd name="T103" fmla="*/ 293 h 1332"/>
                    <a:gd name="T104" fmla="*/ 262 w 626"/>
                    <a:gd name="T105" fmla="*/ 252 h 1332"/>
                    <a:gd name="T106" fmla="*/ 287 w 626"/>
                    <a:gd name="T107" fmla="*/ 199 h 1332"/>
                    <a:gd name="T108" fmla="*/ 328 w 626"/>
                    <a:gd name="T109" fmla="*/ 115 h 1332"/>
                    <a:gd name="T110" fmla="*/ 374 w 626"/>
                    <a:gd name="T111" fmla="*/ 77 h 1332"/>
                    <a:gd name="T112" fmla="*/ 415 w 626"/>
                    <a:gd name="T113" fmla="*/ 47 h 1332"/>
                    <a:gd name="T114" fmla="*/ 467 w 626"/>
                    <a:gd name="T115" fmla="*/ 0 h 13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26"/>
                    <a:gd name="T175" fmla="*/ 0 h 1332"/>
                    <a:gd name="T176" fmla="*/ 626 w 626"/>
                    <a:gd name="T177" fmla="*/ 1332 h 13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26" h="1332">
                      <a:moveTo>
                        <a:pt x="472" y="0"/>
                      </a:moveTo>
                      <a:lnTo>
                        <a:pt x="479" y="4"/>
                      </a:lnTo>
                      <a:lnTo>
                        <a:pt x="492" y="24"/>
                      </a:lnTo>
                      <a:lnTo>
                        <a:pt x="547" y="77"/>
                      </a:lnTo>
                      <a:lnTo>
                        <a:pt x="554" y="65"/>
                      </a:lnTo>
                      <a:lnTo>
                        <a:pt x="577" y="81"/>
                      </a:lnTo>
                      <a:lnTo>
                        <a:pt x="583" y="99"/>
                      </a:lnTo>
                      <a:lnTo>
                        <a:pt x="583" y="111"/>
                      </a:lnTo>
                      <a:lnTo>
                        <a:pt x="583" y="131"/>
                      </a:lnTo>
                      <a:lnTo>
                        <a:pt x="577" y="145"/>
                      </a:lnTo>
                      <a:lnTo>
                        <a:pt x="590" y="161"/>
                      </a:lnTo>
                      <a:lnTo>
                        <a:pt x="604" y="177"/>
                      </a:lnTo>
                      <a:lnTo>
                        <a:pt x="604" y="190"/>
                      </a:lnTo>
                      <a:lnTo>
                        <a:pt x="604" y="211"/>
                      </a:lnTo>
                      <a:lnTo>
                        <a:pt x="599" y="236"/>
                      </a:lnTo>
                      <a:lnTo>
                        <a:pt x="590" y="245"/>
                      </a:lnTo>
                      <a:lnTo>
                        <a:pt x="604" y="256"/>
                      </a:lnTo>
                      <a:lnTo>
                        <a:pt x="618" y="277"/>
                      </a:lnTo>
                      <a:lnTo>
                        <a:pt x="625" y="297"/>
                      </a:lnTo>
                      <a:lnTo>
                        <a:pt x="625" y="306"/>
                      </a:lnTo>
                      <a:lnTo>
                        <a:pt x="613" y="311"/>
                      </a:lnTo>
                      <a:lnTo>
                        <a:pt x="558" y="311"/>
                      </a:lnTo>
                      <a:lnTo>
                        <a:pt x="547" y="311"/>
                      </a:lnTo>
                      <a:lnTo>
                        <a:pt x="538" y="317"/>
                      </a:lnTo>
                      <a:lnTo>
                        <a:pt x="538" y="336"/>
                      </a:lnTo>
                      <a:lnTo>
                        <a:pt x="529" y="347"/>
                      </a:lnTo>
                      <a:lnTo>
                        <a:pt x="504" y="367"/>
                      </a:lnTo>
                      <a:lnTo>
                        <a:pt x="508" y="386"/>
                      </a:lnTo>
                      <a:lnTo>
                        <a:pt x="504" y="397"/>
                      </a:lnTo>
                      <a:lnTo>
                        <a:pt x="494" y="406"/>
                      </a:lnTo>
                      <a:lnTo>
                        <a:pt x="504" y="431"/>
                      </a:lnTo>
                      <a:lnTo>
                        <a:pt x="508" y="447"/>
                      </a:lnTo>
                      <a:lnTo>
                        <a:pt x="499" y="458"/>
                      </a:lnTo>
                      <a:lnTo>
                        <a:pt x="483" y="472"/>
                      </a:lnTo>
                      <a:lnTo>
                        <a:pt x="479" y="488"/>
                      </a:lnTo>
                      <a:lnTo>
                        <a:pt x="476" y="508"/>
                      </a:lnTo>
                      <a:lnTo>
                        <a:pt x="447" y="522"/>
                      </a:lnTo>
                      <a:lnTo>
                        <a:pt x="428" y="533"/>
                      </a:lnTo>
                      <a:lnTo>
                        <a:pt x="406" y="551"/>
                      </a:lnTo>
                      <a:lnTo>
                        <a:pt x="408" y="563"/>
                      </a:lnTo>
                      <a:lnTo>
                        <a:pt x="387" y="567"/>
                      </a:lnTo>
                      <a:lnTo>
                        <a:pt x="378" y="576"/>
                      </a:lnTo>
                      <a:lnTo>
                        <a:pt x="358" y="604"/>
                      </a:lnTo>
                      <a:lnTo>
                        <a:pt x="342" y="617"/>
                      </a:lnTo>
                      <a:lnTo>
                        <a:pt x="346" y="638"/>
                      </a:lnTo>
                      <a:lnTo>
                        <a:pt x="335" y="647"/>
                      </a:lnTo>
                      <a:lnTo>
                        <a:pt x="326" y="656"/>
                      </a:lnTo>
                      <a:lnTo>
                        <a:pt x="335" y="688"/>
                      </a:lnTo>
                      <a:lnTo>
                        <a:pt x="330" y="708"/>
                      </a:lnTo>
                      <a:lnTo>
                        <a:pt x="307" y="722"/>
                      </a:lnTo>
                      <a:lnTo>
                        <a:pt x="305" y="754"/>
                      </a:lnTo>
                      <a:lnTo>
                        <a:pt x="307" y="797"/>
                      </a:lnTo>
                      <a:lnTo>
                        <a:pt x="317" y="815"/>
                      </a:lnTo>
                      <a:lnTo>
                        <a:pt x="348" y="842"/>
                      </a:lnTo>
                      <a:lnTo>
                        <a:pt x="362" y="867"/>
                      </a:lnTo>
                      <a:lnTo>
                        <a:pt x="376" y="890"/>
                      </a:lnTo>
                      <a:lnTo>
                        <a:pt x="383" y="908"/>
                      </a:lnTo>
                      <a:lnTo>
                        <a:pt x="376" y="924"/>
                      </a:lnTo>
                      <a:lnTo>
                        <a:pt x="358" y="938"/>
                      </a:lnTo>
                      <a:lnTo>
                        <a:pt x="346" y="933"/>
                      </a:lnTo>
                      <a:lnTo>
                        <a:pt x="335" y="919"/>
                      </a:lnTo>
                      <a:lnTo>
                        <a:pt x="317" y="924"/>
                      </a:lnTo>
                      <a:lnTo>
                        <a:pt x="312" y="938"/>
                      </a:lnTo>
                      <a:lnTo>
                        <a:pt x="287" y="938"/>
                      </a:lnTo>
                      <a:lnTo>
                        <a:pt x="250" y="933"/>
                      </a:lnTo>
                      <a:lnTo>
                        <a:pt x="241" y="942"/>
                      </a:lnTo>
                      <a:lnTo>
                        <a:pt x="266" y="953"/>
                      </a:lnTo>
                      <a:lnTo>
                        <a:pt x="301" y="942"/>
                      </a:lnTo>
                      <a:lnTo>
                        <a:pt x="307" y="958"/>
                      </a:lnTo>
                      <a:lnTo>
                        <a:pt x="335" y="963"/>
                      </a:lnTo>
                      <a:lnTo>
                        <a:pt x="353" y="969"/>
                      </a:lnTo>
                      <a:lnTo>
                        <a:pt x="346" y="978"/>
                      </a:lnTo>
                      <a:lnTo>
                        <a:pt x="321" y="974"/>
                      </a:lnTo>
                      <a:lnTo>
                        <a:pt x="317" y="983"/>
                      </a:lnTo>
                      <a:lnTo>
                        <a:pt x="321" y="994"/>
                      </a:lnTo>
                      <a:lnTo>
                        <a:pt x="307" y="1013"/>
                      </a:lnTo>
                      <a:lnTo>
                        <a:pt x="287" y="1028"/>
                      </a:lnTo>
                      <a:lnTo>
                        <a:pt x="278" y="1033"/>
                      </a:lnTo>
                      <a:lnTo>
                        <a:pt x="271" y="1037"/>
                      </a:lnTo>
                      <a:lnTo>
                        <a:pt x="276" y="1056"/>
                      </a:lnTo>
                      <a:lnTo>
                        <a:pt x="266" y="1069"/>
                      </a:lnTo>
                      <a:lnTo>
                        <a:pt x="253" y="1094"/>
                      </a:lnTo>
                      <a:lnTo>
                        <a:pt x="257" y="1119"/>
                      </a:lnTo>
                      <a:lnTo>
                        <a:pt x="250" y="1156"/>
                      </a:lnTo>
                      <a:lnTo>
                        <a:pt x="241" y="1174"/>
                      </a:lnTo>
                      <a:lnTo>
                        <a:pt x="241" y="1196"/>
                      </a:lnTo>
                      <a:lnTo>
                        <a:pt x="230" y="1215"/>
                      </a:lnTo>
                      <a:lnTo>
                        <a:pt x="212" y="1244"/>
                      </a:lnTo>
                      <a:lnTo>
                        <a:pt x="207" y="1265"/>
                      </a:lnTo>
                      <a:lnTo>
                        <a:pt x="177" y="1260"/>
                      </a:lnTo>
                      <a:lnTo>
                        <a:pt x="150" y="1260"/>
                      </a:lnTo>
                      <a:lnTo>
                        <a:pt x="145" y="1271"/>
                      </a:lnTo>
                      <a:lnTo>
                        <a:pt x="130" y="1276"/>
                      </a:lnTo>
                      <a:lnTo>
                        <a:pt x="120" y="1281"/>
                      </a:lnTo>
                      <a:lnTo>
                        <a:pt x="125" y="1296"/>
                      </a:lnTo>
                      <a:lnTo>
                        <a:pt x="120" y="1319"/>
                      </a:lnTo>
                      <a:lnTo>
                        <a:pt x="100" y="1331"/>
                      </a:lnTo>
                      <a:lnTo>
                        <a:pt x="88" y="1319"/>
                      </a:lnTo>
                      <a:lnTo>
                        <a:pt x="70" y="1331"/>
                      </a:lnTo>
                      <a:lnTo>
                        <a:pt x="50" y="1331"/>
                      </a:lnTo>
                      <a:lnTo>
                        <a:pt x="41" y="1319"/>
                      </a:lnTo>
                      <a:lnTo>
                        <a:pt x="50" y="1310"/>
                      </a:lnTo>
                      <a:lnTo>
                        <a:pt x="54" y="1285"/>
                      </a:lnTo>
                      <a:lnTo>
                        <a:pt x="36" y="1253"/>
                      </a:lnTo>
                      <a:lnTo>
                        <a:pt x="29" y="1235"/>
                      </a:lnTo>
                      <a:lnTo>
                        <a:pt x="34" y="1226"/>
                      </a:lnTo>
                      <a:lnTo>
                        <a:pt x="41" y="1226"/>
                      </a:lnTo>
                      <a:lnTo>
                        <a:pt x="45" y="1219"/>
                      </a:lnTo>
                      <a:lnTo>
                        <a:pt x="50" y="1210"/>
                      </a:lnTo>
                      <a:lnTo>
                        <a:pt x="54" y="1201"/>
                      </a:lnTo>
                      <a:lnTo>
                        <a:pt x="50" y="1194"/>
                      </a:lnTo>
                      <a:lnTo>
                        <a:pt x="41" y="1178"/>
                      </a:lnTo>
                      <a:lnTo>
                        <a:pt x="25" y="1153"/>
                      </a:lnTo>
                      <a:lnTo>
                        <a:pt x="29" y="1126"/>
                      </a:lnTo>
                      <a:lnTo>
                        <a:pt x="15" y="1108"/>
                      </a:lnTo>
                      <a:lnTo>
                        <a:pt x="4" y="1094"/>
                      </a:lnTo>
                      <a:lnTo>
                        <a:pt x="11" y="1074"/>
                      </a:lnTo>
                      <a:lnTo>
                        <a:pt x="20" y="1033"/>
                      </a:lnTo>
                      <a:lnTo>
                        <a:pt x="4" y="1013"/>
                      </a:lnTo>
                      <a:lnTo>
                        <a:pt x="0" y="990"/>
                      </a:lnTo>
                      <a:lnTo>
                        <a:pt x="0" y="978"/>
                      </a:lnTo>
                      <a:lnTo>
                        <a:pt x="9" y="953"/>
                      </a:lnTo>
                      <a:lnTo>
                        <a:pt x="20" y="958"/>
                      </a:lnTo>
                      <a:lnTo>
                        <a:pt x="34" y="924"/>
                      </a:lnTo>
                      <a:lnTo>
                        <a:pt x="34" y="888"/>
                      </a:lnTo>
                      <a:lnTo>
                        <a:pt x="36" y="874"/>
                      </a:lnTo>
                      <a:lnTo>
                        <a:pt x="54" y="863"/>
                      </a:lnTo>
                      <a:lnTo>
                        <a:pt x="79" y="844"/>
                      </a:lnTo>
                      <a:lnTo>
                        <a:pt x="79" y="824"/>
                      </a:lnTo>
                      <a:lnTo>
                        <a:pt x="75" y="763"/>
                      </a:lnTo>
                      <a:lnTo>
                        <a:pt x="66" y="754"/>
                      </a:lnTo>
                      <a:lnTo>
                        <a:pt x="66" y="738"/>
                      </a:lnTo>
                      <a:lnTo>
                        <a:pt x="88" y="729"/>
                      </a:lnTo>
                      <a:lnTo>
                        <a:pt x="95" y="722"/>
                      </a:lnTo>
                      <a:lnTo>
                        <a:pt x="84" y="697"/>
                      </a:lnTo>
                      <a:lnTo>
                        <a:pt x="66" y="672"/>
                      </a:lnTo>
                      <a:lnTo>
                        <a:pt x="70" y="642"/>
                      </a:lnTo>
                      <a:lnTo>
                        <a:pt x="75" y="622"/>
                      </a:lnTo>
                      <a:lnTo>
                        <a:pt x="91" y="583"/>
                      </a:lnTo>
                      <a:lnTo>
                        <a:pt x="91" y="567"/>
                      </a:lnTo>
                      <a:lnTo>
                        <a:pt x="91" y="533"/>
                      </a:lnTo>
                      <a:lnTo>
                        <a:pt x="104" y="506"/>
                      </a:lnTo>
                      <a:lnTo>
                        <a:pt x="125" y="488"/>
                      </a:lnTo>
                      <a:lnTo>
                        <a:pt x="145" y="476"/>
                      </a:lnTo>
                      <a:lnTo>
                        <a:pt x="166" y="481"/>
                      </a:lnTo>
                      <a:lnTo>
                        <a:pt x="187" y="488"/>
                      </a:lnTo>
                      <a:lnTo>
                        <a:pt x="196" y="458"/>
                      </a:lnTo>
                      <a:lnTo>
                        <a:pt x="187" y="433"/>
                      </a:lnTo>
                      <a:lnTo>
                        <a:pt x="177" y="417"/>
                      </a:lnTo>
                      <a:lnTo>
                        <a:pt x="175" y="406"/>
                      </a:lnTo>
                      <a:lnTo>
                        <a:pt x="177" y="392"/>
                      </a:lnTo>
                      <a:lnTo>
                        <a:pt x="191" y="388"/>
                      </a:lnTo>
                      <a:lnTo>
                        <a:pt x="196" y="361"/>
                      </a:lnTo>
                      <a:lnTo>
                        <a:pt x="205" y="336"/>
                      </a:lnTo>
                      <a:lnTo>
                        <a:pt x="207" y="315"/>
                      </a:lnTo>
                      <a:lnTo>
                        <a:pt x="207" y="293"/>
                      </a:lnTo>
                      <a:lnTo>
                        <a:pt x="221" y="274"/>
                      </a:lnTo>
                      <a:lnTo>
                        <a:pt x="246" y="256"/>
                      </a:lnTo>
                      <a:lnTo>
                        <a:pt x="262" y="252"/>
                      </a:lnTo>
                      <a:lnTo>
                        <a:pt x="262" y="231"/>
                      </a:lnTo>
                      <a:lnTo>
                        <a:pt x="271" y="218"/>
                      </a:lnTo>
                      <a:lnTo>
                        <a:pt x="287" y="199"/>
                      </a:lnTo>
                      <a:lnTo>
                        <a:pt x="305" y="186"/>
                      </a:lnTo>
                      <a:lnTo>
                        <a:pt x="296" y="149"/>
                      </a:lnTo>
                      <a:lnTo>
                        <a:pt x="328" y="115"/>
                      </a:lnTo>
                      <a:lnTo>
                        <a:pt x="335" y="102"/>
                      </a:lnTo>
                      <a:lnTo>
                        <a:pt x="358" y="97"/>
                      </a:lnTo>
                      <a:lnTo>
                        <a:pt x="374" y="77"/>
                      </a:lnTo>
                      <a:lnTo>
                        <a:pt x="374" y="65"/>
                      </a:lnTo>
                      <a:lnTo>
                        <a:pt x="387" y="49"/>
                      </a:lnTo>
                      <a:lnTo>
                        <a:pt x="415" y="47"/>
                      </a:lnTo>
                      <a:lnTo>
                        <a:pt x="447" y="47"/>
                      </a:lnTo>
                      <a:lnTo>
                        <a:pt x="472" y="24"/>
                      </a:lnTo>
                      <a:lnTo>
                        <a:pt x="467" y="0"/>
                      </a:lnTo>
                      <a:lnTo>
                        <a:pt x="472" y="0"/>
                      </a:lnTo>
                    </a:path>
                  </a:pathLst>
                </a:custGeom>
                <a:grpFill/>
                <a:ln w="9525"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79" name="Freeform 64"/>
                <p:cNvSpPr>
                  <a:spLocks/>
                </p:cNvSpPr>
                <p:nvPr/>
              </p:nvSpPr>
              <p:spPr bwMode="auto">
                <a:xfrm>
                  <a:off x="3324" y="947"/>
                  <a:ext cx="626" cy="1332"/>
                </a:xfrm>
                <a:custGeom>
                  <a:avLst/>
                  <a:gdLst>
                    <a:gd name="T0" fmla="*/ 492 w 626"/>
                    <a:gd name="T1" fmla="*/ 24 h 1332"/>
                    <a:gd name="T2" fmla="*/ 577 w 626"/>
                    <a:gd name="T3" fmla="*/ 81 h 1332"/>
                    <a:gd name="T4" fmla="*/ 583 w 626"/>
                    <a:gd name="T5" fmla="*/ 131 h 1332"/>
                    <a:gd name="T6" fmla="*/ 604 w 626"/>
                    <a:gd name="T7" fmla="*/ 177 h 1332"/>
                    <a:gd name="T8" fmla="*/ 599 w 626"/>
                    <a:gd name="T9" fmla="*/ 236 h 1332"/>
                    <a:gd name="T10" fmla="*/ 618 w 626"/>
                    <a:gd name="T11" fmla="*/ 277 h 1332"/>
                    <a:gd name="T12" fmla="*/ 613 w 626"/>
                    <a:gd name="T13" fmla="*/ 311 h 1332"/>
                    <a:gd name="T14" fmla="*/ 538 w 626"/>
                    <a:gd name="T15" fmla="*/ 317 h 1332"/>
                    <a:gd name="T16" fmla="*/ 504 w 626"/>
                    <a:gd name="T17" fmla="*/ 367 h 1332"/>
                    <a:gd name="T18" fmla="*/ 494 w 626"/>
                    <a:gd name="T19" fmla="*/ 406 h 1332"/>
                    <a:gd name="T20" fmla="*/ 499 w 626"/>
                    <a:gd name="T21" fmla="*/ 458 h 1332"/>
                    <a:gd name="T22" fmla="*/ 476 w 626"/>
                    <a:gd name="T23" fmla="*/ 508 h 1332"/>
                    <a:gd name="T24" fmla="*/ 406 w 626"/>
                    <a:gd name="T25" fmla="*/ 551 h 1332"/>
                    <a:gd name="T26" fmla="*/ 378 w 626"/>
                    <a:gd name="T27" fmla="*/ 576 h 1332"/>
                    <a:gd name="T28" fmla="*/ 346 w 626"/>
                    <a:gd name="T29" fmla="*/ 638 h 1332"/>
                    <a:gd name="T30" fmla="*/ 335 w 626"/>
                    <a:gd name="T31" fmla="*/ 688 h 1332"/>
                    <a:gd name="T32" fmla="*/ 305 w 626"/>
                    <a:gd name="T33" fmla="*/ 754 h 1332"/>
                    <a:gd name="T34" fmla="*/ 348 w 626"/>
                    <a:gd name="T35" fmla="*/ 842 h 1332"/>
                    <a:gd name="T36" fmla="*/ 383 w 626"/>
                    <a:gd name="T37" fmla="*/ 908 h 1332"/>
                    <a:gd name="T38" fmla="*/ 346 w 626"/>
                    <a:gd name="T39" fmla="*/ 933 h 1332"/>
                    <a:gd name="T40" fmla="*/ 312 w 626"/>
                    <a:gd name="T41" fmla="*/ 938 h 1332"/>
                    <a:gd name="T42" fmla="*/ 241 w 626"/>
                    <a:gd name="T43" fmla="*/ 942 h 1332"/>
                    <a:gd name="T44" fmla="*/ 307 w 626"/>
                    <a:gd name="T45" fmla="*/ 958 h 1332"/>
                    <a:gd name="T46" fmla="*/ 346 w 626"/>
                    <a:gd name="T47" fmla="*/ 978 h 1332"/>
                    <a:gd name="T48" fmla="*/ 321 w 626"/>
                    <a:gd name="T49" fmla="*/ 994 h 1332"/>
                    <a:gd name="T50" fmla="*/ 278 w 626"/>
                    <a:gd name="T51" fmla="*/ 1033 h 1332"/>
                    <a:gd name="T52" fmla="*/ 266 w 626"/>
                    <a:gd name="T53" fmla="*/ 1069 h 1332"/>
                    <a:gd name="T54" fmla="*/ 250 w 626"/>
                    <a:gd name="T55" fmla="*/ 1156 h 1332"/>
                    <a:gd name="T56" fmla="*/ 230 w 626"/>
                    <a:gd name="T57" fmla="*/ 1215 h 1332"/>
                    <a:gd name="T58" fmla="*/ 177 w 626"/>
                    <a:gd name="T59" fmla="*/ 1260 h 1332"/>
                    <a:gd name="T60" fmla="*/ 130 w 626"/>
                    <a:gd name="T61" fmla="*/ 1276 h 1332"/>
                    <a:gd name="T62" fmla="*/ 120 w 626"/>
                    <a:gd name="T63" fmla="*/ 1319 h 1332"/>
                    <a:gd name="T64" fmla="*/ 70 w 626"/>
                    <a:gd name="T65" fmla="*/ 1331 h 1332"/>
                    <a:gd name="T66" fmla="*/ 50 w 626"/>
                    <a:gd name="T67" fmla="*/ 1310 h 1332"/>
                    <a:gd name="T68" fmla="*/ 29 w 626"/>
                    <a:gd name="T69" fmla="*/ 1235 h 1332"/>
                    <a:gd name="T70" fmla="*/ 45 w 626"/>
                    <a:gd name="T71" fmla="*/ 1219 h 1332"/>
                    <a:gd name="T72" fmla="*/ 50 w 626"/>
                    <a:gd name="T73" fmla="*/ 1194 h 1332"/>
                    <a:gd name="T74" fmla="*/ 29 w 626"/>
                    <a:gd name="T75" fmla="*/ 1126 h 1332"/>
                    <a:gd name="T76" fmla="*/ 11 w 626"/>
                    <a:gd name="T77" fmla="*/ 1074 h 1332"/>
                    <a:gd name="T78" fmla="*/ 0 w 626"/>
                    <a:gd name="T79" fmla="*/ 990 h 1332"/>
                    <a:gd name="T80" fmla="*/ 20 w 626"/>
                    <a:gd name="T81" fmla="*/ 958 h 1332"/>
                    <a:gd name="T82" fmla="*/ 36 w 626"/>
                    <a:gd name="T83" fmla="*/ 874 h 1332"/>
                    <a:gd name="T84" fmla="*/ 79 w 626"/>
                    <a:gd name="T85" fmla="*/ 824 h 1332"/>
                    <a:gd name="T86" fmla="*/ 66 w 626"/>
                    <a:gd name="T87" fmla="*/ 738 h 1332"/>
                    <a:gd name="T88" fmla="*/ 84 w 626"/>
                    <a:gd name="T89" fmla="*/ 697 h 1332"/>
                    <a:gd name="T90" fmla="*/ 75 w 626"/>
                    <a:gd name="T91" fmla="*/ 622 h 1332"/>
                    <a:gd name="T92" fmla="*/ 91 w 626"/>
                    <a:gd name="T93" fmla="*/ 533 h 1332"/>
                    <a:gd name="T94" fmla="*/ 145 w 626"/>
                    <a:gd name="T95" fmla="*/ 476 h 1332"/>
                    <a:gd name="T96" fmla="*/ 196 w 626"/>
                    <a:gd name="T97" fmla="*/ 458 h 1332"/>
                    <a:gd name="T98" fmla="*/ 175 w 626"/>
                    <a:gd name="T99" fmla="*/ 406 h 1332"/>
                    <a:gd name="T100" fmla="*/ 196 w 626"/>
                    <a:gd name="T101" fmla="*/ 361 h 1332"/>
                    <a:gd name="T102" fmla="*/ 207 w 626"/>
                    <a:gd name="T103" fmla="*/ 293 h 1332"/>
                    <a:gd name="T104" fmla="*/ 262 w 626"/>
                    <a:gd name="T105" fmla="*/ 252 h 1332"/>
                    <a:gd name="T106" fmla="*/ 287 w 626"/>
                    <a:gd name="T107" fmla="*/ 199 h 1332"/>
                    <a:gd name="T108" fmla="*/ 328 w 626"/>
                    <a:gd name="T109" fmla="*/ 115 h 1332"/>
                    <a:gd name="T110" fmla="*/ 374 w 626"/>
                    <a:gd name="T111" fmla="*/ 77 h 1332"/>
                    <a:gd name="T112" fmla="*/ 415 w 626"/>
                    <a:gd name="T113" fmla="*/ 47 h 1332"/>
                    <a:gd name="T114" fmla="*/ 467 w 626"/>
                    <a:gd name="T115" fmla="*/ 0 h 13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26"/>
                    <a:gd name="T175" fmla="*/ 0 h 1332"/>
                    <a:gd name="T176" fmla="*/ 626 w 626"/>
                    <a:gd name="T177" fmla="*/ 1332 h 13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26" h="1332">
                      <a:moveTo>
                        <a:pt x="472" y="0"/>
                      </a:moveTo>
                      <a:lnTo>
                        <a:pt x="479" y="4"/>
                      </a:lnTo>
                      <a:lnTo>
                        <a:pt x="492" y="24"/>
                      </a:lnTo>
                      <a:lnTo>
                        <a:pt x="547" y="77"/>
                      </a:lnTo>
                      <a:lnTo>
                        <a:pt x="554" y="65"/>
                      </a:lnTo>
                      <a:lnTo>
                        <a:pt x="577" y="81"/>
                      </a:lnTo>
                      <a:lnTo>
                        <a:pt x="583" y="99"/>
                      </a:lnTo>
                      <a:lnTo>
                        <a:pt x="583" y="111"/>
                      </a:lnTo>
                      <a:lnTo>
                        <a:pt x="583" y="131"/>
                      </a:lnTo>
                      <a:lnTo>
                        <a:pt x="577" y="145"/>
                      </a:lnTo>
                      <a:lnTo>
                        <a:pt x="590" y="161"/>
                      </a:lnTo>
                      <a:lnTo>
                        <a:pt x="604" y="177"/>
                      </a:lnTo>
                      <a:lnTo>
                        <a:pt x="604" y="190"/>
                      </a:lnTo>
                      <a:lnTo>
                        <a:pt x="604" y="211"/>
                      </a:lnTo>
                      <a:lnTo>
                        <a:pt x="599" y="236"/>
                      </a:lnTo>
                      <a:lnTo>
                        <a:pt x="590" y="245"/>
                      </a:lnTo>
                      <a:lnTo>
                        <a:pt x="604" y="256"/>
                      </a:lnTo>
                      <a:lnTo>
                        <a:pt x="618" y="277"/>
                      </a:lnTo>
                      <a:lnTo>
                        <a:pt x="625" y="297"/>
                      </a:lnTo>
                      <a:lnTo>
                        <a:pt x="625" y="306"/>
                      </a:lnTo>
                      <a:lnTo>
                        <a:pt x="613" y="311"/>
                      </a:lnTo>
                      <a:lnTo>
                        <a:pt x="558" y="311"/>
                      </a:lnTo>
                      <a:lnTo>
                        <a:pt x="547" y="311"/>
                      </a:lnTo>
                      <a:lnTo>
                        <a:pt x="538" y="317"/>
                      </a:lnTo>
                      <a:lnTo>
                        <a:pt x="538" y="336"/>
                      </a:lnTo>
                      <a:lnTo>
                        <a:pt x="529" y="347"/>
                      </a:lnTo>
                      <a:lnTo>
                        <a:pt x="504" y="367"/>
                      </a:lnTo>
                      <a:lnTo>
                        <a:pt x="508" y="386"/>
                      </a:lnTo>
                      <a:lnTo>
                        <a:pt x="504" y="397"/>
                      </a:lnTo>
                      <a:lnTo>
                        <a:pt x="494" y="406"/>
                      </a:lnTo>
                      <a:lnTo>
                        <a:pt x="504" y="431"/>
                      </a:lnTo>
                      <a:lnTo>
                        <a:pt x="508" y="447"/>
                      </a:lnTo>
                      <a:lnTo>
                        <a:pt x="499" y="458"/>
                      </a:lnTo>
                      <a:lnTo>
                        <a:pt x="483" y="472"/>
                      </a:lnTo>
                      <a:lnTo>
                        <a:pt x="479" y="488"/>
                      </a:lnTo>
                      <a:lnTo>
                        <a:pt x="476" y="508"/>
                      </a:lnTo>
                      <a:lnTo>
                        <a:pt x="447" y="522"/>
                      </a:lnTo>
                      <a:lnTo>
                        <a:pt x="428" y="533"/>
                      </a:lnTo>
                      <a:lnTo>
                        <a:pt x="406" y="551"/>
                      </a:lnTo>
                      <a:lnTo>
                        <a:pt x="408" y="563"/>
                      </a:lnTo>
                      <a:lnTo>
                        <a:pt x="387" y="567"/>
                      </a:lnTo>
                      <a:lnTo>
                        <a:pt x="378" y="576"/>
                      </a:lnTo>
                      <a:lnTo>
                        <a:pt x="358" y="604"/>
                      </a:lnTo>
                      <a:lnTo>
                        <a:pt x="342" y="617"/>
                      </a:lnTo>
                      <a:lnTo>
                        <a:pt x="346" y="638"/>
                      </a:lnTo>
                      <a:lnTo>
                        <a:pt x="335" y="647"/>
                      </a:lnTo>
                      <a:lnTo>
                        <a:pt x="326" y="656"/>
                      </a:lnTo>
                      <a:lnTo>
                        <a:pt x="335" y="688"/>
                      </a:lnTo>
                      <a:lnTo>
                        <a:pt x="330" y="708"/>
                      </a:lnTo>
                      <a:lnTo>
                        <a:pt x="307" y="722"/>
                      </a:lnTo>
                      <a:lnTo>
                        <a:pt x="305" y="754"/>
                      </a:lnTo>
                      <a:lnTo>
                        <a:pt x="307" y="797"/>
                      </a:lnTo>
                      <a:lnTo>
                        <a:pt x="317" y="815"/>
                      </a:lnTo>
                      <a:lnTo>
                        <a:pt x="348" y="842"/>
                      </a:lnTo>
                      <a:lnTo>
                        <a:pt x="362" y="867"/>
                      </a:lnTo>
                      <a:lnTo>
                        <a:pt x="376" y="890"/>
                      </a:lnTo>
                      <a:lnTo>
                        <a:pt x="383" y="908"/>
                      </a:lnTo>
                      <a:lnTo>
                        <a:pt x="376" y="924"/>
                      </a:lnTo>
                      <a:lnTo>
                        <a:pt x="358" y="938"/>
                      </a:lnTo>
                      <a:lnTo>
                        <a:pt x="346" y="933"/>
                      </a:lnTo>
                      <a:lnTo>
                        <a:pt x="335" y="919"/>
                      </a:lnTo>
                      <a:lnTo>
                        <a:pt x="317" y="924"/>
                      </a:lnTo>
                      <a:lnTo>
                        <a:pt x="312" y="938"/>
                      </a:lnTo>
                      <a:lnTo>
                        <a:pt x="287" y="938"/>
                      </a:lnTo>
                      <a:lnTo>
                        <a:pt x="250" y="933"/>
                      </a:lnTo>
                      <a:lnTo>
                        <a:pt x="241" y="942"/>
                      </a:lnTo>
                      <a:lnTo>
                        <a:pt x="266" y="953"/>
                      </a:lnTo>
                      <a:lnTo>
                        <a:pt x="301" y="942"/>
                      </a:lnTo>
                      <a:lnTo>
                        <a:pt x="307" y="958"/>
                      </a:lnTo>
                      <a:lnTo>
                        <a:pt x="335" y="963"/>
                      </a:lnTo>
                      <a:lnTo>
                        <a:pt x="353" y="969"/>
                      </a:lnTo>
                      <a:lnTo>
                        <a:pt x="346" y="978"/>
                      </a:lnTo>
                      <a:lnTo>
                        <a:pt x="321" y="974"/>
                      </a:lnTo>
                      <a:lnTo>
                        <a:pt x="317" y="983"/>
                      </a:lnTo>
                      <a:lnTo>
                        <a:pt x="321" y="994"/>
                      </a:lnTo>
                      <a:lnTo>
                        <a:pt x="307" y="1013"/>
                      </a:lnTo>
                      <a:lnTo>
                        <a:pt x="287" y="1028"/>
                      </a:lnTo>
                      <a:lnTo>
                        <a:pt x="278" y="1033"/>
                      </a:lnTo>
                      <a:lnTo>
                        <a:pt x="271" y="1037"/>
                      </a:lnTo>
                      <a:lnTo>
                        <a:pt x="276" y="1056"/>
                      </a:lnTo>
                      <a:lnTo>
                        <a:pt x="266" y="1069"/>
                      </a:lnTo>
                      <a:lnTo>
                        <a:pt x="253" y="1094"/>
                      </a:lnTo>
                      <a:lnTo>
                        <a:pt x="257" y="1119"/>
                      </a:lnTo>
                      <a:lnTo>
                        <a:pt x="250" y="1156"/>
                      </a:lnTo>
                      <a:lnTo>
                        <a:pt x="241" y="1174"/>
                      </a:lnTo>
                      <a:lnTo>
                        <a:pt x="241" y="1196"/>
                      </a:lnTo>
                      <a:lnTo>
                        <a:pt x="230" y="1215"/>
                      </a:lnTo>
                      <a:lnTo>
                        <a:pt x="212" y="1244"/>
                      </a:lnTo>
                      <a:lnTo>
                        <a:pt x="207" y="1265"/>
                      </a:lnTo>
                      <a:lnTo>
                        <a:pt x="177" y="1260"/>
                      </a:lnTo>
                      <a:lnTo>
                        <a:pt x="150" y="1260"/>
                      </a:lnTo>
                      <a:lnTo>
                        <a:pt x="145" y="1271"/>
                      </a:lnTo>
                      <a:lnTo>
                        <a:pt x="130" y="1276"/>
                      </a:lnTo>
                      <a:lnTo>
                        <a:pt x="120" y="1281"/>
                      </a:lnTo>
                      <a:lnTo>
                        <a:pt x="125" y="1296"/>
                      </a:lnTo>
                      <a:lnTo>
                        <a:pt x="120" y="1319"/>
                      </a:lnTo>
                      <a:lnTo>
                        <a:pt x="100" y="1331"/>
                      </a:lnTo>
                      <a:lnTo>
                        <a:pt x="88" y="1319"/>
                      </a:lnTo>
                      <a:lnTo>
                        <a:pt x="70" y="1331"/>
                      </a:lnTo>
                      <a:lnTo>
                        <a:pt x="50" y="1331"/>
                      </a:lnTo>
                      <a:lnTo>
                        <a:pt x="41" y="1319"/>
                      </a:lnTo>
                      <a:lnTo>
                        <a:pt x="50" y="1310"/>
                      </a:lnTo>
                      <a:lnTo>
                        <a:pt x="54" y="1285"/>
                      </a:lnTo>
                      <a:lnTo>
                        <a:pt x="36" y="1253"/>
                      </a:lnTo>
                      <a:lnTo>
                        <a:pt x="29" y="1235"/>
                      </a:lnTo>
                      <a:lnTo>
                        <a:pt x="34" y="1226"/>
                      </a:lnTo>
                      <a:lnTo>
                        <a:pt x="41" y="1226"/>
                      </a:lnTo>
                      <a:lnTo>
                        <a:pt x="45" y="1219"/>
                      </a:lnTo>
                      <a:lnTo>
                        <a:pt x="50" y="1210"/>
                      </a:lnTo>
                      <a:lnTo>
                        <a:pt x="54" y="1201"/>
                      </a:lnTo>
                      <a:lnTo>
                        <a:pt x="50" y="1194"/>
                      </a:lnTo>
                      <a:lnTo>
                        <a:pt x="41" y="1178"/>
                      </a:lnTo>
                      <a:lnTo>
                        <a:pt x="25" y="1153"/>
                      </a:lnTo>
                      <a:lnTo>
                        <a:pt x="29" y="1126"/>
                      </a:lnTo>
                      <a:lnTo>
                        <a:pt x="15" y="1108"/>
                      </a:lnTo>
                      <a:lnTo>
                        <a:pt x="4" y="1094"/>
                      </a:lnTo>
                      <a:lnTo>
                        <a:pt x="11" y="1074"/>
                      </a:lnTo>
                      <a:lnTo>
                        <a:pt x="20" y="1033"/>
                      </a:lnTo>
                      <a:lnTo>
                        <a:pt x="4" y="1013"/>
                      </a:lnTo>
                      <a:lnTo>
                        <a:pt x="0" y="990"/>
                      </a:lnTo>
                      <a:lnTo>
                        <a:pt x="0" y="978"/>
                      </a:lnTo>
                      <a:lnTo>
                        <a:pt x="9" y="953"/>
                      </a:lnTo>
                      <a:lnTo>
                        <a:pt x="20" y="958"/>
                      </a:lnTo>
                      <a:lnTo>
                        <a:pt x="34" y="924"/>
                      </a:lnTo>
                      <a:lnTo>
                        <a:pt x="34" y="888"/>
                      </a:lnTo>
                      <a:lnTo>
                        <a:pt x="36" y="874"/>
                      </a:lnTo>
                      <a:lnTo>
                        <a:pt x="54" y="863"/>
                      </a:lnTo>
                      <a:lnTo>
                        <a:pt x="79" y="844"/>
                      </a:lnTo>
                      <a:lnTo>
                        <a:pt x="79" y="824"/>
                      </a:lnTo>
                      <a:lnTo>
                        <a:pt x="75" y="763"/>
                      </a:lnTo>
                      <a:lnTo>
                        <a:pt x="66" y="754"/>
                      </a:lnTo>
                      <a:lnTo>
                        <a:pt x="66" y="738"/>
                      </a:lnTo>
                      <a:lnTo>
                        <a:pt x="88" y="729"/>
                      </a:lnTo>
                      <a:lnTo>
                        <a:pt x="95" y="722"/>
                      </a:lnTo>
                      <a:lnTo>
                        <a:pt x="84" y="697"/>
                      </a:lnTo>
                      <a:lnTo>
                        <a:pt x="66" y="672"/>
                      </a:lnTo>
                      <a:lnTo>
                        <a:pt x="70" y="642"/>
                      </a:lnTo>
                      <a:lnTo>
                        <a:pt x="75" y="622"/>
                      </a:lnTo>
                      <a:lnTo>
                        <a:pt x="91" y="583"/>
                      </a:lnTo>
                      <a:lnTo>
                        <a:pt x="91" y="567"/>
                      </a:lnTo>
                      <a:lnTo>
                        <a:pt x="91" y="533"/>
                      </a:lnTo>
                      <a:lnTo>
                        <a:pt x="104" y="506"/>
                      </a:lnTo>
                      <a:lnTo>
                        <a:pt x="125" y="488"/>
                      </a:lnTo>
                      <a:lnTo>
                        <a:pt x="145" y="476"/>
                      </a:lnTo>
                      <a:lnTo>
                        <a:pt x="166" y="481"/>
                      </a:lnTo>
                      <a:lnTo>
                        <a:pt x="187" y="488"/>
                      </a:lnTo>
                      <a:lnTo>
                        <a:pt x="196" y="458"/>
                      </a:lnTo>
                      <a:lnTo>
                        <a:pt x="187" y="433"/>
                      </a:lnTo>
                      <a:lnTo>
                        <a:pt x="177" y="417"/>
                      </a:lnTo>
                      <a:lnTo>
                        <a:pt x="175" y="406"/>
                      </a:lnTo>
                      <a:lnTo>
                        <a:pt x="177" y="392"/>
                      </a:lnTo>
                      <a:lnTo>
                        <a:pt x="191" y="388"/>
                      </a:lnTo>
                      <a:lnTo>
                        <a:pt x="196" y="361"/>
                      </a:lnTo>
                      <a:lnTo>
                        <a:pt x="205" y="336"/>
                      </a:lnTo>
                      <a:lnTo>
                        <a:pt x="207" y="315"/>
                      </a:lnTo>
                      <a:lnTo>
                        <a:pt x="207" y="293"/>
                      </a:lnTo>
                      <a:lnTo>
                        <a:pt x="221" y="274"/>
                      </a:lnTo>
                      <a:lnTo>
                        <a:pt x="246" y="256"/>
                      </a:lnTo>
                      <a:lnTo>
                        <a:pt x="262" y="252"/>
                      </a:lnTo>
                      <a:lnTo>
                        <a:pt x="262" y="231"/>
                      </a:lnTo>
                      <a:lnTo>
                        <a:pt x="271" y="218"/>
                      </a:lnTo>
                      <a:lnTo>
                        <a:pt x="287" y="199"/>
                      </a:lnTo>
                      <a:lnTo>
                        <a:pt x="305" y="186"/>
                      </a:lnTo>
                      <a:lnTo>
                        <a:pt x="296" y="149"/>
                      </a:lnTo>
                      <a:lnTo>
                        <a:pt x="328" y="115"/>
                      </a:lnTo>
                      <a:lnTo>
                        <a:pt x="335" y="102"/>
                      </a:lnTo>
                      <a:lnTo>
                        <a:pt x="358" y="97"/>
                      </a:lnTo>
                      <a:lnTo>
                        <a:pt x="374" y="77"/>
                      </a:lnTo>
                      <a:lnTo>
                        <a:pt x="374" y="65"/>
                      </a:lnTo>
                      <a:lnTo>
                        <a:pt x="387" y="49"/>
                      </a:lnTo>
                      <a:lnTo>
                        <a:pt x="415" y="47"/>
                      </a:lnTo>
                      <a:lnTo>
                        <a:pt x="447" y="47"/>
                      </a:lnTo>
                      <a:lnTo>
                        <a:pt x="472" y="24"/>
                      </a:lnTo>
                      <a:lnTo>
                        <a:pt x="467" y="0"/>
                      </a:lnTo>
                    </a:path>
                  </a:pathLst>
                </a:custGeom>
                <a:grpFill/>
                <a:ln w="12700" cap="rnd">
                  <a:solidFill>
                    <a:schemeClr val="bg1"/>
                  </a:solidFill>
                  <a:round/>
                  <a:headEnd type="none" w="sm" len="sm"/>
                  <a:tailEnd type="none" w="sm" len="sm"/>
                </a:ln>
              </p:spPr>
              <p:txBody>
                <a:bodyPr/>
                <a:lstStyle/>
                <a:p>
                  <a:pPr fontAlgn="base">
                    <a:spcBef>
                      <a:spcPct val="0"/>
                    </a:spcBef>
                    <a:spcAft>
                      <a:spcPct val="0"/>
                    </a:spcAft>
                    <a:defRPr/>
                  </a:pPr>
                  <a:endParaRPr lang="en-GB" dirty="0">
                    <a:solidFill>
                      <a:prstClr val="black"/>
                    </a:solidFill>
                    <a:latin typeface="Arial" charset="0"/>
                  </a:endParaRPr>
                </a:p>
              </p:txBody>
            </p:sp>
          </p:grpSp>
        </p:grpSp>
        <p:sp>
          <p:nvSpPr>
            <p:cNvPr id="56" name="Freeform 65"/>
            <p:cNvSpPr>
              <a:spLocks/>
            </p:cNvSpPr>
            <p:nvPr/>
          </p:nvSpPr>
          <p:spPr bwMode="auto">
            <a:xfrm>
              <a:off x="3681" y="3074"/>
              <a:ext cx="519" cy="460"/>
            </a:xfrm>
            <a:custGeom>
              <a:avLst/>
              <a:gdLst>
                <a:gd name="T0" fmla="*/ 224 w 545"/>
                <a:gd name="T1" fmla="*/ 241 h 524"/>
                <a:gd name="T2" fmla="*/ 236 w 545"/>
                <a:gd name="T3" fmla="*/ 218 h 524"/>
                <a:gd name="T4" fmla="*/ 262 w 545"/>
                <a:gd name="T5" fmla="*/ 218 h 524"/>
                <a:gd name="T6" fmla="*/ 280 w 545"/>
                <a:gd name="T7" fmla="*/ 228 h 524"/>
                <a:gd name="T8" fmla="*/ 303 w 545"/>
                <a:gd name="T9" fmla="*/ 235 h 524"/>
                <a:gd name="T10" fmla="*/ 298 w 545"/>
                <a:gd name="T11" fmla="*/ 280 h 524"/>
                <a:gd name="T12" fmla="*/ 316 w 545"/>
                <a:gd name="T13" fmla="*/ 302 h 524"/>
                <a:gd name="T14" fmla="*/ 330 w 545"/>
                <a:gd name="T15" fmla="*/ 306 h 524"/>
                <a:gd name="T16" fmla="*/ 354 w 545"/>
                <a:gd name="T17" fmla="*/ 311 h 524"/>
                <a:gd name="T18" fmla="*/ 389 w 545"/>
                <a:gd name="T19" fmla="*/ 297 h 524"/>
                <a:gd name="T20" fmla="*/ 436 w 545"/>
                <a:gd name="T21" fmla="*/ 295 h 524"/>
                <a:gd name="T22" fmla="*/ 438 w 545"/>
                <a:gd name="T23" fmla="*/ 278 h 524"/>
                <a:gd name="T24" fmla="*/ 427 w 545"/>
                <a:gd name="T25" fmla="*/ 241 h 524"/>
                <a:gd name="T26" fmla="*/ 410 w 545"/>
                <a:gd name="T27" fmla="*/ 230 h 524"/>
                <a:gd name="T28" fmla="*/ 417 w 545"/>
                <a:gd name="T29" fmla="*/ 205 h 524"/>
                <a:gd name="T30" fmla="*/ 436 w 545"/>
                <a:gd name="T31" fmla="*/ 180 h 524"/>
                <a:gd name="T32" fmla="*/ 436 w 545"/>
                <a:gd name="T33" fmla="*/ 155 h 524"/>
                <a:gd name="T34" fmla="*/ 410 w 545"/>
                <a:gd name="T35" fmla="*/ 137 h 524"/>
                <a:gd name="T36" fmla="*/ 420 w 545"/>
                <a:gd name="T37" fmla="*/ 121 h 524"/>
                <a:gd name="T38" fmla="*/ 417 w 545"/>
                <a:gd name="T39" fmla="*/ 111 h 524"/>
                <a:gd name="T40" fmla="*/ 401 w 545"/>
                <a:gd name="T41" fmla="*/ 97 h 524"/>
                <a:gd name="T42" fmla="*/ 389 w 545"/>
                <a:gd name="T43" fmla="*/ 80 h 524"/>
                <a:gd name="T44" fmla="*/ 361 w 545"/>
                <a:gd name="T45" fmla="*/ 87 h 524"/>
                <a:gd name="T46" fmla="*/ 354 w 545"/>
                <a:gd name="T47" fmla="*/ 65 h 524"/>
                <a:gd name="T48" fmla="*/ 328 w 545"/>
                <a:gd name="T49" fmla="*/ 45 h 524"/>
                <a:gd name="T50" fmla="*/ 319 w 545"/>
                <a:gd name="T51" fmla="*/ 25 h 524"/>
                <a:gd name="T52" fmla="*/ 308 w 545"/>
                <a:gd name="T53" fmla="*/ 13 h 524"/>
                <a:gd name="T54" fmla="*/ 296 w 545"/>
                <a:gd name="T55" fmla="*/ 4 h 524"/>
                <a:gd name="T56" fmla="*/ 248 w 545"/>
                <a:gd name="T57" fmla="*/ 4 h 524"/>
                <a:gd name="T58" fmla="*/ 191 w 545"/>
                <a:gd name="T59" fmla="*/ 39 h 524"/>
                <a:gd name="T60" fmla="*/ 205 w 545"/>
                <a:gd name="T61" fmla="*/ 61 h 524"/>
                <a:gd name="T62" fmla="*/ 190 w 545"/>
                <a:gd name="T63" fmla="*/ 67 h 524"/>
                <a:gd name="T64" fmla="*/ 164 w 545"/>
                <a:gd name="T65" fmla="*/ 55 h 524"/>
                <a:gd name="T66" fmla="*/ 121 w 545"/>
                <a:gd name="T67" fmla="*/ 60 h 524"/>
                <a:gd name="T68" fmla="*/ 108 w 545"/>
                <a:gd name="T69" fmla="*/ 60 h 524"/>
                <a:gd name="T70" fmla="*/ 78 w 545"/>
                <a:gd name="T71" fmla="*/ 47 h 524"/>
                <a:gd name="T72" fmla="*/ 16 w 545"/>
                <a:gd name="T73" fmla="*/ 58 h 524"/>
                <a:gd name="T74" fmla="*/ 0 w 545"/>
                <a:gd name="T75" fmla="*/ 67 h 524"/>
                <a:gd name="T76" fmla="*/ 48 w 545"/>
                <a:gd name="T77" fmla="*/ 117 h 524"/>
                <a:gd name="T78" fmla="*/ 82 w 545"/>
                <a:gd name="T79" fmla="*/ 129 h 524"/>
                <a:gd name="T80" fmla="*/ 140 w 545"/>
                <a:gd name="T81" fmla="*/ 180 h 524"/>
                <a:gd name="T82" fmla="*/ 131 w 545"/>
                <a:gd name="T83" fmla="*/ 199 h 5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45"/>
                <a:gd name="T127" fmla="*/ 0 h 524"/>
                <a:gd name="T128" fmla="*/ 545 w 545"/>
                <a:gd name="T129" fmla="*/ 524 h 52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45" h="524">
                  <a:moveTo>
                    <a:pt x="262" y="427"/>
                  </a:moveTo>
                  <a:lnTo>
                    <a:pt x="272" y="407"/>
                  </a:lnTo>
                  <a:lnTo>
                    <a:pt x="278" y="372"/>
                  </a:lnTo>
                  <a:lnTo>
                    <a:pt x="287" y="366"/>
                  </a:lnTo>
                  <a:lnTo>
                    <a:pt x="315" y="370"/>
                  </a:lnTo>
                  <a:lnTo>
                    <a:pt x="319" y="366"/>
                  </a:lnTo>
                  <a:lnTo>
                    <a:pt x="333" y="368"/>
                  </a:lnTo>
                  <a:lnTo>
                    <a:pt x="340" y="384"/>
                  </a:lnTo>
                  <a:lnTo>
                    <a:pt x="362" y="388"/>
                  </a:lnTo>
                  <a:lnTo>
                    <a:pt x="369" y="395"/>
                  </a:lnTo>
                  <a:lnTo>
                    <a:pt x="369" y="457"/>
                  </a:lnTo>
                  <a:lnTo>
                    <a:pt x="362" y="472"/>
                  </a:lnTo>
                  <a:lnTo>
                    <a:pt x="371" y="500"/>
                  </a:lnTo>
                  <a:lnTo>
                    <a:pt x="385" y="509"/>
                  </a:lnTo>
                  <a:lnTo>
                    <a:pt x="394" y="507"/>
                  </a:lnTo>
                  <a:lnTo>
                    <a:pt x="401" y="516"/>
                  </a:lnTo>
                  <a:lnTo>
                    <a:pt x="423" y="520"/>
                  </a:lnTo>
                  <a:lnTo>
                    <a:pt x="432" y="523"/>
                  </a:lnTo>
                  <a:lnTo>
                    <a:pt x="460" y="523"/>
                  </a:lnTo>
                  <a:lnTo>
                    <a:pt x="473" y="500"/>
                  </a:lnTo>
                  <a:lnTo>
                    <a:pt x="494" y="504"/>
                  </a:lnTo>
                  <a:lnTo>
                    <a:pt x="530" y="497"/>
                  </a:lnTo>
                  <a:lnTo>
                    <a:pt x="544" y="477"/>
                  </a:lnTo>
                  <a:lnTo>
                    <a:pt x="532" y="468"/>
                  </a:lnTo>
                  <a:lnTo>
                    <a:pt x="532" y="422"/>
                  </a:lnTo>
                  <a:lnTo>
                    <a:pt x="519" y="407"/>
                  </a:lnTo>
                  <a:lnTo>
                    <a:pt x="507" y="407"/>
                  </a:lnTo>
                  <a:lnTo>
                    <a:pt x="500" y="388"/>
                  </a:lnTo>
                  <a:lnTo>
                    <a:pt x="510" y="370"/>
                  </a:lnTo>
                  <a:lnTo>
                    <a:pt x="507" y="345"/>
                  </a:lnTo>
                  <a:lnTo>
                    <a:pt x="505" y="325"/>
                  </a:lnTo>
                  <a:lnTo>
                    <a:pt x="530" y="302"/>
                  </a:lnTo>
                  <a:lnTo>
                    <a:pt x="534" y="275"/>
                  </a:lnTo>
                  <a:lnTo>
                    <a:pt x="530" y="261"/>
                  </a:lnTo>
                  <a:lnTo>
                    <a:pt x="510" y="259"/>
                  </a:lnTo>
                  <a:lnTo>
                    <a:pt x="500" y="231"/>
                  </a:lnTo>
                  <a:lnTo>
                    <a:pt x="500" y="220"/>
                  </a:lnTo>
                  <a:lnTo>
                    <a:pt x="510" y="204"/>
                  </a:lnTo>
                  <a:lnTo>
                    <a:pt x="505" y="200"/>
                  </a:lnTo>
                  <a:lnTo>
                    <a:pt x="507" y="186"/>
                  </a:lnTo>
                  <a:lnTo>
                    <a:pt x="510" y="177"/>
                  </a:lnTo>
                  <a:lnTo>
                    <a:pt x="487" y="163"/>
                  </a:lnTo>
                  <a:lnTo>
                    <a:pt x="487" y="147"/>
                  </a:lnTo>
                  <a:lnTo>
                    <a:pt x="473" y="134"/>
                  </a:lnTo>
                  <a:lnTo>
                    <a:pt x="453" y="147"/>
                  </a:lnTo>
                  <a:lnTo>
                    <a:pt x="439" y="147"/>
                  </a:lnTo>
                  <a:lnTo>
                    <a:pt x="432" y="134"/>
                  </a:lnTo>
                  <a:lnTo>
                    <a:pt x="432" y="109"/>
                  </a:lnTo>
                  <a:lnTo>
                    <a:pt x="421" y="77"/>
                  </a:lnTo>
                  <a:lnTo>
                    <a:pt x="398" y="75"/>
                  </a:lnTo>
                  <a:lnTo>
                    <a:pt x="389" y="68"/>
                  </a:lnTo>
                  <a:lnTo>
                    <a:pt x="389" y="43"/>
                  </a:lnTo>
                  <a:lnTo>
                    <a:pt x="380" y="27"/>
                  </a:lnTo>
                  <a:lnTo>
                    <a:pt x="374" y="22"/>
                  </a:lnTo>
                  <a:lnTo>
                    <a:pt x="369" y="9"/>
                  </a:lnTo>
                  <a:lnTo>
                    <a:pt x="360" y="4"/>
                  </a:lnTo>
                  <a:lnTo>
                    <a:pt x="340" y="0"/>
                  </a:lnTo>
                  <a:lnTo>
                    <a:pt x="301" y="4"/>
                  </a:lnTo>
                  <a:lnTo>
                    <a:pt x="233" y="31"/>
                  </a:lnTo>
                  <a:lnTo>
                    <a:pt x="233" y="65"/>
                  </a:lnTo>
                  <a:lnTo>
                    <a:pt x="253" y="88"/>
                  </a:lnTo>
                  <a:lnTo>
                    <a:pt x="249" y="104"/>
                  </a:lnTo>
                  <a:lnTo>
                    <a:pt x="247" y="113"/>
                  </a:lnTo>
                  <a:lnTo>
                    <a:pt x="231" y="113"/>
                  </a:lnTo>
                  <a:lnTo>
                    <a:pt x="219" y="102"/>
                  </a:lnTo>
                  <a:lnTo>
                    <a:pt x="199" y="93"/>
                  </a:lnTo>
                  <a:lnTo>
                    <a:pt x="176" y="104"/>
                  </a:lnTo>
                  <a:lnTo>
                    <a:pt x="147" y="100"/>
                  </a:lnTo>
                  <a:lnTo>
                    <a:pt x="133" y="109"/>
                  </a:lnTo>
                  <a:lnTo>
                    <a:pt x="131" y="100"/>
                  </a:lnTo>
                  <a:lnTo>
                    <a:pt x="115" y="100"/>
                  </a:lnTo>
                  <a:lnTo>
                    <a:pt x="95" y="79"/>
                  </a:lnTo>
                  <a:lnTo>
                    <a:pt x="63" y="113"/>
                  </a:lnTo>
                  <a:lnTo>
                    <a:pt x="20" y="97"/>
                  </a:lnTo>
                  <a:lnTo>
                    <a:pt x="0" y="100"/>
                  </a:lnTo>
                  <a:lnTo>
                    <a:pt x="0" y="113"/>
                  </a:lnTo>
                  <a:lnTo>
                    <a:pt x="49" y="165"/>
                  </a:lnTo>
                  <a:lnTo>
                    <a:pt x="58" y="197"/>
                  </a:lnTo>
                  <a:lnTo>
                    <a:pt x="81" y="220"/>
                  </a:lnTo>
                  <a:lnTo>
                    <a:pt x="99" y="218"/>
                  </a:lnTo>
                  <a:lnTo>
                    <a:pt x="165" y="293"/>
                  </a:lnTo>
                  <a:lnTo>
                    <a:pt x="170" y="304"/>
                  </a:lnTo>
                  <a:lnTo>
                    <a:pt x="165" y="311"/>
                  </a:lnTo>
                  <a:lnTo>
                    <a:pt x="160" y="336"/>
                  </a:lnTo>
                  <a:lnTo>
                    <a:pt x="262" y="427"/>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57" name="Freeform 66"/>
            <p:cNvSpPr>
              <a:spLocks/>
            </p:cNvSpPr>
            <p:nvPr/>
          </p:nvSpPr>
          <p:spPr bwMode="auto">
            <a:xfrm>
              <a:off x="3255" y="898"/>
              <a:ext cx="1082" cy="1093"/>
            </a:xfrm>
            <a:custGeom>
              <a:avLst/>
              <a:gdLst>
                <a:gd name="T0" fmla="*/ 273 w 1136"/>
                <a:gd name="T1" fmla="*/ 675 h 1245"/>
                <a:gd name="T2" fmla="*/ 311 w 1136"/>
                <a:gd name="T3" fmla="*/ 634 h 1245"/>
                <a:gd name="T4" fmla="*/ 301 w 1136"/>
                <a:gd name="T5" fmla="*/ 576 h 1245"/>
                <a:gd name="T6" fmla="*/ 309 w 1136"/>
                <a:gd name="T7" fmla="*/ 527 h 1245"/>
                <a:gd name="T8" fmla="*/ 323 w 1136"/>
                <a:gd name="T9" fmla="*/ 457 h 1245"/>
                <a:gd name="T10" fmla="*/ 372 w 1136"/>
                <a:gd name="T11" fmla="*/ 412 h 1245"/>
                <a:gd name="T12" fmla="*/ 396 w 1136"/>
                <a:gd name="T13" fmla="*/ 375 h 1245"/>
                <a:gd name="T14" fmla="*/ 412 w 1136"/>
                <a:gd name="T15" fmla="*/ 338 h 1245"/>
                <a:gd name="T16" fmla="*/ 464 w 1136"/>
                <a:gd name="T17" fmla="*/ 276 h 1245"/>
                <a:gd name="T18" fmla="*/ 492 w 1136"/>
                <a:gd name="T19" fmla="*/ 226 h 1245"/>
                <a:gd name="T20" fmla="*/ 557 w 1136"/>
                <a:gd name="T21" fmla="*/ 177 h 1245"/>
                <a:gd name="T22" fmla="*/ 609 w 1136"/>
                <a:gd name="T23" fmla="*/ 161 h 1245"/>
                <a:gd name="T24" fmla="*/ 644 w 1136"/>
                <a:gd name="T25" fmla="*/ 116 h 1245"/>
                <a:gd name="T26" fmla="*/ 724 w 1136"/>
                <a:gd name="T27" fmla="*/ 140 h 1245"/>
                <a:gd name="T28" fmla="*/ 770 w 1136"/>
                <a:gd name="T29" fmla="*/ 148 h 1245"/>
                <a:gd name="T30" fmla="*/ 792 w 1136"/>
                <a:gd name="T31" fmla="*/ 89 h 1245"/>
                <a:gd name="T32" fmla="*/ 861 w 1136"/>
                <a:gd name="T33" fmla="*/ 83 h 1245"/>
                <a:gd name="T34" fmla="*/ 885 w 1136"/>
                <a:gd name="T35" fmla="*/ 106 h 1245"/>
                <a:gd name="T36" fmla="*/ 906 w 1136"/>
                <a:gd name="T37" fmla="*/ 76 h 1245"/>
                <a:gd name="T38" fmla="*/ 930 w 1136"/>
                <a:gd name="T39" fmla="*/ 41 h 1245"/>
                <a:gd name="T40" fmla="*/ 885 w 1136"/>
                <a:gd name="T41" fmla="*/ 13 h 1245"/>
                <a:gd name="T42" fmla="*/ 846 w 1136"/>
                <a:gd name="T43" fmla="*/ 14 h 1245"/>
                <a:gd name="T44" fmla="*/ 822 w 1136"/>
                <a:gd name="T45" fmla="*/ 13 h 1245"/>
                <a:gd name="T46" fmla="*/ 789 w 1136"/>
                <a:gd name="T47" fmla="*/ 29 h 1245"/>
                <a:gd name="T48" fmla="*/ 772 w 1136"/>
                <a:gd name="T49" fmla="*/ 20 h 1245"/>
                <a:gd name="T50" fmla="*/ 721 w 1136"/>
                <a:gd name="T51" fmla="*/ 64 h 1245"/>
                <a:gd name="T52" fmla="*/ 670 w 1136"/>
                <a:gd name="T53" fmla="*/ 76 h 1245"/>
                <a:gd name="T54" fmla="*/ 615 w 1136"/>
                <a:gd name="T55" fmla="*/ 89 h 1245"/>
                <a:gd name="T56" fmla="*/ 550 w 1136"/>
                <a:gd name="T57" fmla="*/ 97 h 1245"/>
                <a:gd name="T58" fmla="*/ 543 w 1136"/>
                <a:gd name="T59" fmla="*/ 136 h 1245"/>
                <a:gd name="T60" fmla="*/ 536 w 1136"/>
                <a:gd name="T61" fmla="*/ 168 h 1245"/>
                <a:gd name="T62" fmla="*/ 482 w 1136"/>
                <a:gd name="T63" fmla="*/ 175 h 1245"/>
                <a:gd name="T64" fmla="*/ 464 w 1136"/>
                <a:gd name="T65" fmla="*/ 202 h 1245"/>
                <a:gd name="T66" fmla="*/ 425 w 1136"/>
                <a:gd name="T67" fmla="*/ 241 h 1245"/>
                <a:gd name="T68" fmla="*/ 384 w 1136"/>
                <a:gd name="T69" fmla="*/ 291 h 1245"/>
                <a:gd name="T70" fmla="*/ 349 w 1136"/>
                <a:gd name="T71" fmla="*/ 340 h 1245"/>
                <a:gd name="T72" fmla="*/ 328 w 1136"/>
                <a:gd name="T73" fmla="*/ 370 h 1245"/>
                <a:gd name="T74" fmla="*/ 262 w 1136"/>
                <a:gd name="T75" fmla="*/ 412 h 1245"/>
                <a:gd name="T76" fmla="*/ 301 w 1136"/>
                <a:gd name="T77" fmla="*/ 416 h 1245"/>
                <a:gd name="T78" fmla="*/ 243 w 1136"/>
                <a:gd name="T79" fmla="*/ 425 h 1245"/>
                <a:gd name="T80" fmla="*/ 189 w 1136"/>
                <a:gd name="T81" fmla="*/ 449 h 1245"/>
                <a:gd name="T82" fmla="*/ 142 w 1136"/>
                <a:gd name="T83" fmla="*/ 450 h 1245"/>
                <a:gd name="T84" fmla="*/ 105 w 1136"/>
                <a:gd name="T85" fmla="*/ 469 h 1245"/>
                <a:gd name="T86" fmla="*/ 80 w 1136"/>
                <a:gd name="T87" fmla="*/ 488 h 1245"/>
                <a:gd name="T88" fmla="*/ 30 w 1136"/>
                <a:gd name="T89" fmla="*/ 511 h 1245"/>
                <a:gd name="T90" fmla="*/ 18 w 1136"/>
                <a:gd name="T91" fmla="*/ 591 h 1245"/>
                <a:gd name="T92" fmla="*/ 37 w 1136"/>
                <a:gd name="T93" fmla="*/ 610 h 1245"/>
                <a:gd name="T94" fmla="*/ 18 w 1136"/>
                <a:gd name="T95" fmla="*/ 647 h 1245"/>
                <a:gd name="T96" fmla="*/ 29 w 1136"/>
                <a:gd name="T97" fmla="*/ 667 h 1245"/>
                <a:gd name="T98" fmla="*/ 0 w 1136"/>
                <a:gd name="T99" fmla="*/ 686 h 1245"/>
                <a:gd name="T100" fmla="*/ 78 w 1136"/>
                <a:gd name="T101" fmla="*/ 739 h 1245"/>
                <a:gd name="T102" fmla="*/ 192 w 1136"/>
                <a:gd name="T103" fmla="*/ 679 h 1245"/>
                <a:gd name="T104" fmla="*/ 234 w 1136"/>
                <a:gd name="T105" fmla="*/ 645 h 1245"/>
                <a:gd name="T106" fmla="*/ 243 w 1136"/>
                <a:gd name="T107" fmla="*/ 695 h 124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36"/>
                <a:gd name="T163" fmla="*/ 0 h 1245"/>
                <a:gd name="T164" fmla="*/ 1136 w 1136"/>
                <a:gd name="T165" fmla="*/ 1245 h 124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36" h="1245">
                  <a:moveTo>
                    <a:pt x="304" y="1171"/>
                  </a:moveTo>
                  <a:lnTo>
                    <a:pt x="307" y="1169"/>
                  </a:lnTo>
                  <a:lnTo>
                    <a:pt x="318" y="1166"/>
                  </a:lnTo>
                  <a:lnTo>
                    <a:pt x="327" y="1153"/>
                  </a:lnTo>
                  <a:lnTo>
                    <a:pt x="332" y="1137"/>
                  </a:lnTo>
                  <a:lnTo>
                    <a:pt x="336" y="1128"/>
                  </a:lnTo>
                  <a:lnTo>
                    <a:pt x="332" y="1103"/>
                  </a:lnTo>
                  <a:lnTo>
                    <a:pt x="336" y="1087"/>
                  </a:lnTo>
                  <a:lnTo>
                    <a:pt x="348" y="1078"/>
                  </a:lnTo>
                  <a:lnTo>
                    <a:pt x="377" y="1066"/>
                  </a:lnTo>
                  <a:lnTo>
                    <a:pt x="382" y="1053"/>
                  </a:lnTo>
                  <a:lnTo>
                    <a:pt x="377" y="1012"/>
                  </a:lnTo>
                  <a:lnTo>
                    <a:pt x="375" y="1003"/>
                  </a:lnTo>
                  <a:lnTo>
                    <a:pt x="375" y="978"/>
                  </a:lnTo>
                  <a:lnTo>
                    <a:pt x="366" y="969"/>
                  </a:lnTo>
                  <a:lnTo>
                    <a:pt x="370" y="951"/>
                  </a:lnTo>
                  <a:lnTo>
                    <a:pt x="377" y="951"/>
                  </a:lnTo>
                  <a:lnTo>
                    <a:pt x="398" y="937"/>
                  </a:lnTo>
                  <a:lnTo>
                    <a:pt x="382" y="898"/>
                  </a:lnTo>
                  <a:lnTo>
                    <a:pt x="375" y="887"/>
                  </a:lnTo>
                  <a:lnTo>
                    <a:pt x="375" y="883"/>
                  </a:lnTo>
                  <a:lnTo>
                    <a:pt x="375" y="851"/>
                  </a:lnTo>
                  <a:lnTo>
                    <a:pt x="386" y="826"/>
                  </a:lnTo>
                  <a:lnTo>
                    <a:pt x="391" y="799"/>
                  </a:lnTo>
                  <a:lnTo>
                    <a:pt x="393" y="771"/>
                  </a:lnTo>
                  <a:lnTo>
                    <a:pt x="391" y="746"/>
                  </a:lnTo>
                  <a:lnTo>
                    <a:pt x="398" y="728"/>
                  </a:lnTo>
                  <a:lnTo>
                    <a:pt x="402" y="717"/>
                  </a:lnTo>
                  <a:lnTo>
                    <a:pt x="427" y="701"/>
                  </a:lnTo>
                  <a:lnTo>
                    <a:pt x="452" y="692"/>
                  </a:lnTo>
                  <a:lnTo>
                    <a:pt x="475" y="701"/>
                  </a:lnTo>
                  <a:lnTo>
                    <a:pt x="482" y="705"/>
                  </a:lnTo>
                  <a:lnTo>
                    <a:pt x="493" y="687"/>
                  </a:lnTo>
                  <a:lnTo>
                    <a:pt x="493" y="667"/>
                  </a:lnTo>
                  <a:lnTo>
                    <a:pt x="482" y="631"/>
                  </a:lnTo>
                  <a:lnTo>
                    <a:pt x="477" y="615"/>
                  </a:lnTo>
                  <a:lnTo>
                    <a:pt x="482" y="606"/>
                  </a:lnTo>
                  <a:lnTo>
                    <a:pt x="489" y="606"/>
                  </a:lnTo>
                  <a:lnTo>
                    <a:pt x="498" y="592"/>
                  </a:lnTo>
                  <a:lnTo>
                    <a:pt x="502" y="569"/>
                  </a:lnTo>
                  <a:lnTo>
                    <a:pt x="507" y="535"/>
                  </a:lnTo>
                  <a:lnTo>
                    <a:pt x="511" y="501"/>
                  </a:lnTo>
                  <a:lnTo>
                    <a:pt x="523" y="490"/>
                  </a:lnTo>
                  <a:lnTo>
                    <a:pt x="548" y="474"/>
                  </a:lnTo>
                  <a:lnTo>
                    <a:pt x="564" y="465"/>
                  </a:lnTo>
                  <a:lnTo>
                    <a:pt x="568" y="440"/>
                  </a:lnTo>
                  <a:lnTo>
                    <a:pt x="577" y="422"/>
                  </a:lnTo>
                  <a:lnTo>
                    <a:pt x="598" y="406"/>
                  </a:lnTo>
                  <a:lnTo>
                    <a:pt x="602" y="394"/>
                  </a:lnTo>
                  <a:lnTo>
                    <a:pt x="598" y="381"/>
                  </a:lnTo>
                  <a:lnTo>
                    <a:pt x="598" y="365"/>
                  </a:lnTo>
                  <a:lnTo>
                    <a:pt x="616" y="351"/>
                  </a:lnTo>
                  <a:lnTo>
                    <a:pt x="636" y="315"/>
                  </a:lnTo>
                  <a:lnTo>
                    <a:pt x="652" y="320"/>
                  </a:lnTo>
                  <a:lnTo>
                    <a:pt x="677" y="299"/>
                  </a:lnTo>
                  <a:lnTo>
                    <a:pt x="673" y="281"/>
                  </a:lnTo>
                  <a:lnTo>
                    <a:pt x="689" y="265"/>
                  </a:lnTo>
                  <a:lnTo>
                    <a:pt x="698" y="270"/>
                  </a:lnTo>
                  <a:lnTo>
                    <a:pt x="716" y="265"/>
                  </a:lnTo>
                  <a:lnTo>
                    <a:pt x="739" y="270"/>
                  </a:lnTo>
                  <a:lnTo>
                    <a:pt x="773" y="240"/>
                  </a:lnTo>
                  <a:lnTo>
                    <a:pt x="768" y="224"/>
                  </a:lnTo>
                  <a:lnTo>
                    <a:pt x="773" y="215"/>
                  </a:lnTo>
                  <a:lnTo>
                    <a:pt x="764" y="211"/>
                  </a:lnTo>
                  <a:lnTo>
                    <a:pt x="782" y="195"/>
                  </a:lnTo>
                  <a:lnTo>
                    <a:pt x="805" y="190"/>
                  </a:lnTo>
                  <a:lnTo>
                    <a:pt x="823" y="215"/>
                  </a:lnTo>
                  <a:lnTo>
                    <a:pt x="852" y="249"/>
                  </a:lnTo>
                  <a:lnTo>
                    <a:pt x="864" y="249"/>
                  </a:lnTo>
                  <a:lnTo>
                    <a:pt x="880" y="236"/>
                  </a:lnTo>
                  <a:lnTo>
                    <a:pt x="893" y="233"/>
                  </a:lnTo>
                  <a:lnTo>
                    <a:pt x="900" y="236"/>
                  </a:lnTo>
                  <a:lnTo>
                    <a:pt x="914" y="249"/>
                  </a:lnTo>
                  <a:lnTo>
                    <a:pt x="930" y="254"/>
                  </a:lnTo>
                  <a:lnTo>
                    <a:pt x="934" y="249"/>
                  </a:lnTo>
                  <a:lnTo>
                    <a:pt x="943" y="233"/>
                  </a:lnTo>
                  <a:lnTo>
                    <a:pt x="948" y="224"/>
                  </a:lnTo>
                  <a:lnTo>
                    <a:pt x="964" y="195"/>
                  </a:lnTo>
                  <a:lnTo>
                    <a:pt x="968" y="190"/>
                  </a:lnTo>
                  <a:lnTo>
                    <a:pt x="964" y="149"/>
                  </a:lnTo>
                  <a:lnTo>
                    <a:pt x="984" y="129"/>
                  </a:lnTo>
                  <a:lnTo>
                    <a:pt x="993" y="133"/>
                  </a:lnTo>
                  <a:lnTo>
                    <a:pt x="1018" y="108"/>
                  </a:lnTo>
                  <a:lnTo>
                    <a:pt x="1039" y="133"/>
                  </a:lnTo>
                  <a:lnTo>
                    <a:pt x="1046" y="140"/>
                  </a:lnTo>
                  <a:lnTo>
                    <a:pt x="1059" y="136"/>
                  </a:lnTo>
                  <a:lnTo>
                    <a:pt x="1069" y="149"/>
                  </a:lnTo>
                  <a:lnTo>
                    <a:pt x="1069" y="158"/>
                  </a:lnTo>
                  <a:lnTo>
                    <a:pt x="1075" y="165"/>
                  </a:lnTo>
                  <a:lnTo>
                    <a:pt x="1075" y="179"/>
                  </a:lnTo>
                  <a:lnTo>
                    <a:pt x="1089" y="163"/>
                  </a:lnTo>
                  <a:lnTo>
                    <a:pt x="1109" y="145"/>
                  </a:lnTo>
                  <a:lnTo>
                    <a:pt x="1121" y="120"/>
                  </a:lnTo>
                  <a:lnTo>
                    <a:pt x="1114" y="115"/>
                  </a:lnTo>
                  <a:lnTo>
                    <a:pt x="1100" y="129"/>
                  </a:lnTo>
                  <a:lnTo>
                    <a:pt x="1098" y="108"/>
                  </a:lnTo>
                  <a:lnTo>
                    <a:pt x="1089" y="104"/>
                  </a:lnTo>
                  <a:lnTo>
                    <a:pt x="1084" y="93"/>
                  </a:lnTo>
                  <a:lnTo>
                    <a:pt x="1119" y="65"/>
                  </a:lnTo>
                  <a:lnTo>
                    <a:pt x="1130" y="70"/>
                  </a:lnTo>
                  <a:lnTo>
                    <a:pt x="1135" y="54"/>
                  </a:lnTo>
                  <a:lnTo>
                    <a:pt x="1125" y="49"/>
                  </a:lnTo>
                  <a:lnTo>
                    <a:pt x="1105" y="40"/>
                  </a:lnTo>
                  <a:lnTo>
                    <a:pt x="1094" y="36"/>
                  </a:lnTo>
                  <a:lnTo>
                    <a:pt x="1075" y="22"/>
                  </a:lnTo>
                  <a:lnTo>
                    <a:pt x="1059" y="18"/>
                  </a:lnTo>
                  <a:lnTo>
                    <a:pt x="1041" y="34"/>
                  </a:lnTo>
                  <a:lnTo>
                    <a:pt x="1034" y="45"/>
                  </a:lnTo>
                  <a:lnTo>
                    <a:pt x="1018" y="34"/>
                  </a:lnTo>
                  <a:lnTo>
                    <a:pt x="1028" y="24"/>
                  </a:lnTo>
                  <a:lnTo>
                    <a:pt x="1030" y="4"/>
                  </a:lnTo>
                  <a:lnTo>
                    <a:pt x="1028" y="0"/>
                  </a:lnTo>
                  <a:lnTo>
                    <a:pt x="1005" y="0"/>
                  </a:lnTo>
                  <a:lnTo>
                    <a:pt x="1000" y="9"/>
                  </a:lnTo>
                  <a:lnTo>
                    <a:pt x="998" y="22"/>
                  </a:lnTo>
                  <a:lnTo>
                    <a:pt x="1000" y="34"/>
                  </a:lnTo>
                  <a:lnTo>
                    <a:pt x="984" y="49"/>
                  </a:lnTo>
                  <a:lnTo>
                    <a:pt x="971" y="24"/>
                  </a:lnTo>
                  <a:lnTo>
                    <a:pt x="959" y="29"/>
                  </a:lnTo>
                  <a:lnTo>
                    <a:pt x="957" y="49"/>
                  </a:lnTo>
                  <a:lnTo>
                    <a:pt x="948" y="79"/>
                  </a:lnTo>
                  <a:lnTo>
                    <a:pt x="928" y="99"/>
                  </a:lnTo>
                  <a:lnTo>
                    <a:pt x="914" y="74"/>
                  </a:lnTo>
                  <a:lnTo>
                    <a:pt x="934" y="59"/>
                  </a:lnTo>
                  <a:lnTo>
                    <a:pt x="939" y="34"/>
                  </a:lnTo>
                  <a:lnTo>
                    <a:pt x="928" y="34"/>
                  </a:lnTo>
                  <a:lnTo>
                    <a:pt x="905" y="34"/>
                  </a:lnTo>
                  <a:lnTo>
                    <a:pt x="889" y="59"/>
                  </a:lnTo>
                  <a:lnTo>
                    <a:pt x="868" y="93"/>
                  </a:lnTo>
                  <a:lnTo>
                    <a:pt x="877" y="108"/>
                  </a:lnTo>
                  <a:lnTo>
                    <a:pt x="864" y="115"/>
                  </a:lnTo>
                  <a:lnTo>
                    <a:pt x="848" y="104"/>
                  </a:lnTo>
                  <a:lnTo>
                    <a:pt x="830" y="111"/>
                  </a:lnTo>
                  <a:lnTo>
                    <a:pt x="834" y="129"/>
                  </a:lnTo>
                  <a:lnTo>
                    <a:pt x="814" y="129"/>
                  </a:lnTo>
                  <a:lnTo>
                    <a:pt x="800" y="133"/>
                  </a:lnTo>
                  <a:lnTo>
                    <a:pt x="786" y="154"/>
                  </a:lnTo>
                  <a:lnTo>
                    <a:pt x="764" y="149"/>
                  </a:lnTo>
                  <a:lnTo>
                    <a:pt x="764" y="163"/>
                  </a:lnTo>
                  <a:lnTo>
                    <a:pt x="748" y="149"/>
                  </a:lnTo>
                  <a:lnTo>
                    <a:pt x="727" y="158"/>
                  </a:lnTo>
                  <a:lnTo>
                    <a:pt x="723" y="174"/>
                  </a:lnTo>
                  <a:lnTo>
                    <a:pt x="707" y="179"/>
                  </a:lnTo>
                  <a:lnTo>
                    <a:pt x="693" y="163"/>
                  </a:lnTo>
                  <a:lnTo>
                    <a:pt x="668" y="165"/>
                  </a:lnTo>
                  <a:lnTo>
                    <a:pt x="643" y="174"/>
                  </a:lnTo>
                  <a:lnTo>
                    <a:pt x="643" y="199"/>
                  </a:lnTo>
                  <a:lnTo>
                    <a:pt x="659" y="204"/>
                  </a:lnTo>
                  <a:lnTo>
                    <a:pt x="659" y="211"/>
                  </a:lnTo>
                  <a:lnTo>
                    <a:pt x="659" y="229"/>
                  </a:lnTo>
                  <a:lnTo>
                    <a:pt x="648" y="224"/>
                  </a:lnTo>
                  <a:lnTo>
                    <a:pt x="632" y="233"/>
                  </a:lnTo>
                  <a:lnTo>
                    <a:pt x="636" y="249"/>
                  </a:lnTo>
                  <a:lnTo>
                    <a:pt x="652" y="263"/>
                  </a:lnTo>
                  <a:lnTo>
                    <a:pt x="652" y="281"/>
                  </a:lnTo>
                  <a:lnTo>
                    <a:pt x="636" y="274"/>
                  </a:lnTo>
                  <a:lnTo>
                    <a:pt x="623" y="276"/>
                  </a:lnTo>
                  <a:lnTo>
                    <a:pt x="623" y="295"/>
                  </a:lnTo>
                  <a:lnTo>
                    <a:pt x="602" y="295"/>
                  </a:lnTo>
                  <a:lnTo>
                    <a:pt x="586" y="295"/>
                  </a:lnTo>
                  <a:lnTo>
                    <a:pt x="582" y="306"/>
                  </a:lnTo>
                  <a:lnTo>
                    <a:pt x="577" y="315"/>
                  </a:lnTo>
                  <a:lnTo>
                    <a:pt x="564" y="320"/>
                  </a:lnTo>
                  <a:lnTo>
                    <a:pt x="559" y="329"/>
                  </a:lnTo>
                  <a:lnTo>
                    <a:pt x="564" y="340"/>
                  </a:lnTo>
                  <a:lnTo>
                    <a:pt x="541" y="347"/>
                  </a:lnTo>
                  <a:lnTo>
                    <a:pt x="557" y="365"/>
                  </a:lnTo>
                  <a:lnTo>
                    <a:pt x="559" y="374"/>
                  </a:lnTo>
                  <a:lnTo>
                    <a:pt x="545" y="385"/>
                  </a:lnTo>
                  <a:lnTo>
                    <a:pt x="516" y="406"/>
                  </a:lnTo>
                  <a:lnTo>
                    <a:pt x="493" y="422"/>
                  </a:lnTo>
                  <a:lnTo>
                    <a:pt x="482" y="447"/>
                  </a:lnTo>
                  <a:lnTo>
                    <a:pt x="461" y="465"/>
                  </a:lnTo>
                  <a:lnTo>
                    <a:pt x="461" y="476"/>
                  </a:lnTo>
                  <a:lnTo>
                    <a:pt x="466" y="490"/>
                  </a:lnTo>
                  <a:lnTo>
                    <a:pt x="448" y="501"/>
                  </a:lnTo>
                  <a:lnTo>
                    <a:pt x="452" y="517"/>
                  </a:lnTo>
                  <a:lnTo>
                    <a:pt x="436" y="547"/>
                  </a:lnTo>
                  <a:lnTo>
                    <a:pt x="423" y="551"/>
                  </a:lnTo>
                  <a:lnTo>
                    <a:pt x="423" y="572"/>
                  </a:lnTo>
                  <a:lnTo>
                    <a:pt x="432" y="585"/>
                  </a:lnTo>
                  <a:lnTo>
                    <a:pt x="418" y="597"/>
                  </a:lnTo>
                  <a:lnTo>
                    <a:pt x="411" y="587"/>
                  </a:lnTo>
                  <a:lnTo>
                    <a:pt x="393" y="597"/>
                  </a:lnTo>
                  <a:lnTo>
                    <a:pt x="398" y="622"/>
                  </a:lnTo>
                  <a:lnTo>
                    <a:pt x="382" y="631"/>
                  </a:lnTo>
                  <a:lnTo>
                    <a:pt x="357" y="635"/>
                  </a:lnTo>
                  <a:lnTo>
                    <a:pt x="341" y="656"/>
                  </a:lnTo>
                  <a:lnTo>
                    <a:pt x="336" y="676"/>
                  </a:lnTo>
                  <a:lnTo>
                    <a:pt x="318" y="692"/>
                  </a:lnTo>
                  <a:lnTo>
                    <a:pt x="318" y="705"/>
                  </a:lnTo>
                  <a:lnTo>
                    <a:pt x="341" y="687"/>
                  </a:lnTo>
                  <a:lnTo>
                    <a:pt x="366" y="671"/>
                  </a:lnTo>
                  <a:lnTo>
                    <a:pt x="375" y="676"/>
                  </a:lnTo>
                  <a:lnTo>
                    <a:pt x="366" y="701"/>
                  </a:lnTo>
                  <a:lnTo>
                    <a:pt x="345" y="715"/>
                  </a:lnTo>
                  <a:lnTo>
                    <a:pt x="322" y="710"/>
                  </a:lnTo>
                  <a:lnTo>
                    <a:pt x="327" y="726"/>
                  </a:lnTo>
                  <a:lnTo>
                    <a:pt x="300" y="737"/>
                  </a:lnTo>
                  <a:lnTo>
                    <a:pt x="295" y="715"/>
                  </a:lnTo>
                  <a:lnTo>
                    <a:pt x="282" y="705"/>
                  </a:lnTo>
                  <a:lnTo>
                    <a:pt x="266" y="728"/>
                  </a:lnTo>
                  <a:lnTo>
                    <a:pt x="247" y="728"/>
                  </a:lnTo>
                  <a:lnTo>
                    <a:pt x="232" y="733"/>
                  </a:lnTo>
                  <a:lnTo>
                    <a:pt x="229" y="755"/>
                  </a:lnTo>
                  <a:lnTo>
                    <a:pt x="220" y="758"/>
                  </a:lnTo>
                  <a:lnTo>
                    <a:pt x="220" y="769"/>
                  </a:lnTo>
                  <a:lnTo>
                    <a:pt x="209" y="765"/>
                  </a:lnTo>
                  <a:lnTo>
                    <a:pt x="195" y="755"/>
                  </a:lnTo>
                  <a:lnTo>
                    <a:pt x="172" y="758"/>
                  </a:lnTo>
                  <a:lnTo>
                    <a:pt x="172" y="771"/>
                  </a:lnTo>
                  <a:lnTo>
                    <a:pt x="175" y="783"/>
                  </a:lnTo>
                  <a:lnTo>
                    <a:pt x="166" y="785"/>
                  </a:lnTo>
                  <a:lnTo>
                    <a:pt x="145" y="776"/>
                  </a:lnTo>
                  <a:lnTo>
                    <a:pt x="127" y="789"/>
                  </a:lnTo>
                  <a:lnTo>
                    <a:pt x="131" y="801"/>
                  </a:lnTo>
                  <a:lnTo>
                    <a:pt x="129" y="810"/>
                  </a:lnTo>
                  <a:lnTo>
                    <a:pt x="109" y="801"/>
                  </a:lnTo>
                  <a:lnTo>
                    <a:pt x="104" y="812"/>
                  </a:lnTo>
                  <a:lnTo>
                    <a:pt x="97" y="821"/>
                  </a:lnTo>
                  <a:lnTo>
                    <a:pt x="75" y="817"/>
                  </a:lnTo>
                  <a:lnTo>
                    <a:pt x="63" y="819"/>
                  </a:lnTo>
                  <a:lnTo>
                    <a:pt x="61" y="835"/>
                  </a:lnTo>
                  <a:lnTo>
                    <a:pt x="52" y="839"/>
                  </a:lnTo>
                  <a:lnTo>
                    <a:pt x="38" y="860"/>
                  </a:lnTo>
                  <a:lnTo>
                    <a:pt x="40" y="883"/>
                  </a:lnTo>
                  <a:lnTo>
                    <a:pt x="36" y="917"/>
                  </a:lnTo>
                  <a:lnTo>
                    <a:pt x="31" y="951"/>
                  </a:lnTo>
                  <a:lnTo>
                    <a:pt x="27" y="980"/>
                  </a:lnTo>
                  <a:lnTo>
                    <a:pt x="22" y="996"/>
                  </a:lnTo>
                  <a:lnTo>
                    <a:pt x="34" y="1012"/>
                  </a:lnTo>
                  <a:lnTo>
                    <a:pt x="52" y="998"/>
                  </a:lnTo>
                  <a:lnTo>
                    <a:pt x="63" y="1005"/>
                  </a:lnTo>
                  <a:lnTo>
                    <a:pt x="63" y="1019"/>
                  </a:lnTo>
                  <a:lnTo>
                    <a:pt x="45" y="1028"/>
                  </a:lnTo>
                  <a:lnTo>
                    <a:pt x="43" y="1048"/>
                  </a:lnTo>
                  <a:lnTo>
                    <a:pt x="38" y="1060"/>
                  </a:lnTo>
                  <a:lnTo>
                    <a:pt x="20" y="1057"/>
                  </a:lnTo>
                  <a:lnTo>
                    <a:pt x="13" y="1082"/>
                  </a:lnTo>
                  <a:lnTo>
                    <a:pt x="22" y="1089"/>
                  </a:lnTo>
                  <a:lnTo>
                    <a:pt x="38" y="1085"/>
                  </a:lnTo>
                  <a:lnTo>
                    <a:pt x="47" y="1096"/>
                  </a:lnTo>
                  <a:lnTo>
                    <a:pt x="50" y="1100"/>
                  </a:lnTo>
                  <a:lnTo>
                    <a:pt x="36" y="1110"/>
                  </a:lnTo>
                  <a:lnTo>
                    <a:pt x="36" y="1123"/>
                  </a:lnTo>
                  <a:lnTo>
                    <a:pt x="20" y="1128"/>
                  </a:lnTo>
                  <a:lnTo>
                    <a:pt x="9" y="1119"/>
                  </a:lnTo>
                  <a:lnTo>
                    <a:pt x="11" y="1139"/>
                  </a:lnTo>
                  <a:lnTo>
                    <a:pt x="9" y="1155"/>
                  </a:lnTo>
                  <a:lnTo>
                    <a:pt x="0" y="1155"/>
                  </a:lnTo>
                  <a:lnTo>
                    <a:pt x="25" y="1180"/>
                  </a:lnTo>
                  <a:lnTo>
                    <a:pt x="36" y="1194"/>
                  </a:lnTo>
                  <a:lnTo>
                    <a:pt x="43" y="1214"/>
                  </a:lnTo>
                  <a:lnTo>
                    <a:pt x="68" y="1230"/>
                  </a:lnTo>
                  <a:lnTo>
                    <a:pt x="95" y="1244"/>
                  </a:lnTo>
                  <a:lnTo>
                    <a:pt x="120" y="1244"/>
                  </a:lnTo>
                  <a:lnTo>
                    <a:pt x="156" y="1219"/>
                  </a:lnTo>
                  <a:lnTo>
                    <a:pt x="195" y="1191"/>
                  </a:lnTo>
                  <a:lnTo>
                    <a:pt x="229" y="1146"/>
                  </a:lnTo>
                  <a:lnTo>
                    <a:pt x="234" y="1141"/>
                  </a:lnTo>
                  <a:lnTo>
                    <a:pt x="243" y="1157"/>
                  </a:lnTo>
                  <a:lnTo>
                    <a:pt x="259" y="1146"/>
                  </a:lnTo>
                  <a:lnTo>
                    <a:pt x="266" y="1130"/>
                  </a:lnTo>
                  <a:lnTo>
                    <a:pt x="268" y="1110"/>
                  </a:lnTo>
                  <a:lnTo>
                    <a:pt x="284" y="1085"/>
                  </a:lnTo>
                  <a:lnTo>
                    <a:pt x="277" y="1112"/>
                  </a:lnTo>
                  <a:lnTo>
                    <a:pt x="286" y="1116"/>
                  </a:lnTo>
                  <a:lnTo>
                    <a:pt x="282" y="1130"/>
                  </a:lnTo>
                  <a:lnTo>
                    <a:pt x="286" y="1153"/>
                  </a:lnTo>
                  <a:lnTo>
                    <a:pt x="295" y="1171"/>
                  </a:lnTo>
                  <a:lnTo>
                    <a:pt x="304" y="1166"/>
                  </a:lnTo>
                  <a:lnTo>
                    <a:pt x="304" y="1171"/>
                  </a:lnTo>
                </a:path>
              </a:pathLst>
            </a:custGeom>
            <a:grpFill/>
            <a:ln w="9525"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58" name="Freeform 67"/>
            <p:cNvSpPr>
              <a:spLocks/>
            </p:cNvSpPr>
            <p:nvPr/>
          </p:nvSpPr>
          <p:spPr bwMode="auto">
            <a:xfrm>
              <a:off x="3255" y="898"/>
              <a:ext cx="1082" cy="1093"/>
            </a:xfrm>
            <a:custGeom>
              <a:avLst/>
              <a:gdLst>
                <a:gd name="T0" fmla="*/ 273 w 1136"/>
                <a:gd name="T1" fmla="*/ 675 h 1245"/>
                <a:gd name="T2" fmla="*/ 311 w 1136"/>
                <a:gd name="T3" fmla="*/ 634 h 1245"/>
                <a:gd name="T4" fmla="*/ 301 w 1136"/>
                <a:gd name="T5" fmla="*/ 576 h 1245"/>
                <a:gd name="T6" fmla="*/ 309 w 1136"/>
                <a:gd name="T7" fmla="*/ 527 h 1245"/>
                <a:gd name="T8" fmla="*/ 323 w 1136"/>
                <a:gd name="T9" fmla="*/ 457 h 1245"/>
                <a:gd name="T10" fmla="*/ 372 w 1136"/>
                <a:gd name="T11" fmla="*/ 412 h 1245"/>
                <a:gd name="T12" fmla="*/ 396 w 1136"/>
                <a:gd name="T13" fmla="*/ 375 h 1245"/>
                <a:gd name="T14" fmla="*/ 412 w 1136"/>
                <a:gd name="T15" fmla="*/ 338 h 1245"/>
                <a:gd name="T16" fmla="*/ 464 w 1136"/>
                <a:gd name="T17" fmla="*/ 276 h 1245"/>
                <a:gd name="T18" fmla="*/ 492 w 1136"/>
                <a:gd name="T19" fmla="*/ 226 h 1245"/>
                <a:gd name="T20" fmla="*/ 557 w 1136"/>
                <a:gd name="T21" fmla="*/ 177 h 1245"/>
                <a:gd name="T22" fmla="*/ 609 w 1136"/>
                <a:gd name="T23" fmla="*/ 161 h 1245"/>
                <a:gd name="T24" fmla="*/ 644 w 1136"/>
                <a:gd name="T25" fmla="*/ 116 h 1245"/>
                <a:gd name="T26" fmla="*/ 724 w 1136"/>
                <a:gd name="T27" fmla="*/ 140 h 1245"/>
                <a:gd name="T28" fmla="*/ 770 w 1136"/>
                <a:gd name="T29" fmla="*/ 148 h 1245"/>
                <a:gd name="T30" fmla="*/ 792 w 1136"/>
                <a:gd name="T31" fmla="*/ 89 h 1245"/>
                <a:gd name="T32" fmla="*/ 861 w 1136"/>
                <a:gd name="T33" fmla="*/ 83 h 1245"/>
                <a:gd name="T34" fmla="*/ 885 w 1136"/>
                <a:gd name="T35" fmla="*/ 106 h 1245"/>
                <a:gd name="T36" fmla="*/ 906 w 1136"/>
                <a:gd name="T37" fmla="*/ 76 h 1245"/>
                <a:gd name="T38" fmla="*/ 930 w 1136"/>
                <a:gd name="T39" fmla="*/ 41 h 1245"/>
                <a:gd name="T40" fmla="*/ 885 w 1136"/>
                <a:gd name="T41" fmla="*/ 13 h 1245"/>
                <a:gd name="T42" fmla="*/ 846 w 1136"/>
                <a:gd name="T43" fmla="*/ 14 h 1245"/>
                <a:gd name="T44" fmla="*/ 822 w 1136"/>
                <a:gd name="T45" fmla="*/ 13 h 1245"/>
                <a:gd name="T46" fmla="*/ 789 w 1136"/>
                <a:gd name="T47" fmla="*/ 29 h 1245"/>
                <a:gd name="T48" fmla="*/ 772 w 1136"/>
                <a:gd name="T49" fmla="*/ 20 h 1245"/>
                <a:gd name="T50" fmla="*/ 721 w 1136"/>
                <a:gd name="T51" fmla="*/ 64 h 1245"/>
                <a:gd name="T52" fmla="*/ 670 w 1136"/>
                <a:gd name="T53" fmla="*/ 76 h 1245"/>
                <a:gd name="T54" fmla="*/ 615 w 1136"/>
                <a:gd name="T55" fmla="*/ 89 h 1245"/>
                <a:gd name="T56" fmla="*/ 550 w 1136"/>
                <a:gd name="T57" fmla="*/ 97 h 1245"/>
                <a:gd name="T58" fmla="*/ 543 w 1136"/>
                <a:gd name="T59" fmla="*/ 136 h 1245"/>
                <a:gd name="T60" fmla="*/ 536 w 1136"/>
                <a:gd name="T61" fmla="*/ 168 h 1245"/>
                <a:gd name="T62" fmla="*/ 482 w 1136"/>
                <a:gd name="T63" fmla="*/ 175 h 1245"/>
                <a:gd name="T64" fmla="*/ 464 w 1136"/>
                <a:gd name="T65" fmla="*/ 202 h 1245"/>
                <a:gd name="T66" fmla="*/ 425 w 1136"/>
                <a:gd name="T67" fmla="*/ 241 h 1245"/>
                <a:gd name="T68" fmla="*/ 384 w 1136"/>
                <a:gd name="T69" fmla="*/ 291 h 1245"/>
                <a:gd name="T70" fmla="*/ 349 w 1136"/>
                <a:gd name="T71" fmla="*/ 340 h 1245"/>
                <a:gd name="T72" fmla="*/ 328 w 1136"/>
                <a:gd name="T73" fmla="*/ 370 h 1245"/>
                <a:gd name="T74" fmla="*/ 262 w 1136"/>
                <a:gd name="T75" fmla="*/ 412 h 1245"/>
                <a:gd name="T76" fmla="*/ 301 w 1136"/>
                <a:gd name="T77" fmla="*/ 416 h 1245"/>
                <a:gd name="T78" fmla="*/ 243 w 1136"/>
                <a:gd name="T79" fmla="*/ 425 h 1245"/>
                <a:gd name="T80" fmla="*/ 189 w 1136"/>
                <a:gd name="T81" fmla="*/ 449 h 1245"/>
                <a:gd name="T82" fmla="*/ 142 w 1136"/>
                <a:gd name="T83" fmla="*/ 450 h 1245"/>
                <a:gd name="T84" fmla="*/ 105 w 1136"/>
                <a:gd name="T85" fmla="*/ 469 h 1245"/>
                <a:gd name="T86" fmla="*/ 80 w 1136"/>
                <a:gd name="T87" fmla="*/ 488 h 1245"/>
                <a:gd name="T88" fmla="*/ 30 w 1136"/>
                <a:gd name="T89" fmla="*/ 511 h 1245"/>
                <a:gd name="T90" fmla="*/ 18 w 1136"/>
                <a:gd name="T91" fmla="*/ 591 h 1245"/>
                <a:gd name="T92" fmla="*/ 37 w 1136"/>
                <a:gd name="T93" fmla="*/ 610 h 1245"/>
                <a:gd name="T94" fmla="*/ 18 w 1136"/>
                <a:gd name="T95" fmla="*/ 647 h 1245"/>
                <a:gd name="T96" fmla="*/ 29 w 1136"/>
                <a:gd name="T97" fmla="*/ 667 h 1245"/>
                <a:gd name="T98" fmla="*/ 0 w 1136"/>
                <a:gd name="T99" fmla="*/ 686 h 1245"/>
                <a:gd name="T100" fmla="*/ 78 w 1136"/>
                <a:gd name="T101" fmla="*/ 739 h 1245"/>
                <a:gd name="T102" fmla="*/ 192 w 1136"/>
                <a:gd name="T103" fmla="*/ 679 h 1245"/>
                <a:gd name="T104" fmla="*/ 234 w 1136"/>
                <a:gd name="T105" fmla="*/ 645 h 1245"/>
                <a:gd name="T106" fmla="*/ 243 w 1136"/>
                <a:gd name="T107" fmla="*/ 695 h 124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36"/>
                <a:gd name="T163" fmla="*/ 0 h 1245"/>
                <a:gd name="T164" fmla="*/ 1136 w 1136"/>
                <a:gd name="T165" fmla="*/ 1245 h 124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36" h="1245">
                  <a:moveTo>
                    <a:pt x="304" y="1171"/>
                  </a:moveTo>
                  <a:lnTo>
                    <a:pt x="307" y="1169"/>
                  </a:lnTo>
                  <a:lnTo>
                    <a:pt x="318" y="1166"/>
                  </a:lnTo>
                  <a:lnTo>
                    <a:pt x="327" y="1153"/>
                  </a:lnTo>
                  <a:lnTo>
                    <a:pt x="332" y="1137"/>
                  </a:lnTo>
                  <a:lnTo>
                    <a:pt x="336" y="1128"/>
                  </a:lnTo>
                  <a:lnTo>
                    <a:pt x="332" y="1103"/>
                  </a:lnTo>
                  <a:lnTo>
                    <a:pt x="336" y="1087"/>
                  </a:lnTo>
                  <a:lnTo>
                    <a:pt x="348" y="1078"/>
                  </a:lnTo>
                  <a:lnTo>
                    <a:pt x="377" y="1066"/>
                  </a:lnTo>
                  <a:lnTo>
                    <a:pt x="382" y="1053"/>
                  </a:lnTo>
                  <a:lnTo>
                    <a:pt x="377" y="1012"/>
                  </a:lnTo>
                  <a:lnTo>
                    <a:pt x="375" y="1003"/>
                  </a:lnTo>
                  <a:lnTo>
                    <a:pt x="375" y="978"/>
                  </a:lnTo>
                  <a:lnTo>
                    <a:pt x="366" y="969"/>
                  </a:lnTo>
                  <a:lnTo>
                    <a:pt x="370" y="951"/>
                  </a:lnTo>
                  <a:lnTo>
                    <a:pt x="377" y="951"/>
                  </a:lnTo>
                  <a:lnTo>
                    <a:pt x="398" y="937"/>
                  </a:lnTo>
                  <a:lnTo>
                    <a:pt x="382" y="898"/>
                  </a:lnTo>
                  <a:lnTo>
                    <a:pt x="375" y="887"/>
                  </a:lnTo>
                  <a:lnTo>
                    <a:pt x="375" y="883"/>
                  </a:lnTo>
                  <a:lnTo>
                    <a:pt x="375" y="851"/>
                  </a:lnTo>
                  <a:lnTo>
                    <a:pt x="386" y="826"/>
                  </a:lnTo>
                  <a:lnTo>
                    <a:pt x="391" y="799"/>
                  </a:lnTo>
                  <a:lnTo>
                    <a:pt x="393" y="771"/>
                  </a:lnTo>
                  <a:lnTo>
                    <a:pt x="391" y="746"/>
                  </a:lnTo>
                  <a:lnTo>
                    <a:pt x="398" y="728"/>
                  </a:lnTo>
                  <a:lnTo>
                    <a:pt x="402" y="717"/>
                  </a:lnTo>
                  <a:lnTo>
                    <a:pt x="427" y="701"/>
                  </a:lnTo>
                  <a:lnTo>
                    <a:pt x="452" y="692"/>
                  </a:lnTo>
                  <a:lnTo>
                    <a:pt x="475" y="701"/>
                  </a:lnTo>
                  <a:lnTo>
                    <a:pt x="482" y="705"/>
                  </a:lnTo>
                  <a:lnTo>
                    <a:pt x="493" y="687"/>
                  </a:lnTo>
                  <a:lnTo>
                    <a:pt x="493" y="667"/>
                  </a:lnTo>
                  <a:lnTo>
                    <a:pt x="482" y="631"/>
                  </a:lnTo>
                  <a:lnTo>
                    <a:pt x="477" y="615"/>
                  </a:lnTo>
                  <a:lnTo>
                    <a:pt x="482" y="606"/>
                  </a:lnTo>
                  <a:lnTo>
                    <a:pt x="489" y="606"/>
                  </a:lnTo>
                  <a:lnTo>
                    <a:pt x="498" y="592"/>
                  </a:lnTo>
                  <a:lnTo>
                    <a:pt x="502" y="569"/>
                  </a:lnTo>
                  <a:lnTo>
                    <a:pt x="507" y="535"/>
                  </a:lnTo>
                  <a:lnTo>
                    <a:pt x="511" y="501"/>
                  </a:lnTo>
                  <a:lnTo>
                    <a:pt x="523" y="490"/>
                  </a:lnTo>
                  <a:lnTo>
                    <a:pt x="548" y="474"/>
                  </a:lnTo>
                  <a:lnTo>
                    <a:pt x="564" y="465"/>
                  </a:lnTo>
                  <a:lnTo>
                    <a:pt x="568" y="440"/>
                  </a:lnTo>
                  <a:lnTo>
                    <a:pt x="577" y="422"/>
                  </a:lnTo>
                  <a:lnTo>
                    <a:pt x="598" y="406"/>
                  </a:lnTo>
                  <a:lnTo>
                    <a:pt x="602" y="394"/>
                  </a:lnTo>
                  <a:lnTo>
                    <a:pt x="598" y="381"/>
                  </a:lnTo>
                  <a:lnTo>
                    <a:pt x="598" y="365"/>
                  </a:lnTo>
                  <a:lnTo>
                    <a:pt x="616" y="351"/>
                  </a:lnTo>
                  <a:lnTo>
                    <a:pt x="636" y="315"/>
                  </a:lnTo>
                  <a:lnTo>
                    <a:pt x="652" y="320"/>
                  </a:lnTo>
                  <a:lnTo>
                    <a:pt x="677" y="299"/>
                  </a:lnTo>
                  <a:lnTo>
                    <a:pt x="673" y="281"/>
                  </a:lnTo>
                  <a:lnTo>
                    <a:pt x="689" y="265"/>
                  </a:lnTo>
                  <a:lnTo>
                    <a:pt x="698" y="270"/>
                  </a:lnTo>
                  <a:lnTo>
                    <a:pt x="716" y="265"/>
                  </a:lnTo>
                  <a:lnTo>
                    <a:pt x="739" y="270"/>
                  </a:lnTo>
                  <a:lnTo>
                    <a:pt x="773" y="240"/>
                  </a:lnTo>
                  <a:lnTo>
                    <a:pt x="768" y="224"/>
                  </a:lnTo>
                  <a:lnTo>
                    <a:pt x="773" y="215"/>
                  </a:lnTo>
                  <a:lnTo>
                    <a:pt x="764" y="211"/>
                  </a:lnTo>
                  <a:lnTo>
                    <a:pt x="782" y="195"/>
                  </a:lnTo>
                  <a:lnTo>
                    <a:pt x="805" y="190"/>
                  </a:lnTo>
                  <a:lnTo>
                    <a:pt x="823" y="215"/>
                  </a:lnTo>
                  <a:lnTo>
                    <a:pt x="852" y="249"/>
                  </a:lnTo>
                  <a:lnTo>
                    <a:pt x="864" y="249"/>
                  </a:lnTo>
                  <a:lnTo>
                    <a:pt x="880" y="236"/>
                  </a:lnTo>
                  <a:lnTo>
                    <a:pt x="893" y="233"/>
                  </a:lnTo>
                  <a:lnTo>
                    <a:pt x="900" y="236"/>
                  </a:lnTo>
                  <a:lnTo>
                    <a:pt x="914" y="249"/>
                  </a:lnTo>
                  <a:lnTo>
                    <a:pt x="930" y="254"/>
                  </a:lnTo>
                  <a:lnTo>
                    <a:pt x="934" y="249"/>
                  </a:lnTo>
                  <a:lnTo>
                    <a:pt x="943" y="233"/>
                  </a:lnTo>
                  <a:lnTo>
                    <a:pt x="948" y="224"/>
                  </a:lnTo>
                  <a:lnTo>
                    <a:pt x="964" y="195"/>
                  </a:lnTo>
                  <a:lnTo>
                    <a:pt x="968" y="190"/>
                  </a:lnTo>
                  <a:lnTo>
                    <a:pt x="964" y="149"/>
                  </a:lnTo>
                  <a:lnTo>
                    <a:pt x="984" y="129"/>
                  </a:lnTo>
                  <a:lnTo>
                    <a:pt x="993" y="133"/>
                  </a:lnTo>
                  <a:lnTo>
                    <a:pt x="1018" y="108"/>
                  </a:lnTo>
                  <a:lnTo>
                    <a:pt x="1039" y="133"/>
                  </a:lnTo>
                  <a:lnTo>
                    <a:pt x="1046" y="140"/>
                  </a:lnTo>
                  <a:lnTo>
                    <a:pt x="1059" y="136"/>
                  </a:lnTo>
                  <a:lnTo>
                    <a:pt x="1069" y="149"/>
                  </a:lnTo>
                  <a:lnTo>
                    <a:pt x="1069" y="158"/>
                  </a:lnTo>
                  <a:lnTo>
                    <a:pt x="1075" y="165"/>
                  </a:lnTo>
                  <a:lnTo>
                    <a:pt x="1075" y="179"/>
                  </a:lnTo>
                  <a:lnTo>
                    <a:pt x="1089" y="163"/>
                  </a:lnTo>
                  <a:lnTo>
                    <a:pt x="1109" y="145"/>
                  </a:lnTo>
                  <a:lnTo>
                    <a:pt x="1121" y="120"/>
                  </a:lnTo>
                  <a:lnTo>
                    <a:pt x="1114" y="115"/>
                  </a:lnTo>
                  <a:lnTo>
                    <a:pt x="1100" y="129"/>
                  </a:lnTo>
                  <a:lnTo>
                    <a:pt x="1098" y="108"/>
                  </a:lnTo>
                  <a:lnTo>
                    <a:pt x="1089" y="104"/>
                  </a:lnTo>
                  <a:lnTo>
                    <a:pt x="1084" y="93"/>
                  </a:lnTo>
                  <a:lnTo>
                    <a:pt x="1119" y="65"/>
                  </a:lnTo>
                  <a:lnTo>
                    <a:pt x="1130" y="70"/>
                  </a:lnTo>
                  <a:lnTo>
                    <a:pt x="1135" y="54"/>
                  </a:lnTo>
                  <a:lnTo>
                    <a:pt x="1125" y="49"/>
                  </a:lnTo>
                  <a:lnTo>
                    <a:pt x="1105" y="40"/>
                  </a:lnTo>
                  <a:lnTo>
                    <a:pt x="1094" y="36"/>
                  </a:lnTo>
                  <a:lnTo>
                    <a:pt x="1075" y="22"/>
                  </a:lnTo>
                  <a:lnTo>
                    <a:pt x="1059" y="18"/>
                  </a:lnTo>
                  <a:lnTo>
                    <a:pt x="1041" y="34"/>
                  </a:lnTo>
                  <a:lnTo>
                    <a:pt x="1034" y="45"/>
                  </a:lnTo>
                  <a:lnTo>
                    <a:pt x="1018" y="34"/>
                  </a:lnTo>
                  <a:lnTo>
                    <a:pt x="1028" y="24"/>
                  </a:lnTo>
                  <a:lnTo>
                    <a:pt x="1030" y="4"/>
                  </a:lnTo>
                  <a:lnTo>
                    <a:pt x="1028" y="0"/>
                  </a:lnTo>
                  <a:lnTo>
                    <a:pt x="1005" y="0"/>
                  </a:lnTo>
                  <a:lnTo>
                    <a:pt x="1000" y="9"/>
                  </a:lnTo>
                  <a:lnTo>
                    <a:pt x="998" y="22"/>
                  </a:lnTo>
                  <a:lnTo>
                    <a:pt x="1000" y="34"/>
                  </a:lnTo>
                  <a:lnTo>
                    <a:pt x="984" y="49"/>
                  </a:lnTo>
                  <a:lnTo>
                    <a:pt x="971" y="24"/>
                  </a:lnTo>
                  <a:lnTo>
                    <a:pt x="959" y="29"/>
                  </a:lnTo>
                  <a:lnTo>
                    <a:pt x="957" y="49"/>
                  </a:lnTo>
                  <a:lnTo>
                    <a:pt x="948" y="79"/>
                  </a:lnTo>
                  <a:lnTo>
                    <a:pt x="928" y="99"/>
                  </a:lnTo>
                  <a:lnTo>
                    <a:pt x="914" y="74"/>
                  </a:lnTo>
                  <a:lnTo>
                    <a:pt x="934" y="59"/>
                  </a:lnTo>
                  <a:lnTo>
                    <a:pt x="939" y="34"/>
                  </a:lnTo>
                  <a:lnTo>
                    <a:pt x="928" y="34"/>
                  </a:lnTo>
                  <a:lnTo>
                    <a:pt x="905" y="34"/>
                  </a:lnTo>
                  <a:lnTo>
                    <a:pt x="889" y="59"/>
                  </a:lnTo>
                  <a:lnTo>
                    <a:pt x="868" y="93"/>
                  </a:lnTo>
                  <a:lnTo>
                    <a:pt x="877" y="108"/>
                  </a:lnTo>
                  <a:lnTo>
                    <a:pt x="864" y="115"/>
                  </a:lnTo>
                  <a:lnTo>
                    <a:pt x="848" y="104"/>
                  </a:lnTo>
                  <a:lnTo>
                    <a:pt x="830" y="111"/>
                  </a:lnTo>
                  <a:lnTo>
                    <a:pt x="834" y="129"/>
                  </a:lnTo>
                  <a:lnTo>
                    <a:pt x="814" y="129"/>
                  </a:lnTo>
                  <a:lnTo>
                    <a:pt x="800" y="133"/>
                  </a:lnTo>
                  <a:lnTo>
                    <a:pt x="786" y="154"/>
                  </a:lnTo>
                  <a:lnTo>
                    <a:pt x="764" y="149"/>
                  </a:lnTo>
                  <a:lnTo>
                    <a:pt x="764" y="163"/>
                  </a:lnTo>
                  <a:lnTo>
                    <a:pt x="748" y="149"/>
                  </a:lnTo>
                  <a:lnTo>
                    <a:pt x="727" y="158"/>
                  </a:lnTo>
                  <a:lnTo>
                    <a:pt x="723" y="174"/>
                  </a:lnTo>
                  <a:lnTo>
                    <a:pt x="707" y="179"/>
                  </a:lnTo>
                  <a:lnTo>
                    <a:pt x="693" y="163"/>
                  </a:lnTo>
                  <a:lnTo>
                    <a:pt x="668" y="165"/>
                  </a:lnTo>
                  <a:lnTo>
                    <a:pt x="643" y="174"/>
                  </a:lnTo>
                  <a:lnTo>
                    <a:pt x="643" y="199"/>
                  </a:lnTo>
                  <a:lnTo>
                    <a:pt x="659" y="204"/>
                  </a:lnTo>
                  <a:lnTo>
                    <a:pt x="659" y="211"/>
                  </a:lnTo>
                  <a:lnTo>
                    <a:pt x="659" y="229"/>
                  </a:lnTo>
                  <a:lnTo>
                    <a:pt x="648" y="224"/>
                  </a:lnTo>
                  <a:lnTo>
                    <a:pt x="632" y="233"/>
                  </a:lnTo>
                  <a:lnTo>
                    <a:pt x="636" y="249"/>
                  </a:lnTo>
                  <a:lnTo>
                    <a:pt x="652" y="263"/>
                  </a:lnTo>
                  <a:lnTo>
                    <a:pt x="652" y="281"/>
                  </a:lnTo>
                  <a:lnTo>
                    <a:pt x="636" y="274"/>
                  </a:lnTo>
                  <a:lnTo>
                    <a:pt x="623" y="276"/>
                  </a:lnTo>
                  <a:lnTo>
                    <a:pt x="623" y="295"/>
                  </a:lnTo>
                  <a:lnTo>
                    <a:pt x="602" y="295"/>
                  </a:lnTo>
                  <a:lnTo>
                    <a:pt x="586" y="295"/>
                  </a:lnTo>
                  <a:lnTo>
                    <a:pt x="582" y="306"/>
                  </a:lnTo>
                  <a:lnTo>
                    <a:pt x="577" y="315"/>
                  </a:lnTo>
                  <a:lnTo>
                    <a:pt x="564" y="320"/>
                  </a:lnTo>
                  <a:lnTo>
                    <a:pt x="559" y="329"/>
                  </a:lnTo>
                  <a:lnTo>
                    <a:pt x="564" y="340"/>
                  </a:lnTo>
                  <a:lnTo>
                    <a:pt x="541" y="347"/>
                  </a:lnTo>
                  <a:lnTo>
                    <a:pt x="557" y="365"/>
                  </a:lnTo>
                  <a:lnTo>
                    <a:pt x="559" y="374"/>
                  </a:lnTo>
                  <a:lnTo>
                    <a:pt x="545" y="385"/>
                  </a:lnTo>
                  <a:lnTo>
                    <a:pt x="516" y="406"/>
                  </a:lnTo>
                  <a:lnTo>
                    <a:pt x="493" y="422"/>
                  </a:lnTo>
                  <a:lnTo>
                    <a:pt x="482" y="447"/>
                  </a:lnTo>
                  <a:lnTo>
                    <a:pt x="461" y="465"/>
                  </a:lnTo>
                  <a:lnTo>
                    <a:pt x="461" y="476"/>
                  </a:lnTo>
                  <a:lnTo>
                    <a:pt x="466" y="490"/>
                  </a:lnTo>
                  <a:lnTo>
                    <a:pt x="448" y="501"/>
                  </a:lnTo>
                  <a:lnTo>
                    <a:pt x="452" y="517"/>
                  </a:lnTo>
                  <a:lnTo>
                    <a:pt x="436" y="547"/>
                  </a:lnTo>
                  <a:lnTo>
                    <a:pt x="423" y="551"/>
                  </a:lnTo>
                  <a:lnTo>
                    <a:pt x="423" y="572"/>
                  </a:lnTo>
                  <a:lnTo>
                    <a:pt x="432" y="585"/>
                  </a:lnTo>
                  <a:lnTo>
                    <a:pt x="418" y="597"/>
                  </a:lnTo>
                  <a:lnTo>
                    <a:pt x="411" y="587"/>
                  </a:lnTo>
                  <a:lnTo>
                    <a:pt x="393" y="597"/>
                  </a:lnTo>
                  <a:lnTo>
                    <a:pt x="398" y="622"/>
                  </a:lnTo>
                  <a:lnTo>
                    <a:pt x="382" y="631"/>
                  </a:lnTo>
                  <a:lnTo>
                    <a:pt x="357" y="635"/>
                  </a:lnTo>
                  <a:lnTo>
                    <a:pt x="341" y="656"/>
                  </a:lnTo>
                  <a:lnTo>
                    <a:pt x="336" y="676"/>
                  </a:lnTo>
                  <a:lnTo>
                    <a:pt x="318" y="692"/>
                  </a:lnTo>
                  <a:lnTo>
                    <a:pt x="318" y="705"/>
                  </a:lnTo>
                  <a:lnTo>
                    <a:pt x="341" y="687"/>
                  </a:lnTo>
                  <a:lnTo>
                    <a:pt x="366" y="671"/>
                  </a:lnTo>
                  <a:lnTo>
                    <a:pt x="375" y="676"/>
                  </a:lnTo>
                  <a:lnTo>
                    <a:pt x="366" y="701"/>
                  </a:lnTo>
                  <a:lnTo>
                    <a:pt x="345" y="715"/>
                  </a:lnTo>
                  <a:lnTo>
                    <a:pt x="322" y="710"/>
                  </a:lnTo>
                  <a:lnTo>
                    <a:pt x="327" y="726"/>
                  </a:lnTo>
                  <a:lnTo>
                    <a:pt x="300" y="737"/>
                  </a:lnTo>
                  <a:lnTo>
                    <a:pt x="295" y="715"/>
                  </a:lnTo>
                  <a:lnTo>
                    <a:pt x="282" y="705"/>
                  </a:lnTo>
                  <a:lnTo>
                    <a:pt x="266" y="728"/>
                  </a:lnTo>
                  <a:lnTo>
                    <a:pt x="247" y="728"/>
                  </a:lnTo>
                  <a:lnTo>
                    <a:pt x="232" y="733"/>
                  </a:lnTo>
                  <a:lnTo>
                    <a:pt x="229" y="755"/>
                  </a:lnTo>
                  <a:lnTo>
                    <a:pt x="220" y="758"/>
                  </a:lnTo>
                  <a:lnTo>
                    <a:pt x="220" y="769"/>
                  </a:lnTo>
                  <a:lnTo>
                    <a:pt x="209" y="765"/>
                  </a:lnTo>
                  <a:lnTo>
                    <a:pt x="195" y="755"/>
                  </a:lnTo>
                  <a:lnTo>
                    <a:pt x="172" y="758"/>
                  </a:lnTo>
                  <a:lnTo>
                    <a:pt x="172" y="771"/>
                  </a:lnTo>
                  <a:lnTo>
                    <a:pt x="175" y="783"/>
                  </a:lnTo>
                  <a:lnTo>
                    <a:pt x="166" y="785"/>
                  </a:lnTo>
                  <a:lnTo>
                    <a:pt x="145" y="776"/>
                  </a:lnTo>
                  <a:lnTo>
                    <a:pt x="127" y="789"/>
                  </a:lnTo>
                  <a:lnTo>
                    <a:pt x="131" y="801"/>
                  </a:lnTo>
                  <a:lnTo>
                    <a:pt x="129" y="810"/>
                  </a:lnTo>
                  <a:lnTo>
                    <a:pt x="109" y="801"/>
                  </a:lnTo>
                  <a:lnTo>
                    <a:pt x="104" y="812"/>
                  </a:lnTo>
                  <a:lnTo>
                    <a:pt x="97" y="821"/>
                  </a:lnTo>
                  <a:lnTo>
                    <a:pt x="75" y="817"/>
                  </a:lnTo>
                  <a:lnTo>
                    <a:pt x="63" y="819"/>
                  </a:lnTo>
                  <a:lnTo>
                    <a:pt x="61" y="835"/>
                  </a:lnTo>
                  <a:lnTo>
                    <a:pt x="52" y="839"/>
                  </a:lnTo>
                  <a:lnTo>
                    <a:pt x="38" y="860"/>
                  </a:lnTo>
                  <a:lnTo>
                    <a:pt x="40" y="883"/>
                  </a:lnTo>
                  <a:lnTo>
                    <a:pt x="36" y="917"/>
                  </a:lnTo>
                  <a:lnTo>
                    <a:pt x="31" y="951"/>
                  </a:lnTo>
                  <a:lnTo>
                    <a:pt x="27" y="980"/>
                  </a:lnTo>
                  <a:lnTo>
                    <a:pt x="22" y="996"/>
                  </a:lnTo>
                  <a:lnTo>
                    <a:pt x="34" y="1012"/>
                  </a:lnTo>
                  <a:lnTo>
                    <a:pt x="52" y="998"/>
                  </a:lnTo>
                  <a:lnTo>
                    <a:pt x="63" y="1005"/>
                  </a:lnTo>
                  <a:lnTo>
                    <a:pt x="63" y="1019"/>
                  </a:lnTo>
                  <a:lnTo>
                    <a:pt x="45" y="1028"/>
                  </a:lnTo>
                  <a:lnTo>
                    <a:pt x="43" y="1048"/>
                  </a:lnTo>
                  <a:lnTo>
                    <a:pt x="38" y="1060"/>
                  </a:lnTo>
                  <a:lnTo>
                    <a:pt x="20" y="1057"/>
                  </a:lnTo>
                  <a:lnTo>
                    <a:pt x="13" y="1082"/>
                  </a:lnTo>
                  <a:lnTo>
                    <a:pt x="22" y="1089"/>
                  </a:lnTo>
                  <a:lnTo>
                    <a:pt x="38" y="1085"/>
                  </a:lnTo>
                  <a:lnTo>
                    <a:pt x="47" y="1096"/>
                  </a:lnTo>
                  <a:lnTo>
                    <a:pt x="50" y="1100"/>
                  </a:lnTo>
                  <a:lnTo>
                    <a:pt x="36" y="1110"/>
                  </a:lnTo>
                  <a:lnTo>
                    <a:pt x="36" y="1123"/>
                  </a:lnTo>
                  <a:lnTo>
                    <a:pt x="20" y="1128"/>
                  </a:lnTo>
                  <a:lnTo>
                    <a:pt x="9" y="1119"/>
                  </a:lnTo>
                  <a:lnTo>
                    <a:pt x="11" y="1139"/>
                  </a:lnTo>
                  <a:lnTo>
                    <a:pt x="9" y="1155"/>
                  </a:lnTo>
                  <a:lnTo>
                    <a:pt x="0" y="1155"/>
                  </a:lnTo>
                  <a:lnTo>
                    <a:pt x="25" y="1180"/>
                  </a:lnTo>
                  <a:lnTo>
                    <a:pt x="36" y="1194"/>
                  </a:lnTo>
                  <a:lnTo>
                    <a:pt x="43" y="1214"/>
                  </a:lnTo>
                  <a:lnTo>
                    <a:pt x="68" y="1230"/>
                  </a:lnTo>
                  <a:lnTo>
                    <a:pt x="95" y="1244"/>
                  </a:lnTo>
                  <a:lnTo>
                    <a:pt x="120" y="1244"/>
                  </a:lnTo>
                  <a:lnTo>
                    <a:pt x="156" y="1219"/>
                  </a:lnTo>
                  <a:lnTo>
                    <a:pt x="195" y="1191"/>
                  </a:lnTo>
                  <a:lnTo>
                    <a:pt x="229" y="1146"/>
                  </a:lnTo>
                  <a:lnTo>
                    <a:pt x="234" y="1141"/>
                  </a:lnTo>
                  <a:lnTo>
                    <a:pt x="243" y="1157"/>
                  </a:lnTo>
                  <a:lnTo>
                    <a:pt x="259" y="1146"/>
                  </a:lnTo>
                  <a:lnTo>
                    <a:pt x="266" y="1130"/>
                  </a:lnTo>
                  <a:lnTo>
                    <a:pt x="268" y="1110"/>
                  </a:lnTo>
                  <a:lnTo>
                    <a:pt x="284" y="1085"/>
                  </a:lnTo>
                  <a:lnTo>
                    <a:pt x="277" y="1112"/>
                  </a:lnTo>
                  <a:lnTo>
                    <a:pt x="286" y="1116"/>
                  </a:lnTo>
                  <a:lnTo>
                    <a:pt x="282" y="1130"/>
                  </a:lnTo>
                  <a:lnTo>
                    <a:pt x="286" y="1153"/>
                  </a:lnTo>
                  <a:lnTo>
                    <a:pt x="295" y="1171"/>
                  </a:lnTo>
                  <a:lnTo>
                    <a:pt x="304" y="1166"/>
                  </a:lnTo>
                </a:path>
              </a:pathLst>
            </a:custGeom>
            <a:grpFill/>
            <a:ln w="12700" cap="rnd">
              <a:solidFill>
                <a:schemeClr val="bg1"/>
              </a:solidFill>
              <a:round/>
              <a:headEnd type="none" w="sm" len="sm"/>
              <a:tailEnd type="none" w="sm" len="sm"/>
            </a:ln>
          </p:spPr>
          <p:txBody>
            <a:bodyPr/>
            <a:lstStyle/>
            <a:p>
              <a:pPr fontAlgn="base">
                <a:spcBef>
                  <a:spcPct val="0"/>
                </a:spcBef>
                <a:spcAft>
                  <a:spcPct val="0"/>
                </a:spcAft>
                <a:defRPr/>
              </a:pPr>
              <a:endParaRPr lang="en-GB" dirty="0">
                <a:solidFill>
                  <a:prstClr val="black"/>
                </a:solidFill>
                <a:latin typeface="Arial" charset="0"/>
              </a:endParaRPr>
            </a:p>
          </p:txBody>
        </p:sp>
        <p:sp>
          <p:nvSpPr>
            <p:cNvPr id="59" name="Freeform 68"/>
            <p:cNvSpPr>
              <a:spLocks/>
            </p:cNvSpPr>
            <p:nvPr/>
          </p:nvSpPr>
          <p:spPr bwMode="auto">
            <a:xfrm>
              <a:off x="3798" y="1089"/>
              <a:ext cx="34" cy="41"/>
            </a:xfrm>
            <a:custGeom>
              <a:avLst/>
              <a:gdLst>
                <a:gd name="T0" fmla="*/ 27 w 36"/>
                <a:gd name="T1" fmla="*/ 3 h 47"/>
                <a:gd name="T2" fmla="*/ 24 w 36"/>
                <a:gd name="T3" fmla="*/ 10 h 47"/>
                <a:gd name="T4" fmla="*/ 27 w 36"/>
                <a:gd name="T5" fmla="*/ 23 h 47"/>
                <a:gd name="T6" fmla="*/ 9 w 36"/>
                <a:gd name="T7" fmla="*/ 27 h 47"/>
                <a:gd name="T8" fmla="*/ 0 w 36"/>
                <a:gd name="T9" fmla="*/ 20 h 47"/>
                <a:gd name="T10" fmla="*/ 0 w 36"/>
                <a:gd name="T11" fmla="*/ 10 h 47"/>
                <a:gd name="T12" fmla="*/ 7 w 36"/>
                <a:gd name="T13" fmla="*/ 0 h 47"/>
                <a:gd name="T14" fmla="*/ 27 w 36"/>
                <a:gd name="T15" fmla="*/ 3 h 47"/>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47"/>
                <a:gd name="T26" fmla="*/ 36 w 36"/>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47">
                  <a:moveTo>
                    <a:pt x="35" y="6"/>
                  </a:moveTo>
                  <a:lnTo>
                    <a:pt x="30" y="18"/>
                  </a:lnTo>
                  <a:lnTo>
                    <a:pt x="35" y="39"/>
                  </a:lnTo>
                  <a:lnTo>
                    <a:pt x="9" y="46"/>
                  </a:lnTo>
                  <a:lnTo>
                    <a:pt x="0" y="34"/>
                  </a:lnTo>
                  <a:lnTo>
                    <a:pt x="0" y="18"/>
                  </a:lnTo>
                  <a:lnTo>
                    <a:pt x="7" y="0"/>
                  </a:lnTo>
                  <a:lnTo>
                    <a:pt x="35" y="6"/>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60" name="Freeform 69"/>
            <p:cNvSpPr>
              <a:spLocks/>
            </p:cNvSpPr>
            <p:nvPr/>
          </p:nvSpPr>
          <p:spPr bwMode="auto">
            <a:xfrm>
              <a:off x="3745" y="1116"/>
              <a:ext cx="36" cy="34"/>
            </a:xfrm>
            <a:custGeom>
              <a:avLst/>
              <a:gdLst>
                <a:gd name="T0" fmla="*/ 25 w 38"/>
                <a:gd name="T1" fmla="*/ 0 h 38"/>
                <a:gd name="T2" fmla="*/ 29 w 38"/>
                <a:gd name="T3" fmla="*/ 16 h 38"/>
                <a:gd name="T4" fmla="*/ 7 w 38"/>
                <a:gd name="T5" fmla="*/ 24 h 38"/>
                <a:gd name="T6" fmla="*/ 0 w 38"/>
                <a:gd name="T7" fmla="*/ 7 h 38"/>
                <a:gd name="T8" fmla="*/ 25 w 38"/>
                <a:gd name="T9" fmla="*/ 0 h 38"/>
                <a:gd name="T10" fmla="*/ 0 60000 65536"/>
                <a:gd name="T11" fmla="*/ 0 60000 65536"/>
                <a:gd name="T12" fmla="*/ 0 60000 65536"/>
                <a:gd name="T13" fmla="*/ 0 60000 65536"/>
                <a:gd name="T14" fmla="*/ 0 60000 65536"/>
                <a:gd name="T15" fmla="*/ 0 w 38"/>
                <a:gd name="T16" fmla="*/ 0 h 38"/>
                <a:gd name="T17" fmla="*/ 38 w 38"/>
                <a:gd name="T18" fmla="*/ 38 h 38"/>
              </a:gdLst>
              <a:ahLst/>
              <a:cxnLst>
                <a:cxn ang="T10">
                  <a:pos x="T0" y="T1"/>
                </a:cxn>
                <a:cxn ang="T11">
                  <a:pos x="T2" y="T3"/>
                </a:cxn>
                <a:cxn ang="T12">
                  <a:pos x="T4" y="T5"/>
                </a:cxn>
                <a:cxn ang="T13">
                  <a:pos x="T6" y="T7"/>
                </a:cxn>
                <a:cxn ang="T14">
                  <a:pos x="T8" y="T9"/>
                </a:cxn>
              </a:cxnLst>
              <a:rect l="T15" t="T16" r="T17" b="T18"/>
              <a:pathLst>
                <a:path w="38" h="38">
                  <a:moveTo>
                    <a:pt x="31" y="0"/>
                  </a:moveTo>
                  <a:lnTo>
                    <a:pt x="37" y="25"/>
                  </a:lnTo>
                  <a:lnTo>
                    <a:pt x="7" y="37"/>
                  </a:lnTo>
                  <a:lnTo>
                    <a:pt x="0" y="11"/>
                  </a:lnTo>
                  <a:lnTo>
                    <a:pt x="31"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61" name="Freeform 70"/>
            <p:cNvSpPr>
              <a:spLocks/>
            </p:cNvSpPr>
            <p:nvPr/>
          </p:nvSpPr>
          <p:spPr bwMode="auto">
            <a:xfrm>
              <a:off x="3756" y="1071"/>
              <a:ext cx="36" cy="31"/>
            </a:xfrm>
            <a:custGeom>
              <a:avLst/>
              <a:gdLst>
                <a:gd name="T0" fmla="*/ 0 w 39"/>
                <a:gd name="T1" fmla="*/ 12 h 36"/>
                <a:gd name="T2" fmla="*/ 20 w 39"/>
                <a:gd name="T3" fmla="*/ 19 h 36"/>
                <a:gd name="T4" fmla="*/ 28 w 39"/>
                <a:gd name="T5" fmla="*/ 3 h 36"/>
                <a:gd name="T6" fmla="*/ 16 w 39"/>
                <a:gd name="T7" fmla="*/ 0 h 36"/>
                <a:gd name="T8" fmla="*/ 6 w 39"/>
                <a:gd name="T9" fmla="*/ 3 h 36"/>
                <a:gd name="T10" fmla="*/ 0 w 39"/>
                <a:gd name="T11" fmla="*/ 8 h 36"/>
                <a:gd name="T12" fmla="*/ 0 w 39"/>
                <a:gd name="T13" fmla="*/ 12 h 36"/>
                <a:gd name="T14" fmla="*/ 0 60000 65536"/>
                <a:gd name="T15" fmla="*/ 0 60000 65536"/>
                <a:gd name="T16" fmla="*/ 0 60000 65536"/>
                <a:gd name="T17" fmla="*/ 0 60000 65536"/>
                <a:gd name="T18" fmla="*/ 0 60000 65536"/>
                <a:gd name="T19" fmla="*/ 0 60000 65536"/>
                <a:gd name="T20" fmla="*/ 0 60000 65536"/>
                <a:gd name="T21" fmla="*/ 0 w 39"/>
                <a:gd name="T22" fmla="*/ 0 h 36"/>
                <a:gd name="T23" fmla="*/ 39 w 39"/>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36">
                  <a:moveTo>
                    <a:pt x="0" y="22"/>
                  </a:moveTo>
                  <a:lnTo>
                    <a:pt x="28" y="35"/>
                  </a:lnTo>
                  <a:lnTo>
                    <a:pt x="38" y="7"/>
                  </a:lnTo>
                  <a:lnTo>
                    <a:pt x="21" y="0"/>
                  </a:lnTo>
                  <a:lnTo>
                    <a:pt x="9" y="7"/>
                  </a:lnTo>
                  <a:lnTo>
                    <a:pt x="0" y="15"/>
                  </a:lnTo>
                  <a:lnTo>
                    <a:pt x="0" y="22"/>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62" name="Freeform 71"/>
            <p:cNvSpPr>
              <a:spLocks/>
            </p:cNvSpPr>
            <p:nvPr/>
          </p:nvSpPr>
          <p:spPr bwMode="auto">
            <a:xfrm>
              <a:off x="3798" y="1048"/>
              <a:ext cx="34" cy="33"/>
            </a:xfrm>
            <a:custGeom>
              <a:avLst/>
              <a:gdLst>
                <a:gd name="T0" fmla="*/ 0 w 36"/>
                <a:gd name="T1" fmla="*/ 21 h 38"/>
                <a:gd name="T2" fmla="*/ 22 w 36"/>
                <a:gd name="T3" fmla="*/ 0 h 38"/>
                <a:gd name="T4" fmla="*/ 27 w 36"/>
                <a:gd name="T5" fmla="*/ 9 h 38"/>
                <a:gd name="T6" fmla="*/ 0 w 36"/>
                <a:gd name="T7" fmla="*/ 21 h 38"/>
                <a:gd name="T8" fmla="*/ 0 60000 65536"/>
                <a:gd name="T9" fmla="*/ 0 60000 65536"/>
                <a:gd name="T10" fmla="*/ 0 60000 65536"/>
                <a:gd name="T11" fmla="*/ 0 60000 65536"/>
                <a:gd name="T12" fmla="*/ 0 w 36"/>
                <a:gd name="T13" fmla="*/ 0 h 38"/>
                <a:gd name="T14" fmla="*/ 36 w 36"/>
                <a:gd name="T15" fmla="*/ 38 h 38"/>
              </a:gdLst>
              <a:ahLst/>
              <a:cxnLst>
                <a:cxn ang="T8">
                  <a:pos x="T0" y="T1"/>
                </a:cxn>
                <a:cxn ang="T9">
                  <a:pos x="T2" y="T3"/>
                </a:cxn>
                <a:cxn ang="T10">
                  <a:pos x="T4" y="T5"/>
                </a:cxn>
                <a:cxn ang="T11">
                  <a:pos x="T6" y="T7"/>
                </a:cxn>
              </a:cxnLst>
              <a:rect l="T12" t="T13" r="T14" b="T15"/>
              <a:pathLst>
                <a:path w="36" h="38">
                  <a:moveTo>
                    <a:pt x="0" y="37"/>
                  </a:moveTo>
                  <a:lnTo>
                    <a:pt x="26" y="0"/>
                  </a:lnTo>
                  <a:lnTo>
                    <a:pt x="35" y="15"/>
                  </a:lnTo>
                  <a:lnTo>
                    <a:pt x="0" y="37"/>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63" name="Freeform 72"/>
            <p:cNvSpPr>
              <a:spLocks/>
            </p:cNvSpPr>
            <p:nvPr/>
          </p:nvSpPr>
          <p:spPr bwMode="auto">
            <a:xfrm>
              <a:off x="3703" y="1124"/>
              <a:ext cx="38" cy="33"/>
            </a:xfrm>
            <a:custGeom>
              <a:avLst/>
              <a:gdLst>
                <a:gd name="T0" fmla="*/ 28 w 38"/>
                <a:gd name="T1" fmla="*/ 0 h 37"/>
                <a:gd name="T2" fmla="*/ 37 w 38"/>
                <a:gd name="T3" fmla="*/ 18 h 37"/>
                <a:gd name="T4" fmla="*/ 0 w 38"/>
                <a:gd name="T5" fmla="*/ 23 h 37"/>
                <a:gd name="T6" fmla="*/ 28 w 38"/>
                <a:gd name="T7" fmla="*/ 0 h 37"/>
                <a:gd name="T8" fmla="*/ 0 60000 65536"/>
                <a:gd name="T9" fmla="*/ 0 60000 65536"/>
                <a:gd name="T10" fmla="*/ 0 60000 65536"/>
                <a:gd name="T11" fmla="*/ 0 60000 65536"/>
                <a:gd name="T12" fmla="*/ 0 w 38"/>
                <a:gd name="T13" fmla="*/ 0 h 37"/>
                <a:gd name="T14" fmla="*/ 38 w 38"/>
                <a:gd name="T15" fmla="*/ 37 h 37"/>
              </a:gdLst>
              <a:ahLst/>
              <a:cxnLst>
                <a:cxn ang="T8">
                  <a:pos x="T0" y="T1"/>
                </a:cxn>
                <a:cxn ang="T9">
                  <a:pos x="T2" y="T3"/>
                </a:cxn>
                <a:cxn ang="T10">
                  <a:pos x="T4" y="T5"/>
                </a:cxn>
                <a:cxn ang="T11">
                  <a:pos x="T6" y="T7"/>
                </a:cxn>
              </a:cxnLst>
              <a:rect l="T12" t="T13" r="T14" b="T15"/>
              <a:pathLst>
                <a:path w="38" h="37">
                  <a:moveTo>
                    <a:pt x="28" y="0"/>
                  </a:moveTo>
                  <a:lnTo>
                    <a:pt x="37" y="28"/>
                  </a:lnTo>
                  <a:lnTo>
                    <a:pt x="0" y="36"/>
                  </a:lnTo>
                  <a:lnTo>
                    <a:pt x="28"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64" name="Freeform 73"/>
            <p:cNvSpPr>
              <a:spLocks/>
            </p:cNvSpPr>
            <p:nvPr/>
          </p:nvSpPr>
          <p:spPr bwMode="auto">
            <a:xfrm>
              <a:off x="3909" y="1001"/>
              <a:ext cx="37" cy="32"/>
            </a:xfrm>
            <a:custGeom>
              <a:avLst/>
              <a:gdLst>
                <a:gd name="T0" fmla="*/ 16 w 38"/>
                <a:gd name="T1" fmla="*/ 0 h 36"/>
                <a:gd name="T2" fmla="*/ 0 w 38"/>
                <a:gd name="T3" fmla="*/ 10 h 36"/>
                <a:gd name="T4" fmla="*/ 19 w 38"/>
                <a:gd name="T5" fmla="*/ 22 h 36"/>
                <a:gd name="T6" fmla="*/ 33 w 38"/>
                <a:gd name="T7" fmla="*/ 10 h 36"/>
                <a:gd name="T8" fmla="*/ 16 w 38"/>
                <a:gd name="T9" fmla="*/ 0 h 36"/>
                <a:gd name="T10" fmla="*/ 0 60000 65536"/>
                <a:gd name="T11" fmla="*/ 0 60000 65536"/>
                <a:gd name="T12" fmla="*/ 0 60000 65536"/>
                <a:gd name="T13" fmla="*/ 0 60000 65536"/>
                <a:gd name="T14" fmla="*/ 0 60000 65536"/>
                <a:gd name="T15" fmla="*/ 0 w 38"/>
                <a:gd name="T16" fmla="*/ 0 h 36"/>
                <a:gd name="T17" fmla="*/ 38 w 38"/>
                <a:gd name="T18" fmla="*/ 36 h 36"/>
              </a:gdLst>
              <a:ahLst/>
              <a:cxnLst>
                <a:cxn ang="T10">
                  <a:pos x="T0" y="T1"/>
                </a:cxn>
                <a:cxn ang="T11">
                  <a:pos x="T2" y="T3"/>
                </a:cxn>
                <a:cxn ang="T12">
                  <a:pos x="T4" y="T5"/>
                </a:cxn>
                <a:cxn ang="T13">
                  <a:pos x="T6" y="T7"/>
                </a:cxn>
                <a:cxn ang="T14">
                  <a:pos x="T8" y="T9"/>
                </a:cxn>
              </a:cxnLst>
              <a:rect l="T15" t="T16" r="T17" b="T18"/>
              <a:pathLst>
                <a:path w="38" h="36">
                  <a:moveTo>
                    <a:pt x="16" y="0"/>
                  </a:moveTo>
                  <a:lnTo>
                    <a:pt x="0" y="16"/>
                  </a:lnTo>
                  <a:lnTo>
                    <a:pt x="23" y="35"/>
                  </a:lnTo>
                  <a:lnTo>
                    <a:pt x="37" y="16"/>
                  </a:lnTo>
                  <a:lnTo>
                    <a:pt x="16"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65" name="Freeform 74"/>
            <p:cNvSpPr>
              <a:spLocks/>
            </p:cNvSpPr>
            <p:nvPr/>
          </p:nvSpPr>
          <p:spPr bwMode="auto">
            <a:xfrm>
              <a:off x="3940" y="978"/>
              <a:ext cx="38" cy="31"/>
            </a:xfrm>
            <a:custGeom>
              <a:avLst/>
              <a:gdLst>
                <a:gd name="T0" fmla="*/ 0 w 39"/>
                <a:gd name="T1" fmla="*/ 7 h 36"/>
                <a:gd name="T2" fmla="*/ 17 w 39"/>
                <a:gd name="T3" fmla="*/ 19 h 36"/>
                <a:gd name="T4" fmla="*/ 34 w 39"/>
                <a:gd name="T5" fmla="*/ 12 h 36"/>
                <a:gd name="T6" fmla="*/ 19 w 39"/>
                <a:gd name="T7" fmla="*/ 0 h 36"/>
                <a:gd name="T8" fmla="*/ 0 w 39"/>
                <a:gd name="T9" fmla="*/ 7 h 36"/>
                <a:gd name="T10" fmla="*/ 0 60000 65536"/>
                <a:gd name="T11" fmla="*/ 0 60000 65536"/>
                <a:gd name="T12" fmla="*/ 0 60000 65536"/>
                <a:gd name="T13" fmla="*/ 0 60000 65536"/>
                <a:gd name="T14" fmla="*/ 0 60000 65536"/>
                <a:gd name="T15" fmla="*/ 0 w 39"/>
                <a:gd name="T16" fmla="*/ 0 h 36"/>
                <a:gd name="T17" fmla="*/ 39 w 39"/>
                <a:gd name="T18" fmla="*/ 36 h 36"/>
              </a:gdLst>
              <a:ahLst/>
              <a:cxnLst>
                <a:cxn ang="T10">
                  <a:pos x="T0" y="T1"/>
                </a:cxn>
                <a:cxn ang="T11">
                  <a:pos x="T2" y="T3"/>
                </a:cxn>
                <a:cxn ang="T12">
                  <a:pos x="T4" y="T5"/>
                </a:cxn>
                <a:cxn ang="T13">
                  <a:pos x="T6" y="T7"/>
                </a:cxn>
                <a:cxn ang="T14">
                  <a:pos x="T8" y="T9"/>
                </a:cxn>
              </a:cxnLst>
              <a:rect l="T15" t="T16" r="T17" b="T18"/>
              <a:pathLst>
                <a:path w="39" h="36">
                  <a:moveTo>
                    <a:pt x="0" y="13"/>
                  </a:moveTo>
                  <a:lnTo>
                    <a:pt x="17" y="35"/>
                  </a:lnTo>
                  <a:lnTo>
                    <a:pt x="38" y="21"/>
                  </a:lnTo>
                  <a:lnTo>
                    <a:pt x="20" y="0"/>
                  </a:lnTo>
                  <a:lnTo>
                    <a:pt x="0" y="13"/>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66" name="Freeform 75"/>
            <p:cNvSpPr>
              <a:spLocks/>
            </p:cNvSpPr>
            <p:nvPr/>
          </p:nvSpPr>
          <p:spPr bwMode="auto">
            <a:xfrm>
              <a:off x="4032" y="928"/>
              <a:ext cx="55" cy="31"/>
            </a:xfrm>
            <a:custGeom>
              <a:avLst/>
              <a:gdLst>
                <a:gd name="T0" fmla="*/ 21 w 57"/>
                <a:gd name="T1" fmla="*/ 4 h 36"/>
                <a:gd name="T2" fmla="*/ 31 w 57"/>
                <a:gd name="T3" fmla="*/ 8 h 36"/>
                <a:gd name="T4" fmla="*/ 48 w 57"/>
                <a:gd name="T5" fmla="*/ 0 h 36"/>
                <a:gd name="T6" fmla="*/ 40 w 57"/>
                <a:gd name="T7" fmla="*/ 18 h 36"/>
                <a:gd name="T8" fmla="*/ 21 w 57"/>
                <a:gd name="T9" fmla="*/ 19 h 36"/>
                <a:gd name="T10" fmla="*/ 0 w 57"/>
                <a:gd name="T11" fmla="*/ 7 h 36"/>
                <a:gd name="T12" fmla="*/ 21 w 57"/>
                <a:gd name="T13" fmla="*/ 4 h 36"/>
                <a:gd name="T14" fmla="*/ 0 60000 65536"/>
                <a:gd name="T15" fmla="*/ 0 60000 65536"/>
                <a:gd name="T16" fmla="*/ 0 60000 65536"/>
                <a:gd name="T17" fmla="*/ 0 60000 65536"/>
                <a:gd name="T18" fmla="*/ 0 60000 65536"/>
                <a:gd name="T19" fmla="*/ 0 60000 65536"/>
                <a:gd name="T20" fmla="*/ 0 60000 65536"/>
                <a:gd name="T21" fmla="*/ 0 w 57"/>
                <a:gd name="T22" fmla="*/ 0 h 36"/>
                <a:gd name="T23" fmla="*/ 57 w 57"/>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36">
                  <a:moveTo>
                    <a:pt x="25" y="8"/>
                  </a:moveTo>
                  <a:lnTo>
                    <a:pt x="35" y="15"/>
                  </a:lnTo>
                  <a:lnTo>
                    <a:pt x="56" y="0"/>
                  </a:lnTo>
                  <a:lnTo>
                    <a:pt x="46" y="32"/>
                  </a:lnTo>
                  <a:lnTo>
                    <a:pt x="25" y="35"/>
                  </a:lnTo>
                  <a:lnTo>
                    <a:pt x="0" y="13"/>
                  </a:lnTo>
                  <a:lnTo>
                    <a:pt x="25" y="8"/>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67" name="Freeform 76"/>
            <p:cNvSpPr>
              <a:spLocks/>
            </p:cNvSpPr>
            <p:nvPr/>
          </p:nvSpPr>
          <p:spPr bwMode="auto">
            <a:xfrm>
              <a:off x="4133" y="898"/>
              <a:ext cx="35" cy="31"/>
            </a:xfrm>
            <a:custGeom>
              <a:avLst/>
              <a:gdLst>
                <a:gd name="T0" fmla="*/ 14 w 38"/>
                <a:gd name="T1" fmla="*/ 0 h 36"/>
                <a:gd name="T2" fmla="*/ 24 w 38"/>
                <a:gd name="T3" fmla="*/ 6 h 36"/>
                <a:gd name="T4" fmla="*/ 27 w 38"/>
                <a:gd name="T5" fmla="*/ 19 h 36"/>
                <a:gd name="T6" fmla="*/ 0 w 38"/>
                <a:gd name="T7" fmla="*/ 19 h 36"/>
                <a:gd name="T8" fmla="*/ 14 w 38"/>
                <a:gd name="T9" fmla="*/ 0 h 36"/>
                <a:gd name="T10" fmla="*/ 0 60000 65536"/>
                <a:gd name="T11" fmla="*/ 0 60000 65536"/>
                <a:gd name="T12" fmla="*/ 0 60000 65536"/>
                <a:gd name="T13" fmla="*/ 0 60000 65536"/>
                <a:gd name="T14" fmla="*/ 0 60000 65536"/>
                <a:gd name="T15" fmla="*/ 0 w 38"/>
                <a:gd name="T16" fmla="*/ 0 h 36"/>
                <a:gd name="T17" fmla="*/ 38 w 38"/>
                <a:gd name="T18" fmla="*/ 36 h 36"/>
              </a:gdLst>
              <a:ahLst/>
              <a:cxnLst>
                <a:cxn ang="T10">
                  <a:pos x="T0" y="T1"/>
                </a:cxn>
                <a:cxn ang="T11">
                  <a:pos x="T2" y="T3"/>
                </a:cxn>
                <a:cxn ang="T12">
                  <a:pos x="T4" y="T5"/>
                </a:cxn>
                <a:cxn ang="T13">
                  <a:pos x="T6" y="T7"/>
                </a:cxn>
                <a:cxn ang="T14">
                  <a:pos x="T8" y="T9"/>
                </a:cxn>
              </a:cxnLst>
              <a:rect l="T15" t="T16" r="T17" b="T18"/>
              <a:pathLst>
                <a:path w="38" h="36">
                  <a:moveTo>
                    <a:pt x="18" y="0"/>
                  </a:moveTo>
                  <a:lnTo>
                    <a:pt x="33" y="11"/>
                  </a:lnTo>
                  <a:lnTo>
                    <a:pt x="37" y="35"/>
                  </a:lnTo>
                  <a:lnTo>
                    <a:pt x="0" y="35"/>
                  </a:lnTo>
                  <a:lnTo>
                    <a:pt x="18" y="0"/>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68" name="Freeform 77"/>
            <p:cNvSpPr>
              <a:spLocks/>
            </p:cNvSpPr>
            <p:nvPr/>
          </p:nvSpPr>
          <p:spPr bwMode="auto">
            <a:xfrm>
              <a:off x="3474" y="1502"/>
              <a:ext cx="37" cy="32"/>
            </a:xfrm>
            <a:custGeom>
              <a:avLst/>
              <a:gdLst>
                <a:gd name="T0" fmla="*/ 30 w 39"/>
                <a:gd name="T1" fmla="*/ 10 h 37"/>
                <a:gd name="T2" fmla="*/ 8 w 39"/>
                <a:gd name="T3" fmla="*/ 0 h 37"/>
                <a:gd name="T4" fmla="*/ 0 w 39"/>
                <a:gd name="T5" fmla="*/ 9 h 37"/>
                <a:gd name="T6" fmla="*/ 2 w 39"/>
                <a:gd name="T7" fmla="*/ 20 h 37"/>
                <a:gd name="T8" fmla="*/ 30 w 39"/>
                <a:gd name="T9" fmla="*/ 10 h 37"/>
                <a:gd name="T10" fmla="*/ 0 60000 65536"/>
                <a:gd name="T11" fmla="*/ 0 60000 65536"/>
                <a:gd name="T12" fmla="*/ 0 60000 65536"/>
                <a:gd name="T13" fmla="*/ 0 60000 65536"/>
                <a:gd name="T14" fmla="*/ 0 60000 65536"/>
                <a:gd name="T15" fmla="*/ 0 w 39"/>
                <a:gd name="T16" fmla="*/ 0 h 37"/>
                <a:gd name="T17" fmla="*/ 39 w 39"/>
                <a:gd name="T18" fmla="*/ 37 h 37"/>
              </a:gdLst>
              <a:ahLst/>
              <a:cxnLst>
                <a:cxn ang="T10">
                  <a:pos x="T0" y="T1"/>
                </a:cxn>
                <a:cxn ang="T11">
                  <a:pos x="T2" y="T3"/>
                </a:cxn>
                <a:cxn ang="T12">
                  <a:pos x="T4" y="T5"/>
                </a:cxn>
                <a:cxn ang="T13">
                  <a:pos x="T6" y="T7"/>
                </a:cxn>
                <a:cxn ang="T14">
                  <a:pos x="T8" y="T9"/>
                </a:cxn>
              </a:cxnLst>
              <a:rect l="T15" t="T16" r="T17" b="T18"/>
              <a:pathLst>
                <a:path w="39" h="37">
                  <a:moveTo>
                    <a:pt x="38" y="19"/>
                  </a:moveTo>
                  <a:lnTo>
                    <a:pt x="8" y="0"/>
                  </a:lnTo>
                  <a:lnTo>
                    <a:pt x="0" y="16"/>
                  </a:lnTo>
                  <a:lnTo>
                    <a:pt x="2" y="36"/>
                  </a:lnTo>
                  <a:lnTo>
                    <a:pt x="38" y="19"/>
                  </a:lnTo>
                </a:path>
              </a:pathLst>
            </a:custGeom>
            <a:grpFill/>
            <a:ln w="12700" cap="rnd">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69" name="Freeform 78"/>
            <p:cNvSpPr>
              <a:spLocks/>
            </p:cNvSpPr>
            <p:nvPr/>
          </p:nvSpPr>
          <p:spPr bwMode="auto">
            <a:xfrm>
              <a:off x="3763" y="2745"/>
              <a:ext cx="382" cy="177"/>
            </a:xfrm>
            <a:custGeom>
              <a:avLst/>
              <a:gdLst>
                <a:gd name="T0" fmla="*/ 0 w 401"/>
                <a:gd name="T1" fmla="*/ 73 h 201"/>
                <a:gd name="T2" fmla="*/ 19 w 401"/>
                <a:gd name="T3" fmla="*/ 58 h 201"/>
                <a:gd name="T4" fmla="*/ 33 w 401"/>
                <a:gd name="T5" fmla="*/ 42 h 201"/>
                <a:gd name="T6" fmla="*/ 48 w 401"/>
                <a:gd name="T7" fmla="*/ 26 h 201"/>
                <a:gd name="T8" fmla="*/ 66 w 401"/>
                <a:gd name="T9" fmla="*/ 5 h 201"/>
                <a:gd name="T10" fmla="*/ 78 w 401"/>
                <a:gd name="T11" fmla="*/ 6 h 201"/>
                <a:gd name="T12" fmla="*/ 101 w 401"/>
                <a:gd name="T13" fmla="*/ 8 h 201"/>
                <a:gd name="T14" fmla="*/ 116 w 401"/>
                <a:gd name="T15" fmla="*/ 4 h 201"/>
                <a:gd name="T16" fmla="*/ 153 w 401"/>
                <a:gd name="T17" fmla="*/ 22 h 201"/>
                <a:gd name="T18" fmla="*/ 163 w 401"/>
                <a:gd name="T19" fmla="*/ 17 h 201"/>
                <a:gd name="T20" fmla="*/ 191 w 401"/>
                <a:gd name="T21" fmla="*/ 29 h 201"/>
                <a:gd name="T22" fmla="*/ 212 w 401"/>
                <a:gd name="T23" fmla="*/ 40 h 201"/>
                <a:gd name="T24" fmla="*/ 234 w 401"/>
                <a:gd name="T25" fmla="*/ 35 h 201"/>
                <a:gd name="T26" fmla="*/ 278 w 401"/>
                <a:gd name="T27" fmla="*/ 41 h 201"/>
                <a:gd name="T28" fmla="*/ 299 w 401"/>
                <a:gd name="T29" fmla="*/ 43 h 201"/>
                <a:gd name="T30" fmla="*/ 316 w 401"/>
                <a:gd name="T31" fmla="*/ 48 h 201"/>
                <a:gd name="T32" fmla="*/ 331 w 401"/>
                <a:gd name="T33" fmla="*/ 51 h 201"/>
                <a:gd name="T34" fmla="*/ 314 w 401"/>
                <a:gd name="T35" fmla="*/ 65 h 201"/>
                <a:gd name="T36" fmla="*/ 301 w 401"/>
                <a:gd name="T37" fmla="*/ 77 h 201"/>
                <a:gd name="T38" fmla="*/ 294 w 401"/>
                <a:gd name="T39" fmla="*/ 91 h 201"/>
                <a:gd name="T40" fmla="*/ 271 w 401"/>
                <a:gd name="T41" fmla="*/ 85 h 201"/>
                <a:gd name="T42" fmla="*/ 262 w 401"/>
                <a:gd name="T43" fmla="*/ 79 h 201"/>
                <a:gd name="T44" fmla="*/ 239 w 401"/>
                <a:gd name="T45" fmla="*/ 80 h 201"/>
                <a:gd name="T46" fmla="*/ 219 w 401"/>
                <a:gd name="T47" fmla="*/ 88 h 201"/>
                <a:gd name="T48" fmla="*/ 205 w 401"/>
                <a:gd name="T49" fmla="*/ 95 h 201"/>
                <a:gd name="T50" fmla="*/ 182 w 401"/>
                <a:gd name="T51" fmla="*/ 106 h 201"/>
                <a:gd name="T52" fmla="*/ 161 w 401"/>
                <a:gd name="T53" fmla="*/ 103 h 201"/>
                <a:gd name="T54" fmla="*/ 144 w 401"/>
                <a:gd name="T55" fmla="*/ 103 h 201"/>
                <a:gd name="T56" fmla="*/ 129 w 401"/>
                <a:gd name="T57" fmla="*/ 107 h 201"/>
                <a:gd name="T58" fmla="*/ 113 w 401"/>
                <a:gd name="T59" fmla="*/ 113 h 201"/>
                <a:gd name="T60" fmla="*/ 99 w 401"/>
                <a:gd name="T61" fmla="*/ 116 h 201"/>
                <a:gd name="T62" fmla="*/ 77 w 401"/>
                <a:gd name="T63" fmla="*/ 121 h 201"/>
                <a:gd name="T64" fmla="*/ 53 w 401"/>
                <a:gd name="T65" fmla="*/ 118 h 201"/>
                <a:gd name="T66" fmla="*/ 23 w 401"/>
                <a:gd name="T67" fmla="*/ 108 h 201"/>
                <a:gd name="T68" fmla="*/ 9 w 401"/>
                <a:gd name="T69" fmla="*/ 94 h 201"/>
                <a:gd name="T70" fmla="*/ 0 w 401"/>
                <a:gd name="T71" fmla="*/ 73 h 2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01"/>
                <a:gd name="T109" fmla="*/ 0 h 201"/>
                <a:gd name="T110" fmla="*/ 401 w 401"/>
                <a:gd name="T111" fmla="*/ 201 h 2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01" h="201">
                  <a:moveTo>
                    <a:pt x="0" y="121"/>
                  </a:moveTo>
                  <a:cubicBezTo>
                    <a:pt x="8" y="116"/>
                    <a:pt x="17" y="104"/>
                    <a:pt x="23" y="96"/>
                  </a:cubicBezTo>
                  <a:cubicBezTo>
                    <a:pt x="25" y="88"/>
                    <a:pt x="35" y="76"/>
                    <a:pt x="41" y="69"/>
                  </a:cubicBezTo>
                  <a:cubicBezTo>
                    <a:pt x="43" y="59"/>
                    <a:pt x="51" y="48"/>
                    <a:pt x="59" y="42"/>
                  </a:cubicBezTo>
                  <a:cubicBezTo>
                    <a:pt x="66" y="31"/>
                    <a:pt x="72" y="20"/>
                    <a:pt x="80" y="9"/>
                  </a:cubicBezTo>
                  <a:cubicBezTo>
                    <a:pt x="82" y="0"/>
                    <a:pt x="88" y="9"/>
                    <a:pt x="95" y="10"/>
                  </a:cubicBezTo>
                  <a:cubicBezTo>
                    <a:pt x="105" y="15"/>
                    <a:pt x="111" y="13"/>
                    <a:pt x="123" y="12"/>
                  </a:cubicBezTo>
                  <a:cubicBezTo>
                    <a:pt x="129" y="10"/>
                    <a:pt x="135" y="9"/>
                    <a:pt x="141" y="7"/>
                  </a:cubicBezTo>
                  <a:cubicBezTo>
                    <a:pt x="167" y="11"/>
                    <a:pt x="167" y="26"/>
                    <a:pt x="186" y="36"/>
                  </a:cubicBezTo>
                  <a:cubicBezTo>
                    <a:pt x="190" y="30"/>
                    <a:pt x="192" y="31"/>
                    <a:pt x="198" y="28"/>
                  </a:cubicBezTo>
                  <a:cubicBezTo>
                    <a:pt x="211" y="33"/>
                    <a:pt x="219" y="46"/>
                    <a:pt x="233" y="49"/>
                  </a:cubicBezTo>
                  <a:cubicBezTo>
                    <a:pt x="242" y="54"/>
                    <a:pt x="250" y="60"/>
                    <a:pt x="258" y="66"/>
                  </a:cubicBezTo>
                  <a:cubicBezTo>
                    <a:pt x="276" y="63"/>
                    <a:pt x="271" y="63"/>
                    <a:pt x="284" y="58"/>
                  </a:cubicBezTo>
                  <a:cubicBezTo>
                    <a:pt x="312" y="60"/>
                    <a:pt x="317" y="63"/>
                    <a:pt x="338" y="67"/>
                  </a:cubicBezTo>
                  <a:cubicBezTo>
                    <a:pt x="346" y="71"/>
                    <a:pt x="355" y="72"/>
                    <a:pt x="363" y="73"/>
                  </a:cubicBezTo>
                  <a:cubicBezTo>
                    <a:pt x="369" y="76"/>
                    <a:pt x="376" y="78"/>
                    <a:pt x="383" y="79"/>
                  </a:cubicBezTo>
                  <a:cubicBezTo>
                    <a:pt x="389" y="82"/>
                    <a:pt x="395" y="84"/>
                    <a:pt x="401" y="85"/>
                  </a:cubicBezTo>
                  <a:cubicBezTo>
                    <a:pt x="396" y="97"/>
                    <a:pt x="392" y="102"/>
                    <a:pt x="381" y="108"/>
                  </a:cubicBezTo>
                  <a:cubicBezTo>
                    <a:pt x="376" y="115"/>
                    <a:pt x="370" y="120"/>
                    <a:pt x="366" y="129"/>
                  </a:cubicBezTo>
                  <a:cubicBezTo>
                    <a:pt x="364" y="139"/>
                    <a:pt x="369" y="149"/>
                    <a:pt x="357" y="151"/>
                  </a:cubicBezTo>
                  <a:cubicBezTo>
                    <a:pt x="338" y="150"/>
                    <a:pt x="343" y="143"/>
                    <a:pt x="330" y="141"/>
                  </a:cubicBezTo>
                  <a:cubicBezTo>
                    <a:pt x="325" y="137"/>
                    <a:pt x="325" y="133"/>
                    <a:pt x="318" y="132"/>
                  </a:cubicBezTo>
                  <a:cubicBezTo>
                    <a:pt x="309" y="128"/>
                    <a:pt x="299" y="131"/>
                    <a:pt x="290" y="133"/>
                  </a:cubicBezTo>
                  <a:cubicBezTo>
                    <a:pt x="281" y="137"/>
                    <a:pt x="274" y="138"/>
                    <a:pt x="266" y="145"/>
                  </a:cubicBezTo>
                  <a:cubicBezTo>
                    <a:pt x="260" y="151"/>
                    <a:pt x="257" y="156"/>
                    <a:pt x="249" y="159"/>
                  </a:cubicBezTo>
                  <a:cubicBezTo>
                    <a:pt x="243" y="168"/>
                    <a:pt x="232" y="173"/>
                    <a:pt x="222" y="175"/>
                  </a:cubicBezTo>
                  <a:cubicBezTo>
                    <a:pt x="213" y="180"/>
                    <a:pt x="204" y="173"/>
                    <a:pt x="195" y="171"/>
                  </a:cubicBezTo>
                  <a:cubicBezTo>
                    <a:pt x="188" y="165"/>
                    <a:pt x="182" y="170"/>
                    <a:pt x="174" y="172"/>
                  </a:cubicBezTo>
                  <a:cubicBezTo>
                    <a:pt x="168" y="175"/>
                    <a:pt x="162" y="177"/>
                    <a:pt x="156" y="178"/>
                  </a:cubicBezTo>
                  <a:cubicBezTo>
                    <a:pt x="151" y="182"/>
                    <a:pt x="144" y="186"/>
                    <a:pt x="138" y="187"/>
                  </a:cubicBezTo>
                  <a:cubicBezTo>
                    <a:pt x="132" y="190"/>
                    <a:pt x="126" y="192"/>
                    <a:pt x="120" y="193"/>
                  </a:cubicBezTo>
                  <a:cubicBezTo>
                    <a:pt x="112" y="197"/>
                    <a:pt x="102" y="199"/>
                    <a:pt x="93" y="201"/>
                  </a:cubicBezTo>
                  <a:cubicBezTo>
                    <a:pt x="69" y="198"/>
                    <a:pt x="78" y="200"/>
                    <a:pt x="65" y="196"/>
                  </a:cubicBezTo>
                  <a:cubicBezTo>
                    <a:pt x="34" y="200"/>
                    <a:pt x="47" y="193"/>
                    <a:pt x="27" y="181"/>
                  </a:cubicBezTo>
                  <a:cubicBezTo>
                    <a:pt x="21" y="173"/>
                    <a:pt x="15" y="164"/>
                    <a:pt x="9" y="156"/>
                  </a:cubicBezTo>
                  <a:cubicBezTo>
                    <a:pt x="7" y="145"/>
                    <a:pt x="6" y="130"/>
                    <a:pt x="0" y="121"/>
                  </a:cubicBezTo>
                  <a:close/>
                </a:path>
              </a:pathLst>
            </a:custGeom>
            <a:pattFill prst="wdDnDiag">
              <a:fgClr>
                <a:srgbClr val="00B050"/>
              </a:fgClr>
              <a:bgClr>
                <a:srgbClr val="FFC000"/>
              </a:bgClr>
            </a:pattFill>
            <a:ln w="9525">
              <a:solidFill>
                <a:schemeClr val="bg1"/>
              </a:solidFill>
              <a:round/>
              <a:headEnd/>
              <a:tailEnd/>
            </a:ln>
          </p:spPr>
          <p:txBody>
            <a:bodyPr anchor="ctr"/>
            <a:lstStyle/>
            <a:p>
              <a:pPr fontAlgn="base">
                <a:spcBef>
                  <a:spcPct val="0"/>
                </a:spcBef>
                <a:spcAft>
                  <a:spcPct val="0"/>
                </a:spcAft>
                <a:defRPr/>
              </a:pPr>
              <a:endParaRPr lang="en-GB" dirty="0">
                <a:solidFill>
                  <a:prstClr val="black"/>
                </a:solidFill>
                <a:latin typeface="Arial" charset="0"/>
              </a:endParaRPr>
            </a:p>
          </p:txBody>
        </p:sp>
        <p:sp>
          <p:nvSpPr>
            <p:cNvPr id="70" name="Freeform 79"/>
            <p:cNvSpPr>
              <a:spLocks/>
            </p:cNvSpPr>
            <p:nvPr/>
          </p:nvSpPr>
          <p:spPr bwMode="auto">
            <a:xfrm>
              <a:off x="4032" y="3405"/>
              <a:ext cx="128" cy="39"/>
            </a:xfrm>
            <a:custGeom>
              <a:avLst/>
              <a:gdLst>
                <a:gd name="T0" fmla="*/ 0 w 135"/>
                <a:gd name="T1" fmla="*/ 25 h 45"/>
                <a:gd name="T2" fmla="*/ 7 w 135"/>
                <a:gd name="T3" fmla="*/ 16 h 45"/>
                <a:gd name="T4" fmla="*/ 37 w 135"/>
                <a:gd name="T5" fmla="*/ 7 h 45"/>
                <a:gd name="T6" fmla="*/ 56 w 135"/>
                <a:gd name="T7" fmla="*/ 3 h 45"/>
                <a:gd name="T8" fmla="*/ 102 w 135"/>
                <a:gd name="T9" fmla="*/ 3 h 45"/>
                <a:gd name="T10" fmla="*/ 109 w 135"/>
                <a:gd name="T11" fmla="*/ 8 h 45"/>
                <a:gd name="T12" fmla="*/ 0 60000 65536"/>
                <a:gd name="T13" fmla="*/ 0 60000 65536"/>
                <a:gd name="T14" fmla="*/ 0 60000 65536"/>
                <a:gd name="T15" fmla="*/ 0 60000 65536"/>
                <a:gd name="T16" fmla="*/ 0 60000 65536"/>
                <a:gd name="T17" fmla="*/ 0 60000 65536"/>
                <a:gd name="T18" fmla="*/ 0 w 135"/>
                <a:gd name="T19" fmla="*/ 0 h 45"/>
                <a:gd name="T20" fmla="*/ 135 w 13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35" h="45">
                  <a:moveTo>
                    <a:pt x="0" y="45"/>
                  </a:moveTo>
                  <a:cubicBezTo>
                    <a:pt x="4" y="39"/>
                    <a:pt x="5" y="34"/>
                    <a:pt x="7" y="28"/>
                  </a:cubicBezTo>
                  <a:cubicBezTo>
                    <a:pt x="12" y="16"/>
                    <a:pt x="34" y="14"/>
                    <a:pt x="45" y="12"/>
                  </a:cubicBezTo>
                  <a:cubicBezTo>
                    <a:pt x="52" y="9"/>
                    <a:pt x="61" y="7"/>
                    <a:pt x="69" y="6"/>
                  </a:cubicBezTo>
                  <a:cubicBezTo>
                    <a:pt x="88" y="0"/>
                    <a:pt x="108" y="4"/>
                    <a:pt x="127" y="7"/>
                  </a:cubicBezTo>
                  <a:cubicBezTo>
                    <a:pt x="133" y="13"/>
                    <a:pt x="130" y="11"/>
                    <a:pt x="135" y="13"/>
                  </a:cubicBezTo>
                </a:path>
              </a:pathLst>
            </a:custGeom>
            <a:grpFill/>
            <a:ln w="9525">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71" name="Freeform 80"/>
            <p:cNvSpPr>
              <a:spLocks/>
            </p:cNvSpPr>
            <p:nvPr/>
          </p:nvSpPr>
          <p:spPr bwMode="auto">
            <a:xfrm>
              <a:off x="3855" y="3167"/>
              <a:ext cx="125" cy="214"/>
            </a:xfrm>
            <a:custGeom>
              <a:avLst/>
              <a:gdLst>
                <a:gd name="T0" fmla="*/ 0 w 132"/>
                <a:gd name="T1" fmla="*/ 145 h 244"/>
                <a:gd name="T2" fmla="*/ 8 w 132"/>
                <a:gd name="T3" fmla="*/ 118 h 244"/>
                <a:gd name="T4" fmla="*/ 99 w 132"/>
                <a:gd name="T5" fmla="*/ 85 h 244"/>
                <a:gd name="T6" fmla="*/ 90 w 132"/>
                <a:gd name="T7" fmla="*/ 66 h 244"/>
                <a:gd name="T8" fmla="*/ 87 w 132"/>
                <a:gd name="T9" fmla="*/ 60 h 244"/>
                <a:gd name="T10" fmla="*/ 87 w 132"/>
                <a:gd name="T11" fmla="*/ 50 h 244"/>
                <a:gd name="T12" fmla="*/ 71 w 132"/>
                <a:gd name="T13" fmla="*/ 31 h 244"/>
                <a:gd name="T14" fmla="*/ 71 w 132"/>
                <a:gd name="T15" fmla="*/ 0 h 244"/>
                <a:gd name="T16" fmla="*/ 58 w 132"/>
                <a:gd name="T17" fmla="*/ 4 h 244"/>
                <a:gd name="T18" fmla="*/ 48 w 132"/>
                <a:gd name="T19" fmla="*/ 8 h 2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2"/>
                <a:gd name="T31" fmla="*/ 0 h 244"/>
                <a:gd name="T32" fmla="*/ 132 w 132"/>
                <a:gd name="T33" fmla="*/ 244 h 2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2" h="244">
                  <a:moveTo>
                    <a:pt x="0" y="244"/>
                  </a:moveTo>
                  <a:cubicBezTo>
                    <a:pt x="4" y="230"/>
                    <a:pt x="3" y="214"/>
                    <a:pt x="8" y="200"/>
                  </a:cubicBezTo>
                  <a:cubicBezTo>
                    <a:pt x="26" y="153"/>
                    <a:pt x="81" y="149"/>
                    <a:pt x="124" y="144"/>
                  </a:cubicBezTo>
                  <a:cubicBezTo>
                    <a:pt x="130" y="126"/>
                    <a:pt x="127" y="122"/>
                    <a:pt x="112" y="112"/>
                  </a:cubicBezTo>
                  <a:cubicBezTo>
                    <a:pt x="111" y="108"/>
                    <a:pt x="107" y="104"/>
                    <a:pt x="108" y="100"/>
                  </a:cubicBezTo>
                  <a:cubicBezTo>
                    <a:pt x="114" y="82"/>
                    <a:pt x="132" y="92"/>
                    <a:pt x="108" y="84"/>
                  </a:cubicBezTo>
                  <a:cubicBezTo>
                    <a:pt x="98" y="55"/>
                    <a:pt x="107" y="65"/>
                    <a:pt x="88" y="52"/>
                  </a:cubicBezTo>
                  <a:cubicBezTo>
                    <a:pt x="93" y="27"/>
                    <a:pt x="98" y="24"/>
                    <a:pt x="88" y="0"/>
                  </a:cubicBezTo>
                  <a:cubicBezTo>
                    <a:pt x="83" y="1"/>
                    <a:pt x="77" y="2"/>
                    <a:pt x="72" y="4"/>
                  </a:cubicBezTo>
                  <a:cubicBezTo>
                    <a:pt x="68" y="6"/>
                    <a:pt x="60" y="12"/>
                    <a:pt x="60" y="12"/>
                  </a:cubicBezTo>
                </a:path>
              </a:pathLst>
            </a:custGeom>
            <a:grpFill/>
            <a:ln w="12700">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72" name="Freeform 81"/>
            <p:cNvSpPr>
              <a:spLocks/>
            </p:cNvSpPr>
            <p:nvPr/>
          </p:nvSpPr>
          <p:spPr bwMode="auto">
            <a:xfrm>
              <a:off x="3964" y="3293"/>
              <a:ext cx="48" cy="92"/>
            </a:xfrm>
            <a:custGeom>
              <a:avLst/>
              <a:gdLst>
                <a:gd name="T0" fmla="*/ 20 w 50"/>
                <a:gd name="T1" fmla="*/ 64 h 104"/>
                <a:gd name="T2" fmla="*/ 12 w 50"/>
                <a:gd name="T3" fmla="*/ 17 h 104"/>
                <a:gd name="T4" fmla="*/ 0 w 50"/>
                <a:gd name="T5" fmla="*/ 0 h 104"/>
                <a:gd name="T6" fmla="*/ 0 60000 65536"/>
                <a:gd name="T7" fmla="*/ 0 60000 65536"/>
                <a:gd name="T8" fmla="*/ 0 60000 65536"/>
                <a:gd name="T9" fmla="*/ 0 w 50"/>
                <a:gd name="T10" fmla="*/ 0 h 104"/>
                <a:gd name="T11" fmla="*/ 50 w 50"/>
                <a:gd name="T12" fmla="*/ 104 h 104"/>
              </a:gdLst>
              <a:ahLst/>
              <a:cxnLst>
                <a:cxn ang="T6">
                  <a:pos x="T0" y="T1"/>
                </a:cxn>
                <a:cxn ang="T7">
                  <a:pos x="T2" y="T3"/>
                </a:cxn>
                <a:cxn ang="T8">
                  <a:pos x="T4" y="T5"/>
                </a:cxn>
              </a:cxnLst>
              <a:rect l="T9" t="T10" r="T11" b="T12"/>
              <a:pathLst>
                <a:path w="50" h="104">
                  <a:moveTo>
                    <a:pt x="24" y="104"/>
                  </a:moveTo>
                  <a:cubicBezTo>
                    <a:pt x="50" y="78"/>
                    <a:pt x="34" y="56"/>
                    <a:pt x="16" y="28"/>
                  </a:cubicBezTo>
                  <a:cubicBezTo>
                    <a:pt x="11" y="20"/>
                    <a:pt x="0" y="10"/>
                    <a:pt x="0" y="0"/>
                  </a:cubicBezTo>
                </a:path>
              </a:pathLst>
            </a:custGeom>
            <a:grpFill/>
            <a:ln w="12700">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73" name="Freeform 82"/>
            <p:cNvSpPr>
              <a:spLocks/>
            </p:cNvSpPr>
            <p:nvPr/>
          </p:nvSpPr>
          <p:spPr bwMode="auto">
            <a:xfrm>
              <a:off x="3999" y="3353"/>
              <a:ext cx="80" cy="63"/>
            </a:xfrm>
            <a:custGeom>
              <a:avLst/>
              <a:gdLst>
                <a:gd name="T0" fmla="*/ 0 w 84"/>
                <a:gd name="T1" fmla="*/ 11 h 72"/>
                <a:gd name="T2" fmla="*/ 32 w 84"/>
                <a:gd name="T3" fmla="*/ 0 h 72"/>
                <a:gd name="T4" fmla="*/ 56 w 84"/>
                <a:gd name="T5" fmla="*/ 28 h 72"/>
                <a:gd name="T6" fmla="*/ 69 w 84"/>
                <a:gd name="T7" fmla="*/ 42 h 72"/>
                <a:gd name="T8" fmla="*/ 0 60000 65536"/>
                <a:gd name="T9" fmla="*/ 0 60000 65536"/>
                <a:gd name="T10" fmla="*/ 0 60000 65536"/>
                <a:gd name="T11" fmla="*/ 0 60000 65536"/>
                <a:gd name="T12" fmla="*/ 0 w 84"/>
                <a:gd name="T13" fmla="*/ 0 h 72"/>
                <a:gd name="T14" fmla="*/ 84 w 84"/>
                <a:gd name="T15" fmla="*/ 72 h 72"/>
              </a:gdLst>
              <a:ahLst/>
              <a:cxnLst>
                <a:cxn ang="T8">
                  <a:pos x="T0" y="T1"/>
                </a:cxn>
                <a:cxn ang="T9">
                  <a:pos x="T2" y="T3"/>
                </a:cxn>
                <a:cxn ang="T10">
                  <a:pos x="T4" y="T5"/>
                </a:cxn>
                <a:cxn ang="T11">
                  <a:pos x="T6" y="T7"/>
                </a:cxn>
              </a:cxnLst>
              <a:rect l="T12" t="T13" r="T14" b="T15"/>
              <a:pathLst>
                <a:path w="84" h="72">
                  <a:moveTo>
                    <a:pt x="0" y="20"/>
                  </a:moveTo>
                  <a:cubicBezTo>
                    <a:pt x="13" y="7"/>
                    <a:pt x="23" y="6"/>
                    <a:pt x="40" y="0"/>
                  </a:cubicBezTo>
                  <a:cubicBezTo>
                    <a:pt x="51" y="17"/>
                    <a:pt x="59" y="31"/>
                    <a:pt x="68" y="48"/>
                  </a:cubicBezTo>
                  <a:cubicBezTo>
                    <a:pt x="73" y="56"/>
                    <a:pt x="84" y="72"/>
                    <a:pt x="84" y="72"/>
                  </a:cubicBezTo>
                </a:path>
              </a:pathLst>
            </a:custGeom>
            <a:grpFill/>
            <a:ln w="12700">
              <a:solidFill>
                <a:schemeClr val="bg1"/>
              </a:solidFill>
              <a:round/>
              <a:headEnd/>
              <a:tailEnd/>
            </a:ln>
          </p:spPr>
          <p:txBody>
            <a:bodyPr/>
            <a:lstStyle/>
            <a:p>
              <a:pPr fontAlgn="base">
                <a:spcBef>
                  <a:spcPct val="0"/>
                </a:spcBef>
                <a:spcAft>
                  <a:spcPct val="0"/>
                </a:spcAft>
                <a:defRPr/>
              </a:pPr>
              <a:endParaRPr lang="en-GB" dirty="0">
                <a:solidFill>
                  <a:prstClr val="black"/>
                </a:solidFill>
                <a:latin typeface="Arial" charset="0"/>
              </a:endParaRPr>
            </a:p>
          </p:txBody>
        </p:sp>
        <p:sp>
          <p:nvSpPr>
            <p:cNvPr id="74" name="Oval 83"/>
            <p:cNvSpPr>
              <a:spLocks noChangeArrowheads="1"/>
            </p:cNvSpPr>
            <p:nvPr/>
          </p:nvSpPr>
          <p:spPr bwMode="auto">
            <a:xfrm>
              <a:off x="2554" y="2593"/>
              <a:ext cx="85" cy="40"/>
            </a:xfrm>
            <a:prstGeom prst="ellipse">
              <a:avLst/>
            </a:prstGeom>
            <a:grpFill/>
            <a:ln w="9525">
              <a:solidFill>
                <a:schemeClr val="bg1"/>
              </a:solidFill>
              <a:round/>
              <a:headEnd/>
              <a:tailEnd/>
            </a:ln>
          </p:spPr>
          <p:txBody>
            <a:bodyPr wrap="none" anchor="ctr"/>
            <a:lstStyle/>
            <a:p>
              <a:pPr algn="ctr" fontAlgn="base">
                <a:spcBef>
                  <a:spcPct val="0"/>
                </a:spcBef>
                <a:spcAft>
                  <a:spcPct val="0"/>
                </a:spcAft>
                <a:defRPr/>
              </a:pPr>
              <a:endParaRPr lang="de-DE">
                <a:solidFill>
                  <a:prstClr val="black"/>
                </a:solidFill>
                <a:latin typeface="Arial" charset="0"/>
              </a:endParaRPr>
            </a:p>
          </p:txBody>
        </p:sp>
      </p:grpSp>
      <p:sp>
        <p:nvSpPr>
          <p:cNvPr id="96" name="TextBox 95"/>
          <p:cNvSpPr txBox="1"/>
          <p:nvPr/>
        </p:nvSpPr>
        <p:spPr>
          <a:xfrm>
            <a:off x="237609" y="3165262"/>
            <a:ext cx="1711249" cy="400110"/>
          </a:xfrm>
          <a:prstGeom prst="rect">
            <a:avLst/>
          </a:prstGeom>
          <a:solidFill>
            <a:srgbClr val="FFC000"/>
          </a:solidFill>
        </p:spPr>
        <p:txBody>
          <a:bodyPr wrap="square" rtlCol="0">
            <a:spAutoFit/>
          </a:bodyPr>
          <a:lstStyle/>
          <a:p>
            <a:pPr fontAlgn="base">
              <a:spcAft>
                <a:spcPct val="0"/>
              </a:spcAft>
            </a:pPr>
            <a:r>
              <a:rPr lang="en-GB" sz="2000" b="1" dirty="0">
                <a:solidFill>
                  <a:prstClr val="black"/>
                </a:solidFill>
              </a:rPr>
              <a:t>Fundraising</a:t>
            </a:r>
          </a:p>
        </p:txBody>
      </p:sp>
      <p:sp>
        <p:nvSpPr>
          <p:cNvPr id="100" name="TextBox 99"/>
          <p:cNvSpPr txBox="1"/>
          <p:nvPr/>
        </p:nvSpPr>
        <p:spPr>
          <a:xfrm>
            <a:off x="234144" y="4235668"/>
            <a:ext cx="2373160" cy="707886"/>
          </a:xfrm>
          <a:prstGeom prst="rect">
            <a:avLst/>
          </a:prstGeom>
          <a:solidFill>
            <a:srgbClr val="1FB25A"/>
          </a:solidFill>
        </p:spPr>
        <p:txBody>
          <a:bodyPr wrap="square" rtlCol="0">
            <a:spAutoFit/>
          </a:bodyPr>
          <a:lstStyle/>
          <a:p>
            <a:pPr fontAlgn="base">
              <a:spcAft>
                <a:spcPct val="0"/>
              </a:spcAft>
            </a:pPr>
            <a:r>
              <a:rPr lang="en-GB" sz="2000" b="1" dirty="0">
                <a:solidFill>
                  <a:schemeClr val="bg1">
                    <a:lumMod val="95000"/>
                  </a:schemeClr>
                </a:solidFill>
              </a:rPr>
              <a:t>Strategic Communications</a:t>
            </a:r>
          </a:p>
        </p:txBody>
      </p:sp>
    </p:spTree>
    <p:extLst>
      <p:ext uri="{BB962C8B-B14F-4D97-AF65-F5344CB8AC3E}">
        <p14:creationId xmlns:p14="http://schemas.microsoft.com/office/powerpoint/2010/main" val="3564062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10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77987" y="1844239"/>
            <a:ext cx="6624736" cy="1008697"/>
          </a:xfrm>
        </p:spPr>
        <p:txBody>
          <a:bodyPr/>
          <a:lstStyle/>
          <a:p>
            <a:r>
              <a:rPr lang="en-GB" sz="2200" dirty="0"/>
              <a:t>3-day training</a:t>
            </a:r>
          </a:p>
          <a:p>
            <a:r>
              <a:rPr lang="en-GB" sz="2200" dirty="0"/>
              <a:t>11 participating organisations</a:t>
            </a:r>
          </a:p>
        </p:txBody>
      </p:sp>
      <p:sp>
        <p:nvSpPr>
          <p:cNvPr id="4" name="Text Placeholder 3"/>
          <p:cNvSpPr>
            <a:spLocks noGrp="1"/>
          </p:cNvSpPr>
          <p:nvPr>
            <p:ph type="body" sz="quarter" idx="15"/>
          </p:nvPr>
        </p:nvSpPr>
        <p:spPr/>
        <p:txBody>
          <a:bodyPr/>
          <a:lstStyle/>
          <a:p>
            <a:r>
              <a:rPr lang="en-GB" dirty="0"/>
              <a:t>At European level: Ethics &amp; Transparency</a:t>
            </a:r>
          </a:p>
        </p:txBody>
      </p:sp>
      <p:sp>
        <p:nvSpPr>
          <p:cNvPr id="5" name="Text Placeholder 2"/>
          <p:cNvSpPr txBox="1">
            <a:spLocks/>
          </p:cNvSpPr>
          <p:nvPr/>
        </p:nvSpPr>
        <p:spPr>
          <a:xfrm>
            <a:off x="467544" y="176255"/>
            <a:ext cx="6912471" cy="647700"/>
          </a:xfrm>
          <a:prstGeom prst="rect">
            <a:avLst/>
          </a:prstGeom>
        </p:spPr>
        <p:txBody>
          <a:bodyPr/>
          <a:lstStyle>
            <a:lvl1pPr marL="0" indent="0" algn="l" defTabSz="914400" rtl="0" eaLnBrk="1" latinLnBrk="0" hangingPunct="1">
              <a:spcBef>
                <a:spcPct val="20000"/>
              </a:spcBef>
              <a:buFont typeface="Arial" pitchFamily="34" charset="0"/>
              <a:buNone/>
              <a:defRPr sz="3200" b="1" kern="1200" cap="none" baseline="0">
                <a:solidFill>
                  <a:srgbClr val="005696"/>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EPF Capacity Building in 2016</a:t>
            </a:r>
          </a:p>
        </p:txBody>
      </p:sp>
      <p:sp>
        <p:nvSpPr>
          <p:cNvPr id="13" name="Rectangle 12"/>
          <p:cNvSpPr/>
          <p:nvPr/>
        </p:nvSpPr>
        <p:spPr>
          <a:xfrm>
            <a:off x="2123728" y="5301208"/>
            <a:ext cx="5400600" cy="914400"/>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en-GB" sz="2000" b="1" dirty="0">
                <a:solidFill>
                  <a:srgbClr val="065FA6"/>
                </a:solidFill>
              </a:rPr>
              <a:t>Absolute priority and essential pillar for patient organisations</a:t>
            </a:r>
          </a:p>
        </p:txBody>
      </p:sp>
      <p:sp>
        <p:nvSpPr>
          <p:cNvPr id="16" name="Explosion: 8 Points 15"/>
          <p:cNvSpPr/>
          <p:nvPr/>
        </p:nvSpPr>
        <p:spPr>
          <a:xfrm rot="20524141">
            <a:off x="6281531" y="1196460"/>
            <a:ext cx="2304256" cy="2304256"/>
          </a:xfrm>
          <a:prstGeom prst="irregularSeal1">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en-GB" sz="2000" b="1" dirty="0">
                <a:solidFill>
                  <a:srgbClr val="065FA6"/>
                </a:solidFill>
              </a:rPr>
              <a:t>Useful &amp; hands-on tips</a:t>
            </a:r>
          </a:p>
        </p:txBody>
      </p:sp>
      <p:sp>
        <p:nvSpPr>
          <p:cNvPr id="17" name="Arrow: Pentagon 16"/>
          <p:cNvSpPr/>
          <p:nvPr/>
        </p:nvSpPr>
        <p:spPr>
          <a:xfrm>
            <a:off x="819429" y="3612531"/>
            <a:ext cx="1800200" cy="792088"/>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Mutual respect</a:t>
            </a:r>
          </a:p>
        </p:txBody>
      </p:sp>
      <p:sp>
        <p:nvSpPr>
          <p:cNvPr id="18" name="Arrow: Pentagon 17"/>
          <p:cNvSpPr/>
          <p:nvPr/>
        </p:nvSpPr>
        <p:spPr>
          <a:xfrm>
            <a:off x="2835653" y="3612531"/>
            <a:ext cx="1800200" cy="792088"/>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Independence</a:t>
            </a:r>
          </a:p>
        </p:txBody>
      </p:sp>
      <p:sp>
        <p:nvSpPr>
          <p:cNvPr id="20" name="Ribbon: Tilted Up 19"/>
          <p:cNvSpPr/>
          <p:nvPr/>
        </p:nvSpPr>
        <p:spPr>
          <a:xfrm>
            <a:off x="5266789" y="3533132"/>
            <a:ext cx="2520281" cy="9508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Legitimacy</a:t>
            </a:r>
          </a:p>
        </p:txBody>
      </p:sp>
    </p:spTree>
    <p:extLst>
      <p:ext uri="{BB962C8B-B14F-4D97-AF65-F5344CB8AC3E}">
        <p14:creationId xmlns:p14="http://schemas.microsoft.com/office/powerpoint/2010/main" val="3429889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6" y="1412776"/>
            <a:ext cx="9180512" cy="4361902"/>
          </a:xfrm>
          <a:prstGeom prst="rect">
            <a:avLst/>
          </a:prstGeom>
        </p:spPr>
      </p:pic>
      <p:sp>
        <p:nvSpPr>
          <p:cNvPr id="8" name="Text Placeholder 7"/>
          <p:cNvSpPr>
            <a:spLocks noGrp="1"/>
          </p:cNvSpPr>
          <p:nvPr>
            <p:ph type="body" sz="quarter" idx="14"/>
          </p:nvPr>
        </p:nvSpPr>
        <p:spPr/>
        <p:txBody>
          <a:bodyPr/>
          <a:lstStyle/>
          <a:p>
            <a:r>
              <a:rPr lang="en-GB" dirty="0"/>
              <a:t>Membership</a:t>
            </a:r>
          </a:p>
        </p:txBody>
      </p:sp>
      <p:sp>
        <p:nvSpPr>
          <p:cNvPr id="10" name="Star: 12 Points 9"/>
          <p:cNvSpPr/>
          <p:nvPr/>
        </p:nvSpPr>
        <p:spPr>
          <a:xfrm rot="20663619">
            <a:off x="6755346" y="1182727"/>
            <a:ext cx="2160240" cy="2160240"/>
          </a:xfrm>
          <a:prstGeom prst="star12">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+4 members</a:t>
            </a:r>
          </a:p>
        </p:txBody>
      </p:sp>
      <p:sp>
        <p:nvSpPr>
          <p:cNvPr id="11" name="Star: 12 Points 10"/>
          <p:cNvSpPr/>
          <p:nvPr/>
        </p:nvSpPr>
        <p:spPr>
          <a:xfrm rot="20663619">
            <a:off x="212622" y="3967792"/>
            <a:ext cx="2160240" cy="2160240"/>
          </a:xfrm>
          <a:prstGeom prst="star12">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46 Weekly Coffees with EPF</a:t>
            </a:r>
          </a:p>
        </p:txBody>
      </p:sp>
      <p:sp>
        <p:nvSpPr>
          <p:cNvPr id="12" name="Star: 12 Points 11"/>
          <p:cNvSpPr/>
          <p:nvPr/>
        </p:nvSpPr>
        <p:spPr>
          <a:xfrm rot="20663619">
            <a:off x="3495968" y="2612874"/>
            <a:ext cx="2160240" cy="2160240"/>
          </a:xfrm>
          <a:prstGeom prst="star12">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103 new users on EPF CONNECT</a:t>
            </a:r>
          </a:p>
        </p:txBody>
      </p:sp>
      <p:sp>
        <p:nvSpPr>
          <p:cNvPr id="13" name="Star: 12 Points 12"/>
          <p:cNvSpPr/>
          <p:nvPr/>
        </p:nvSpPr>
        <p:spPr>
          <a:xfrm rot="20663619">
            <a:off x="4701581" y="3778194"/>
            <a:ext cx="2621158" cy="2393179"/>
          </a:xfrm>
          <a:prstGeom prst="star1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8200 Interactions on EPF CONNECT</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5557" y="5047912"/>
            <a:ext cx="1946961" cy="1556792"/>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9212" y="2132856"/>
            <a:ext cx="2150708" cy="2150708"/>
          </a:xfrm>
          <a:prstGeom prst="rect">
            <a:avLst/>
          </a:prstGeom>
        </p:spPr>
      </p:pic>
    </p:spTree>
    <p:extLst>
      <p:ext uri="{BB962C8B-B14F-4D97-AF65-F5344CB8AC3E}">
        <p14:creationId xmlns:p14="http://schemas.microsoft.com/office/powerpoint/2010/main" val="29623764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r>
              <a:rPr lang="en-GB" dirty="0"/>
              <a:t>10/04/17</a:t>
            </a:r>
          </a:p>
        </p:txBody>
      </p:sp>
      <p:sp>
        <p:nvSpPr>
          <p:cNvPr id="6" name="Text Placeholder 5"/>
          <p:cNvSpPr>
            <a:spLocks noGrp="1"/>
          </p:cNvSpPr>
          <p:nvPr>
            <p:ph type="body" sz="quarter" idx="13"/>
          </p:nvPr>
        </p:nvSpPr>
        <p:spPr>
          <a:xfrm>
            <a:off x="539552" y="5229200"/>
            <a:ext cx="3168352" cy="360040"/>
          </a:xfrm>
        </p:spPr>
        <p:txBody>
          <a:bodyPr>
            <a:noAutofit/>
          </a:bodyPr>
          <a:lstStyle/>
          <a:p>
            <a:r>
              <a:rPr lang="en-GB" dirty="0"/>
              <a:t>EPF Annual General Meeting</a:t>
            </a:r>
          </a:p>
        </p:txBody>
      </p:sp>
      <p:sp>
        <p:nvSpPr>
          <p:cNvPr id="9" name="Text Placeholder 8"/>
          <p:cNvSpPr>
            <a:spLocks noGrp="1"/>
          </p:cNvSpPr>
          <p:nvPr>
            <p:ph type="body" sz="quarter" idx="10"/>
          </p:nvPr>
        </p:nvSpPr>
        <p:spPr/>
        <p:txBody>
          <a:bodyPr>
            <a:normAutofit/>
          </a:bodyPr>
          <a:lstStyle/>
          <a:p>
            <a:r>
              <a:rPr lang="en-GB" dirty="0"/>
              <a:t>1.  Opening</a:t>
            </a:r>
          </a:p>
        </p:txBody>
      </p:sp>
      <p:sp>
        <p:nvSpPr>
          <p:cNvPr id="8" name="Text Placeholder 6"/>
          <p:cNvSpPr>
            <a:spLocks noGrp="1"/>
          </p:cNvSpPr>
          <p:nvPr>
            <p:ph type="body" sz="quarter" idx="14"/>
          </p:nvPr>
        </p:nvSpPr>
        <p:spPr>
          <a:xfrm>
            <a:off x="6156176" y="4869160"/>
            <a:ext cx="2987824" cy="792088"/>
          </a:xfrm>
        </p:spPr>
        <p:txBody>
          <a:bodyPr>
            <a:normAutofit fontScale="92500" lnSpcReduction="20000"/>
          </a:bodyPr>
          <a:lstStyle/>
          <a:p>
            <a:pPr algn="r"/>
            <a:endParaRPr lang="en-GB" sz="1800" dirty="0"/>
          </a:p>
          <a:p>
            <a:pPr algn="r"/>
            <a:endParaRPr lang="en-GB" sz="1800" dirty="0"/>
          </a:p>
          <a:p>
            <a:pPr algn="r"/>
            <a:r>
              <a:rPr lang="en-GB" sz="1500" dirty="0"/>
              <a:t>@</a:t>
            </a:r>
            <a:r>
              <a:rPr lang="en-GB" sz="1600" dirty="0" err="1"/>
              <a:t>eupatientsforum</a:t>
            </a:r>
            <a:endParaRPr lang="en-GB" sz="1800" dirty="0"/>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2224" y="5354553"/>
            <a:ext cx="372160" cy="306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830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GB" dirty="0"/>
              <a:t>Toolkit on Building National Coalitions of PO’s</a:t>
            </a:r>
          </a:p>
        </p:txBody>
      </p:sp>
      <p:sp>
        <p:nvSpPr>
          <p:cNvPr id="5" name="Text Placeholder 2"/>
          <p:cNvSpPr txBox="1">
            <a:spLocks/>
          </p:cNvSpPr>
          <p:nvPr/>
        </p:nvSpPr>
        <p:spPr>
          <a:xfrm>
            <a:off x="467544" y="176255"/>
            <a:ext cx="6912471" cy="647700"/>
          </a:xfrm>
          <a:prstGeom prst="rect">
            <a:avLst/>
          </a:prstGeom>
        </p:spPr>
        <p:txBody>
          <a:bodyPr/>
          <a:lstStyle>
            <a:lvl1pPr marL="0" indent="0" algn="l" defTabSz="914400" rtl="0" eaLnBrk="1" latinLnBrk="0" hangingPunct="1">
              <a:spcBef>
                <a:spcPct val="20000"/>
              </a:spcBef>
              <a:buFont typeface="Arial" pitchFamily="34" charset="0"/>
              <a:buNone/>
              <a:defRPr sz="3200" b="1" kern="1200" cap="none" baseline="0">
                <a:solidFill>
                  <a:srgbClr val="005696"/>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National Coalition Building</a:t>
            </a:r>
          </a:p>
        </p:txBody>
      </p:sp>
      <p:cxnSp>
        <p:nvCxnSpPr>
          <p:cNvPr id="7" name="Straight Connector 6"/>
          <p:cNvCxnSpPr/>
          <p:nvPr/>
        </p:nvCxnSpPr>
        <p:spPr>
          <a:xfrm>
            <a:off x="4211960" y="1969042"/>
            <a:ext cx="0" cy="4248472"/>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 Placeholder 1"/>
          <p:cNvSpPr>
            <a:spLocks noGrp="1"/>
          </p:cNvSpPr>
          <p:nvPr>
            <p:ph type="body" sz="quarter" idx="13"/>
          </p:nvPr>
        </p:nvSpPr>
        <p:spPr>
          <a:xfrm>
            <a:off x="154527" y="1947892"/>
            <a:ext cx="4032448" cy="3772867"/>
          </a:xfrm>
        </p:spPr>
        <p:txBody>
          <a:bodyPr/>
          <a:lstStyle/>
          <a:p>
            <a:endParaRPr lang="en-GB" sz="2000" dirty="0"/>
          </a:p>
          <a:p>
            <a:r>
              <a:rPr lang="en-GB" sz="2000" b="1" dirty="0"/>
              <a:t>Step-by-step</a:t>
            </a:r>
            <a:r>
              <a:rPr lang="en-GB" sz="2000" dirty="0"/>
              <a:t> guide</a:t>
            </a:r>
          </a:p>
          <a:p>
            <a:endParaRPr lang="en-GB" sz="2000" dirty="0"/>
          </a:p>
          <a:p>
            <a:r>
              <a:rPr lang="en-GB" sz="2000" dirty="0"/>
              <a:t>For national, regional and local patient organisations</a:t>
            </a:r>
          </a:p>
          <a:p>
            <a:endParaRPr lang="en-GB" sz="2000" dirty="0"/>
          </a:p>
          <a:p>
            <a:r>
              <a:rPr lang="en-GB" sz="2000" b="1" dirty="0"/>
              <a:t>A Reference for existing national coalitions</a:t>
            </a:r>
            <a:endParaRPr lang="en-GB" sz="2000" dirty="0"/>
          </a:p>
          <a:p>
            <a:endParaRPr lang="en-GB" sz="2000" dirty="0"/>
          </a:p>
          <a:p>
            <a:endParaRPr lang="en-GB" sz="2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096" y="1844824"/>
            <a:ext cx="2985826" cy="4130501"/>
          </a:xfrm>
          <a:prstGeom prst="rect">
            <a:avLst/>
          </a:prstGeom>
        </p:spPr>
      </p:pic>
    </p:spTree>
    <p:extLst>
      <p:ext uri="{BB962C8B-B14F-4D97-AF65-F5344CB8AC3E}">
        <p14:creationId xmlns:p14="http://schemas.microsoft.com/office/powerpoint/2010/main" val="19498599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GB"/>
          </a:p>
        </p:txBody>
      </p:sp>
      <p:sp>
        <p:nvSpPr>
          <p:cNvPr id="3" name="Text Placeholder 2"/>
          <p:cNvSpPr>
            <a:spLocks noGrp="1"/>
          </p:cNvSpPr>
          <p:nvPr>
            <p:ph type="body" sz="quarter" idx="14"/>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sp>
        <p:nvSpPr>
          <p:cNvPr id="5" name="Rectangle 4"/>
          <p:cNvSpPr/>
          <p:nvPr/>
        </p:nvSpPr>
        <p:spPr>
          <a:xfrm>
            <a:off x="-180528" y="-27384"/>
            <a:ext cx="9324528" cy="698477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b="1" dirty="0">
                <a:latin typeface="Calibri" panose="020F0502020204030204" pitchFamily="34" charset="0"/>
                <a:cs typeface="Calibri" panose="020F0502020204030204" pitchFamily="34" charset="0"/>
              </a:rPr>
              <a:t>Communications</a:t>
            </a:r>
            <a:endParaRPr lang="en-GB"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26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95536" y="1124744"/>
            <a:ext cx="8136904" cy="5544616"/>
          </a:xfrm>
        </p:spPr>
        <p:txBody>
          <a:bodyPr/>
          <a:lstStyle/>
          <a:p>
            <a:pPr marL="0" indent="0">
              <a:buNone/>
            </a:pPr>
            <a:r>
              <a:rPr lang="en-GB" sz="2700" b="1" dirty="0">
                <a:solidFill>
                  <a:schemeClr val="tx2"/>
                </a:solidFill>
              </a:rPr>
              <a:t>4000</a:t>
            </a:r>
            <a:r>
              <a:rPr lang="en-GB" sz="2700" dirty="0"/>
              <a:t> readers subscribe to our newsletter.</a:t>
            </a:r>
          </a:p>
          <a:p>
            <a:pPr marL="0" lvl="0" indent="0" algn="r">
              <a:buNone/>
            </a:pPr>
            <a:br>
              <a:rPr lang="en-GB" sz="2700" dirty="0"/>
            </a:br>
            <a:r>
              <a:rPr lang="en-GB" sz="2700" dirty="0"/>
              <a:t>                                          </a:t>
            </a:r>
            <a:r>
              <a:rPr lang="en-GB" sz="2700" b="1" dirty="0">
                <a:solidFill>
                  <a:schemeClr val="tx2"/>
                </a:solidFill>
              </a:rPr>
              <a:t>7.385</a:t>
            </a:r>
            <a:r>
              <a:rPr lang="en-GB" sz="2700" dirty="0"/>
              <a:t> likes on Facebook </a:t>
            </a:r>
          </a:p>
          <a:p>
            <a:pPr marL="0" indent="0" algn="r">
              <a:buNone/>
            </a:pPr>
            <a:r>
              <a:rPr lang="en-GB" sz="2700" dirty="0"/>
              <a:t>                                        </a:t>
            </a:r>
            <a:r>
              <a:rPr lang="en-GB" sz="2700" b="1" dirty="0">
                <a:solidFill>
                  <a:schemeClr val="tx2"/>
                </a:solidFill>
              </a:rPr>
              <a:t>3.730</a:t>
            </a:r>
            <a:r>
              <a:rPr lang="en-GB" sz="2700" dirty="0"/>
              <a:t> followers on Twitter </a:t>
            </a:r>
          </a:p>
          <a:p>
            <a:pPr marL="0" indent="0" algn="r">
              <a:buNone/>
            </a:pPr>
            <a:r>
              <a:rPr lang="en-GB" sz="2700" b="1" dirty="0">
                <a:solidFill>
                  <a:schemeClr val="accent1">
                    <a:lumMod val="75000"/>
                  </a:schemeClr>
                </a:solidFill>
              </a:rPr>
              <a:t>		1.200.000</a:t>
            </a:r>
            <a:r>
              <a:rPr lang="en-GB" sz="2700" b="1" dirty="0"/>
              <a:t> </a:t>
            </a:r>
            <a:r>
              <a:rPr lang="en-GB" sz="2700" dirty="0"/>
              <a:t>impressions on social media</a:t>
            </a:r>
          </a:p>
          <a:p>
            <a:pPr marL="0" indent="0">
              <a:buNone/>
            </a:pPr>
            <a:endParaRPr lang="en-GB" sz="2700" dirty="0"/>
          </a:p>
          <a:p>
            <a:pPr marL="0" indent="0">
              <a:buNone/>
            </a:pPr>
            <a:r>
              <a:rPr lang="en-GB" sz="2700" b="1" dirty="0">
                <a:solidFill>
                  <a:schemeClr val="accent1">
                    <a:lumMod val="75000"/>
                  </a:schemeClr>
                </a:solidFill>
              </a:rPr>
              <a:t>40.000</a:t>
            </a:r>
            <a:r>
              <a:rPr lang="en-GB" sz="2700" dirty="0"/>
              <a:t> unique visitors to EPF website.</a:t>
            </a:r>
          </a:p>
          <a:p>
            <a:pPr marL="0" indent="0">
              <a:buNone/>
            </a:pPr>
            <a:r>
              <a:rPr lang="en-GB" sz="2700" b="1" dirty="0">
                <a:solidFill>
                  <a:schemeClr val="accent1">
                    <a:lumMod val="75000"/>
                  </a:schemeClr>
                </a:solidFill>
              </a:rPr>
              <a:t>3</a:t>
            </a:r>
            <a:r>
              <a:rPr lang="en-GB" sz="2700" dirty="0"/>
              <a:t> Policy Factsheets</a:t>
            </a:r>
          </a:p>
          <a:p>
            <a:pPr marL="0" indent="0">
              <a:buNone/>
            </a:pPr>
            <a:r>
              <a:rPr lang="en-GB" sz="2700" b="1" dirty="0">
                <a:solidFill>
                  <a:schemeClr val="accent1">
                    <a:lumMod val="75000"/>
                  </a:schemeClr>
                </a:solidFill>
              </a:rPr>
              <a:t>1</a:t>
            </a:r>
            <a:r>
              <a:rPr lang="en-GB" sz="2700" dirty="0"/>
              <a:t> Video </a:t>
            </a:r>
          </a:p>
          <a:p>
            <a:endParaRPr lang="en-GB" dirty="0"/>
          </a:p>
        </p:txBody>
      </p:sp>
      <p:sp>
        <p:nvSpPr>
          <p:cNvPr id="3" name="Text Placeholder 2"/>
          <p:cNvSpPr>
            <a:spLocks noGrp="1"/>
          </p:cNvSpPr>
          <p:nvPr>
            <p:ph type="body" sz="quarter" idx="14"/>
          </p:nvPr>
        </p:nvSpPr>
        <p:spPr/>
        <p:txBody>
          <a:bodyPr/>
          <a:lstStyle/>
          <a:p>
            <a:r>
              <a:rPr lang="en-GB" dirty="0"/>
              <a:t>EPF Communications in Numbers</a:t>
            </a:r>
          </a:p>
          <a:p>
            <a:endParaRPr lang="en-GB" dirty="0"/>
          </a:p>
        </p:txBody>
      </p:sp>
      <p:sp>
        <p:nvSpPr>
          <p:cNvPr id="4" name="Text Placeholder 3"/>
          <p:cNvSpPr>
            <a:spLocks noGrp="1"/>
          </p:cNvSpPr>
          <p:nvPr>
            <p:ph type="body" sz="quarter" idx="15"/>
          </p:nvPr>
        </p:nvSpPr>
        <p:spPr>
          <a:xfrm flipV="1">
            <a:off x="539552" y="1628552"/>
            <a:ext cx="7992888" cy="432296"/>
          </a:xfrm>
        </p:spPr>
        <p:txBody>
          <a:bodyPr/>
          <a:lstStyle/>
          <a:p>
            <a:endParaRPr lang="en-GB" dirty="0"/>
          </a:p>
          <a:p>
            <a:endParaRPr lang="en-GB" dirty="0"/>
          </a:p>
        </p:txBody>
      </p:sp>
      <p:pic>
        <p:nvPicPr>
          <p:cNvPr id="7" name="Picture 15"/>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1115616" y="1906685"/>
            <a:ext cx="1431530" cy="1638946"/>
          </a:xfrm>
          <a:prstGeom prst="rect">
            <a:avLst/>
          </a:prstGeom>
          <a:effectLst>
            <a:outerShdw blurRad="50800" dist="76200" dir="5400000" algn="t" rotWithShape="0">
              <a:prstClr val="black">
                <a:alpha val="76000"/>
              </a:prstClr>
            </a:outerShdw>
          </a:effectLst>
        </p:spPr>
      </p:pic>
      <p:pic>
        <p:nvPicPr>
          <p:cNvPr id="8" name="Picture 1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6804248" y="4077072"/>
            <a:ext cx="703600" cy="1414362"/>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863605" y="4316201"/>
            <a:ext cx="584885" cy="936104"/>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1388" y="2081798"/>
            <a:ext cx="945107" cy="1275194"/>
          </a:xfrm>
          <a:prstGeom prst="rect">
            <a:avLst/>
          </a:prstGeom>
        </p:spPr>
      </p:pic>
    </p:spTree>
    <p:extLst>
      <p:ext uri="{BB962C8B-B14F-4D97-AF65-F5344CB8AC3E}">
        <p14:creationId xmlns:p14="http://schemas.microsoft.com/office/powerpoint/2010/main" val="633842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r>
              <a:rPr lang="en-GB" dirty="0"/>
              <a:t>10/04/17</a:t>
            </a:r>
          </a:p>
          <a:p>
            <a:endParaRPr lang="en-GB" dirty="0"/>
          </a:p>
        </p:txBody>
      </p:sp>
      <p:sp>
        <p:nvSpPr>
          <p:cNvPr id="6" name="Text Placeholder 5"/>
          <p:cNvSpPr>
            <a:spLocks noGrp="1"/>
          </p:cNvSpPr>
          <p:nvPr>
            <p:ph type="body" sz="quarter" idx="13"/>
          </p:nvPr>
        </p:nvSpPr>
        <p:spPr>
          <a:xfrm>
            <a:off x="539552" y="5229200"/>
            <a:ext cx="2808312" cy="360040"/>
          </a:xfrm>
        </p:spPr>
        <p:txBody>
          <a:bodyPr/>
          <a:lstStyle/>
          <a:p>
            <a:r>
              <a:rPr lang="en-GB" dirty="0"/>
              <a:t>EPF Annual General Meeting</a:t>
            </a:r>
          </a:p>
        </p:txBody>
      </p:sp>
      <p:sp>
        <p:nvSpPr>
          <p:cNvPr id="7" name="Text Placeholder 6"/>
          <p:cNvSpPr>
            <a:spLocks noGrp="1"/>
          </p:cNvSpPr>
          <p:nvPr>
            <p:ph type="body" sz="quarter" idx="14"/>
          </p:nvPr>
        </p:nvSpPr>
        <p:spPr>
          <a:xfrm>
            <a:off x="1621668" y="2953792"/>
            <a:ext cx="6336704" cy="1103548"/>
          </a:xfrm>
        </p:spPr>
        <p:txBody>
          <a:bodyPr/>
          <a:lstStyle/>
          <a:p>
            <a:r>
              <a:rPr lang="en-GB" sz="2000" dirty="0"/>
              <a:t>Katie Gallagher</a:t>
            </a:r>
          </a:p>
          <a:p>
            <a:r>
              <a:rPr lang="en-GB" sz="1400" dirty="0"/>
              <a:t>Policy Adviser</a:t>
            </a:r>
          </a:p>
          <a:p>
            <a:r>
              <a:rPr lang="en-GB" sz="2000" dirty="0"/>
              <a:t>Laurent Louette</a:t>
            </a:r>
          </a:p>
          <a:p>
            <a:r>
              <a:rPr lang="en-GB" sz="1400" dirty="0"/>
              <a:t>Communications Officer</a:t>
            </a:r>
          </a:p>
        </p:txBody>
      </p:sp>
      <p:sp>
        <p:nvSpPr>
          <p:cNvPr id="9" name="Text Placeholder 8"/>
          <p:cNvSpPr>
            <a:spLocks noGrp="1"/>
          </p:cNvSpPr>
          <p:nvPr>
            <p:ph type="body" sz="quarter" idx="10"/>
          </p:nvPr>
        </p:nvSpPr>
        <p:spPr>
          <a:xfrm>
            <a:off x="1259632" y="1187796"/>
            <a:ext cx="6840760" cy="1440160"/>
          </a:xfrm>
        </p:spPr>
        <p:txBody>
          <a:bodyPr/>
          <a:lstStyle/>
          <a:p>
            <a:r>
              <a:rPr lang="en-GB" dirty="0"/>
              <a:t>5. Campaign on Universal Access</a:t>
            </a:r>
          </a:p>
          <a:p>
            <a:r>
              <a:rPr lang="en-GB" dirty="0"/>
              <a:t>#Access2030</a:t>
            </a:r>
          </a:p>
        </p:txBody>
      </p:sp>
      <p:sp>
        <p:nvSpPr>
          <p:cNvPr id="8" name="Text Placeholder 6"/>
          <p:cNvSpPr>
            <a:spLocks noGrp="1"/>
          </p:cNvSpPr>
          <p:nvPr>
            <p:ph type="body" sz="quarter" idx="14"/>
          </p:nvPr>
        </p:nvSpPr>
        <p:spPr>
          <a:xfrm>
            <a:off x="6153824" y="4437112"/>
            <a:ext cx="2987824" cy="1224136"/>
          </a:xfrm>
        </p:spPr>
        <p:txBody>
          <a:bodyPr/>
          <a:lstStyle/>
          <a:p>
            <a:pPr algn="r"/>
            <a:endParaRPr lang="en-GB" sz="2000" b="1" dirty="0"/>
          </a:p>
          <a:p>
            <a:pPr algn="r"/>
            <a:endParaRPr lang="en-GB" sz="2000" b="1" dirty="0"/>
          </a:p>
          <a:p>
            <a:pPr algn="r"/>
            <a:r>
              <a:rPr lang="en-GB" sz="1400" dirty="0"/>
              <a:t>@</a:t>
            </a:r>
            <a:r>
              <a:rPr lang="en-GB" sz="1400" dirty="0" err="1"/>
              <a:t>eupatientsforum</a:t>
            </a:r>
            <a:endParaRPr lang="en-GB" sz="14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280" y="5229200"/>
            <a:ext cx="372160" cy="306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3430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GB"/>
          </a:p>
        </p:txBody>
      </p:sp>
      <p:sp>
        <p:nvSpPr>
          <p:cNvPr id="3" name="Text Placeholder 2"/>
          <p:cNvSpPr>
            <a:spLocks noGrp="1"/>
          </p:cNvSpPr>
          <p:nvPr>
            <p:ph type="body" sz="quarter" idx="14"/>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sp>
        <p:nvSpPr>
          <p:cNvPr id="5" name="Rectangle 4"/>
          <p:cNvSpPr/>
          <p:nvPr/>
        </p:nvSpPr>
        <p:spPr>
          <a:xfrm>
            <a:off x="-180528" y="-27384"/>
            <a:ext cx="9324528" cy="6984776"/>
          </a:xfrm>
          <a:prstGeom prst="rect">
            <a:avLst/>
          </a:prstGeom>
          <a:solidFill>
            <a:srgbClr val="1FB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b="1" dirty="0">
                <a:latin typeface="Calibri" panose="020F0502020204030204" pitchFamily="34" charset="0"/>
                <a:cs typeface="Calibri" panose="020F0502020204030204" pitchFamily="34" charset="0"/>
              </a:rPr>
              <a:t>Why is EPF doing a Campaign on Access?</a:t>
            </a:r>
            <a:endParaRPr lang="en-GB"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3665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67841" y="1412776"/>
            <a:ext cx="8136904" cy="4536480"/>
          </a:xfrm>
        </p:spPr>
        <p:txBody>
          <a:bodyPr/>
          <a:lstStyle/>
          <a:p>
            <a:pPr marL="0" indent="0">
              <a:buNone/>
            </a:pPr>
            <a:r>
              <a:rPr lang="en-GB" sz="2400" b="1" dirty="0">
                <a:solidFill>
                  <a:srgbClr val="1FB25A"/>
                </a:solidFill>
              </a:rPr>
              <a:t>GOAL 2: Healthcare Access and Quality </a:t>
            </a:r>
          </a:p>
          <a:p>
            <a:pPr marL="0" indent="0">
              <a:buNone/>
            </a:pPr>
            <a:r>
              <a:rPr lang="en-GB" sz="2400" dirty="0"/>
              <a:t>“To contribute to improvements in health systems that enable equitable access to sustainable and high-quality healthcare designed and delivered to meet patients’ and informal carers’ needs at all levels of care, embracing innovation in all its forms”</a:t>
            </a:r>
          </a:p>
          <a:p>
            <a:pPr marL="0" indent="0">
              <a:buNone/>
            </a:pPr>
            <a:endParaRPr lang="en-GB" sz="2400" dirty="0"/>
          </a:p>
          <a:p>
            <a:pPr marL="0" indent="0">
              <a:buNone/>
            </a:pPr>
            <a:r>
              <a:rPr lang="en-GB" sz="2400" b="1" dirty="0">
                <a:solidFill>
                  <a:srgbClr val="1FB25A"/>
                </a:solidFill>
              </a:rPr>
              <a:t>GOAL 6: Non Discrimination</a:t>
            </a:r>
          </a:p>
          <a:p>
            <a:pPr marL="0" indent="0">
              <a:buNone/>
            </a:pPr>
            <a:r>
              <a:rPr lang="en-GB" sz="2400" dirty="0"/>
              <a:t>“To promote the development of EU and national policies that tackle discrimination faced by patients</a:t>
            </a:r>
          </a:p>
          <a:p>
            <a:pPr marL="0" indent="0">
              <a:buNone/>
            </a:pPr>
            <a:r>
              <a:rPr lang="en-GB" sz="2400" dirty="0"/>
              <a:t>in health and social care…”</a:t>
            </a:r>
            <a:endParaRPr lang="fr-FR" sz="2400" dirty="0"/>
          </a:p>
        </p:txBody>
      </p:sp>
      <p:sp>
        <p:nvSpPr>
          <p:cNvPr id="3" name="Text Placeholder 2"/>
          <p:cNvSpPr>
            <a:spLocks noGrp="1"/>
          </p:cNvSpPr>
          <p:nvPr>
            <p:ph type="body" sz="quarter" idx="14"/>
          </p:nvPr>
        </p:nvSpPr>
        <p:spPr/>
        <p:txBody>
          <a:bodyPr/>
          <a:lstStyle/>
          <a:p>
            <a:r>
              <a:rPr lang="fr-FR" dirty="0" err="1"/>
              <a:t>EPF’s</a:t>
            </a:r>
            <a:r>
              <a:rPr lang="fr-FR" dirty="0"/>
              <a:t> Strategic Goals 2014-2020</a:t>
            </a:r>
          </a:p>
        </p:txBody>
      </p:sp>
    </p:spTree>
    <p:extLst>
      <p:ext uri="{BB962C8B-B14F-4D97-AF65-F5344CB8AC3E}">
        <p14:creationId xmlns:p14="http://schemas.microsoft.com/office/powerpoint/2010/main" val="1404171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1484784"/>
            <a:ext cx="8242300"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23528" y="2746284"/>
            <a:ext cx="2592288" cy="3202996"/>
          </a:xfrm>
          <a:prstGeom prst="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400" dirty="0">
                <a:solidFill>
                  <a:prstClr val="black"/>
                </a:solidFill>
                <a:latin typeface="Calibri" panose="020F0502020204030204" pitchFamily="34" charset="0"/>
              </a:rPr>
              <a:t>Definition of access &amp; recommendations on indicators</a:t>
            </a:r>
          </a:p>
        </p:txBody>
      </p:sp>
      <p:sp>
        <p:nvSpPr>
          <p:cNvPr id="9" name="Rectangle 8"/>
          <p:cNvSpPr/>
          <p:nvPr/>
        </p:nvSpPr>
        <p:spPr>
          <a:xfrm>
            <a:off x="2945221" y="2743276"/>
            <a:ext cx="2736304" cy="3206004"/>
          </a:xfrm>
          <a:prstGeom prst="rect">
            <a:avLst/>
          </a:prstGeom>
          <a:solidFill>
            <a:schemeClr val="bg1"/>
          </a:solidFill>
          <a:ln>
            <a:solidFill>
              <a:srgbClr val="92D05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2400" dirty="0">
                <a:solidFill>
                  <a:prstClr val="black"/>
                </a:solidFill>
                <a:latin typeface="Calibri" panose="020F0502020204030204" pitchFamily="34" charset="0"/>
              </a:rPr>
              <a:t>Survey for patients on access to healthcare </a:t>
            </a:r>
          </a:p>
        </p:txBody>
      </p:sp>
      <p:sp>
        <p:nvSpPr>
          <p:cNvPr id="10" name="Rectangle 9"/>
          <p:cNvSpPr/>
          <p:nvPr/>
        </p:nvSpPr>
        <p:spPr>
          <a:xfrm>
            <a:off x="5685778" y="2746284"/>
            <a:ext cx="2736304" cy="3202996"/>
          </a:xfrm>
          <a:prstGeom prst="rect">
            <a:avLst/>
          </a:prstGeom>
          <a:solidFill>
            <a:schemeClr val="bg1"/>
          </a:solid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2400" dirty="0">
                <a:solidFill>
                  <a:prstClr val="black"/>
                </a:solidFill>
                <a:latin typeface="Calibri" panose="020F0502020204030204" pitchFamily="34" charset="0"/>
              </a:rPr>
              <a:t>Campaign on access to health and social services</a:t>
            </a:r>
            <a:endParaRPr lang="en-IE" i="1" dirty="0">
              <a:solidFill>
                <a:prstClr val="black"/>
              </a:solidFill>
            </a:endParaRPr>
          </a:p>
        </p:txBody>
      </p:sp>
      <p:sp>
        <p:nvSpPr>
          <p:cNvPr id="7" name="Text Placeholder 2"/>
          <p:cNvSpPr>
            <a:spLocks noGrp="1"/>
          </p:cNvSpPr>
          <p:nvPr>
            <p:ph type="body" sz="quarter" idx="14"/>
          </p:nvPr>
        </p:nvSpPr>
        <p:spPr>
          <a:xfrm>
            <a:off x="465995" y="0"/>
            <a:ext cx="6912471" cy="1196752"/>
          </a:xfrm>
        </p:spPr>
        <p:txBody>
          <a:bodyPr/>
          <a:lstStyle/>
          <a:p>
            <a:r>
              <a:rPr lang="fr-FR" dirty="0" err="1"/>
              <a:t>Working</a:t>
            </a:r>
            <a:r>
              <a:rPr lang="fr-FR" dirty="0"/>
              <a:t> Group on Access - </a:t>
            </a:r>
            <a:r>
              <a:rPr lang="en-GB" dirty="0"/>
              <a:t>3 Year Plan</a:t>
            </a:r>
          </a:p>
          <a:p>
            <a:endParaRPr lang="fr-FR" dirty="0"/>
          </a:p>
        </p:txBody>
      </p:sp>
    </p:spTree>
    <p:extLst>
      <p:ext uri="{BB962C8B-B14F-4D97-AF65-F5344CB8AC3E}">
        <p14:creationId xmlns:p14="http://schemas.microsoft.com/office/powerpoint/2010/main" val="34927684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38078" y="116632"/>
            <a:ext cx="7215238" cy="57150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GB" b="1" dirty="0">
                <a:solidFill>
                  <a:srgbClr val="005696"/>
                </a:solidFill>
              </a:rPr>
              <a:t>Why a Patient-Led Campaign on Access ?</a:t>
            </a:r>
          </a:p>
          <a:p>
            <a:pPr marL="0" indent="0" fontAlgn="auto">
              <a:spcAft>
                <a:spcPts val="0"/>
              </a:spcAft>
              <a:buFont typeface="Arial" pitchFamily="34" charset="0"/>
              <a:buNone/>
            </a:pPr>
            <a:endParaRPr lang="fr-FR" dirty="0">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3068960"/>
            <a:ext cx="5976664" cy="4035604"/>
          </a:xfrm>
          <a:prstGeom prst="rect">
            <a:avLst/>
          </a:prstGeom>
        </p:spPr>
      </p:pic>
      <p:sp>
        <p:nvSpPr>
          <p:cNvPr id="14" name="Rounded Rectangle 13"/>
          <p:cNvSpPr/>
          <p:nvPr/>
        </p:nvSpPr>
        <p:spPr>
          <a:xfrm>
            <a:off x="899592" y="3068960"/>
            <a:ext cx="3096344" cy="16201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buSzPct val="125000"/>
              <a:defRPr/>
            </a:pPr>
            <a:r>
              <a:rPr lang="en-GB" dirty="0">
                <a:latin typeface="Calibri" panose="020F0502020204030204" pitchFamily="34" charset="0"/>
              </a:rPr>
              <a:t>Health is not a priority for the current EU Commission -  need to raise the profile of health at EU and MS level and call for cooperation across policies</a:t>
            </a:r>
          </a:p>
        </p:txBody>
      </p:sp>
      <p:sp>
        <p:nvSpPr>
          <p:cNvPr id="15" name="Rounded Rectangle 14"/>
          <p:cNvSpPr/>
          <p:nvPr/>
        </p:nvSpPr>
        <p:spPr>
          <a:xfrm>
            <a:off x="4716016" y="3104964"/>
            <a:ext cx="3672408" cy="158417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buSzPct val="125000"/>
              <a:defRPr/>
            </a:pPr>
            <a:r>
              <a:rPr lang="en-GB" b="1" dirty="0">
                <a:latin typeface="Calibri" panose="020F0502020204030204" pitchFamily="34" charset="0"/>
              </a:rPr>
              <a:t>Economic imperatives are overshadowing </a:t>
            </a:r>
            <a:r>
              <a:rPr lang="en-GB" dirty="0">
                <a:latin typeface="Calibri" panose="020F0502020204030204" pitchFamily="34" charset="0"/>
              </a:rPr>
              <a:t>the costs of health inequalities, which are both financial and human</a:t>
            </a:r>
            <a:endParaRPr lang="en-IE" dirty="0">
              <a:latin typeface="Calibri" panose="020F0502020204030204" pitchFamily="34" charset="0"/>
            </a:endParaRPr>
          </a:p>
        </p:txBody>
      </p:sp>
      <p:sp>
        <p:nvSpPr>
          <p:cNvPr id="16" name="Rounded Rectangle 15"/>
          <p:cNvSpPr/>
          <p:nvPr/>
        </p:nvSpPr>
        <p:spPr>
          <a:xfrm>
            <a:off x="892966" y="1628800"/>
            <a:ext cx="3184550" cy="141108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buSzPct val="125000"/>
              <a:defRPr/>
            </a:pPr>
            <a:r>
              <a:rPr lang="en-IE" dirty="0">
                <a:solidFill>
                  <a:schemeClr val="bg1"/>
                </a:solidFill>
                <a:latin typeface="Calibri" panose="020F0502020204030204" pitchFamily="34" charset="0"/>
              </a:rPr>
              <a:t>Huge disparities across the EU and within countries, austerity measures have widened the gap and increased health inequalities</a:t>
            </a:r>
          </a:p>
        </p:txBody>
      </p:sp>
      <p:sp>
        <p:nvSpPr>
          <p:cNvPr id="17" name="Rounded Rectangle 16"/>
          <p:cNvSpPr/>
          <p:nvPr/>
        </p:nvSpPr>
        <p:spPr>
          <a:xfrm>
            <a:off x="4806123" y="1628800"/>
            <a:ext cx="3492194" cy="14013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buSzPct val="125000"/>
              <a:defRPr/>
            </a:pPr>
            <a:r>
              <a:rPr lang="en-GB" dirty="0">
                <a:solidFill>
                  <a:schemeClr val="bg1"/>
                </a:solidFill>
                <a:latin typeface="Calibri" pitchFamily="34" charset="0"/>
              </a:rPr>
              <a:t>Patients face multiple, concrete barriers to access, yet the European approach is focusing on health determinants</a:t>
            </a:r>
            <a:endParaRPr lang="en-IE" b="1" dirty="0">
              <a:solidFill>
                <a:schemeClr val="bg1"/>
              </a:solidFill>
              <a:latin typeface="Calibri" panose="020F0502020204030204" pitchFamily="34" charset="0"/>
            </a:endParaRPr>
          </a:p>
        </p:txBody>
      </p:sp>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0" r="100000">
                        <a14:foregroundMark x1="48889" y1="13962" x2="48889" y2="13962"/>
                        <a14:foregroundMark x1="48081" y1="75094" x2="48081" y2="75094"/>
                        <a14:foregroundMark x1="51313" y1="80000" x2="51313" y2="80000"/>
                        <a14:foregroundMark x1="96970" y1="73585" x2="96970" y2="73585"/>
                        <a14:foregroundMark x1="74545" y1="62264" x2="74545" y2="62264"/>
                        <a14:foregroundMark x1="81212" y1="78868" x2="81212" y2="78868"/>
                      </a14:backgroundRemoval>
                    </a14:imgEffect>
                  </a14:imgLayer>
                </a14:imgProps>
              </a:ext>
              <a:ext uri="{28A0092B-C50C-407E-A947-70E740481C1C}">
                <a14:useLocalDpi xmlns:a14="http://schemas.microsoft.com/office/drawing/2010/main" val="0"/>
              </a:ext>
            </a:extLst>
          </a:blip>
          <a:srcRect r="5172"/>
          <a:stretch/>
        </p:blipFill>
        <p:spPr>
          <a:xfrm>
            <a:off x="5220072" y="4147447"/>
            <a:ext cx="3960440" cy="2239048"/>
          </a:xfrm>
          <a:prstGeom prst="rect">
            <a:avLst/>
          </a:prstGeom>
        </p:spPr>
      </p:pic>
      <p:pic>
        <p:nvPicPr>
          <p:cNvPr id="18" name="Picture 17"/>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48889" y1="13962" x2="48889" y2="13962"/>
                        <a14:foregroundMark x1="48081" y1="75094" x2="48081" y2="75094"/>
                        <a14:foregroundMark x1="51313" y1="80000" x2="51313" y2="80000"/>
                        <a14:foregroundMark x1="96970" y1="73585" x2="96970" y2="73585"/>
                        <a14:foregroundMark x1="74545" y1="62264" x2="74545" y2="62264"/>
                        <a14:foregroundMark x1="81212" y1="78868" x2="81212" y2="78868"/>
                      </a14:backgroundRemoval>
                    </a14:imgEffect>
                  </a14:imgLayer>
                </a14:imgProps>
              </a:ext>
              <a:ext uri="{28A0092B-C50C-407E-A947-70E740481C1C}">
                <a14:useLocalDpi xmlns:a14="http://schemas.microsoft.com/office/drawing/2010/main" val="0"/>
              </a:ext>
            </a:extLst>
          </a:blip>
          <a:stretch>
            <a:fillRect/>
          </a:stretch>
        </p:blipFill>
        <p:spPr>
          <a:xfrm>
            <a:off x="2627784" y="4637127"/>
            <a:ext cx="3240360" cy="1737192"/>
          </a:xfrm>
          <a:prstGeom prst="rect">
            <a:avLst/>
          </a:prstGeom>
        </p:spPr>
      </p:pic>
      <p:pic>
        <p:nvPicPr>
          <p:cNvPr id="19" name="Picture 1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0" r="100000">
                        <a14:foregroundMark x1="48889" y1="13962" x2="48889" y2="13962"/>
                        <a14:foregroundMark x1="48081" y1="75094" x2="48081" y2="75094"/>
                        <a14:foregroundMark x1="51313" y1="80000" x2="51313" y2="80000"/>
                        <a14:foregroundMark x1="96970" y1="73585" x2="96970" y2="73585"/>
                        <a14:foregroundMark x1="74545" y1="62264" x2="74545" y2="62264"/>
                        <a14:foregroundMark x1="81212" y1="78868" x2="81212" y2="78868"/>
                      </a14:backgroundRemoval>
                    </a14:imgEffect>
                  </a14:imgLayer>
                </a14:imgProps>
              </a:ext>
              <a:ext uri="{28A0092B-C50C-407E-A947-70E740481C1C}">
                <a14:useLocalDpi xmlns:a14="http://schemas.microsoft.com/office/drawing/2010/main" val="0"/>
              </a:ext>
            </a:extLst>
          </a:blip>
          <a:srcRect l="29469"/>
          <a:stretch/>
        </p:blipFill>
        <p:spPr>
          <a:xfrm>
            <a:off x="0" y="4147447"/>
            <a:ext cx="2945702" cy="2239048"/>
          </a:xfrm>
          <a:prstGeom prst="rect">
            <a:avLst/>
          </a:prstGeom>
        </p:spPr>
      </p:pic>
    </p:spTree>
    <p:extLst>
      <p:ext uri="{BB962C8B-B14F-4D97-AF65-F5344CB8AC3E}">
        <p14:creationId xmlns:p14="http://schemas.microsoft.com/office/powerpoint/2010/main" val="3839620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GB"/>
          </a:p>
        </p:txBody>
      </p:sp>
      <p:sp>
        <p:nvSpPr>
          <p:cNvPr id="3" name="Text Placeholder 2"/>
          <p:cNvSpPr>
            <a:spLocks noGrp="1"/>
          </p:cNvSpPr>
          <p:nvPr>
            <p:ph type="body" sz="quarter" idx="14"/>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sp>
        <p:nvSpPr>
          <p:cNvPr id="5" name="Rectangle 4"/>
          <p:cNvSpPr/>
          <p:nvPr/>
        </p:nvSpPr>
        <p:spPr>
          <a:xfrm>
            <a:off x="-180528" y="-27384"/>
            <a:ext cx="9324528" cy="6984776"/>
          </a:xfrm>
          <a:prstGeom prst="rect">
            <a:avLst/>
          </a:prstGeom>
          <a:solidFill>
            <a:srgbClr val="1FB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b="1" dirty="0">
                <a:latin typeface="Calibri" panose="020F0502020204030204" pitchFamily="34" charset="0"/>
                <a:cs typeface="Calibri" panose="020F0502020204030204" pitchFamily="34" charset="0"/>
              </a:rPr>
              <a:t>What is the Campaign about?</a:t>
            </a:r>
            <a:endParaRPr lang="en-GB"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546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79512" y="5026018"/>
            <a:ext cx="2244265" cy="1317195"/>
          </a:xfrm>
          <a:prstGeom prst="rect">
            <a:avLst/>
          </a:prstGeom>
        </p:spPr>
      </p:pic>
      <p:pic>
        <p:nvPicPr>
          <p:cNvPr id="5" name="Picture 4"/>
          <p:cNvPicPr>
            <a:picLocks noChangeAspect="1"/>
          </p:cNvPicPr>
          <p:nvPr/>
        </p:nvPicPr>
        <p:blipFill>
          <a:blip r:embed="rId4"/>
          <a:stretch>
            <a:fillRect/>
          </a:stretch>
        </p:blipFill>
        <p:spPr>
          <a:xfrm>
            <a:off x="7596336" y="1452796"/>
            <a:ext cx="1403648" cy="1408406"/>
          </a:xfrm>
          <a:prstGeom prst="rect">
            <a:avLst/>
          </a:prstGeom>
        </p:spPr>
      </p:pic>
      <p:sp>
        <p:nvSpPr>
          <p:cNvPr id="2" name="Text Placeholder 1"/>
          <p:cNvSpPr>
            <a:spLocks noGrp="1"/>
          </p:cNvSpPr>
          <p:nvPr>
            <p:ph type="body" sz="quarter" idx="13"/>
          </p:nvPr>
        </p:nvSpPr>
        <p:spPr>
          <a:xfrm>
            <a:off x="307564" y="1484784"/>
            <a:ext cx="7432788" cy="3816424"/>
          </a:xfrm>
        </p:spPr>
        <p:txBody>
          <a:bodyPr/>
          <a:lstStyle/>
          <a:p>
            <a:r>
              <a:rPr lang="en-GB" sz="2000" b="1" dirty="0"/>
              <a:t>Goal 3</a:t>
            </a:r>
            <a:r>
              <a:rPr lang="en-GB" sz="2000" dirty="0"/>
              <a:t>: Ensure healthy lives and promote well-being for all at all ages</a:t>
            </a:r>
          </a:p>
          <a:p>
            <a:endParaRPr lang="en-GB" sz="2000" b="1" dirty="0"/>
          </a:p>
          <a:p>
            <a:r>
              <a:rPr lang="en-GB" sz="2000" b="1" dirty="0"/>
              <a:t>Key target</a:t>
            </a:r>
            <a:r>
              <a:rPr lang="en-GB" sz="2000" dirty="0"/>
              <a:t>: achieve </a:t>
            </a:r>
            <a:r>
              <a:rPr lang="en-GB" sz="2000" b="1" dirty="0">
                <a:solidFill>
                  <a:srgbClr val="1FB25A"/>
                </a:solidFill>
              </a:rPr>
              <a:t>universal health coverage by 2030</a:t>
            </a:r>
            <a:r>
              <a:rPr lang="en-GB" sz="2000" dirty="0"/>
              <a:t>, including financial risk protection, access to quality essential health-care services and access to safe, effective, quality and affordable essential medicines and vaccines for all</a:t>
            </a:r>
          </a:p>
          <a:p>
            <a:pPr marL="0" indent="0">
              <a:buNone/>
            </a:pPr>
            <a:r>
              <a:rPr lang="en-GB" sz="2000" dirty="0"/>
              <a:t>However we still have some way to go… whether it is: the population covered, the type of services, or the proportion of costs that patients’ pay. Many unmet needs and unequal experiences still exist.</a:t>
            </a:r>
          </a:p>
          <a:p>
            <a:endParaRPr lang="en-GB" sz="2000" dirty="0"/>
          </a:p>
          <a:p>
            <a:endParaRPr lang="en-GB" sz="2000" dirty="0"/>
          </a:p>
          <a:p>
            <a:pPr marL="0" indent="0">
              <a:buNone/>
            </a:pPr>
            <a:endParaRPr lang="en-GB" sz="2000" dirty="0"/>
          </a:p>
          <a:p>
            <a:endParaRPr lang="en-GB" dirty="0"/>
          </a:p>
        </p:txBody>
      </p:sp>
      <p:sp>
        <p:nvSpPr>
          <p:cNvPr id="3" name="Text Placeholder 2"/>
          <p:cNvSpPr>
            <a:spLocks noGrp="1"/>
          </p:cNvSpPr>
          <p:nvPr>
            <p:ph type="body" sz="quarter" idx="14"/>
          </p:nvPr>
        </p:nvSpPr>
        <p:spPr>
          <a:xfrm>
            <a:off x="467544" y="0"/>
            <a:ext cx="5976367" cy="1124744"/>
          </a:xfrm>
        </p:spPr>
        <p:txBody>
          <a:bodyPr/>
          <a:lstStyle/>
          <a:p>
            <a:r>
              <a:rPr lang="en-GB" dirty="0"/>
              <a:t>UN SDGs - The Road to Universal Access in the EU by 2030</a:t>
            </a:r>
          </a:p>
          <a:p>
            <a:endParaRPr lang="en-GB" dirty="0"/>
          </a:p>
        </p:txBody>
      </p:sp>
      <p:pic>
        <p:nvPicPr>
          <p:cNvPr id="7" name="Picture 6"/>
          <p:cNvPicPr>
            <a:picLocks noChangeAspect="1"/>
          </p:cNvPicPr>
          <p:nvPr/>
        </p:nvPicPr>
        <p:blipFill>
          <a:blip r:embed="rId5"/>
          <a:stretch>
            <a:fillRect/>
          </a:stretch>
        </p:blipFill>
        <p:spPr>
          <a:xfrm>
            <a:off x="5220072" y="5085182"/>
            <a:ext cx="1800200" cy="1198865"/>
          </a:xfrm>
          <a:prstGeom prst="rect">
            <a:avLst/>
          </a:prstGeom>
        </p:spPr>
      </p:pic>
    </p:spTree>
    <p:extLst>
      <p:ext uri="{BB962C8B-B14F-4D97-AF65-F5344CB8AC3E}">
        <p14:creationId xmlns:p14="http://schemas.microsoft.com/office/powerpoint/2010/main" val="23093576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r>
              <a:rPr lang="en-GB" dirty="0"/>
              <a:t>10/04/17</a:t>
            </a:r>
          </a:p>
        </p:txBody>
      </p:sp>
      <p:sp>
        <p:nvSpPr>
          <p:cNvPr id="6" name="Text Placeholder 5"/>
          <p:cNvSpPr>
            <a:spLocks noGrp="1"/>
          </p:cNvSpPr>
          <p:nvPr>
            <p:ph type="body" sz="quarter" idx="13"/>
          </p:nvPr>
        </p:nvSpPr>
        <p:spPr>
          <a:xfrm>
            <a:off x="539552" y="5229200"/>
            <a:ext cx="3168352" cy="360040"/>
          </a:xfrm>
        </p:spPr>
        <p:txBody>
          <a:bodyPr>
            <a:noAutofit/>
          </a:bodyPr>
          <a:lstStyle/>
          <a:p>
            <a:r>
              <a:rPr lang="en-GB" dirty="0"/>
              <a:t>EPF Annual General Meeting</a:t>
            </a:r>
          </a:p>
        </p:txBody>
      </p:sp>
      <p:sp>
        <p:nvSpPr>
          <p:cNvPr id="9" name="Text Placeholder 8"/>
          <p:cNvSpPr>
            <a:spLocks noGrp="1"/>
          </p:cNvSpPr>
          <p:nvPr>
            <p:ph type="body" sz="quarter" idx="10"/>
          </p:nvPr>
        </p:nvSpPr>
        <p:spPr/>
        <p:txBody>
          <a:bodyPr>
            <a:normAutofit/>
          </a:bodyPr>
          <a:lstStyle/>
          <a:p>
            <a:r>
              <a:rPr lang="en-GB" dirty="0"/>
              <a:t>2.  Apologies</a:t>
            </a:r>
          </a:p>
        </p:txBody>
      </p:sp>
      <p:sp>
        <p:nvSpPr>
          <p:cNvPr id="8" name="Text Placeholder 6"/>
          <p:cNvSpPr>
            <a:spLocks noGrp="1"/>
          </p:cNvSpPr>
          <p:nvPr>
            <p:ph type="body" sz="quarter" idx="14"/>
          </p:nvPr>
        </p:nvSpPr>
        <p:spPr>
          <a:xfrm>
            <a:off x="6156176" y="4869160"/>
            <a:ext cx="2987824" cy="792088"/>
          </a:xfrm>
        </p:spPr>
        <p:txBody>
          <a:bodyPr>
            <a:normAutofit fontScale="92500" lnSpcReduction="20000"/>
          </a:bodyPr>
          <a:lstStyle/>
          <a:p>
            <a:pPr algn="r"/>
            <a:endParaRPr lang="en-GB" sz="1800" dirty="0"/>
          </a:p>
          <a:p>
            <a:pPr algn="r"/>
            <a:endParaRPr lang="en-GB" sz="1800" dirty="0"/>
          </a:p>
          <a:p>
            <a:pPr algn="r"/>
            <a:r>
              <a:rPr lang="en-GB" sz="1500" dirty="0"/>
              <a:t>@</a:t>
            </a:r>
            <a:r>
              <a:rPr lang="en-GB" sz="1600" dirty="0" err="1"/>
              <a:t>eupatientsforum</a:t>
            </a:r>
            <a:endParaRPr lang="en-GB" sz="1800" dirty="0"/>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2224" y="5354553"/>
            <a:ext cx="372160" cy="306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00725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83835" y="1958565"/>
            <a:ext cx="7294302" cy="3960440"/>
          </a:xfrm>
        </p:spPr>
        <p:txBody>
          <a:bodyPr/>
          <a:lstStyle/>
          <a:p>
            <a:pPr marL="0" indent="0">
              <a:buNone/>
            </a:pPr>
            <a:r>
              <a:rPr lang="en-GB" b="1" dirty="0"/>
              <a:t>Campaign’s strategic objective</a:t>
            </a:r>
            <a:r>
              <a:rPr lang="en-GB" dirty="0"/>
              <a:t>: The EPF Access campaign will contribute to making </a:t>
            </a:r>
            <a:r>
              <a:rPr lang="en-GB" b="1" dirty="0">
                <a:solidFill>
                  <a:srgbClr val="00B050"/>
                </a:solidFill>
              </a:rPr>
              <a:t>universal access a reality for EU patients by 2030</a:t>
            </a:r>
            <a:r>
              <a:rPr lang="en-GB" dirty="0"/>
              <a:t>, through defining and promoting concrete actions, in concert with the health community, to which decision makers need to commit, to ensure we achieve the Health SDG by 2030</a:t>
            </a:r>
          </a:p>
          <a:p>
            <a:endParaRPr lang="en-US" dirty="0"/>
          </a:p>
          <a:p>
            <a:endParaRPr lang="en-US" dirty="0"/>
          </a:p>
          <a:p>
            <a:endParaRPr lang="en-US" sz="2000" dirty="0"/>
          </a:p>
          <a:p>
            <a:pPr marL="0" indent="0">
              <a:buNone/>
            </a:pPr>
            <a:endParaRPr lang="en-US" dirty="0"/>
          </a:p>
        </p:txBody>
      </p:sp>
      <p:sp>
        <p:nvSpPr>
          <p:cNvPr id="3" name="Text Placeholder 2"/>
          <p:cNvSpPr>
            <a:spLocks noGrp="1"/>
          </p:cNvSpPr>
          <p:nvPr>
            <p:ph type="body" sz="quarter" idx="14"/>
          </p:nvPr>
        </p:nvSpPr>
        <p:spPr/>
        <p:txBody>
          <a:bodyPr/>
          <a:lstStyle/>
          <a:p>
            <a:r>
              <a:rPr lang="en-US" dirty="0"/>
              <a:t>Campaign’s Strategic Objective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839" y="1916832"/>
            <a:ext cx="1104996" cy="807790"/>
          </a:xfrm>
          <a:prstGeom prst="rect">
            <a:avLst/>
          </a:prstGeom>
        </p:spPr>
      </p:pic>
    </p:spTree>
    <p:extLst>
      <p:ext uri="{BB962C8B-B14F-4D97-AF65-F5344CB8AC3E}">
        <p14:creationId xmlns:p14="http://schemas.microsoft.com/office/powerpoint/2010/main" val="41541379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a:t>5 Areas for Action</a:t>
            </a:r>
          </a:p>
        </p:txBody>
      </p:sp>
      <p:sp>
        <p:nvSpPr>
          <p:cNvPr id="6" name="Rounded Rectangle 5"/>
          <p:cNvSpPr/>
          <p:nvPr/>
        </p:nvSpPr>
        <p:spPr>
          <a:xfrm>
            <a:off x="60169" y="2631602"/>
            <a:ext cx="2664296" cy="958212"/>
          </a:xfrm>
          <a:prstGeom prst="roundRect">
            <a:avLst/>
          </a:prstGeom>
          <a:solidFill>
            <a:srgbClr val="1FB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GB" dirty="0"/>
              <a:t>Providing access to </a:t>
            </a:r>
            <a:r>
              <a:rPr lang="en-GB" b="1" dirty="0"/>
              <a:t>quality of care</a:t>
            </a:r>
          </a:p>
        </p:txBody>
      </p:sp>
      <p:pic>
        <p:nvPicPr>
          <p:cNvPr id="8" name="Picture 7"/>
          <p:cNvPicPr>
            <a:picLocks noChangeAspect="1"/>
          </p:cNvPicPr>
          <p:nvPr/>
        </p:nvPicPr>
        <p:blipFill>
          <a:blip r:embed="rId3"/>
          <a:stretch>
            <a:fillRect/>
          </a:stretch>
        </p:blipFill>
        <p:spPr>
          <a:xfrm>
            <a:off x="3124073" y="2631602"/>
            <a:ext cx="2895851" cy="963251"/>
          </a:xfrm>
          <a:prstGeom prst="rect">
            <a:avLst/>
          </a:prstGeom>
        </p:spPr>
      </p:pic>
      <p:pic>
        <p:nvPicPr>
          <p:cNvPr id="10" name="Picture 9"/>
          <p:cNvPicPr>
            <a:picLocks noChangeAspect="1"/>
          </p:cNvPicPr>
          <p:nvPr/>
        </p:nvPicPr>
        <p:blipFill>
          <a:blip r:embed="rId4"/>
          <a:stretch>
            <a:fillRect/>
          </a:stretch>
        </p:blipFill>
        <p:spPr>
          <a:xfrm>
            <a:off x="6200286" y="2636912"/>
            <a:ext cx="2877561" cy="1042506"/>
          </a:xfrm>
          <a:prstGeom prst="rect">
            <a:avLst/>
          </a:prstGeom>
        </p:spPr>
      </p:pic>
      <p:pic>
        <p:nvPicPr>
          <p:cNvPr id="12" name="Picture 11"/>
          <p:cNvPicPr>
            <a:picLocks noChangeAspect="1"/>
          </p:cNvPicPr>
          <p:nvPr/>
        </p:nvPicPr>
        <p:blipFill>
          <a:blip r:embed="rId5"/>
          <a:stretch>
            <a:fillRect/>
          </a:stretch>
        </p:blipFill>
        <p:spPr>
          <a:xfrm>
            <a:off x="1636005" y="4895239"/>
            <a:ext cx="2670279" cy="1359526"/>
          </a:xfrm>
          <a:prstGeom prst="rect">
            <a:avLst/>
          </a:prstGeom>
        </p:spPr>
      </p:pic>
      <p:pic>
        <p:nvPicPr>
          <p:cNvPr id="14" name="Picture 13"/>
          <p:cNvPicPr>
            <a:picLocks noChangeAspect="1"/>
          </p:cNvPicPr>
          <p:nvPr/>
        </p:nvPicPr>
        <p:blipFill>
          <a:blip r:embed="rId6"/>
          <a:stretch>
            <a:fillRect/>
          </a:stretch>
        </p:blipFill>
        <p:spPr>
          <a:xfrm>
            <a:off x="4773698" y="4916577"/>
            <a:ext cx="2664183" cy="1316850"/>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7430" y="1230683"/>
            <a:ext cx="1329774" cy="1328442"/>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0560" y="1204159"/>
            <a:ext cx="1382875" cy="1381489"/>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07750" y="1162246"/>
            <a:ext cx="1462632" cy="1461167"/>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13135" y="3553909"/>
            <a:ext cx="1316018" cy="1314699"/>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47880" y="3597543"/>
            <a:ext cx="1324451" cy="1323124"/>
          </a:xfrm>
          <a:prstGeom prst="rect">
            <a:avLst/>
          </a:prstGeom>
        </p:spPr>
      </p:pic>
    </p:spTree>
    <p:extLst>
      <p:ext uri="{BB962C8B-B14F-4D97-AF65-F5344CB8AC3E}">
        <p14:creationId xmlns:p14="http://schemas.microsoft.com/office/powerpoint/2010/main" val="19741947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a:t>Campaign’s Opportunities</a:t>
            </a:r>
          </a:p>
        </p:txBody>
      </p:sp>
      <p:sp>
        <p:nvSpPr>
          <p:cNvPr id="8" name="TextBox 7"/>
          <p:cNvSpPr txBox="1"/>
          <p:nvPr/>
        </p:nvSpPr>
        <p:spPr>
          <a:xfrm>
            <a:off x="442202" y="1412776"/>
            <a:ext cx="8136607" cy="4401205"/>
          </a:xfrm>
          <a:prstGeom prst="rect">
            <a:avLst/>
          </a:prstGeom>
          <a:noFill/>
        </p:spPr>
        <p:txBody>
          <a:bodyPr wrap="square" rtlCol="0">
            <a:spAutoFit/>
          </a:bodyPr>
          <a:lstStyle/>
          <a:p>
            <a:pPr marL="0" indent="0">
              <a:buNone/>
            </a:pPr>
            <a:r>
              <a:rPr lang="en-GB" sz="2000" dirty="0">
                <a:latin typeface="Calibri" panose="020F0502020204030204" pitchFamily="34" charset="0"/>
                <a:cs typeface="Calibri" panose="020F0502020204030204" pitchFamily="34" charset="0"/>
              </a:rPr>
              <a:t>Under the tagline</a:t>
            </a:r>
            <a:r>
              <a:rPr lang="en-GB" sz="2000" b="1" dirty="0">
                <a:latin typeface="Calibri" panose="020F0502020204030204" pitchFamily="34" charset="0"/>
                <a:cs typeface="Calibri" panose="020F0502020204030204" pitchFamily="34" charset="0"/>
              </a:rPr>
              <a:t> ‘Universal Health Coverage For All’,</a:t>
            </a:r>
            <a:r>
              <a:rPr lang="en-GB" sz="2000" dirty="0">
                <a:latin typeface="Calibri" panose="020F0502020204030204" pitchFamily="34" charset="0"/>
                <a:cs typeface="Calibri" panose="020F0502020204030204" pitchFamily="34" charset="0"/>
              </a:rPr>
              <a:t> The campaign is an opportunity to:</a:t>
            </a:r>
          </a:p>
          <a:p>
            <a:pPr marL="0" indent="0">
              <a:buNone/>
            </a:pPr>
            <a:endParaRPr lang="en-GB"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000" b="1" dirty="0">
                <a:latin typeface="Calibri" panose="020F0502020204030204" pitchFamily="34" charset="0"/>
                <a:cs typeface="Calibri" panose="020F0502020204030204" pitchFamily="34" charset="0"/>
              </a:rPr>
              <a:t>raise awareness </a:t>
            </a:r>
            <a:r>
              <a:rPr lang="en-GB" sz="2000" dirty="0">
                <a:latin typeface="Calibri" panose="020F0502020204030204" pitchFamily="34" charset="0"/>
                <a:cs typeface="Calibri" panose="020F0502020204030204" pitchFamily="34" charset="0"/>
              </a:rPr>
              <a:t>about the </a:t>
            </a:r>
            <a:r>
              <a:rPr lang="en-GB" sz="2000" b="1" dirty="0">
                <a:latin typeface="Calibri" panose="020F0502020204030204" pitchFamily="34" charset="0"/>
                <a:cs typeface="Calibri" panose="020F0502020204030204" pitchFamily="34" charset="0"/>
              </a:rPr>
              <a:t>barriers </a:t>
            </a:r>
            <a:r>
              <a:rPr lang="en-GB" sz="2000" dirty="0">
                <a:latin typeface="Calibri" panose="020F0502020204030204" pitchFamily="34" charset="0"/>
                <a:cs typeface="Calibri" panose="020F0502020204030204" pitchFamily="34" charset="0"/>
              </a:rPr>
              <a:t>patients face in accessing healthcare</a:t>
            </a:r>
          </a:p>
          <a:p>
            <a:pPr marL="342900" indent="-342900">
              <a:buFont typeface="Arial" panose="020B0604020202020204" pitchFamily="34" charset="0"/>
              <a:buChar char="•"/>
            </a:pPr>
            <a:endParaRPr lang="en-GB"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000" dirty="0">
                <a:latin typeface="Calibri" panose="020F0502020204030204" pitchFamily="34" charset="0"/>
                <a:cs typeface="Calibri" panose="020F0502020204030204" pitchFamily="34" charset="0"/>
              </a:rPr>
              <a:t>to</a:t>
            </a:r>
            <a:r>
              <a:rPr lang="en-GB" sz="2000" b="1" dirty="0">
                <a:latin typeface="Calibri" panose="020F0502020204030204" pitchFamily="34" charset="0"/>
                <a:cs typeface="Calibri" panose="020F0502020204030204" pitchFamily="34" charset="0"/>
              </a:rPr>
              <a:t> build on current political momentum</a:t>
            </a:r>
            <a:r>
              <a:rPr lang="en-GB" sz="2000" dirty="0">
                <a:latin typeface="Calibri" panose="020F0502020204030204" pitchFamily="34" charset="0"/>
                <a:cs typeface="Calibri" panose="020F0502020204030204" pitchFamily="34" charset="0"/>
              </a:rPr>
              <a:t>, including the UN sustainable development goal for health</a:t>
            </a:r>
          </a:p>
          <a:p>
            <a:pPr marL="342900" indent="-342900">
              <a:buFont typeface="Arial" panose="020B0604020202020204" pitchFamily="34" charset="0"/>
              <a:buChar char="•"/>
            </a:pPr>
            <a:endParaRPr lang="en-GB"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000" dirty="0">
                <a:latin typeface="Calibri" panose="020F0502020204030204" pitchFamily="34" charset="0"/>
                <a:cs typeface="Calibri" panose="020F0502020204030204" pitchFamily="34" charset="0"/>
              </a:rPr>
              <a:t>to </a:t>
            </a:r>
            <a:r>
              <a:rPr lang="en-GB" sz="2000" b="1" dirty="0">
                <a:latin typeface="Calibri" panose="020F0502020204030204" pitchFamily="34" charset="0"/>
                <a:cs typeface="Calibri" panose="020F0502020204030204" pitchFamily="34" charset="0"/>
              </a:rPr>
              <a:t>foster more EU cooperation</a:t>
            </a:r>
            <a:r>
              <a:rPr lang="en-GB" sz="2000" dirty="0">
                <a:latin typeface="Calibri" panose="020F0502020204030204" pitchFamily="34" charset="0"/>
                <a:cs typeface="Calibri" panose="020F0502020204030204" pitchFamily="34" charset="0"/>
              </a:rPr>
              <a:t> on access to healthcare</a:t>
            </a:r>
          </a:p>
          <a:p>
            <a:pPr marL="342900" indent="-342900">
              <a:buFont typeface="Arial" panose="020B0604020202020204" pitchFamily="34" charset="0"/>
              <a:buChar char="•"/>
            </a:pPr>
            <a:endParaRPr lang="en-GB"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000" dirty="0">
                <a:latin typeface="Calibri" panose="020F0502020204030204" pitchFamily="34" charset="0"/>
                <a:cs typeface="Calibri" panose="020F0502020204030204" pitchFamily="34" charset="0"/>
              </a:rPr>
              <a:t>to </a:t>
            </a:r>
            <a:r>
              <a:rPr lang="en-GB" sz="2000" b="1" dirty="0">
                <a:latin typeface="Calibri" panose="020F0502020204030204" pitchFamily="34" charset="0"/>
                <a:cs typeface="Calibri" panose="020F0502020204030204" pitchFamily="34" charset="0"/>
              </a:rPr>
              <a:t>overturn the current trends </a:t>
            </a:r>
            <a:r>
              <a:rPr lang="en-GB" sz="2000" dirty="0">
                <a:latin typeface="Calibri" panose="020F0502020204030204" pitchFamily="34" charset="0"/>
                <a:cs typeface="Calibri" panose="020F0502020204030204" pitchFamily="34" charset="0"/>
              </a:rPr>
              <a:t>and</a:t>
            </a:r>
            <a:r>
              <a:rPr lang="en-GB" sz="2000" b="1" dirty="0">
                <a:latin typeface="Calibri" panose="020F0502020204030204" pitchFamily="34" charset="0"/>
                <a:cs typeface="Calibri" panose="020F0502020204030204" pitchFamily="34" charset="0"/>
              </a:rPr>
              <a:t> change the focus </a:t>
            </a:r>
            <a:r>
              <a:rPr lang="en-GB" sz="2000" dirty="0">
                <a:latin typeface="Calibri" panose="020F0502020204030204" pitchFamily="34" charset="0"/>
                <a:cs typeface="Calibri" panose="020F0502020204030204" pitchFamily="34" charset="0"/>
              </a:rPr>
              <a:t>of politicians from short sighted cuts and decisions on investment to a real commitment to a long term vision where </a:t>
            </a:r>
            <a:r>
              <a:rPr lang="en-GB" sz="2000" b="1" dirty="0">
                <a:latin typeface="Calibri" panose="020F0502020204030204" pitchFamily="34" charset="0"/>
                <a:cs typeface="Calibri" panose="020F0502020204030204" pitchFamily="34" charset="0"/>
              </a:rPr>
              <a:t>equity of access is a reality</a:t>
            </a:r>
          </a:p>
          <a:p>
            <a:pPr marL="342900" indent="-342900">
              <a:buFont typeface="Arial" panose="020B0604020202020204" pitchFamily="34" charset="0"/>
              <a:buChar char="•"/>
            </a:pPr>
            <a:endParaRPr lang="en-GB"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60244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GB"/>
          </a:p>
        </p:txBody>
      </p:sp>
      <p:sp>
        <p:nvSpPr>
          <p:cNvPr id="3" name="Text Placeholder 2"/>
          <p:cNvSpPr>
            <a:spLocks noGrp="1"/>
          </p:cNvSpPr>
          <p:nvPr>
            <p:ph type="body" sz="quarter" idx="14"/>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sp>
        <p:nvSpPr>
          <p:cNvPr id="5" name="Rectangle 4"/>
          <p:cNvSpPr/>
          <p:nvPr/>
        </p:nvSpPr>
        <p:spPr>
          <a:xfrm>
            <a:off x="-180528" y="-27384"/>
            <a:ext cx="9324528" cy="6984776"/>
          </a:xfrm>
          <a:prstGeom prst="rect">
            <a:avLst/>
          </a:prstGeom>
          <a:solidFill>
            <a:srgbClr val="1FB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b="1" dirty="0">
                <a:latin typeface="Calibri" panose="020F0502020204030204" pitchFamily="34" charset="0"/>
                <a:cs typeface="Calibri" panose="020F0502020204030204" pitchFamily="34" charset="0"/>
              </a:rPr>
              <a:t>Which stakeholders are we targeting?</a:t>
            </a:r>
            <a:endParaRPr lang="en-GB"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027613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European Parliament</a:t>
            </a:r>
          </a:p>
          <a:p>
            <a:r>
              <a:rPr lang="en-US" dirty="0"/>
              <a:t>European Commission</a:t>
            </a:r>
          </a:p>
          <a:p>
            <a:r>
              <a:rPr lang="en-US" dirty="0"/>
              <a:t>Member State representatives</a:t>
            </a:r>
          </a:p>
          <a:p>
            <a:r>
              <a:rPr lang="en-US" dirty="0"/>
              <a:t>Policy makers, politicians, HCPs</a:t>
            </a:r>
          </a:p>
          <a:p>
            <a:endParaRPr lang="en-US" dirty="0"/>
          </a:p>
          <a:p>
            <a:r>
              <a:rPr lang="en-US"/>
              <a:t>Aim </a:t>
            </a:r>
            <a:r>
              <a:rPr lang="en-US" dirty="0"/>
              <a:t>to work with a range of stakeholders </a:t>
            </a:r>
          </a:p>
          <a:p>
            <a:endParaRPr lang="en-US" dirty="0"/>
          </a:p>
          <a:p>
            <a:r>
              <a:rPr lang="en-US" dirty="0"/>
              <a:t>Most importantly, we need your help!</a:t>
            </a:r>
          </a:p>
          <a:p>
            <a:endParaRPr lang="en-US" dirty="0"/>
          </a:p>
          <a:p>
            <a:pPr marL="0" indent="0">
              <a:buNone/>
            </a:pPr>
            <a:endParaRPr lang="en-US" dirty="0"/>
          </a:p>
        </p:txBody>
      </p:sp>
      <p:sp>
        <p:nvSpPr>
          <p:cNvPr id="3" name="Text Placeholder 2"/>
          <p:cNvSpPr>
            <a:spLocks noGrp="1"/>
          </p:cNvSpPr>
          <p:nvPr>
            <p:ph type="body" sz="quarter" idx="14"/>
          </p:nvPr>
        </p:nvSpPr>
        <p:spPr/>
        <p:txBody>
          <a:bodyPr/>
          <a:lstStyle/>
          <a:p>
            <a:r>
              <a:rPr lang="en-US" dirty="0"/>
              <a:t>Stakeholders</a:t>
            </a:r>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028479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GB"/>
          </a:p>
        </p:txBody>
      </p:sp>
      <p:sp>
        <p:nvSpPr>
          <p:cNvPr id="3" name="Text Placeholder 2"/>
          <p:cNvSpPr>
            <a:spLocks noGrp="1"/>
          </p:cNvSpPr>
          <p:nvPr>
            <p:ph type="body" sz="quarter" idx="14"/>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sp>
        <p:nvSpPr>
          <p:cNvPr id="5" name="Rectangle 4"/>
          <p:cNvSpPr/>
          <p:nvPr/>
        </p:nvSpPr>
        <p:spPr>
          <a:xfrm>
            <a:off x="-180528" y="-27384"/>
            <a:ext cx="9324528" cy="6984776"/>
          </a:xfrm>
          <a:prstGeom prst="rect">
            <a:avLst/>
          </a:prstGeom>
          <a:solidFill>
            <a:srgbClr val="1FB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b="1" dirty="0">
                <a:latin typeface="Calibri" panose="020F0502020204030204" pitchFamily="34" charset="0"/>
                <a:cs typeface="Calibri" panose="020F0502020204030204" pitchFamily="34" charset="0"/>
              </a:rPr>
              <a:t>How can Members contribute to the Campaign and how can you use it to reinforce your own initiatives?</a:t>
            </a:r>
            <a:endParaRPr lang="en-GB"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1444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lvl="1">
              <a:buFont typeface="Arial" panose="020B0604020202020204" pitchFamily="34" charset="0"/>
              <a:buChar char="•"/>
            </a:pPr>
            <a:r>
              <a:rPr lang="en-GB" sz="2000" dirty="0">
                <a:solidFill>
                  <a:schemeClr val="tx1"/>
                </a:solidFill>
              </a:rPr>
              <a:t>Engage in your own context – emphasis on national parliamentary meetings </a:t>
            </a:r>
            <a:endParaRPr lang="en-US" sz="2000" dirty="0">
              <a:solidFill>
                <a:schemeClr val="tx1"/>
              </a:solidFill>
            </a:endParaRPr>
          </a:p>
          <a:p>
            <a:pPr lvl="1">
              <a:buFont typeface="Arial" panose="020B0604020202020204" pitchFamily="34" charset="0"/>
              <a:buChar char="•"/>
            </a:pPr>
            <a:r>
              <a:rPr lang="en-GB" sz="2000" dirty="0">
                <a:solidFill>
                  <a:schemeClr val="tx1"/>
                </a:solidFill>
              </a:rPr>
              <a:t>EPF Connect – member feedback and input to feed the content of the campaign’s policy-related initiatives and final political document.     For example: contributing patients evidence of gaps, barriers and what has improved access in a range of formats (anecdotal, experience, qualitative data, collecting narratives (members’ platform and feature in the blog) </a:t>
            </a:r>
          </a:p>
          <a:p>
            <a:pPr lvl="1">
              <a:buFont typeface="Arial" panose="020B0604020202020204" pitchFamily="34" charset="0"/>
              <a:buChar char="•"/>
            </a:pPr>
            <a:r>
              <a:rPr lang="en-GB" sz="2000" dirty="0">
                <a:solidFill>
                  <a:schemeClr val="tx1"/>
                </a:solidFill>
              </a:rPr>
              <a:t>Questions to members  via the weekly insider and </a:t>
            </a:r>
            <a:r>
              <a:rPr lang="en-GB" sz="2000" dirty="0" err="1">
                <a:solidFill>
                  <a:schemeClr val="tx1"/>
                </a:solidFill>
              </a:rPr>
              <a:t>facebook</a:t>
            </a:r>
            <a:r>
              <a:rPr lang="en-GB" sz="2000" dirty="0">
                <a:solidFill>
                  <a:schemeClr val="tx1"/>
                </a:solidFill>
              </a:rPr>
              <a:t> to feed the content of the campaign and final political document</a:t>
            </a:r>
            <a:endParaRPr lang="en-US" sz="2000" dirty="0">
              <a:solidFill>
                <a:schemeClr val="tx1"/>
              </a:solidFill>
            </a:endParaRPr>
          </a:p>
          <a:p>
            <a:pPr lvl="1">
              <a:buFont typeface="Arial" panose="020B0604020202020204" pitchFamily="34" charset="0"/>
              <a:buChar char="•"/>
            </a:pPr>
            <a:r>
              <a:rPr lang="en-GB" sz="2000" dirty="0">
                <a:solidFill>
                  <a:schemeClr val="tx1"/>
                </a:solidFill>
              </a:rPr>
              <a:t>Joint statements and press releases  </a:t>
            </a:r>
            <a:endParaRPr lang="en-US" sz="2000" dirty="0">
              <a:solidFill>
                <a:schemeClr val="tx1"/>
              </a:solidFill>
            </a:endParaRPr>
          </a:p>
          <a:p>
            <a:pPr lvl="1">
              <a:buFont typeface="Arial" panose="020B0604020202020204" pitchFamily="34" charset="0"/>
              <a:buChar char="•"/>
            </a:pPr>
            <a:r>
              <a:rPr lang="en-GB" sz="2000" dirty="0">
                <a:solidFill>
                  <a:schemeClr val="tx1"/>
                </a:solidFill>
              </a:rPr>
              <a:t>Get involved in various events where the campaign will be featured</a:t>
            </a:r>
            <a:endParaRPr lang="en-US" sz="2000" dirty="0">
              <a:solidFill>
                <a:schemeClr val="tx1"/>
              </a:solidFill>
            </a:endParaRPr>
          </a:p>
          <a:p>
            <a:endParaRPr lang="en-US" sz="2400" dirty="0"/>
          </a:p>
        </p:txBody>
      </p:sp>
      <p:sp>
        <p:nvSpPr>
          <p:cNvPr id="3" name="Text Placeholder 2"/>
          <p:cNvSpPr>
            <a:spLocks noGrp="1"/>
          </p:cNvSpPr>
          <p:nvPr>
            <p:ph type="body" sz="quarter" idx="14"/>
          </p:nvPr>
        </p:nvSpPr>
        <p:spPr/>
        <p:txBody>
          <a:bodyPr/>
          <a:lstStyle/>
          <a:p>
            <a:r>
              <a:rPr lang="en-US" dirty="0"/>
              <a:t>This is your Campaign</a:t>
            </a:r>
          </a:p>
        </p:txBody>
      </p:sp>
      <p:sp>
        <p:nvSpPr>
          <p:cNvPr id="4" name="Text Placeholder 3"/>
          <p:cNvSpPr>
            <a:spLocks noGrp="1"/>
          </p:cNvSpPr>
          <p:nvPr>
            <p:ph type="body" sz="quarter" idx="15"/>
          </p:nvPr>
        </p:nvSpPr>
        <p:spPr/>
        <p:txBody>
          <a:bodyPr/>
          <a:lstStyle/>
          <a:p>
            <a:r>
              <a:rPr lang="en-US" dirty="0"/>
              <a:t>Increasing the effectiveness of the Campaign</a:t>
            </a:r>
          </a:p>
        </p:txBody>
      </p:sp>
    </p:spTree>
    <p:extLst>
      <p:ext uri="{BB962C8B-B14F-4D97-AF65-F5344CB8AC3E}">
        <p14:creationId xmlns:p14="http://schemas.microsoft.com/office/powerpoint/2010/main" val="9689995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GB"/>
          </a:p>
        </p:txBody>
      </p:sp>
      <p:sp>
        <p:nvSpPr>
          <p:cNvPr id="3" name="Text Placeholder 2"/>
          <p:cNvSpPr>
            <a:spLocks noGrp="1"/>
          </p:cNvSpPr>
          <p:nvPr>
            <p:ph type="body" sz="quarter" idx="14"/>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sp>
        <p:nvSpPr>
          <p:cNvPr id="5" name="Rectangle 4"/>
          <p:cNvSpPr/>
          <p:nvPr/>
        </p:nvSpPr>
        <p:spPr>
          <a:xfrm>
            <a:off x="-180528" y="-27384"/>
            <a:ext cx="9324528" cy="6984776"/>
          </a:xfrm>
          <a:prstGeom prst="rect">
            <a:avLst/>
          </a:prstGeom>
          <a:solidFill>
            <a:srgbClr val="1FB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b="1" dirty="0">
                <a:latin typeface="Calibri" panose="020F0502020204030204" pitchFamily="34" charset="0"/>
                <a:cs typeface="Calibri" panose="020F0502020204030204" pitchFamily="34" charset="0"/>
              </a:rPr>
              <a:t>What are the expected outcomes of the Campaign? And what needs to be achieved for the Campaign to be a success? </a:t>
            </a:r>
            <a:endParaRPr lang="en-GB"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5749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a:t>Targets of the Campaign</a:t>
            </a:r>
          </a:p>
        </p:txBody>
      </p:sp>
      <p:sp>
        <p:nvSpPr>
          <p:cNvPr id="4" name="Text Placeholder 3"/>
          <p:cNvSpPr>
            <a:spLocks noGrp="1"/>
          </p:cNvSpPr>
          <p:nvPr>
            <p:ph type="body" sz="quarter" idx="13"/>
          </p:nvPr>
        </p:nvSpPr>
        <p:spPr>
          <a:xfrm>
            <a:off x="323528" y="2060848"/>
            <a:ext cx="8136904" cy="4058062"/>
          </a:xfrm>
        </p:spPr>
        <p:txBody>
          <a:bodyPr/>
          <a:lstStyle/>
          <a:p>
            <a:r>
              <a:rPr lang="en-US" sz="2000" dirty="0"/>
              <a:t>Raising awareness on </a:t>
            </a:r>
            <a:r>
              <a:rPr lang="en-GB" sz="2000" b="1" dirty="0"/>
              <a:t>gaps and barriers to universal health coverage</a:t>
            </a:r>
            <a:r>
              <a:rPr lang="en-GB" sz="2000" dirty="0"/>
              <a:t> from the patients’ perspective </a:t>
            </a:r>
          </a:p>
          <a:p>
            <a:r>
              <a:rPr lang="en-GB" sz="2000" dirty="0"/>
              <a:t>Contributing evidence towards the </a:t>
            </a:r>
            <a:r>
              <a:rPr lang="en-GB" sz="2000" b="1" dirty="0"/>
              <a:t>economic and human value of access to healthcare</a:t>
            </a:r>
            <a:r>
              <a:rPr lang="en-GB" sz="2000" dirty="0"/>
              <a:t> and the cost of non-access </a:t>
            </a:r>
          </a:p>
          <a:p>
            <a:r>
              <a:rPr lang="en-GB" sz="2000" dirty="0"/>
              <a:t>Defining short term, medium and long term </a:t>
            </a:r>
            <a:r>
              <a:rPr lang="en-GB" sz="2000" b="1" dirty="0"/>
              <a:t>political actions</a:t>
            </a:r>
            <a:r>
              <a:rPr lang="en-GB" sz="2000" dirty="0"/>
              <a:t> necessary to reach the goal </a:t>
            </a:r>
          </a:p>
          <a:p>
            <a:r>
              <a:rPr lang="en-GB" sz="2000" dirty="0"/>
              <a:t>Promoting awareness of the critical importance of collective </a:t>
            </a:r>
            <a:r>
              <a:rPr lang="en-GB" sz="2000" b="1" dirty="0"/>
              <a:t>patient involvement</a:t>
            </a:r>
            <a:r>
              <a:rPr lang="en-GB" sz="2000" dirty="0"/>
              <a:t> </a:t>
            </a:r>
          </a:p>
          <a:p>
            <a:r>
              <a:rPr lang="en-GB" sz="2000" dirty="0"/>
              <a:t>Calling for </a:t>
            </a:r>
            <a:r>
              <a:rPr lang="en-GB" sz="2000" b="1" dirty="0"/>
              <a:t>cooperation across policy areas</a:t>
            </a:r>
            <a:r>
              <a:rPr lang="en-GB" sz="2000" dirty="0"/>
              <a:t> </a:t>
            </a:r>
          </a:p>
          <a:p>
            <a:r>
              <a:rPr lang="en-GB" sz="2000" dirty="0"/>
              <a:t>Ensuring the </a:t>
            </a:r>
            <a:r>
              <a:rPr lang="en-GB" sz="2000" b="1" dirty="0"/>
              <a:t>inclusion of all health stakeholders</a:t>
            </a:r>
            <a:r>
              <a:rPr lang="en-GB" sz="2000" dirty="0"/>
              <a:t>,                                      including </a:t>
            </a:r>
            <a:r>
              <a:rPr lang="en-GB" sz="2000" b="1" dirty="0"/>
              <a:t>vulnerable or marginalised groups</a:t>
            </a:r>
          </a:p>
        </p:txBody>
      </p:sp>
      <p:sp>
        <p:nvSpPr>
          <p:cNvPr id="5" name="Text Placeholder 3"/>
          <p:cNvSpPr>
            <a:spLocks noGrp="1"/>
          </p:cNvSpPr>
          <p:nvPr>
            <p:ph type="body" sz="quarter" idx="15"/>
          </p:nvPr>
        </p:nvSpPr>
        <p:spPr>
          <a:xfrm>
            <a:off x="467544" y="1196752"/>
            <a:ext cx="8064896" cy="864096"/>
          </a:xfrm>
        </p:spPr>
        <p:txBody>
          <a:bodyPr/>
          <a:lstStyle/>
          <a:p>
            <a:r>
              <a:rPr lang="en-US" dirty="0"/>
              <a:t>A political document to contribute to shaping an EU action plan towards achieving universal health coverage by 2030</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160" y="4653136"/>
            <a:ext cx="2534694" cy="1424176"/>
          </a:xfrm>
          <a:prstGeom prst="rect">
            <a:avLst/>
          </a:prstGeom>
        </p:spPr>
      </p:pic>
    </p:spTree>
    <p:extLst>
      <p:ext uri="{BB962C8B-B14F-4D97-AF65-F5344CB8AC3E}">
        <p14:creationId xmlns:p14="http://schemas.microsoft.com/office/powerpoint/2010/main" val="1592433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41906" y="1196752"/>
            <a:ext cx="8136904" cy="5184576"/>
          </a:xfrm>
        </p:spPr>
        <p:txBody>
          <a:bodyPr/>
          <a:lstStyle/>
          <a:p>
            <a:endParaRPr lang="en-GB" sz="2400" dirty="0"/>
          </a:p>
          <a:p>
            <a:r>
              <a:rPr lang="en-GB" dirty="0"/>
              <a:t>A comprehensive document which will identify and </a:t>
            </a:r>
            <a:r>
              <a:rPr lang="en-GB" b="1" dirty="0"/>
              <a:t>propose key political steps, actions and recommendations</a:t>
            </a:r>
            <a:r>
              <a:rPr lang="en-GB" dirty="0"/>
              <a:t> that EU decision makers and member states need to take in order to achieve or tend to universal health coverage for all patients in the EU. </a:t>
            </a:r>
          </a:p>
          <a:p>
            <a:endParaRPr lang="en-GB" dirty="0"/>
          </a:p>
          <a:p>
            <a:r>
              <a:rPr lang="en-GB" dirty="0"/>
              <a:t>The EPF working group on access will have a leading role in the reflection process and drafting of the roadmap.</a:t>
            </a:r>
          </a:p>
          <a:p>
            <a:endParaRPr lang="en-GB" sz="2400" dirty="0"/>
          </a:p>
        </p:txBody>
      </p:sp>
      <p:sp>
        <p:nvSpPr>
          <p:cNvPr id="5" name="Text Placeholder 4"/>
          <p:cNvSpPr>
            <a:spLocks noGrp="1"/>
          </p:cNvSpPr>
          <p:nvPr>
            <p:ph type="body" sz="quarter" idx="14"/>
          </p:nvPr>
        </p:nvSpPr>
        <p:spPr>
          <a:xfrm>
            <a:off x="467544" y="116632"/>
            <a:ext cx="6912471" cy="647700"/>
          </a:xfrm>
        </p:spPr>
        <p:txBody>
          <a:bodyPr/>
          <a:lstStyle/>
          <a:p>
            <a:r>
              <a:rPr lang="en-GB" dirty="0"/>
              <a:t>Final Political Document</a:t>
            </a:r>
            <a:endParaRPr lang="en-US" dirty="0"/>
          </a:p>
        </p:txBody>
      </p:sp>
    </p:spTree>
    <p:extLst>
      <p:ext uri="{BB962C8B-B14F-4D97-AF65-F5344CB8AC3E}">
        <p14:creationId xmlns:p14="http://schemas.microsoft.com/office/powerpoint/2010/main" val="2596617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r>
              <a:rPr lang="en-GB" dirty="0"/>
              <a:t>10/04/17</a:t>
            </a:r>
          </a:p>
        </p:txBody>
      </p:sp>
      <p:sp>
        <p:nvSpPr>
          <p:cNvPr id="6" name="Text Placeholder 5"/>
          <p:cNvSpPr>
            <a:spLocks noGrp="1"/>
          </p:cNvSpPr>
          <p:nvPr>
            <p:ph type="body" sz="quarter" idx="13"/>
          </p:nvPr>
        </p:nvSpPr>
        <p:spPr>
          <a:xfrm>
            <a:off x="539552" y="5229200"/>
            <a:ext cx="3168352" cy="360040"/>
          </a:xfrm>
        </p:spPr>
        <p:txBody>
          <a:bodyPr>
            <a:noAutofit/>
          </a:bodyPr>
          <a:lstStyle/>
          <a:p>
            <a:r>
              <a:rPr lang="en-GB" dirty="0"/>
              <a:t>EPF Annual General Meeting</a:t>
            </a:r>
          </a:p>
        </p:txBody>
      </p:sp>
      <p:sp>
        <p:nvSpPr>
          <p:cNvPr id="9" name="Text Placeholder 8"/>
          <p:cNvSpPr>
            <a:spLocks noGrp="1"/>
          </p:cNvSpPr>
          <p:nvPr>
            <p:ph type="body" sz="quarter" idx="10"/>
          </p:nvPr>
        </p:nvSpPr>
        <p:spPr/>
        <p:txBody>
          <a:bodyPr>
            <a:normAutofit/>
          </a:bodyPr>
          <a:lstStyle/>
          <a:p>
            <a:r>
              <a:rPr lang="en-GB" dirty="0"/>
              <a:t>3.  Approval of the minutes of the last AGM</a:t>
            </a:r>
          </a:p>
        </p:txBody>
      </p:sp>
      <p:sp>
        <p:nvSpPr>
          <p:cNvPr id="8" name="Text Placeholder 6"/>
          <p:cNvSpPr>
            <a:spLocks noGrp="1"/>
          </p:cNvSpPr>
          <p:nvPr>
            <p:ph type="body" sz="quarter" idx="14"/>
          </p:nvPr>
        </p:nvSpPr>
        <p:spPr>
          <a:xfrm>
            <a:off x="6156176" y="4869160"/>
            <a:ext cx="2987824" cy="792088"/>
          </a:xfrm>
        </p:spPr>
        <p:txBody>
          <a:bodyPr>
            <a:normAutofit fontScale="92500" lnSpcReduction="20000"/>
          </a:bodyPr>
          <a:lstStyle/>
          <a:p>
            <a:pPr algn="r"/>
            <a:endParaRPr lang="en-GB" sz="1800" dirty="0"/>
          </a:p>
          <a:p>
            <a:pPr algn="r"/>
            <a:endParaRPr lang="en-GB" sz="1800" dirty="0"/>
          </a:p>
          <a:p>
            <a:pPr algn="r"/>
            <a:r>
              <a:rPr lang="en-GB" sz="1500" dirty="0"/>
              <a:t>@</a:t>
            </a:r>
            <a:r>
              <a:rPr lang="en-GB" sz="1600" dirty="0" err="1"/>
              <a:t>eupatientsforum</a:t>
            </a:r>
            <a:endParaRPr lang="en-GB" sz="1800" dirty="0"/>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2224" y="5354553"/>
            <a:ext cx="372160" cy="306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714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67544" y="1916832"/>
            <a:ext cx="8594590" cy="4654882"/>
          </a:xfrm>
          <a:noFill/>
          <a:ln>
            <a:noFill/>
          </a:ln>
        </p:spPr>
        <p:style>
          <a:lnRef idx="2">
            <a:schemeClr val="accent1"/>
          </a:lnRef>
          <a:fillRef idx="1">
            <a:schemeClr val="lt1"/>
          </a:fillRef>
          <a:effectRef idx="0">
            <a:schemeClr val="accent1"/>
          </a:effectRef>
          <a:fontRef idx="minor">
            <a:schemeClr val="dk1"/>
          </a:fontRef>
        </p:style>
        <p:txBody>
          <a:bodyPr/>
          <a:lstStyle/>
          <a:p>
            <a:pPr marL="0" indent="0">
              <a:buNone/>
            </a:pPr>
            <a:r>
              <a:rPr lang="en-US" sz="3600" dirty="0">
                <a:solidFill>
                  <a:schemeClr val="tx1"/>
                </a:solidFill>
              </a:rPr>
              <a:t>-a means to achieve objectives</a:t>
            </a:r>
          </a:p>
          <a:p>
            <a:pPr marL="0" indent="0">
              <a:buNone/>
            </a:pPr>
            <a:endParaRPr lang="en-US" sz="3600" dirty="0">
              <a:solidFill>
                <a:schemeClr val="tx1"/>
              </a:solidFill>
            </a:endParaRPr>
          </a:p>
          <a:p>
            <a:pPr marL="0" indent="0">
              <a:buNone/>
            </a:pPr>
            <a:r>
              <a:rPr lang="en-US" sz="3600" dirty="0">
                <a:solidFill>
                  <a:schemeClr val="tx1"/>
                </a:solidFill>
              </a:rPr>
              <a:t>-membership and stakeholder involvement</a:t>
            </a:r>
          </a:p>
          <a:p>
            <a:pPr marL="0" indent="0">
              <a:buNone/>
            </a:pPr>
            <a:endParaRPr lang="en-US" sz="3600" dirty="0">
              <a:solidFill>
                <a:srgbClr val="002060"/>
              </a:solidFill>
            </a:endParaRPr>
          </a:p>
          <a:p>
            <a:pPr marL="0" indent="0">
              <a:buNone/>
            </a:pPr>
            <a:endParaRPr lang="en-US" sz="3600" dirty="0">
              <a:solidFill>
                <a:srgbClr val="002060"/>
              </a:solidFill>
            </a:endParaRPr>
          </a:p>
        </p:txBody>
      </p:sp>
      <p:sp>
        <p:nvSpPr>
          <p:cNvPr id="3" name="Text Placeholder 2"/>
          <p:cNvSpPr>
            <a:spLocks noGrp="1"/>
          </p:cNvSpPr>
          <p:nvPr>
            <p:ph type="body" sz="quarter" idx="14"/>
          </p:nvPr>
        </p:nvSpPr>
        <p:spPr/>
        <p:txBody>
          <a:bodyPr/>
          <a:lstStyle/>
          <a:p>
            <a:r>
              <a:rPr lang="en-US" dirty="0" err="1"/>
              <a:t>Comms</a:t>
            </a:r>
            <a:r>
              <a:rPr lang="en-US" dirty="0"/>
              <a:t> &amp; Public Affairs</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11960" y="3410386"/>
            <a:ext cx="3823440" cy="3861048"/>
          </a:xfrm>
          <a:prstGeom prst="rect">
            <a:avLst/>
          </a:prstGeom>
        </p:spPr>
      </p:pic>
    </p:spTree>
    <p:extLst>
      <p:ext uri="{BB962C8B-B14F-4D97-AF65-F5344CB8AC3E}">
        <p14:creationId xmlns:p14="http://schemas.microsoft.com/office/powerpoint/2010/main" val="3558582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67544" y="1890033"/>
            <a:ext cx="4464496" cy="3168183"/>
          </a:xfrm>
          <a:noFill/>
          <a:ln>
            <a:noFill/>
          </a:ln>
        </p:spPr>
        <p:style>
          <a:lnRef idx="2">
            <a:schemeClr val="accent1"/>
          </a:lnRef>
          <a:fillRef idx="1">
            <a:schemeClr val="lt1"/>
          </a:fillRef>
          <a:effectRef idx="0">
            <a:schemeClr val="accent1"/>
          </a:effectRef>
          <a:fontRef idx="minor">
            <a:schemeClr val="dk1"/>
          </a:fontRef>
        </p:style>
        <p:txBody>
          <a:bodyPr/>
          <a:lstStyle/>
          <a:p>
            <a:r>
              <a:rPr lang="en-US" sz="3600" dirty="0">
                <a:solidFill>
                  <a:schemeClr val="tx1"/>
                </a:solidFill>
              </a:rPr>
              <a:t>Pledge Signature</a:t>
            </a:r>
          </a:p>
          <a:p>
            <a:endParaRPr lang="en-US" sz="3600" dirty="0">
              <a:solidFill>
                <a:schemeClr val="tx1"/>
              </a:solidFill>
            </a:endParaRPr>
          </a:p>
          <a:p>
            <a:r>
              <a:rPr lang="en-US" sz="3600" dirty="0">
                <a:solidFill>
                  <a:schemeClr val="tx1"/>
                </a:solidFill>
              </a:rPr>
              <a:t>Bilateral Meetings</a:t>
            </a:r>
          </a:p>
          <a:p>
            <a:endParaRPr lang="en-US" sz="3600" dirty="0">
              <a:solidFill>
                <a:schemeClr val="tx1"/>
              </a:solidFill>
            </a:endParaRPr>
          </a:p>
          <a:p>
            <a:r>
              <a:rPr lang="en-US" sz="3600" dirty="0">
                <a:solidFill>
                  <a:schemeClr val="tx1"/>
                </a:solidFill>
              </a:rPr>
              <a:t>5 Champion MEPs</a:t>
            </a:r>
          </a:p>
        </p:txBody>
      </p:sp>
      <p:sp>
        <p:nvSpPr>
          <p:cNvPr id="3" name="Text Placeholder 2"/>
          <p:cNvSpPr>
            <a:spLocks noGrp="1"/>
          </p:cNvSpPr>
          <p:nvPr>
            <p:ph type="body" sz="quarter" idx="14"/>
          </p:nvPr>
        </p:nvSpPr>
        <p:spPr/>
        <p:txBody>
          <a:bodyPr/>
          <a:lstStyle/>
          <a:p>
            <a:r>
              <a:rPr lang="en-US" dirty="0"/>
              <a:t>Achieve Political Commitment</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24309" y="1892229"/>
            <a:ext cx="3470796" cy="3048770"/>
          </a:xfrm>
          <a:prstGeom prst="rect">
            <a:avLst/>
          </a:prstGeom>
        </p:spPr>
      </p:pic>
    </p:spTree>
    <p:extLst>
      <p:ext uri="{BB962C8B-B14F-4D97-AF65-F5344CB8AC3E}">
        <p14:creationId xmlns:p14="http://schemas.microsoft.com/office/powerpoint/2010/main" val="4386625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25024" t="16717" r="39273" b="38708"/>
          <a:stretch/>
        </p:blipFill>
        <p:spPr>
          <a:xfrm>
            <a:off x="5249162" y="3648476"/>
            <a:ext cx="1461884" cy="2099379"/>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18785" t="12993" r="56877" b="36214"/>
          <a:stretch/>
        </p:blipFill>
        <p:spPr>
          <a:xfrm>
            <a:off x="2296940" y="3698195"/>
            <a:ext cx="1409644" cy="1961238"/>
          </a:xfrm>
          <a:prstGeom prst="rect">
            <a:avLst/>
          </a:prstGeom>
        </p:spPr>
      </p:pic>
      <p:sp>
        <p:nvSpPr>
          <p:cNvPr id="2" name="Text Placeholder 1"/>
          <p:cNvSpPr>
            <a:spLocks noGrp="1"/>
          </p:cNvSpPr>
          <p:nvPr>
            <p:ph type="body" sz="quarter" idx="13"/>
          </p:nvPr>
        </p:nvSpPr>
        <p:spPr>
          <a:xfrm>
            <a:off x="467544" y="1890033"/>
            <a:ext cx="6768752" cy="4131255"/>
          </a:xfrm>
          <a:noFill/>
          <a:ln>
            <a:noFill/>
          </a:ln>
        </p:spPr>
        <p:style>
          <a:lnRef idx="2">
            <a:schemeClr val="accent1"/>
          </a:lnRef>
          <a:fillRef idx="1">
            <a:schemeClr val="lt1"/>
          </a:fillRef>
          <a:effectRef idx="0">
            <a:schemeClr val="accent1"/>
          </a:effectRef>
          <a:fontRef idx="minor">
            <a:schemeClr val="dk1"/>
          </a:fontRef>
        </p:style>
        <p:txBody>
          <a:bodyPr/>
          <a:lstStyle/>
          <a:p>
            <a:endParaRPr lang="en-US" sz="3600" dirty="0">
              <a:solidFill>
                <a:schemeClr val="tx1"/>
              </a:solidFill>
            </a:endParaRPr>
          </a:p>
          <a:p>
            <a:endParaRPr lang="en-US" sz="3600" dirty="0">
              <a:solidFill>
                <a:schemeClr val="tx1"/>
              </a:solidFill>
            </a:endParaRPr>
          </a:p>
        </p:txBody>
      </p:sp>
      <p:sp>
        <p:nvSpPr>
          <p:cNvPr id="3" name="Text Placeholder 2"/>
          <p:cNvSpPr>
            <a:spLocks noGrp="1"/>
          </p:cNvSpPr>
          <p:nvPr>
            <p:ph type="body" sz="quarter" idx="14"/>
          </p:nvPr>
        </p:nvSpPr>
        <p:spPr/>
        <p:txBody>
          <a:bodyPr/>
          <a:lstStyle/>
          <a:p>
            <a:r>
              <a:rPr lang="en-US" dirty="0"/>
              <a:t>5 Champion MEPs</a:t>
            </a: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35037" r="32675" b="26383"/>
          <a:stretch/>
        </p:blipFill>
        <p:spPr>
          <a:xfrm>
            <a:off x="1270930" y="1236180"/>
            <a:ext cx="1365261" cy="2075938"/>
          </a:xfrm>
          <a:prstGeom prst="rect">
            <a:avLst/>
          </a:prstGeom>
        </p:spPr>
      </p:pic>
      <p:sp>
        <p:nvSpPr>
          <p:cNvPr id="8" name="Rounded Rectangle 5"/>
          <p:cNvSpPr/>
          <p:nvPr/>
        </p:nvSpPr>
        <p:spPr>
          <a:xfrm>
            <a:off x="696325" y="3281318"/>
            <a:ext cx="2573209" cy="575173"/>
          </a:xfrm>
          <a:prstGeom prst="roundRect">
            <a:avLst/>
          </a:prstGeom>
          <a:solidFill>
            <a:srgbClr val="1FB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GB" dirty="0"/>
              <a:t>Paul </a:t>
            </a:r>
            <a:r>
              <a:rPr lang="en-GB" dirty="0" err="1"/>
              <a:t>Rübig</a:t>
            </a:r>
            <a:r>
              <a:rPr lang="en-GB" dirty="0"/>
              <a:t>, EPP, Austria</a:t>
            </a:r>
            <a:endParaRPr lang="en-GB" b="1" dirty="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593" y="2383516"/>
            <a:ext cx="1096024" cy="1094926"/>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17897" r="61025" b="53738"/>
          <a:stretch/>
        </p:blipFill>
        <p:spPr>
          <a:xfrm>
            <a:off x="3761274" y="1242029"/>
            <a:ext cx="1487888" cy="2064239"/>
          </a:xfrm>
          <a:prstGeom prst="rect">
            <a:avLst/>
          </a:prstGeom>
        </p:spPr>
      </p:pic>
      <p:sp>
        <p:nvSpPr>
          <p:cNvPr id="11" name="Rounded Rectangle 5"/>
          <p:cNvSpPr/>
          <p:nvPr/>
        </p:nvSpPr>
        <p:spPr>
          <a:xfrm>
            <a:off x="3506036" y="3256729"/>
            <a:ext cx="2243550" cy="666064"/>
          </a:xfrm>
          <a:prstGeom prst="roundRect">
            <a:avLst/>
          </a:prstGeom>
          <a:solidFill>
            <a:srgbClr val="1FB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GB" dirty="0"/>
              <a:t>Miriam </a:t>
            </a:r>
            <a:r>
              <a:rPr lang="en-GB" dirty="0" err="1"/>
              <a:t>Dalli</a:t>
            </a:r>
            <a:r>
              <a:rPr lang="en-GB" dirty="0"/>
              <a:t>, S&amp;D, Malta</a:t>
            </a:r>
            <a:endParaRPr lang="en-GB" b="1" dirty="0"/>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62263" y="2420519"/>
            <a:ext cx="1021943" cy="1020919"/>
          </a:xfrm>
          <a:prstGeom prst="rect">
            <a:avLst/>
          </a:prstGeom>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22999" t="27559" r="35987" b="25850"/>
          <a:stretch/>
        </p:blipFill>
        <p:spPr>
          <a:xfrm>
            <a:off x="6571144" y="1248353"/>
            <a:ext cx="1330304" cy="2270326"/>
          </a:xfrm>
          <a:prstGeom prst="rect">
            <a:avLst/>
          </a:prstGeom>
        </p:spPr>
      </p:pic>
      <p:sp>
        <p:nvSpPr>
          <p:cNvPr id="14" name="Rounded Rectangle 5"/>
          <p:cNvSpPr/>
          <p:nvPr/>
        </p:nvSpPr>
        <p:spPr>
          <a:xfrm>
            <a:off x="6257710" y="3256729"/>
            <a:ext cx="2536325" cy="787584"/>
          </a:xfrm>
          <a:prstGeom prst="roundRect">
            <a:avLst/>
          </a:prstGeom>
          <a:solidFill>
            <a:srgbClr val="1FB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GB" dirty="0"/>
              <a:t>Katerina </a:t>
            </a:r>
            <a:r>
              <a:rPr lang="en-GB" dirty="0" err="1"/>
              <a:t>Konecna</a:t>
            </a:r>
            <a:r>
              <a:rPr lang="en-GB" dirty="0"/>
              <a:t>, GUE-NGL, Czech Republic</a:t>
            </a:r>
            <a:endParaRPr lang="en-GB" b="1" dirty="0"/>
          </a:p>
        </p:txBody>
      </p: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38123" y="2449396"/>
            <a:ext cx="974894" cy="973917"/>
          </a:xfrm>
          <a:prstGeom prst="rect">
            <a:avLst/>
          </a:prstGeom>
        </p:spPr>
      </p:pic>
      <p:sp>
        <p:nvSpPr>
          <p:cNvPr id="17" name="Rounded Rectangle 5"/>
          <p:cNvSpPr/>
          <p:nvPr/>
        </p:nvSpPr>
        <p:spPr>
          <a:xfrm>
            <a:off x="1725550" y="5614731"/>
            <a:ext cx="2612089" cy="602917"/>
          </a:xfrm>
          <a:prstGeom prst="roundRect">
            <a:avLst/>
          </a:prstGeom>
          <a:solidFill>
            <a:srgbClr val="1FB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GB" dirty="0" err="1"/>
              <a:t>Sirpa</a:t>
            </a:r>
            <a:r>
              <a:rPr lang="en-GB" dirty="0"/>
              <a:t> </a:t>
            </a:r>
            <a:r>
              <a:rPr lang="en-GB" dirty="0" err="1"/>
              <a:t>Pietikainen</a:t>
            </a:r>
            <a:r>
              <a:rPr lang="en-GB" dirty="0"/>
              <a:t>, EPP, Finland</a:t>
            </a:r>
            <a:endParaRPr lang="en-GB" b="1" dirty="0"/>
          </a:p>
        </p:txBody>
      </p:sp>
      <p:sp>
        <p:nvSpPr>
          <p:cNvPr id="20" name="Rounded Rectangle 5"/>
          <p:cNvSpPr/>
          <p:nvPr/>
        </p:nvSpPr>
        <p:spPr>
          <a:xfrm>
            <a:off x="4866124" y="5716508"/>
            <a:ext cx="2612089" cy="602917"/>
          </a:xfrm>
          <a:prstGeom prst="roundRect">
            <a:avLst/>
          </a:prstGeom>
          <a:solidFill>
            <a:srgbClr val="1FB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GB" dirty="0"/>
              <a:t>Andrey </a:t>
            </a:r>
            <a:r>
              <a:rPr lang="en-GB" dirty="0" err="1"/>
              <a:t>Kovatchev</a:t>
            </a:r>
            <a:r>
              <a:rPr lang="en-GB" dirty="0"/>
              <a:t>, EPP, Bulgaria</a:t>
            </a:r>
            <a:endParaRPr lang="en-GB" b="1" dirty="0"/>
          </a:p>
        </p:txBody>
      </p:sp>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05218" y="4759003"/>
            <a:ext cx="1017507" cy="1016488"/>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08040" y="4722742"/>
            <a:ext cx="994763" cy="993766"/>
          </a:xfrm>
          <a:prstGeom prst="rect">
            <a:avLst/>
          </a:prstGeom>
        </p:spPr>
      </p:pic>
    </p:spTree>
    <p:extLst>
      <p:ext uri="{BB962C8B-B14F-4D97-AF65-F5344CB8AC3E}">
        <p14:creationId xmlns:p14="http://schemas.microsoft.com/office/powerpoint/2010/main" val="3509249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67544" y="1772816"/>
            <a:ext cx="4464496" cy="3168183"/>
          </a:xfrm>
          <a:noFill/>
          <a:ln>
            <a:noFill/>
          </a:ln>
        </p:spPr>
        <p:style>
          <a:lnRef idx="2">
            <a:schemeClr val="accent1"/>
          </a:lnRef>
          <a:fillRef idx="1">
            <a:schemeClr val="lt1"/>
          </a:fillRef>
          <a:effectRef idx="0">
            <a:schemeClr val="accent1"/>
          </a:effectRef>
          <a:fontRef idx="minor">
            <a:schemeClr val="dk1"/>
          </a:fontRef>
        </p:style>
        <p:txBody>
          <a:bodyPr/>
          <a:lstStyle/>
          <a:p>
            <a:r>
              <a:rPr lang="en-US" sz="3600" dirty="0">
                <a:solidFill>
                  <a:schemeClr val="tx1"/>
                </a:solidFill>
              </a:rPr>
              <a:t>Membership</a:t>
            </a:r>
          </a:p>
          <a:p>
            <a:pPr marL="0" indent="0">
              <a:buNone/>
            </a:pPr>
            <a:endParaRPr lang="en-US" sz="3600" dirty="0">
              <a:solidFill>
                <a:schemeClr val="tx1"/>
              </a:solidFill>
            </a:endParaRPr>
          </a:p>
          <a:p>
            <a:r>
              <a:rPr lang="en-US" sz="3600" dirty="0">
                <a:solidFill>
                  <a:schemeClr val="tx1"/>
                </a:solidFill>
              </a:rPr>
              <a:t>Stakeholders</a:t>
            </a:r>
          </a:p>
          <a:p>
            <a:pPr marL="0" indent="0">
              <a:buNone/>
            </a:pPr>
            <a:endParaRPr lang="en-US" sz="3600" dirty="0">
              <a:solidFill>
                <a:schemeClr val="tx1"/>
              </a:solidFill>
            </a:endParaRPr>
          </a:p>
          <a:p>
            <a:r>
              <a:rPr lang="en-US" sz="3600" dirty="0">
                <a:solidFill>
                  <a:schemeClr val="tx1"/>
                </a:solidFill>
              </a:rPr>
              <a:t>Public</a:t>
            </a:r>
            <a:endParaRPr lang="en-US" sz="4000" dirty="0">
              <a:solidFill>
                <a:schemeClr val="tx1"/>
              </a:solidFill>
            </a:endParaRPr>
          </a:p>
        </p:txBody>
      </p:sp>
      <p:sp>
        <p:nvSpPr>
          <p:cNvPr id="3" name="Text Placeholder 2"/>
          <p:cNvSpPr>
            <a:spLocks noGrp="1"/>
          </p:cNvSpPr>
          <p:nvPr>
            <p:ph type="body" sz="quarter" idx="14"/>
          </p:nvPr>
        </p:nvSpPr>
        <p:spPr/>
        <p:txBody>
          <a:bodyPr/>
          <a:lstStyle/>
          <a:p>
            <a:r>
              <a:rPr lang="en-US" dirty="0"/>
              <a:t>Involvement &amp; Social Engagement</a:t>
            </a:r>
          </a:p>
        </p:txBody>
      </p:sp>
      <p:sp>
        <p:nvSpPr>
          <p:cNvPr id="4" name="Text Placeholder 3"/>
          <p:cNvSpPr>
            <a:spLocks noGrp="1"/>
          </p:cNvSpPr>
          <p:nvPr>
            <p:ph type="body" sz="quarter" idx="15"/>
          </p:nvPr>
        </p:nvSpPr>
        <p:spPr/>
        <p:txBody>
          <a:bodyPr/>
          <a:lstStyle/>
          <a:p>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35896" y="1802326"/>
            <a:ext cx="4306459" cy="2119409"/>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35896" y="4095509"/>
            <a:ext cx="2875317" cy="2204864"/>
          </a:xfrm>
          <a:prstGeom prst="rect">
            <a:avLst/>
          </a:prstGeom>
        </p:spPr>
      </p:pic>
    </p:spTree>
    <p:extLst>
      <p:ext uri="{BB962C8B-B14F-4D97-AF65-F5344CB8AC3E}">
        <p14:creationId xmlns:p14="http://schemas.microsoft.com/office/powerpoint/2010/main" val="1648616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8856" y="2564904"/>
            <a:ext cx="4480217" cy="3789040"/>
          </a:xfrm>
          <a:prstGeom prst="rect">
            <a:avLst/>
          </a:prstGeom>
        </p:spPr>
      </p:pic>
      <p:sp>
        <p:nvSpPr>
          <p:cNvPr id="2" name="Text Placeholder 1"/>
          <p:cNvSpPr>
            <a:spLocks noGrp="1"/>
          </p:cNvSpPr>
          <p:nvPr>
            <p:ph type="body" sz="quarter" idx="13"/>
          </p:nvPr>
        </p:nvSpPr>
        <p:spPr>
          <a:xfrm>
            <a:off x="467544" y="1772816"/>
            <a:ext cx="4464496" cy="4680520"/>
          </a:xfrm>
          <a:noFill/>
          <a:ln>
            <a:noFill/>
          </a:ln>
        </p:spPr>
        <p:style>
          <a:lnRef idx="2">
            <a:schemeClr val="accent1"/>
          </a:lnRef>
          <a:fillRef idx="1">
            <a:schemeClr val="lt1"/>
          </a:fillRef>
          <a:effectRef idx="0">
            <a:schemeClr val="accent1"/>
          </a:effectRef>
          <a:fontRef idx="minor">
            <a:schemeClr val="dk1"/>
          </a:fontRef>
        </p:style>
        <p:txBody>
          <a:bodyPr/>
          <a:lstStyle/>
          <a:p>
            <a:r>
              <a:rPr lang="en-US" sz="3200" dirty="0">
                <a:solidFill>
                  <a:schemeClr val="tx1"/>
                </a:solidFill>
              </a:rPr>
              <a:t>Online petition: the more the better!</a:t>
            </a:r>
          </a:p>
          <a:p>
            <a:pPr marL="0" indent="0">
              <a:buNone/>
            </a:pPr>
            <a:endParaRPr lang="en-US" sz="3600" dirty="0">
              <a:solidFill>
                <a:schemeClr val="tx1"/>
              </a:solidFill>
            </a:endParaRPr>
          </a:p>
          <a:p>
            <a:r>
              <a:rPr lang="en-US" sz="3200" dirty="0">
                <a:solidFill>
                  <a:schemeClr val="tx1"/>
                </a:solidFill>
              </a:rPr>
              <a:t>Testimonies</a:t>
            </a:r>
          </a:p>
          <a:p>
            <a:pPr marL="0" indent="0">
              <a:buNone/>
            </a:pPr>
            <a:endParaRPr lang="en-US" sz="3600" dirty="0">
              <a:solidFill>
                <a:schemeClr val="tx1"/>
              </a:solidFill>
            </a:endParaRPr>
          </a:p>
          <a:p>
            <a:pPr marL="0" indent="0">
              <a:buNone/>
            </a:pPr>
            <a:r>
              <a:rPr lang="en-US" b="1" u="sng" dirty="0">
                <a:solidFill>
                  <a:srgbClr val="005696"/>
                </a:solidFill>
              </a:rPr>
              <a:t>Add societal weight to our policy asks</a:t>
            </a:r>
          </a:p>
        </p:txBody>
      </p:sp>
      <p:sp>
        <p:nvSpPr>
          <p:cNvPr id="3" name="Text Placeholder 2"/>
          <p:cNvSpPr>
            <a:spLocks noGrp="1"/>
          </p:cNvSpPr>
          <p:nvPr>
            <p:ph type="body" sz="quarter" idx="14"/>
          </p:nvPr>
        </p:nvSpPr>
        <p:spPr/>
        <p:txBody>
          <a:bodyPr/>
          <a:lstStyle/>
          <a:p>
            <a:r>
              <a:rPr lang="en-US" dirty="0"/>
              <a:t>Involvement &amp; Social Engagement</a:t>
            </a:r>
          </a:p>
        </p:txBody>
      </p:sp>
      <p:sp>
        <p:nvSpPr>
          <p:cNvPr id="4" name="Text Placeholder 3"/>
          <p:cNvSpPr>
            <a:spLocks noGrp="1"/>
          </p:cNvSpPr>
          <p:nvPr>
            <p:ph type="body" sz="quarter" idx="15"/>
          </p:nvPr>
        </p:nvSpPr>
        <p:spPr/>
        <p:txBody>
          <a:bodyPr/>
          <a:lstStyle/>
          <a:p>
            <a:endParaRPr lang="en-US" dirty="0"/>
          </a:p>
        </p:txBody>
      </p:sp>
      <p:sp>
        <p:nvSpPr>
          <p:cNvPr id="6" name="Speech Bubble: Oval 5"/>
          <p:cNvSpPr/>
          <p:nvPr/>
        </p:nvSpPr>
        <p:spPr>
          <a:xfrm>
            <a:off x="7092280" y="1414285"/>
            <a:ext cx="1800200" cy="1260968"/>
          </a:xfrm>
          <a:prstGeom prst="wedgeEllipse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3200" b="1" dirty="0"/>
              <a:t>Sign here! </a:t>
            </a:r>
          </a:p>
        </p:txBody>
      </p:sp>
    </p:spTree>
    <p:extLst>
      <p:ext uri="{BB962C8B-B14F-4D97-AF65-F5344CB8AC3E}">
        <p14:creationId xmlns:p14="http://schemas.microsoft.com/office/powerpoint/2010/main" val="2224561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51520" y="4767158"/>
            <a:ext cx="3096344" cy="779323"/>
          </a:xfrm>
        </p:spPr>
        <p:txBody>
          <a:bodyPr/>
          <a:lstStyle/>
          <a:p>
            <a:r>
              <a:rPr lang="en-GB" dirty="0"/>
              <a:t>10/04/17</a:t>
            </a:r>
          </a:p>
          <a:p>
            <a:r>
              <a:rPr lang="en-GB" dirty="0"/>
              <a:t>EPF Annual General Meeting</a:t>
            </a:r>
          </a:p>
        </p:txBody>
      </p:sp>
      <p:sp>
        <p:nvSpPr>
          <p:cNvPr id="9" name="Text Placeholder 8"/>
          <p:cNvSpPr>
            <a:spLocks noGrp="1"/>
          </p:cNvSpPr>
          <p:nvPr>
            <p:ph type="body" sz="quarter" idx="10"/>
          </p:nvPr>
        </p:nvSpPr>
        <p:spPr>
          <a:xfrm>
            <a:off x="1259630" y="1946826"/>
            <a:ext cx="6877231" cy="1008112"/>
          </a:xfrm>
        </p:spPr>
        <p:txBody>
          <a:bodyPr/>
          <a:lstStyle/>
          <a:p>
            <a:r>
              <a:rPr lang="en-GB" dirty="0"/>
              <a:t>6. Finance</a:t>
            </a:r>
            <a:endParaRPr lang="en-GB" b="0" cap="none" dirty="0"/>
          </a:p>
        </p:txBody>
      </p:sp>
      <p:sp>
        <p:nvSpPr>
          <p:cNvPr id="6" name="Text Placeholder 1"/>
          <p:cNvSpPr>
            <a:spLocks noGrp="1"/>
          </p:cNvSpPr>
          <p:nvPr>
            <p:ph type="body" sz="quarter" idx="14"/>
          </p:nvPr>
        </p:nvSpPr>
        <p:spPr>
          <a:xfrm>
            <a:off x="1854238" y="3068960"/>
            <a:ext cx="5688013" cy="792088"/>
          </a:xfrm>
        </p:spPr>
        <p:txBody>
          <a:bodyPr/>
          <a:lstStyle/>
          <a:p>
            <a:r>
              <a:rPr lang="en-GB" sz="2000" dirty="0" err="1"/>
              <a:t>Radu</a:t>
            </a:r>
            <a:r>
              <a:rPr lang="en-GB" sz="2000" dirty="0"/>
              <a:t> </a:t>
            </a:r>
            <a:r>
              <a:rPr lang="en-GB" sz="2000" dirty="0" err="1"/>
              <a:t>Ganescu</a:t>
            </a:r>
            <a:endParaRPr lang="en-GB" sz="2000" dirty="0"/>
          </a:p>
          <a:p>
            <a:r>
              <a:rPr lang="en-GB" sz="1400" dirty="0"/>
              <a:t>EPF Treasurer</a:t>
            </a:r>
          </a:p>
        </p:txBody>
      </p:sp>
      <p:sp>
        <p:nvSpPr>
          <p:cNvPr id="7" name="Text Placeholder 6"/>
          <p:cNvSpPr>
            <a:spLocks noGrp="1"/>
          </p:cNvSpPr>
          <p:nvPr>
            <p:ph type="body" sz="quarter" idx="14"/>
          </p:nvPr>
        </p:nvSpPr>
        <p:spPr>
          <a:xfrm>
            <a:off x="6153824" y="4437112"/>
            <a:ext cx="2987824" cy="1224136"/>
          </a:xfrm>
        </p:spPr>
        <p:txBody>
          <a:bodyPr/>
          <a:lstStyle/>
          <a:p>
            <a:pPr algn="r"/>
            <a:endParaRPr lang="en-GB" sz="2000" b="1" dirty="0"/>
          </a:p>
          <a:p>
            <a:pPr algn="r"/>
            <a:endParaRPr lang="en-GB" sz="2000" b="1" dirty="0"/>
          </a:p>
          <a:p>
            <a:pPr algn="r"/>
            <a:r>
              <a:rPr lang="en-GB" sz="1400" dirty="0"/>
              <a:t>@</a:t>
            </a:r>
            <a:r>
              <a:rPr lang="en-GB" sz="1400" dirty="0" err="1"/>
              <a:t>eupatientsforum</a:t>
            </a:r>
            <a:endParaRPr lang="en-GB" sz="1400"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0091" y="5189874"/>
            <a:ext cx="372160" cy="306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8395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GB" dirty="0"/>
              <a:t>2016 Balance Sheet: ASSET</a:t>
            </a:r>
          </a:p>
        </p:txBody>
      </p:sp>
      <p:graphicFrame>
        <p:nvGraphicFramePr>
          <p:cNvPr id="5" name="Table 4"/>
          <p:cNvGraphicFramePr>
            <a:graphicFrameLocks noGrp="1"/>
          </p:cNvGraphicFramePr>
          <p:nvPr>
            <p:extLst/>
          </p:nvPr>
        </p:nvGraphicFramePr>
        <p:xfrm>
          <a:off x="4283968" y="1340768"/>
          <a:ext cx="4680519" cy="2026920"/>
        </p:xfrm>
        <a:graphic>
          <a:graphicData uri="http://schemas.openxmlformats.org/drawingml/2006/table">
            <a:tbl>
              <a:tblPr firstRow="1" bandRow="1">
                <a:tableStyleId>{7DF18680-E054-41AD-8BC1-D1AEF772440D}</a:tableStyleId>
              </a:tblPr>
              <a:tblGrid>
                <a:gridCol w="1560173">
                  <a:extLst>
                    <a:ext uri="{9D8B030D-6E8A-4147-A177-3AD203B41FA5}">
                      <a16:colId xmlns:a16="http://schemas.microsoft.com/office/drawing/2014/main" val="1686294752"/>
                    </a:ext>
                  </a:extLst>
                </a:gridCol>
                <a:gridCol w="1560173">
                  <a:extLst>
                    <a:ext uri="{9D8B030D-6E8A-4147-A177-3AD203B41FA5}">
                      <a16:colId xmlns:a16="http://schemas.microsoft.com/office/drawing/2014/main" val="3823370122"/>
                    </a:ext>
                  </a:extLst>
                </a:gridCol>
                <a:gridCol w="1560173">
                  <a:extLst>
                    <a:ext uri="{9D8B030D-6E8A-4147-A177-3AD203B41FA5}">
                      <a16:colId xmlns:a16="http://schemas.microsoft.com/office/drawing/2014/main" val="1144026998"/>
                    </a:ext>
                  </a:extLst>
                </a:gridCol>
              </a:tblGrid>
              <a:tr h="139040">
                <a:tc>
                  <a:txBody>
                    <a:bodyPr/>
                    <a:lstStyle/>
                    <a:p>
                      <a:r>
                        <a:rPr lang="en-GB" sz="1600" dirty="0"/>
                        <a:t>1 – Fixed Assets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2015</a:t>
                      </a:r>
                    </a:p>
                  </a:txBody>
                  <a:tcPr>
                    <a:solidFill>
                      <a:schemeClr val="accent1"/>
                    </a:solidFill>
                  </a:tcPr>
                </a:tc>
                <a:tc>
                  <a:txBody>
                    <a:bodyPr/>
                    <a:lstStyle/>
                    <a:p>
                      <a:r>
                        <a:rPr lang="en-GB" sz="1600" dirty="0"/>
                        <a:t>2016</a:t>
                      </a:r>
                    </a:p>
                  </a:txBody>
                  <a:tcPr>
                    <a:solidFill>
                      <a:schemeClr val="accent6"/>
                    </a:solidFill>
                  </a:tcPr>
                </a:tc>
                <a:extLst>
                  <a:ext uri="{0D108BD9-81ED-4DB2-BD59-A6C34878D82A}">
                    <a16:rowId xmlns:a16="http://schemas.microsoft.com/office/drawing/2014/main" val="3627763758"/>
                  </a:ext>
                </a:extLst>
              </a:tr>
              <a:tr h="370840">
                <a:tc>
                  <a:txBody>
                    <a:bodyPr/>
                    <a:lstStyle/>
                    <a:p>
                      <a:r>
                        <a:rPr lang="en-GB" sz="1600" dirty="0"/>
                        <a:t>Leasehold</a:t>
                      </a:r>
                    </a:p>
                  </a:txBody>
                  <a:tcPr/>
                </a:tc>
                <a:tc>
                  <a:txBody>
                    <a:bodyPr/>
                    <a:lstStyle/>
                    <a:p>
                      <a:r>
                        <a:rPr lang="en-GB" sz="1600" dirty="0"/>
                        <a:t>44,438.00</a:t>
                      </a:r>
                    </a:p>
                  </a:txBody>
                  <a:tcPr>
                    <a:solidFill>
                      <a:schemeClr val="accent1">
                        <a:lumMod val="60000"/>
                        <a:lumOff val="40000"/>
                      </a:schemeClr>
                    </a:solidFill>
                  </a:tcPr>
                </a:tc>
                <a:tc>
                  <a:txBody>
                    <a:bodyPr/>
                    <a:lstStyle/>
                    <a:p>
                      <a:r>
                        <a:rPr lang="en-GB" sz="1600" dirty="0"/>
                        <a:t>40,402.00</a:t>
                      </a:r>
                    </a:p>
                  </a:txBody>
                  <a:tcPr>
                    <a:solidFill>
                      <a:schemeClr val="accent6">
                        <a:lumMod val="60000"/>
                        <a:lumOff val="40000"/>
                      </a:schemeClr>
                    </a:solidFill>
                  </a:tcPr>
                </a:tc>
                <a:extLst>
                  <a:ext uri="{0D108BD9-81ED-4DB2-BD59-A6C34878D82A}">
                    <a16:rowId xmlns:a16="http://schemas.microsoft.com/office/drawing/2014/main" val="2179210379"/>
                  </a:ext>
                </a:extLst>
              </a:tr>
              <a:tr h="370840">
                <a:tc>
                  <a:txBody>
                    <a:bodyPr/>
                    <a:lstStyle/>
                    <a:p>
                      <a:r>
                        <a:rPr lang="en-GB" sz="1600" dirty="0"/>
                        <a:t>Furniture, ICT</a:t>
                      </a:r>
                    </a:p>
                  </a:txBody>
                  <a:tcPr/>
                </a:tc>
                <a:tc>
                  <a:txBody>
                    <a:bodyPr/>
                    <a:lstStyle/>
                    <a:p>
                      <a:r>
                        <a:rPr lang="en-GB" sz="1600" dirty="0"/>
                        <a:t>21,802.00</a:t>
                      </a:r>
                    </a:p>
                  </a:txBody>
                  <a:tcPr>
                    <a:solidFill>
                      <a:schemeClr val="accent1">
                        <a:lumMod val="20000"/>
                        <a:lumOff val="80000"/>
                      </a:schemeClr>
                    </a:solidFill>
                  </a:tcPr>
                </a:tc>
                <a:tc>
                  <a:txBody>
                    <a:bodyPr/>
                    <a:lstStyle/>
                    <a:p>
                      <a:r>
                        <a:rPr lang="en-GB" sz="1600" dirty="0"/>
                        <a:t>18,730.00</a:t>
                      </a:r>
                    </a:p>
                  </a:txBody>
                  <a:tcPr>
                    <a:solidFill>
                      <a:schemeClr val="accent6">
                        <a:lumMod val="20000"/>
                        <a:lumOff val="80000"/>
                      </a:schemeClr>
                    </a:solidFill>
                  </a:tcPr>
                </a:tc>
                <a:extLst>
                  <a:ext uri="{0D108BD9-81ED-4DB2-BD59-A6C34878D82A}">
                    <a16:rowId xmlns:a16="http://schemas.microsoft.com/office/drawing/2014/main" val="1829345669"/>
                  </a:ext>
                </a:extLst>
              </a:tr>
              <a:tr h="370840">
                <a:tc>
                  <a:txBody>
                    <a:bodyPr/>
                    <a:lstStyle/>
                    <a:p>
                      <a:r>
                        <a:rPr lang="en-GB" sz="1600" dirty="0"/>
                        <a:t>Equipment guarantee</a:t>
                      </a:r>
                    </a:p>
                  </a:txBody>
                  <a:tcPr/>
                </a:tc>
                <a:tc>
                  <a:txBody>
                    <a:bodyPr/>
                    <a:lstStyle/>
                    <a:p>
                      <a:r>
                        <a:rPr lang="en-GB" sz="1600" dirty="0"/>
                        <a:t>50.00</a:t>
                      </a:r>
                    </a:p>
                  </a:txBody>
                  <a:tcPr>
                    <a:solidFill>
                      <a:schemeClr val="accent1">
                        <a:lumMod val="60000"/>
                        <a:lumOff val="40000"/>
                      </a:schemeClr>
                    </a:solidFill>
                  </a:tcPr>
                </a:tc>
                <a:tc>
                  <a:txBody>
                    <a:bodyPr/>
                    <a:lstStyle/>
                    <a:p>
                      <a:r>
                        <a:rPr lang="en-GB" sz="1600" dirty="0"/>
                        <a:t>50.00</a:t>
                      </a:r>
                      <a:endParaRPr lang="en-GB" sz="1600" b="0" dirty="0"/>
                    </a:p>
                  </a:txBody>
                  <a:tcPr>
                    <a:solidFill>
                      <a:schemeClr val="accent6">
                        <a:lumMod val="60000"/>
                        <a:lumOff val="40000"/>
                      </a:schemeClr>
                    </a:solidFill>
                  </a:tcPr>
                </a:tc>
                <a:extLst>
                  <a:ext uri="{0D108BD9-81ED-4DB2-BD59-A6C34878D82A}">
                    <a16:rowId xmlns:a16="http://schemas.microsoft.com/office/drawing/2014/main" val="3316764706"/>
                  </a:ext>
                </a:extLst>
              </a:tr>
              <a:tr h="370840">
                <a:tc>
                  <a:txBody>
                    <a:bodyPr/>
                    <a:lstStyle/>
                    <a:p>
                      <a:r>
                        <a:rPr lang="en-GB" sz="1600" b="1" dirty="0"/>
                        <a:t>TOTAL</a:t>
                      </a:r>
                    </a:p>
                  </a:txBody>
                  <a:tcPr/>
                </a:tc>
                <a:tc>
                  <a:txBody>
                    <a:bodyPr/>
                    <a:lstStyle/>
                    <a:p>
                      <a:r>
                        <a:rPr lang="en-GB" sz="1600" b="1" dirty="0"/>
                        <a:t>66,290.00</a:t>
                      </a:r>
                    </a:p>
                  </a:txBody>
                  <a:tcPr>
                    <a:solidFill>
                      <a:schemeClr val="accent1">
                        <a:lumMod val="20000"/>
                        <a:lumOff val="80000"/>
                      </a:schemeClr>
                    </a:solidFill>
                  </a:tcPr>
                </a:tc>
                <a:tc>
                  <a:txBody>
                    <a:bodyPr/>
                    <a:lstStyle/>
                    <a:p>
                      <a:r>
                        <a:rPr lang="en-GB" sz="1600" b="1" dirty="0"/>
                        <a:t>59,182.00</a:t>
                      </a:r>
                    </a:p>
                  </a:txBody>
                  <a:tcPr>
                    <a:solidFill>
                      <a:schemeClr val="accent6">
                        <a:lumMod val="20000"/>
                        <a:lumOff val="80000"/>
                      </a:schemeClr>
                    </a:solidFill>
                  </a:tcPr>
                </a:tc>
                <a:extLst>
                  <a:ext uri="{0D108BD9-81ED-4DB2-BD59-A6C34878D82A}">
                    <a16:rowId xmlns:a16="http://schemas.microsoft.com/office/drawing/2014/main" val="3702924699"/>
                  </a:ext>
                </a:extLst>
              </a:tr>
            </a:tbl>
          </a:graphicData>
        </a:graphic>
      </p:graphicFrame>
      <p:graphicFrame>
        <p:nvGraphicFramePr>
          <p:cNvPr id="6" name="Table 5"/>
          <p:cNvGraphicFramePr>
            <a:graphicFrameLocks noGrp="1"/>
          </p:cNvGraphicFramePr>
          <p:nvPr>
            <p:extLst/>
          </p:nvPr>
        </p:nvGraphicFramePr>
        <p:xfrm>
          <a:off x="4283967" y="3575787"/>
          <a:ext cx="4680519" cy="2479040"/>
        </p:xfrm>
        <a:graphic>
          <a:graphicData uri="http://schemas.openxmlformats.org/drawingml/2006/table">
            <a:tbl>
              <a:tblPr firstRow="1" bandRow="1">
                <a:tableStyleId>{7DF18680-E054-41AD-8BC1-D1AEF772440D}</a:tableStyleId>
              </a:tblPr>
              <a:tblGrid>
                <a:gridCol w="1560173">
                  <a:extLst>
                    <a:ext uri="{9D8B030D-6E8A-4147-A177-3AD203B41FA5}">
                      <a16:colId xmlns:a16="http://schemas.microsoft.com/office/drawing/2014/main" val="1686294752"/>
                    </a:ext>
                  </a:extLst>
                </a:gridCol>
                <a:gridCol w="1560173">
                  <a:extLst>
                    <a:ext uri="{9D8B030D-6E8A-4147-A177-3AD203B41FA5}">
                      <a16:colId xmlns:a16="http://schemas.microsoft.com/office/drawing/2014/main" val="3823370122"/>
                    </a:ext>
                  </a:extLst>
                </a:gridCol>
                <a:gridCol w="1560173">
                  <a:extLst>
                    <a:ext uri="{9D8B030D-6E8A-4147-A177-3AD203B41FA5}">
                      <a16:colId xmlns:a16="http://schemas.microsoft.com/office/drawing/2014/main" val="1144026998"/>
                    </a:ext>
                  </a:extLst>
                </a:gridCol>
              </a:tblGrid>
              <a:tr h="139040">
                <a:tc>
                  <a:txBody>
                    <a:bodyPr/>
                    <a:lstStyle/>
                    <a:p>
                      <a:r>
                        <a:rPr lang="en-GB" sz="1600" dirty="0"/>
                        <a:t>2 – Current Assets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2015</a:t>
                      </a:r>
                    </a:p>
                  </a:txBody>
                  <a:tcPr>
                    <a:solidFill>
                      <a:schemeClr val="accent1"/>
                    </a:solidFill>
                  </a:tcPr>
                </a:tc>
                <a:tc>
                  <a:txBody>
                    <a:bodyPr/>
                    <a:lstStyle/>
                    <a:p>
                      <a:r>
                        <a:rPr lang="en-GB" sz="1600" dirty="0"/>
                        <a:t>2016</a:t>
                      </a:r>
                    </a:p>
                  </a:txBody>
                  <a:tcPr>
                    <a:solidFill>
                      <a:schemeClr val="accent6"/>
                    </a:solidFill>
                  </a:tcPr>
                </a:tc>
                <a:extLst>
                  <a:ext uri="{0D108BD9-81ED-4DB2-BD59-A6C34878D82A}">
                    <a16:rowId xmlns:a16="http://schemas.microsoft.com/office/drawing/2014/main" val="3627763758"/>
                  </a:ext>
                </a:extLst>
              </a:tr>
              <a:tr h="370840">
                <a:tc>
                  <a:txBody>
                    <a:bodyPr/>
                    <a:lstStyle/>
                    <a:p>
                      <a:r>
                        <a:rPr lang="en-GB" sz="1600" dirty="0"/>
                        <a:t>Accounts receivable</a:t>
                      </a:r>
                    </a:p>
                  </a:txBody>
                  <a:tcPr/>
                </a:tc>
                <a:tc>
                  <a:txBody>
                    <a:bodyPr/>
                    <a:lstStyle/>
                    <a:p>
                      <a:r>
                        <a:rPr lang="en-GB" sz="1600" dirty="0"/>
                        <a:t>784,079.00</a:t>
                      </a:r>
                    </a:p>
                  </a:txBody>
                  <a:tcPr>
                    <a:solidFill>
                      <a:schemeClr val="accent1">
                        <a:lumMod val="60000"/>
                        <a:lumOff val="40000"/>
                      </a:schemeClr>
                    </a:solidFill>
                  </a:tcPr>
                </a:tc>
                <a:tc>
                  <a:txBody>
                    <a:bodyPr/>
                    <a:lstStyle/>
                    <a:p>
                      <a:r>
                        <a:rPr lang="en-GB" sz="1600" dirty="0"/>
                        <a:t>811,277.00</a:t>
                      </a:r>
                    </a:p>
                  </a:txBody>
                  <a:tcPr>
                    <a:solidFill>
                      <a:schemeClr val="accent6">
                        <a:lumMod val="60000"/>
                        <a:lumOff val="40000"/>
                      </a:schemeClr>
                    </a:solidFill>
                  </a:tcPr>
                </a:tc>
                <a:extLst>
                  <a:ext uri="{0D108BD9-81ED-4DB2-BD59-A6C34878D82A}">
                    <a16:rowId xmlns:a16="http://schemas.microsoft.com/office/drawing/2014/main" val="2179210379"/>
                  </a:ext>
                </a:extLst>
              </a:tr>
              <a:tr h="370840">
                <a:tc>
                  <a:txBody>
                    <a:bodyPr/>
                    <a:lstStyle/>
                    <a:p>
                      <a:r>
                        <a:rPr lang="en-GB" sz="1600" dirty="0"/>
                        <a:t>Cash in bank</a:t>
                      </a:r>
                    </a:p>
                  </a:txBody>
                  <a:tcPr/>
                </a:tc>
                <a:tc>
                  <a:txBody>
                    <a:bodyPr/>
                    <a:lstStyle/>
                    <a:p>
                      <a:r>
                        <a:rPr lang="en-GB" sz="1600" dirty="0"/>
                        <a:t>669,073.00</a:t>
                      </a:r>
                    </a:p>
                  </a:txBody>
                  <a:tcPr>
                    <a:solidFill>
                      <a:schemeClr val="accent1">
                        <a:lumMod val="20000"/>
                        <a:lumOff val="80000"/>
                      </a:schemeClr>
                    </a:solidFill>
                  </a:tcPr>
                </a:tc>
                <a:tc>
                  <a:txBody>
                    <a:bodyPr/>
                    <a:lstStyle/>
                    <a:p>
                      <a:r>
                        <a:rPr lang="en-GB" sz="1600" dirty="0"/>
                        <a:t>852,994.00</a:t>
                      </a:r>
                    </a:p>
                  </a:txBody>
                  <a:tcPr>
                    <a:solidFill>
                      <a:schemeClr val="accent6">
                        <a:lumMod val="20000"/>
                        <a:lumOff val="80000"/>
                      </a:schemeClr>
                    </a:solidFill>
                  </a:tcPr>
                </a:tc>
                <a:extLst>
                  <a:ext uri="{0D108BD9-81ED-4DB2-BD59-A6C34878D82A}">
                    <a16:rowId xmlns:a16="http://schemas.microsoft.com/office/drawing/2014/main" val="1829345669"/>
                  </a:ext>
                </a:extLst>
              </a:tr>
              <a:tr h="370840">
                <a:tc>
                  <a:txBody>
                    <a:bodyPr/>
                    <a:lstStyle/>
                    <a:p>
                      <a:r>
                        <a:rPr lang="en-GB" sz="1600" dirty="0"/>
                        <a:t>Prepaid expenses</a:t>
                      </a:r>
                    </a:p>
                  </a:txBody>
                  <a:tcPr/>
                </a:tc>
                <a:tc>
                  <a:txBody>
                    <a:bodyPr/>
                    <a:lstStyle/>
                    <a:p>
                      <a:r>
                        <a:rPr lang="en-GB" sz="1600" dirty="0"/>
                        <a:t>5,235.00</a:t>
                      </a:r>
                    </a:p>
                  </a:txBody>
                  <a:tcPr>
                    <a:solidFill>
                      <a:schemeClr val="accent1">
                        <a:lumMod val="60000"/>
                        <a:lumOff val="40000"/>
                      </a:schemeClr>
                    </a:solidFill>
                  </a:tcPr>
                </a:tc>
                <a:tc>
                  <a:txBody>
                    <a:bodyPr/>
                    <a:lstStyle/>
                    <a:p>
                      <a:r>
                        <a:rPr lang="en-GB" sz="1600" dirty="0"/>
                        <a:t>38,614.00</a:t>
                      </a:r>
                    </a:p>
                  </a:txBody>
                  <a:tcPr>
                    <a:solidFill>
                      <a:schemeClr val="accent6">
                        <a:lumMod val="60000"/>
                        <a:lumOff val="40000"/>
                      </a:schemeClr>
                    </a:solidFill>
                  </a:tcPr>
                </a:tc>
                <a:extLst>
                  <a:ext uri="{0D108BD9-81ED-4DB2-BD59-A6C34878D82A}">
                    <a16:rowId xmlns:a16="http://schemas.microsoft.com/office/drawing/2014/main" val="3316764706"/>
                  </a:ext>
                </a:extLst>
              </a:tr>
              <a:tr h="370840">
                <a:tc>
                  <a:txBody>
                    <a:bodyPr/>
                    <a:lstStyle/>
                    <a:p>
                      <a:r>
                        <a:rPr lang="en-GB" sz="1600" b="1" dirty="0"/>
                        <a:t>TOTAL</a:t>
                      </a:r>
                    </a:p>
                  </a:txBody>
                  <a:tcPr/>
                </a:tc>
                <a:tc>
                  <a:txBody>
                    <a:bodyPr/>
                    <a:lstStyle/>
                    <a:p>
                      <a:r>
                        <a:rPr lang="en-GB" sz="1600" b="1" dirty="0"/>
                        <a:t>1,458,387.00</a:t>
                      </a:r>
                    </a:p>
                  </a:txBody>
                  <a:tcPr>
                    <a:solidFill>
                      <a:schemeClr val="accent1">
                        <a:lumMod val="20000"/>
                        <a:lumOff val="80000"/>
                      </a:schemeClr>
                    </a:solidFill>
                  </a:tcPr>
                </a:tc>
                <a:tc>
                  <a:txBody>
                    <a:bodyPr/>
                    <a:lstStyle/>
                    <a:p>
                      <a:r>
                        <a:rPr lang="en-GB" sz="1600" b="1" dirty="0"/>
                        <a:t>1,702,885.00</a:t>
                      </a:r>
                    </a:p>
                  </a:txBody>
                  <a:tcPr>
                    <a:solidFill>
                      <a:schemeClr val="accent6">
                        <a:lumMod val="20000"/>
                        <a:lumOff val="80000"/>
                      </a:schemeClr>
                    </a:solidFill>
                  </a:tcPr>
                </a:tc>
                <a:extLst>
                  <a:ext uri="{0D108BD9-81ED-4DB2-BD59-A6C34878D82A}">
                    <a16:rowId xmlns:a16="http://schemas.microsoft.com/office/drawing/2014/main" val="464634727"/>
                  </a:ext>
                </a:extLst>
              </a:tr>
            </a:tbl>
          </a:graphicData>
        </a:graphic>
      </p:graphicFrame>
      <p:graphicFrame>
        <p:nvGraphicFramePr>
          <p:cNvPr id="10" name="Chart 9"/>
          <p:cNvGraphicFramePr/>
          <p:nvPr>
            <p:extLst/>
          </p:nvPr>
        </p:nvGraphicFramePr>
        <p:xfrm>
          <a:off x="-900608" y="1802237"/>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52817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GB" dirty="0"/>
              <a:t>2016 Balance Sheet: LIABILITIES</a:t>
            </a:r>
          </a:p>
        </p:txBody>
      </p:sp>
      <p:graphicFrame>
        <p:nvGraphicFramePr>
          <p:cNvPr id="2" name="Table 1"/>
          <p:cNvGraphicFramePr>
            <a:graphicFrameLocks noGrp="1"/>
          </p:cNvGraphicFramePr>
          <p:nvPr>
            <p:extLst/>
          </p:nvPr>
        </p:nvGraphicFramePr>
        <p:xfrm>
          <a:off x="4283968" y="1340768"/>
          <a:ext cx="4680519" cy="1656080"/>
        </p:xfrm>
        <a:graphic>
          <a:graphicData uri="http://schemas.openxmlformats.org/drawingml/2006/table">
            <a:tbl>
              <a:tblPr firstRow="1" bandRow="1">
                <a:tableStyleId>{7DF18680-E054-41AD-8BC1-D1AEF772440D}</a:tableStyleId>
              </a:tblPr>
              <a:tblGrid>
                <a:gridCol w="1560173">
                  <a:extLst>
                    <a:ext uri="{9D8B030D-6E8A-4147-A177-3AD203B41FA5}">
                      <a16:colId xmlns:a16="http://schemas.microsoft.com/office/drawing/2014/main" val="1686294752"/>
                    </a:ext>
                  </a:extLst>
                </a:gridCol>
                <a:gridCol w="1560173">
                  <a:extLst>
                    <a:ext uri="{9D8B030D-6E8A-4147-A177-3AD203B41FA5}">
                      <a16:colId xmlns:a16="http://schemas.microsoft.com/office/drawing/2014/main" val="3823370122"/>
                    </a:ext>
                  </a:extLst>
                </a:gridCol>
                <a:gridCol w="1560173">
                  <a:extLst>
                    <a:ext uri="{9D8B030D-6E8A-4147-A177-3AD203B41FA5}">
                      <a16:colId xmlns:a16="http://schemas.microsoft.com/office/drawing/2014/main" val="1144026998"/>
                    </a:ext>
                  </a:extLst>
                </a:gridCol>
              </a:tblGrid>
              <a:tr h="139040">
                <a:tc>
                  <a:txBody>
                    <a:bodyPr/>
                    <a:lstStyle/>
                    <a:p>
                      <a:r>
                        <a:rPr lang="en-GB" sz="1600" dirty="0"/>
                        <a:t>1 – Reserves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2015</a:t>
                      </a:r>
                    </a:p>
                  </a:txBody>
                  <a:tcPr>
                    <a:solidFill>
                      <a:schemeClr val="accent1"/>
                    </a:solidFill>
                  </a:tcPr>
                </a:tc>
                <a:tc>
                  <a:txBody>
                    <a:bodyPr/>
                    <a:lstStyle/>
                    <a:p>
                      <a:r>
                        <a:rPr lang="en-GB" sz="1600" dirty="0"/>
                        <a:t>2016</a:t>
                      </a:r>
                    </a:p>
                  </a:txBody>
                  <a:tcPr>
                    <a:solidFill>
                      <a:schemeClr val="accent6"/>
                    </a:solidFill>
                  </a:tcPr>
                </a:tc>
                <a:extLst>
                  <a:ext uri="{0D108BD9-81ED-4DB2-BD59-A6C34878D82A}">
                    <a16:rowId xmlns:a16="http://schemas.microsoft.com/office/drawing/2014/main" val="3627763758"/>
                  </a:ext>
                </a:extLst>
              </a:tr>
              <a:tr h="370840">
                <a:tc>
                  <a:txBody>
                    <a:bodyPr/>
                    <a:lstStyle/>
                    <a:p>
                      <a:r>
                        <a:rPr lang="en-GB" sz="1600" dirty="0"/>
                        <a:t>Funds brought forward</a:t>
                      </a:r>
                    </a:p>
                  </a:txBody>
                  <a:tcPr/>
                </a:tc>
                <a:tc>
                  <a:txBody>
                    <a:bodyPr/>
                    <a:lstStyle/>
                    <a:p>
                      <a:r>
                        <a:rPr lang="en-GB" sz="1600" dirty="0"/>
                        <a:t>392,620.00</a:t>
                      </a:r>
                    </a:p>
                  </a:txBody>
                  <a:tcPr>
                    <a:solidFill>
                      <a:schemeClr val="accent1">
                        <a:lumMod val="60000"/>
                        <a:lumOff val="40000"/>
                      </a:schemeClr>
                    </a:solidFill>
                  </a:tcPr>
                </a:tc>
                <a:tc>
                  <a:txBody>
                    <a:bodyPr/>
                    <a:lstStyle/>
                    <a:p>
                      <a:r>
                        <a:rPr lang="en-GB" sz="1600" dirty="0"/>
                        <a:t>505,507.00</a:t>
                      </a:r>
                    </a:p>
                  </a:txBody>
                  <a:tcPr>
                    <a:solidFill>
                      <a:schemeClr val="accent6">
                        <a:lumMod val="60000"/>
                        <a:lumOff val="40000"/>
                      </a:schemeClr>
                    </a:solidFill>
                  </a:tcPr>
                </a:tc>
                <a:extLst>
                  <a:ext uri="{0D108BD9-81ED-4DB2-BD59-A6C34878D82A}">
                    <a16:rowId xmlns:a16="http://schemas.microsoft.com/office/drawing/2014/main" val="2179210379"/>
                  </a:ext>
                </a:extLst>
              </a:tr>
              <a:tr h="370840">
                <a:tc>
                  <a:txBody>
                    <a:bodyPr/>
                    <a:lstStyle/>
                    <a:p>
                      <a:r>
                        <a:rPr lang="en-GB" sz="1600" dirty="0"/>
                        <a:t>Surplus/Deficit</a:t>
                      </a:r>
                    </a:p>
                  </a:txBody>
                  <a:tcPr/>
                </a:tc>
                <a:tc>
                  <a:txBody>
                    <a:bodyPr/>
                    <a:lstStyle/>
                    <a:p>
                      <a:r>
                        <a:rPr lang="en-GB" sz="1600" dirty="0"/>
                        <a:t>112,887.00</a:t>
                      </a:r>
                    </a:p>
                  </a:txBody>
                  <a:tcPr>
                    <a:solidFill>
                      <a:schemeClr val="accent1">
                        <a:lumMod val="20000"/>
                        <a:lumOff val="80000"/>
                      </a:schemeClr>
                    </a:solidFill>
                  </a:tcPr>
                </a:tc>
                <a:tc>
                  <a:txBody>
                    <a:bodyPr/>
                    <a:lstStyle/>
                    <a:p>
                      <a:r>
                        <a:rPr lang="en-GB" sz="1600" dirty="0"/>
                        <a:t>80,000.00</a:t>
                      </a:r>
                    </a:p>
                  </a:txBody>
                  <a:tcPr>
                    <a:solidFill>
                      <a:schemeClr val="accent6">
                        <a:lumMod val="20000"/>
                        <a:lumOff val="80000"/>
                      </a:schemeClr>
                    </a:solidFill>
                  </a:tcPr>
                </a:tc>
                <a:extLst>
                  <a:ext uri="{0D108BD9-81ED-4DB2-BD59-A6C34878D82A}">
                    <a16:rowId xmlns:a16="http://schemas.microsoft.com/office/drawing/2014/main" val="1829345669"/>
                  </a:ext>
                </a:extLst>
              </a:tr>
              <a:tr h="370840">
                <a:tc>
                  <a:txBody>
                    <a:bodyPr/>
                    <a:lstStyle/>
                    <a:p>
                      <a:r>
                        <a:rPr lang="en-GB" sz="1600" b="1" dirty="0"/>
                        <a:t>TOTAL</a:t>
                      </a:r>
                    </a:p>
                  </a:txBody>
                  <a:tcPr/>
                </a:tc>
                <a:tc>
                  <a:txBody>
                    <a:bodyPr/>
                    <a:lstStyle/>
                    <a:p>
                      <a:r>
                        <a:rPr lang="en-GB" sz="1600" b="1" dirty="0"/>
                        <a:t>505,507.00</a:t>
                      </a:r>
                    </a:p>
                  </a:txBody>
                  <a:tcPr>
                    <a:solidFill>
                      <a:schemeClr val="accent1">
                        <a:lumMod val="60000"/>
                        <a:lumOff val="40000"/>
                      </a:schemeClr>
                    </a:solidFill>
                  </a:tcPr>
                </a:tc>
                <a:tc>
                  <a:txBody>
                    <a:bodyPr/>
                    <a:lstStyle/>
                    <a:p>
                      <a:r>
                        <a:rPr lang="en-GB" sz="1600" b="1" dirty="0"/>
                        <a:t>585,507.00</a:t>
                      </a:r>
                    </a:p>
                  </a:txBody>
                  <a:tcPr>
                    <a:solidFill>
                      <a:schemeClr val="accent6">
                        <a:lumMod val="60000"/>
                        <a:lumOff val="40000"/>
                      </a:schemeClr>
                    </a:solidFill>
                  </a:tcPr>
                </a:tc>
                <a:extLst>
                  <a:ext uri="{0D108BD9-81ED-4DB2-BD59-A6C34878D82A}">
                    <a16:rowId xmlns:a16="http://schemas.microsoft.com/office/drawing/2014/main" val="3316764706"/>
                  </a:ext>
                </a:extLst>
              </a:tr>
            </a:tbl>
          </a:graphicData>
        </a:graphic>
      </p:graphicFrame>
      <p:graphicFrame>
        <p:nvGraphicFramePr>
          <p:cNvPr id="6" name="Table 5"/>
          <p:cNvGraphicFramePr>
            <a:graphicFrameLocks noGrp="1"/>
          </p:cNvGraphicFramePr>
          <p:nvPr>
            <p:extLst/>
          </p:nvPr>
        </p:nvGraphicFramePr>
        <p:xfrm>
          <a:off x="4283967" y="3140968"/>
          <a:ext cx="4680519" cy="3175000"/>
        </p:xfrm>
        <a:graphic>
          <a:graphicData uri="http://schemas.openxmlformats.org/drawingml/2006/table">
            <a:tbl>
              <a:tblPr firstRow="1" bandRow="1">
                <a:tableStyleId>{7DF18680-E054-41AD-8BC1-D1AEF772440D}</a:tableStyleId>
              </a:tblPr>
              <a:tblGrid>
                <a:gridCol w="1560173">
                  <a:extLst>
                    <a:ext uri="{9D8B030D-6E8A-4147-A177-3AD203B41FA5}">
                      <a16:colId xmlns:a16="http://schemas.microsoft.com/office/drawing/2014/main" val="1686294752"/>
                    </a:ext>
                  </a:extLst>
                </a:gridCol>
                <a:gridCol w="1560173">
                  <a:extLst>
                    <a:ext uri="{9D8B030D-6E8A-4147-A177-3AD203B41FA5}">
                      <a16:colId xmlns:a16="http://schemas.microsoft.com/office/drawing/2014/main" val="3823370122"/>
                    </a:ext>
                  </a:extLst>
                </a:gridCol>
                <a:gridCol w="1560173">
                  <a:extLst>
                    <a:ext uri="{9D8B030D-6E8A-4147-A177-3AD203B41FA5}">
                      <a16:colId xmlns:a16="http://schemas.microsoft.com/office/drawing/2014/main" val="1144026998"/>
                    </a:ext>
                  </a:extLst>
                </a:gridCol>
              </a:tblGrid>
              <a:tr h="139040">
                <a:tc>
                  <a:txBody>
                    <a:bodyPr/>
                    <a:lstStyle/>
                    <a:p>
                      <a:r>
                        <a:rPr lang="en-GB" sz="1600" dirty="0"/>
                        <a:t>2 – Current Liabilities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2015</a:t>
                      </a:r>
                    </a:p>
                  </a:txBody>
                  <a:tcPr>
                    <a:solidFill>
                      <a:schemeClr val="accent1"/>
                    </a:solidFill>
                  </a:tcPr>
                </a:tc>
                <a:tc>
                  <a:txBody>
                    <a:bodyPr/>
                    <a:lstStyle/>
                    <a:p>
                      <a:r>
                        <a:rPr lang="en-GB" sz="1600" dirty="0"/>
                        <a:t>2016</a:t>
                      </a:r>
                    </a:p>
                  </a:txBody>
                  <a:tcPr>
                    <a:solidFill>
                      <a:schemeClr val="accent6"/>
                    </a:solidFill>
                  </a:tcPr>
                </a:tc>
                <a:extLst>
                  <a:ext uri="{0D108BD9-81ED-4DB2-BD59-A6C34878D82A}">
                    <a16:rowId xmlns:a16="http://schemas.microsoft.com/office/drawing/2014/main" val="3627763758"/>
                  </a:ext>
                </a:extLst>
              </a:tr>
              <a:tr h="370840">
                <a:tc>
                  <a:txBody>
                    <a:bodyPr/>
                    <a:lstStyle/>
                    <a:p>
                      <a:r>
                        <a:rPr lang="en-GB" sz="1600" dirty="0"/>
                        <a:t>Account payable</a:t>
                      </a:r>
                    </a:p>
                  </a:txBody>
                  <a:tcPr/>
                </a:tc>
                <a:tc>
                  <a:txBody>
                    <a:bodyPr/>
                    <a:lstStyle/>
                    <a:p>
                      <a:r>
                        <a:rPr lang="en-GB" sz="1600" dirty="0"/>
                        <a:t>76,551.00</a:t>
                      </a:r>
                    </a:p>
                  </a:txBody>
                  <a:tcPr>
                    <a:solidFill>
                      <a:schemeClr val="accent1">
                        <a:lumMod val="60000"/>
                        <a:lumOff val="40000"/>
                      </a:schemeClr>
                    </a:solidFill>
                  </a:tcPr>
                </a:tc>
                <a:tc>
                  <a:txBody>
                    <a:bodyPr/>
                    <a:lstStyle/>
                    <a:p>
                      <a:r>
                        <a:rPr lang="en-GB" sz="1600" dirty="0"/>
                        <a:t>141,057.00</a:t>
                      </a:r>
                    </a:p>
                  </a:txBody>
                  <a:tcPr>
                    <a:solidFill>
                      <a:schemeClr val="accent6">
                        <a:lumMod val="60000"/>
                        <a:lumOff val="40000"/>
                      </a:schemeClr>
                    </a:solidFill>
                  </a:tcPr>
                </a:tc>
                <a:extLst>
                  <a:ext uri="{0D108BD9-81ED-4DB2-BD59-A6C34878D82A}">
                    <a16:rowId xmlns:a16="http://schemas.microsoft.com/office/drawing/2014/main" val="2179210379"/>
                  </a:ext>
                </a:extLst>
              </a:tr>
              <a:tr h="370840">
                <a:tc>
                  <a:txBody>
                    <a:bodyPr/>
                    <a:lstStyle/>
                    <a:p>
                      <a:r>
                        <a:rPr lang="en-GB" sz="1600" dirty="0"/>
                        <a:t>Deferred income</a:t>
                      </a:r>
                    </a:p>
                  </a:txBody>
                  <a:tcPr/>
                </a:tc>
                <a:tc>
                  <a:txBody>
                    <a:bodyPr/>
                    <a:lstStyle/>
                    <a:p>
                      <a:r>
                        <a:rPr lang="en-GB" sz="1600" dirty="0"/>
                        <a:t>753,224.00</a:t>
                      </a:r>
                    </a:p>
                  </a:txBody>
                  <a:tcPr>
                    <a:solidFill>
                      <a:schemeClr val="accent1">
                        <a:lumMod val="20000"/>
                        <a:lumOff val="80000"/>
                      </a:schemeClr>
                    </a:solidFill>
                  </a:tcPr>
                </a:tc>
                <a:tc>
                  <a:txBody>
                    <a:bodyPr/>
                    <a:lstStyle/>
                    <a:p>
                      <a:r>
                        <a:rPr lang="en-GB" sz="1600" dirty="0"/>
                        <a:t>452,165.00</a:t>
                      </a:r>
                    </a:p>
                  </a:txBody>
                  <a:tcPr>
                    <a:solidFill>
                      <a:schemeClr val="accent6">
                        <a:lumMod val="20000"/>
                        <a:lumOff val="80000"/>
                      </a:schemeClr>
                    </a:solidFill>
                  </a:tcPr>
                </a:tc>
                <a:extLst>
                  <a:ext uri="{0D108BD9-81ED-4DB2-BD59-A6C34878D82A}">
                    <a16:rowId xmlns:a16="http://schemas.microsoft.com/office/drawing/2014/main" val="1829345669"/>
                  </a:ext>
                </a:extLst>
              </a:tr>
              <a:tr h="370840">
                <a:tc>
                  <a:txBody>
                    <a:bodyPr/>
                    <a:lstStyle/>
                    <a:p>
                      <a:r>
                        <a:rPr lang="en-GB" sz="1600" dirty="0"/>
                        <a:t>Income to be allocated to project partners</a:t>
                      </a:r>
                    </a:p>
                  </a:txBody>
                  <a:tcPr/>
                </a:tc>
                <a:tc>
                  <a:txBody>
                    <a:bodyPr/>
                    <a:lstStyle/>
                    <a:p>
                      <a:r>
                        <a:rPr lang="en-GB" sz="1600" dirty="0"/>
                        <a:t>189,395.00</a:t>
                      </a:r>
                    </a:p>
                  </a:txBody>
                  <a:tcPr>
                    <a:solidFill>
                      <a:schemeClr val="accent1">
                        <a:lumMod val="60000"/>
                        <a:lumOff val="40000"/>
                      </a:schemeClr>
                    </a:solidFill>
                  </a:tcPr>
                </a:tc>
                <a:tc>
                  <a:txBody>
                    <a:bodyPr/>
                    <a:lstStyle/>
                    <a:p>
                      <a:r>
                        <a:rPr lang="en-GB" sz="1600" dirty="0"/>
                        <a:t>553,405.00</a:t>
                      </a:r>
                    </a:p>
                  </a:txBody>
                  <a:tcPr>
                    <a:solidFill>
                      <a:schemeClr val="accent6">
                        <a:lumMod val="60000"/>
                        <a:lumOff val="40000"/>
                      </a:schemeClr>
                    </a:solidFill>
                  </a:tcPr>
                </a:tc>
                <a:extLst>
                  <a:ext uri="{0D108BD9-81ED-4DB2-BD59-A6C34878D82A}">
                    <a16:rowId xmlns:a16="http://schemas.microsoft.com/office/drawing/2014/main" val="3316764706"/>
                  </a:ext>
                </a:extLst>
              </a:tr>
              <a:tr h="370840">
                <a:tc>
                  <a:txBody>
                    <a:bodyPr/>
                    <a:lstStyle/>
                    <a:p>
                      <a:r>
                        <a:rPr lang="en-GB" sz="1600" b="1" dirty="0"/>
                        <a:t>TOTAL</a:t>
                      </a:r>
                    </a:p>
                  </a:txBody>
                  <a:tcPr/>
                </a:tc>
                <a:tc>
                  <a:txBody>
                    <a:bodyPr/>
                    <a:lstStyle/>
                    <a:p>
                      <a:r>
                        <a:rPr lang="en-GB" sz="1600" b="1" dirty="0"/>
                        <a:t>1,019,170.00</a:t>
                      </a:r>
                    </a:p>
                  </a:txBody>
                  <a:tcPr>
                    <a:solidFill>
                      <a:schemeClr val="accent1">
                        <a:lumMod val="20000"/>
                        <a:lumOff val="80000"/>
                      </a:schemeClr>
                    </a:solidFill>
                  </a:tcPr>
                </a:tc>
                <a:tc>
                  <a:txBody>
                    <a:bodyPr/>
                    <a:lstStyle/>
                    <a:p>
                      <a:r>
                        <a:rPr lang="en-GB" sz="1600" b="1" dirty="0"/>
                        <a:t>1,146,627.00</a:t>
                      </a:r>
                    </a:p>
                  </a:txBody>
                  <a:tcPr>
                    <a:solidFill>
                      <a:schemeClr val="accent6">
                        <a:lumMod val="20000"/>
                        <a:lumOff val="80000"/>
                      </a:schemeClr>
                    </a:solidFill>
                  </a:tcPr>
                </a:tc>
                <a:extLst>
                  <a:ext uri="{0D108BD9-81ED-4DB2-BD59-A6C34878D82A}">
                    <a16:rowId xmlns:a16="http://schemas.microsoft.com/office/drawing/2014/main" val="464634727"/>
                  </a:ext>
                </a:extLst>
              </a:tr>
            </a:tbl>
          </a:graphicData>
        </a:graphic>
      </p:graphicFrame>
      <p:graphicFrame>
        <p:nvGraphicFramePr>
          <p:cNvPr id="9" name="Chart 8"/>
          <p:cNvGraphicFramePr/>
          <p:nvPr>
            <p:extLst/>
          </p:nvPr>
        </p:nvGraphicFramePr>
        <p:xfrm>
          <a:off x="-828600" y="1844824"/>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246563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GB" dirty="0"/>
              <a:t>Evolution EPF Budget 2012-2017</a:t>
            </a:r>
          </a:p>
        </p:txBody>
      </p:sp>
      <p:graphicFrame>
        <p:nvGraphicFramePr>
          <p:cNvPr id="4" name="Chart 3">
            <a:extLst>
              <a:ext uri="{FF2B5EF4-FFF2-40B4-BE49-F238E27FC236}">
                <a16:creationId xmlns:a16="http://schemas.microsoft.com/office/drawing/2014/main" id="{D1281074-031D-4EA8-B184-F8037A2B1CDD}"/>
              </a:ext>
            </a:extLst>
          </p:cNvPr>
          <p:cNvGraphicFramePr>
            <a:graphicFrameLocks/>
          </p:cNvGraphicFramePr>
          <p:nvPr>
            <p:extLst/>
          </p:nvPr>
        </p:nvGraphicFramePr>
        <p:xfrm>
          <a:off x="323528" y="1556792"/>
          <a:ext cx="8640960" cy="47525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5964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07504" y="188640"/>
            <a:ext cx="6912471" cy="647700"/>
          </a:xfrm>
        </p:spPr>
        <p:txBody>
          <a:bodyPr/>
          <a:lstStyle/>
          <a:p>
            <a:r>
              <a:rPr lang="en-GB" dirty="0"/>
              <a:t>2016 Expenditures: Budget vs. Actuals</a:t>
            </a:r>
          </a:p>
          <a:p>
            <a:endParaRPr lang="en-GB" dirty="0"/>
          </a:p>
        </p:txBody>
      </p:sp>
      <p:graphicFrame>
        <p:nvGraphicFramePr>
          <p:cNvPr id="5" name="Table 4"/>
          <p:cNvGraphicFramePr>
            <a:graphicFrameLocks noGrp="1"/>
          </p:cNvGraphicFramePr>
          <p:nvPr>
            <p:extLst/>
          </p:nvPr>
        </p:nvGraphicFramePr>
        <p:xfrm>
          <a:off x="103695" y="1196752"/>
          <a:ext cx="9040305" cy="5130972"/>
        </p:xfrm>
        <a:graphic>
          <a:graphicData uri="http://schemas.openxmlformats.org/drawingml/2006/table">
            <a:tbl>
              <a:tblPr firstRow="1" bandRow="1">
                <a:tableStyleId>{5C22544A-7EE6-4342-B048-85BDC9FD1C3A}</a:tableStyleId>
              </a:tblPr>
              <a:tblGrid>
                <a:gridCol w="3013435">
                  <a:extLst>
                    <a:ext uri="{9D8B030D-6E8A-4147-A177-3AD203B41FA5}">
                      <a16:colId xmlns:a16="http://schemas.microsoft.com/office/drawing/2014/main" val="20000"/>
                    </a:ext>
                  </a:extLst>
                </a:gridCol>
                <a:gridCol w="3013435">
                  <a:extLst>
                    <a:ext uri="{9D8B030D-6E8A-4147-A177-3AD203B41FA5}">
                      <a16:colId xmlns:a16="http://schemas.microsoft.com/office/drawing/2014/main" val="20001"/>
                    </a:ext>
                  </a:extLst>
                </a:gridCol>
                <a:gridCol w="3013435">
                  <a:extLst>
                    <a:ext uri="{9D8B030D-6E8A-4147-A177-3AD203B41FA5}">
                      <a16:colId xmlns:a16="http://schemas.microsoft.com/office/drawing/2014/main" val="20002"/>
                    </a:ext>
                  </a:extLst>
                </a:gridCol>
              </a:tblGrid>
              <a:tr h="663621">
                <a:tc>
                  <a:txBody>
                    <a:bodyPr/>
                    <a:lstStyle/>
                    <a:p>
                      <a:r>
                        <a:rPr lang="en-GB" sz="2400" dirty="0"/>
                        <a:t>Budget line</a:t>
                      </a:r>
                    </a:p>
                  </a:txBody>
                  <a:tcPr/>
                </a:tc>
                <a:tc>
                  <a:txBody>
                    <a:bodyPr/>
                    <a:lstStyle/>
                    <a:p>
                      <a:pPr algn="ctr"/>
                      <a:r>
                        <a:rPr lang="en-GB" sz="2400" dirty="0"/>
                        <a:t>2016 Budget</a:t>
                      </a:r>
                    </a:p>
                  </a:txBody>
                  <a:tcPr/>
                </a:tc>
                <a:tc>
                  <a:txBody>
                    <a:bodyPr/>
                    <a:lstStyle/>
                    <a:p>
                      <a:pPr algn="ctr"/>
                      <a:r>
                        <a:rPr lang="en-GB" sz="2400" dirty="0"/>
                        <a:t>2016 Actuals</a:t>
                      </a:r>
                    </a:p>
                  </a:txBody>
                  <a:tcPr/>
                </a:tc>
                <a:extLst>
                  <a:ext uri="{0D108BD9-81ED-4DB2-BD59-A6C34878D82A}">
                    <a16:rowId xmlns:a16="http://schemas.microsoft.com/office/drawing/2014/main" val="10000"/>
                  </a:ext>
                </a:extLst>
              </a:tr>
              <a:tr h="663621">
                <a:tc>
                  <a:txBody>
                    <a:bodyPr/>
                    <a:lstStyle/>
                    <a:p>
                      <a:r>
                        <a:rPr lang="en-GB" b="1" dirty="0"/>
                        <a:t>Operating Grant</a:t>
                      </a:r>
                    </a:p>
                  </a:txBody>
                  <a:tcPr/>
                </a:tc>
                <a:tc>
                  <a:txBody>
                    <a:bodyPr/>
                    <a:lstStyle/>
                    <a:p>
                      <a:pPr algn="ctr"/>
                      <a:r>
                        <a:rPr lang="en-GB" sz="2200" dirty="0"/>
                        <a:t>938,617</a:t>
                      </a:r>
                    </a:p>
                  </a:txBody>
                  <a:tcPr/>
                </a:tc>
                <a:tc>
                  <a:txBody>
                    <a:bodyPr/>
                    <a:lstStyle/>
                    <a:p>
                      <a:pPr algn="ctr"/>
                      <a:r>
                        <a:rPr lang="en-GB" sz="2200" dirty="0"/>
                        <a:t>916,453</a:t>
                      </a:r>
                    </a:p>
                  </a:txBody>
                  <a:tcPr/>
                </a:tc>
                <a:extLst>
                  <a:ext uri="{0D108BD9-81ED-4DB2-BD59-A6C34878D82A}">
                    <a16:rowId xmlns:a16="http://schemas.microsoft.com/office/drawing/2014/main" val="10001"/>
                  </a:ext>
                </a:extLst>
              </a:tr>
              <a:tr h="746475">
                <a:tc>
                  <a:txBody>
                    <a:bodyPr/>
                    <a:lstStyle/>
                    <a:p>
                      <a:r>
                        <a:rPr lang="en-GB" b="1" dirty="0"/>
                        <a:t>EU project (including EUPATI)</a:t>
                      </a:r>
                    </a:p>
                  </a:txBody>
                  <a:tcPr/>
                </a:tc>
                <a:tc>
                  <a:txBody>
                    <a:bodyPr/>
                    <a:lstStyle/>
                    <a:p>
                      <a:pPr algn="ctr"/>
                      <a:r>
                        <a:rPr lang="en-GB" sz="2200" dirty="0"/>
                        <a:t>579,3540</a:t>
                      </a:r>
                    </a:p>
                  </a:txBody>
                  <a:tcPr/>
                </a:tc>
                <a:tc>
                  <a:txBody>
                    <a:bodyPr/>
                    <a:lstStyle/>
                    <a:p>
                      <a:pPr algn="ctr"/>
                      <a:r>
                        <a:rPr lang="en-GB" sz="2200" dirty="0"/>
                        <a:t>562,741</a:t>
                      </a:r>
                    </a:p>
                  </a:txBody>
                  <a:tcPr/>
                </a:tc>
                <a:extLst>
                  <a:ext uri="{0D108BD9-81ED-4DB2-BD59-A6C34878D82A}">
                    <a16:rowId xmlns:a16="http://schemas.microsoft.com/office/drawing/2014/main" val="10002"/>
                  </a:ext>
                </a:extLst>
              </a:tr>
              <a:tr h="1066392">
                <a:tc>
                  <a:txBody>
                    <a:bodyPr/>
                    <a:lstStyle/>
                    <a:p>
                      <a:r>
                        <a:rPr lang="en-GB" b="1" dirty="0"/>
                        <a:t>Capacity Building</a:t>
                      </a:r>
                      <a:r>
                        <a:rPr lang="en-GB" b="1" baseline="0" dirty="0"/>
                        <a:t> Programme and Empowerment Campaign</a:t>
                      </a:r>
                      <a:endParaRPr lang="en-GB" b="1" dirty="0"/>
                    </a:p>
                  </a:txBody>
                  <a:tcPr/>
                </a:tc>
                <a:tc>
                  <a:txBody>
                    <a:bodyPr/>
                    <a:lstStyle/>
                    <a:p>
                      <a:pPr algn="ctr"/>
                      <a:r>
                        <a:rPr lang="en-GB" sz="2200" dirty="0"/>
                        <a:t>276,033</a:t>
                      </a:r>
                    </a:p>
                  </a:txBody>
                  <a:tcPr/>
                </a:tc>
                <a:tc>
                  <a:txBody>
                    <a:bodyPr/>
                    <a:lstStyle/>
                    <a:p>
                      <a:pPr algn="ctr"/>
                      <a:r>
                        <a:rPr lang="en-GB" sz="2200" dirty="0"/>
                        <a:t>226,010</a:t>
                      </a:r>
                    </a:p>
                  </a:txBody>
                  <a:tcPr/>
                </a:tc>
                <a:extLst>
                  <a:ext uri="{0D108BD9-81ED-4DB2-BD59-A6C34878D82A}">
                    <a16:rowId xmlns:a16="http://schemas.microsoft.com/office/drawing/2014/main" val="10003"/>
                  </a:ext>
                </a:extLst>
              </a:tr>
              <a:tr h="663621">
                <a:tc>
                  <a:txBody>
                    <a:bodyPr/>
                    <a:lstStyle/>
                    <a:p>
                      <a:r>
                        <a:rPr lang="en-GB" b="1" dirty="0"/>
                        <a:t>Project development</a:t>
                      </a:r>
                    </a:p>
                  </a:txBody>
                  <a:tcPr/>
                </a:tc>
                <a:tc>
                  <a:txBody>
                    <a:bodyPr/>
                    <a:lstStyle/>
                    <a:p>
                      <a:pPr algn="ctr"/>
                      <a:r>
                        <a:rPr lang="en-GB" sz="2200" dirty="0"/>
                        <a:t>30,485</a:t>
                      </a:r>
                    </a:p>
                  </a:txBody>
                  <a:tcPr/>
                </a:tc>
                <a:tc>
                  <a:txBody>
                    <a:bodyPr/>
                    <a:lstStyle/>
                    <a:p>
                      <a:pPr algn="ctr"/>
                      <a:r>
                        <a:rPr lang="en-GB" sz="2200" dirty="0"/>
                        <a:t>63,467</a:t>
                      </a:r>
                    </a:p>
                  </a:txBody>
                  <a:tcPr/>
                </a:tc>
                <a:extLst>
                  <a:ext uri="{0D108BD9-81ED-4DB2-BD59-A6C34878D82A}">
                    <a16:rowId xmlns:a16="http://schemas.microsoft.com/office/drawing/2014/main" val="10004"/>
                  </a:ext>
                </a:extLst>
              </a:tr>
              <a:tr h="663621">
                <a:tc>
                  <a:txBody>
                    <a:bodyPr/>
                    <a:lstStyle/>
                    <a:p>
                      <a:r>
                        <a:rPr lang="en-GB" b="1" dirty="0"/>
                        <a:t>Other</a:t>
                      </a:r>
                      <a:r>
                        <a:rPr lang="en-GB" b="1" baseline="0" dirty="0"/>
                        <a:t> costs</a:t>
                      </a:r>
                      <a:endParaRPr lang="en-GB" b="1" dirty="0"/>
                    </a:p>
                  </a:txBody>
                  <a:tcPr/>
                </a:tc>
                <a:tc>
                  <a:txBody>
                    <a:bodyPr/>
                    <a:lstStyle/>
                    <a:p>
                      <a:pPr algn="ctr"/>
                      <a:r>
                        <a:rPr lang="en-GB" sz="2200" dirty="0"/>
                        <a:t>10.000</a:t>
                      </a:r>
                    </a:p>
                  </a:txBody>
                  <a:tcPr/>
                </a:tc>
                <a:tc>
                  <a:txBody>
                    <a:bodyPr/>
                    <a:lstStyle/>
                    <a:p>
                      <a:pPr algn="ctr"/>
                      <a:r>
                        <a:rPr lang="en-GB" sz="2200" dirty="0"/>
                        <a:t>10.494</a:t>
                      </a:r>
                    </a:p>
                  </a:txBody>
                  <a:tcPr/>
                </a:tc>
                <a:extLst>
                  <a:ext uri="{0D108BD9-81ED-4DB2-BD59-A6C34878D82A}">
                    <a16:rowId xmlns:a16="http://schemas.microsoft.com/office/drawing/2014/main" val="10005"/>
                  </a:ext>
                </a:extLst>
              </a:tr>
              <a:tr h="663621">
                <a:tc>
                  <a:txBody>
                    <a:bodyPr/>
                    <a:lstStyle/>
                    <a:p>
                      <a:r>
                        <a:rPr lang="en-GB" sz="2200" b="1" dirty="0"/>
                        <a:t>TOTAL</a:t>
                      </a:r>
                    </a:p>
                  </a:txBody>
                  <a:tcPr/>
                </a:tc>
                <a:tc>
                  <a:txBody>
                    <a:bodyPr/>
                    <a:lstStyle/>
                    <a:p>
                      <a:pPr algn="ctr"/>
                      <a:r>
                        <a:rPr lang="en-GB" sz="2200" b="1" dirty="0"/>
                        <a:t>1.834.489</a:t>
                      </a:r>
                    </a:p>
                  </a:txBody>
                  <a:tcPr/>
                </a:tc>
                <a:tc>
                  <a:txBody>
                    <a:bodyPr/>
                    <a:lstStyle/>
                    <a:p>
                      <a:pPr algn="ctr"/>
                      <a:r>
                        <a:rPr lang="en-GB" sz="2200" b="1" dirty="0"/>
                        <a:t>1.778.671</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731332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r>
              <a:rPr lang="en-GB" dirty="0"/>
              <a:t>10/04/17</a:t>
            </a:r>
          </a:p>
        </p:txBody>
      </p:sp>
      <p:sp>
        <p:nvSpPr>
          <p:cNvPr id="6" name="Text Placeholder 5"/>
          <p:cNvSpPr>
            <a:spLocks noGrp="1"/>
          </p:cNvSpPr>
          <p:nvPr>
            <p:ph type="body" sz="quarter" idx="13"/>
          </p:nvPr>
        </p:nvSpPr>
        <p:spPr>
          <a:xfrm>
            <a:off x="539552" y="5229200"/>
            <a:ext cx="3168352" cy="360040"/>
          </a:xfrm>
        </p:spPr>
        <p:txBody>
          <a:bodyPr>
            <a:noAutofit/>
          </a:bodyPr>
          <a:lstStyle/>
          <a:p>
            <a:r>
              <a:rPr lang="en-GB" dirty="0"/>
              <a:t>EPF Annual General Meeting</a:t>
            </a:r>
          </a:p>
        </p:txBody>
      </p:sp>
      <p:sp>
        <p:nvSpPr>
          <p:cNvPr id="7" name="Text Placeholder 6"/>
          <p:cNvSpPr>
            <a:spLocks noGrp="1"/>
          </p:cNvSpPr>
          <p:nvPr>
            <p:ph type="body" sz="quarter" idx="14"/>
          </p:nvPr>
        </p:nvSpPr>
        <p:spPr>
          <a:xfrm>
            <a:off x="1403648" y="3320988"/>
            <a:ext cx="6336704" cy="504056"/>
          </a:xfrm>
        </p:spPr>
        <p:txBody>
          <a:bodyPr>
            <a:noAutofit/>
          </a:bodyPr>
          <a:lstStyle/>
          <a:p>
            <a:r>
              <a:rPr lang="en-GB" sz="2000" dirty="0"/>
              <a:t>Nicola Bedlington</a:t>
            </a:r>
          </a:p>
          <a:p>
            <a:r>
              <a:rPr lang="en-GB" sz="1400" dirty="0"/>
              <a:t>EPF Secretary General</a:t>
            </a:r>
          </a:p>
        </p:txBody>
      </p:sp>
      <p:sp>
        <p:nvSpPr>
          <p:cNvPr id="9" name="Text Placeholder 8"/>
          <p:cNvSpPr>
            <a:spLocks noGrp="1"/>
          </p:cNvSpPr>
          <p:nvPr>
            <p:ph type="body" sz="quarter" idx="10"/>
          </p:nvPr>
        </p:nvSpPr>
        <p:spPr/>
        <p:txBody>
          <a:bodyPr>
            <a:normAutofit lnSpcReduction="10000"/>
          </a:bodyPr>
          <a:lstStyle/>
          <a:p>
            <a:r>
              <a:rPr lang="en-GB" dirty="0"/>
              <a:t>4.  The year in review:</a:t>
            </a:r>
          </a:p>
          <a:p>
            <a:r>
              <a:rPr lang="en-GB" dirty="0"/>
              <a:t>Highlights from EPF</a:t>
            </a:r>
          </a:p>
        </p:txBody>
      </p:sp>
      <p:sp>
        <p:nvSpPr>
          <p:cNvPr id="8" name="Text Placeholder 6"/>
          <p:cNvSpPr>
            <a:spLocks noGrp="1"/>
          </p:cNvSpPr>
          <p:nvPr>
            <p:ph type="body" sz="quarter" idx="14"/>
          </p:nvPr>
        </p:nvSpPr>
        <p:spPr>
          <a:xfrm>
            <a:off x="6156176" y="4869160"/>
            <a:ext cx="2987824" cy="792088"/>
          </a:xfrm>
        </p:spPr>
        <p:txBody>
          <a:bodyPr>
            <a:normAutofit fontScale="92500" lnSpcReduction="20000"/>
          </a:bodyPr>
          <a:lstStyle/>
          <a:p>
            <a:pPr algn="r"/>
            <a:endParaRPr lang="en-GB" sz="1800" dirty="0"/>
          </a:p>
          <a:p>
            <a:pPr algn="r"/>
            <a:endParaRPr lang="en-GB" sz="1800" dirty="0"/>
          </a:p>
          <a:p>
            <a:pPr algn="r"/>
            <a:r>
              <a:rPr lang="en-GB" sz="1500" dirty="0"/>
              <a:t>@</a:t>
            </a:r>
            <a:r>
              <a:rPr lang="en-GB" sz="1600" dirty="0" err="1"/>
              <a:t>eupatientsforum</a:t>
            </a:r>
            <a:endParaRPr lang="en-GB" sz="1800" dirty="0"/>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2224" y="5354553"/>
            <a:ext cx="372160" cy="306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5035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GB" dirty="0"/>
              <a:t>2016 Income</a:t>
            </a:r>
          </a:p>
        </p:txBody>
      </p:sp>
      <p:graphicFrame>
        <p:nvGraphicFramePr>
          <p:cNvPr id="2" name="Table 1"/>
          <p:cNvGraphicFramePr>
            <a:graphicFrameLocks noGrp="1"/>
          </p:cNvGraphicFramePr>
          <p:nvPr>
            <p:extLst/>
          </p:nvPr>
        </p:nvGraphicFramePr>
        <p:xfrm>
          <a:off x="0" y="2996952"/>
          <a:ext cx="4572000" cy="3418911"/>
        </p:xfrm>
        <a:graphic>
          <a:graphicData uri="http://schemas.openxmlformats.org/drawingml/2006/table">
            <a:tbl>
              <a:tblPr firstRow="1" bandRow="1">
                <a:tableStyleId>{5C22544A-7EE6-4342-B048-85BDC9FD1C3A}</a:tableStyleId>
              </a:tblPr>
              <a:tblGrid>
                <a:gridCol w="2470397">
                  <a:extLst>
                    <a:ext uri="{9D8B030D-6E8A-4147-A177-3AD203B41FA5}">
                      <a16:colId xmlns:a16="http://schemas.microsoft.com/office/drawing/2014/main" val="2756456345"/>
                    </a:ext>
                  </a:extLst>
                </a:gridCol>
                <a:gridCol w="1093491">
                  <a:extLst>
                    <a:ext uri="{9D8B030D-6E8A-4147-A177-3AD203B41FA5}">
                      <a16:colId xmlns:a16="http://schemas.microsoft.com/office/drawing/2014/main" val="2446307534"/>
                    </a:ext>
                  </a:extLst>
                </a:gridCol>
                <a:gridCol w="1008112">
                  <a:extLst>
                    <a:ext uri="{9D8B030D-6E8A-4147-A177-3AD203B41FA5}">
                      <a16:colId xmlns:a16="http://schemas.microsoft.com/office/drawing/2014/main" val="1098707794"/>
                    </a:ext>
                  </a:extLst>
                </a:gridCol>
              </a:tblGrid>
              <a:tr h="355651">
                <a:tc>
                  <a:txBody>
                    <a:bodyPr/>
                    <a:lstStyle/>
                    <a:p>
                      <a:r>
                        <a:rPr lang="en-GB" sz="1300" b="1" i="0" dirty="0">
                          <a:latin typeface="Calibri" panose="020F0502020204030204" pitchFamily="34" charset="0"/>
                          <a:cs typeface="Calibri" panose="020F0502020204030204" pitchFamily="34" charset="0"/>
                        </a:rPr>
                        <a:t>Funding from Private sector</a:t>
                      </a:r>
                    </a:p>
                  </a:txBody>
                  <a:tcPr>
                    <a:solidFill>
                      <a:schemeClr val="accent5"/>
                    </a:solidFill>
                  </a:tcPr>
                </a:tc>
                <a:tc>
                  <a:txBody>
                    <a:bodyPr/>
                    <a:lstStyle/>
                    <a:p>
                      <a:r>
                        <a:rPr lang="en-GB" sz="1300" b="0" i="0" dirty="0">
                          <a:latin typeface="Calibri" panose="020F0502020204030204" pitchFamily="34" charset="0"/>
                          <a:cs typeface="Calibri" panose="020F0502020204030204" pitchFamily="34" charset="0"/>
                        </a:rPr>
                        <a:t>2015</a:t>
                      </a:r>
                    </a:p>
                  </a:txBody>
                  <a:tcPr>
                    <a:solidFill>
                      <a:schemeClr val="accent6"/>
                    </a:solidFill>
                  </a:tcPr>
                </a:tc>
                <a:tc>
                  <a:txBody>
                    <a:bodyPr/>
                    <a:lstStyle/>
                    <a:p>
                      <a:r>
                        <a:rPr lang="en-GB" sz="1300" b="0" i="0" dirty="0">
                          <a:latin typeface="Calibri" panose="020F0502020204030204" pitchFamily="34" charset="0"/>
                          <a:cs typeface="Calibri" panose="020F0502020204030204" pitchFamily="34" charset="0"/>
                        </a:rPr>
                        <a:t>2016</a:t>
                      </a:r>
                    </a:p>
                  </a:txBody>
                  <a:tcPr>
                    <a:solidFill>
                      <a:schemeClr val="accent1"/>
                    </a:solidFill>
                  </a:tcPr>
                </a:tc>
                <a:extLst>
                  <a:ext uri="{0D108BD9-81ED-4DB2-BD59-A6C34878D82A}">
                    <a16:rowId xmlns:a16="http://schemas.microsoft.com/office/drawing/2014/main" val="2748645142"/>
                  </a:ext>
                </a:extLst>
              </a:tr>
              <a:tr h="475976">
                <a:tc>
                  <a:txBody>
                    <a:bodyPr/>
                    <a:lstStyle/>
                    <a:p>
                      <a:r>
                        <a:rPr lang="en-GB" sz="1300" b="0" i="0" dirty="0">
                          <a:latin typeface="Calibri" panose="020F0502020204030204" pitchFamily="34" charset="0"/>
                          <a:cs typeface="Calibri" panose="020F0502020204030204" pitchFamily="34" charset="0"/>
                        </a:rPr>
                        <a:t>Operational Work programme</a:t>
                      </a:r>
                    </a:p>
                  </a:txBody>
                  <a:tcPr>
                    <a:solidFill>
                      <a:schemeClr val="accent5">
                        <a:lumMod val="60000"/>
                        <a:lumOff val="40000"/>
                      </a:schemeClr>
                    </a:solidFill>
                  </a:tcPr>
                </a:tc>
                <a:tc>
                  <a:txBody>
                    <a:bodyPr/>
                    <a:lstStyle/>
                    <a:p>
                      <a:r>
                        <a:rPr lang="en-GB" sz="1300" b="0" i="0" dirty="0">
                          <a:latin typeface="Calibri" panose="020F0502020204030204" pitchFamily="34" charset="0"/>
                          <a:cs typeface="Calibri" panose="020F0502020204030204" pitchFamily="34" charset="0"/>
                        </a:rPr>
                        <a:t>171,000.00</a:t>
                      </a:r>
                    </a:p>
                  </a:txBody>
                  <a:tcPr>
                    <a:solidFill>
                      <a:schemeClr val="accent6">
                        <a:lumMod val="60000"/>
                        <a:lumOff val="40000"/>
                      </a:schemeClr>
                    </a:solidFill>
                  </a:tcPr>
                </a:tc>
                <a:tc>
                  <a:txBody>
                    <a:bodyPr/>
                    <a:lstStyle/>
                    <a:p>
                      <a:r>
                        <a:rPr lang="en-GB" sz="1300" b="0" i="0" dirty="0">
                          <a:latin typeface="Calibri" panose="020F0502020204030204" pitchFamily="34" charset="0"/>
                          <a:cs typeface="Calibri" panose="020F0502020204030204" pitchFamily="34" charset="0"/>
                        </a:rPr>
                        <a:t>172,450.00</a:t>
                      </a:r>
                    </a:p>
                  </a:txBody>
                  <a:tcPr>
                    <a:solidFill>
                      <a:schemeClr val="accent1">
                        <a:lumMod val="60000"/>
                        <a:lumOff val="40000"/>
                      </a:schemeClr>
                    </a:solidFill>
                  </a:tcPr>
                </a:tc>
                <a:extLst>
                  <a:ext uri="{0D108BD9-81ED-4DB2-BD59-A6C34878D82A}">
                    <a16:rowId xmlns:a16="http://schemas.microsoft.com/office/drawing/2014/main" val="469754534"/>
                  </a:ext>
                </a:extLst>
              </a:tr>
              <a:tr h="282610">
                <a:tc>
                  <a:txBody>
                    <a:bodyPr/>
                    <a:lstStyle/>
                    <a:p>
                      <a:r>
                        <a:rPr lang="en-GB" sz="1300" b="0" i="0" dirty="0">
                          <a:latin typeface="Calibri" panose="020F0502020204030204" pitchFamily="34" charset="0"/>
                          <a:cs typeface="Calibri" panose="020F0502020204030204" pitchFamily="34" charset="0"/>
                        </a:rPr>
                        <a:t>Co-funding to EPF projects</a:t>
                      </a:r>
                    </a:p>
                  </a:txBody>
                  <a:tcPr>
                    <a:solidFill>
                      <a:schemeClr val="accent5">
                        <a:lumMod val="20000"/>
                        <a:lumOff val="80000"/>
                      </a:schemeClr>
                    </a:solidFill>
                  </a:tcPr>
                </a:tc>
                <a:tc>
                  <a:txBody>
                    <a:bodyPr/>
                    <a:lstStyle/>
                    <a:p>
                      <a:r>
                        <a:rPr lang="en-GB" sz="1300" b="0" i="0" dirty="0">
                          <a:latin typeface="Calibri" panose="020F0502020204030204" pitchFamily="34" charset="0"/>
                          <a:cs typeface="Calibri" panose="020F0502020204030204" pitchFamily="34" charset="0"/>
                        </a:rPr>
                        <a:t>49,595.65</a:t>
                      </a:r>
                    </a:p>
                  </a:txBody>
                  <a:tcPr>
                    <a:solidFill>
                      <a:schemeClr val="accent6">
                        <a:lumMod val="20000"/>
                        <a:lumOff val="80000"/>
                      </a:schemeClr>
                    </a:solidFill>
                  </a:tcPr>
                </a:tc>
                <a:tc>
                  <a:txBody>
                    <a:bodyPr/>
                    <a:lstStyle/>
                    <a:p>
                      <a:r>
                        <a:rPr lang="en-GB" sz="1300" b="0" i="0" dirty="0">
                          <a:latin typeface="Calibri" panose="020F0502020204030204" pitchFamily="34" charset="0"/>
                          <a:cs typeface="Calibri" panose="020F0502020204030204" pitchFamily="34" charset="0"/>
                        </a:rPr>
                        <a:t>37,577.93</a:t>
                      </a:r>
                    </a:p>
                  </a:txBody>
                  <a:tcPr>
                    <a:solidFill>
                      <a:schemeClr val="accent1">
                        <a:lumMod val="20000"/>
                        <a:lumOff val="80000"/>
                      </a:schemeClr>
                    </a:solidFill>
                  </a:tcPr>
                </a:tc>
                <a:extLst>
                  <a:ext uri="{0D108BD9-81ED-4DB2-BD59-A6C34878D82A}">
                    <a16:rowId xmlns:a16="http://schemas.microsoft.com/office/drawing/2014/main" val="3254672646"/>
                  </a:ext>
                </a:extLst>
              </a:tr>
              <a:tr h="475976">
                <a:tc>
                  <a:txBody>
                    <a:bodyPr/>
                    <a:lstStyle/>
                    <a:p>
                      <a:r>
                        <a:rPr lang="en-GB" sz="1300" b="0" i="0" dirty="0">
                          <a:latin typeface="Calibri" panose="020F0502020204030204" pitchFamily="34" charset="0"/>
                          <a:cs typeface="Calibri" panose="020F0502020204030204" pitchFamily="34" charset="0"/>
                        </a:rPr>
                        <a:t>Project development &amp; other costs</a:t>
                      </a:r>
                    </a:p>
                  </a:txBody>
                  <a:tcPr>
                    <a:solidFill>
                      <a:schemeClr val="accent5">
                        <a:lumMod val="60000"/>
                        <a:lumOff val="40000"/>
                      </a:schemeClr>
                    </a:solidFill>
                  </a:tcPr>
                </a:tc>
                <a:tc>
                  <a:txBody>
                    <a:bodyPr/>
                    <a:lstStyle/>
                    <a:p>
                      <a:r>
                        <a:rPr lang="en-GB" sz="1300" b="0" i="0" dirty="0">
                          <a:latin typeface="Calibri" panose="020F0502020204030204" pitchFamily="34" charset="0"/>
                          <a:cs typeface="Calibri" panose="020F0502020204030204" pitchFamily="34" charset="0"/>
                        </a:rPr>
                        <a:t>548,011.24</a:t>
                      </a:r>
                    </a:p>
                  </a:txBody>
                  <a:tcPr>
                    <a:solidFill>
                      <a:schemeClr val="accent6">
                        <a:lumMod val="60000"/>
                        <a:lumOff val="40000"/>
                      </a:schemeClr>
                    </a:solidFill>
                  </a:tcPr>
                </a:tc>
                <a:tc>
                  <a:txBody>
                    <a:bodyPr/>
                    <a:lstStyle/>
                    <a:p>
                      <a:r>
                        <a:rPr lang="en-GB" sz="1300" b="0" i="0" dirty="0">
                          <a:latin typeface="Calibri" panose="020F0502020204030204" pitchFamily="34" charset="0"/>
                          <a:cs typeface="Calibri" panose="020F0502020204030204" pitchFamily="34" charset="0"/>
                        </a:rPr>
                        <a:t>104,361.09</a:t>
                      </a:r>
                    </a:p>
                  </a:txBody>
                  <a:tcPr>
                    <a:lnB w="12700" cmpd="sng">
                      <a:noFill/>
                    </a:lnB>
                    <a:solidFill>
                      <a:schemeClr val="accent1">
                        <a:lumMod val="60000"/>
                        <a:lumOff val="40000"/>
                      </a:schemeClr>
                    </a:solidFill>
                  </a:tcPr>
                </a:tc>
                <a:extLst>
                  <a:ext uri="{0D108BD9-81ED-4DB2-BD59-A6C34878D82A}">
                    <a16:rowId xmlns:a16="http://schemas.microsoft.com/office/drawing/2014/main" val="1128818891"/>
                  </a:ext>
                </a:extLst>
              </a:tr>
              <a:tr h="475976">
                <a:tc>
                  <a:txBody>
                    <a:bodyPr/>
                    <a:lstStyle/>
                    <a:p>
                      <a:r>
                        <a:rPr lang="en-GB" sz="1300" b="0" i="0" dirty="0">
                          <a:latin typeface="Calibri" panose="020F0502020204030204" pitchFamily="34" charset="0"/>
                          <a:cs typeface="Calibri" panose="020F0502020204030204" pitchFamily="34" charset="0"/>
                        </a:rPr>
                        <a:t>Capacity-building programme</a:t>
                      </a:r>
                    </a:p>
                  </a:txBody>
                  <a:tcPr>
                    <a:solidFill>
                      <a:schemeClr val="accent5">
                        <a:lumMod val="20000"/>
                        <a:lumOff val="80000"/>
                      </a:schemeClr>
                    </a:solidFill>
                  </a:tcPr>
                </a:tc>
                <a:tc>
                  <a:txBody>
                    <a:bodyPr/>
                    <a:lstStyle/>
                    <a:p>
                      <a:r>
                        <a:rPr lang="en-GB" sz="1300" b="0" i="0" dirty="0">
                          <a:latin typeface="Calibri" panose="020F0502020204030204" pitchFamily="34" charset="0"/>
                          <a:cs typeface="Calibri" panose="020F0502020204030204" pitchFamily="34" charset="0"/>
                        </a:rPr>
                        <a:t>141,282.34</a:t>
                      </a:r>
                    </a:p>
                  </a:txBody>
                  <a:tcPr>
                    <a:lnR w="12700" cmpd="sng">
                      <a:noFill/>
                    </a:lnR>
                    <a:solidFill>
                      <a:schemeClr val="accent6">
                        <a:lumMod val="20000"/>
                        <a:lumOff val="80000"/>
                      </a:schemeClr>
                    </a:solidFill>
                  </a:tcPr>
                </a:tc>
                <a:tc>
                  <a:txBody>
                    <a:bodyPr/>
                    <a:lstStyle/>
                    <a:p>
                      <a:r>
                        <a:rPr lang="en-GB" sz="1300" b="0" i="0" dirty="0">
                          <a:latin typeface="Calibri" panose="020F0502020204030204" pitchFamily="34" charset="0"/>
                          <a:cs typeface="Calibri" panose="020F0502020204030204" pitchFamily="34" charset="0"/>
                        </a:rPr>
                        <a:t>237,786.76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536442454"/>
                  </a:ext>
                </a:extLst>
              </a:tr>
              <a:tr h="475976">
                <a:tc>
                  <a:txBody>
                    <a:bodyPr/>
                    <a:lstStyle/>
                    <a:p>
                      <a:r>
                        <a:rPr lang="en-GB" sz="1300" b="0" i="0" dirty="0">
                          <a:latin typeface="Calibri" panose="020F0502020204030204" pitchFamily="34" charset="0"/>
                          <a:cs typeface="Calibri" panose="020F0502020204030204" pitchFamily="34" charset="0"/>
                        </a:rPr>
                        <a:t>Contribution to EPF campaigns</a:t>
                      </a:r>
                    </a:p>
                  </a:txBody>
                  <a:tcPr>
                    <a:solidFill>
                      <a:schemeClr val="accent5">
                        <a:lumMod val="60000"/>
                        <a:lumOff val="40000"/>
                      </a:schemeClr>
                    </a:solidFill>
                  </a:tcPr>
                </a:tc>
                <a:tc>
                  <a:txBody>
                    <a:bodyPr/>
                    <a:lstStyle/>
                    <a:p>
                      <a:r>
                        <a:rPr lang="en-GB" sz="1300" b="0" i="0" dirty="0">
                          <a:latin typeface="Calibri" panose="020F0502020204030204" pitchFamily="34" charset="0"/>
                          <a:cs typeface="Calibri" panose="020F0502020204030204" pitchFamily="34" charset="0"/>
                        </a:rPr>
                        <a:t>34,586.61</a:t>
                      </a:r>
                    </a:p>
                  </a:txBody>
                  <a:tcPr>
                    <a:solidFill>
                      <a:schemeClr val="accent6">
                        <a:lumMod val="60000"/>
                        <a:lumOff val="40000"/>
                      </a:schemeClr>
                    </a:solidFill>
                  </a:tcPr>
                </a:tc>
                <a:tc>
                  <a:txBody>
                    <a:bodyPr/>
                    <a:lstStyle/>
                    <a:p>
                      <a:r>
                        <a:rPr lang="en-GB" sz="1300" b="0" i="0" dirty="0">
                          <a:latin typeface="Calibri" panose="020F0502020204030204" pitchFamily="34" charset="0"/>
                          <a:cs typeface="Calibri" panose="020F0502020204030204" pitchFamily="34" charset="0"/>
                        </a:rPr>
                        <a:t>42,273.73</a:t>
                      </a:r>
                    </a:p>
                  </a:txBody>
                  <a:tcPr>
                    <a:lnT w="12700" cmpd="sng">
                      <a:noFill/>
                    </a:lnT>
                    <a:solidFill>
                      <a:schemeClr val="accent1">
                        <a:lumMod val="60000"/>
                        <a:lumOff val="40000"/>
                      </a:schemeClr>
                    </a:solidFill>
                  </a:tcPr>
                </a:tc>
                <a:extLst>
                  <a:ext uri="{0D108BD9-81ED-4DB2-BD59-A6C34878D82A}">
                    <a16:rowId xmlns:a16="http://schemas.microsoft.com/office/drawing/2014/main" val="3330310579"/>
                  </a:ext>
                </a:extLst>
              </a:tr>
              <a:tr h="475976">
                <a:tc>
                  <a:txBody>
                    <a:bodyPr/>
                    <a:lstStyle/>
                    <a:p>
                      <a:r>
                        <a:rPr lang="en-GB" sz="1300" b="0" i="0" dirty="0">
                          <a:latin typeface="Calibri" panose="020F0502020204030204" pitchFamily="34" charset="0"/>
                          <a:cs typeface="Calibri" panose="020F0502020204030204" pitchFamily="34" charset="0"/>
                        </a:rPr>
                        <a:t>EFPIA contribution within EUPATI</a:t>
                      </a:r>
                    </a:p>
                  </a:txBody>
                  <a:tcPr>
                    <a:solidFill>
                      <a:schemeClr val="accent5">
                        <a:lumMod val="20000"/>
                        <a:lumOff val="80000"/>
                      </a:schemeClr>
                    </a:solidFill>
                  </a:tcPr>
                </a:tc>
                <a:tc>
                  <a:txBody>
                    <a:bodyPr/>
                    <a:lstStyle/>
                    <a:p>
                      <a:r>
                        <a:rPr lang="en-GB" sz="1300" b="0" i="0" dirty="0">
                          <a:latin typeface="Calibri" panose="020F0502020204030204" pitchFamily="34" charset="0"/>
                          <a:cs typeface="Calibri" panose="020F0502020204030204" pitchFamily="34" charset="0"/>
                        </a:rPr>
                        <a:t>60,856.11</a:t>
                      </a:r>
                    </a:p>
                  </a:txBody>
                  <a:tcPr>
                    <a:solidFill>
                      <a:schemeClr val="accent6">
                        <a:lumMod val="20000"/>
                        <a:lumOff val="80000"/>
                      </a:schemeClr>
                    </a:solidFill>
                  </a:tcPr>
                </a:tc>
                <a:tc>
                  <a:txBody>
                    <a:bodyPr/>
                    <a:lstStyle/>
                    <a:p>
                      <a:r>
                        <a:rPr lang="en-GB" sz="1300" b="0" i="0" dirty="0">
                          <a:latin typeface="Calibri" panose="020F0502020204030204" pitchFamily="34" charset="0"/>
                          <a:cs typeface="Calibri" panose="020F0502020204030204" pitchFamily="34" charset="0"/>
                        </a:rPr>
                        <a:t>62,709.74</a:t>
                      </a:r>
                    </a:p>
                  </a:txBody>
                  <a:tcPr>
                    <a:solidFill>
                      <a:schemeClr val="accent1">
                        <a:lumMod val="20000"/>
                        <a:lumOff val="80000"/>
                      </a:schemeClr>
                    </a:solidFill>
                  </a:tcPr>
                </a:tc>
                <a:extLst>
                  <a:ext uri="{0D108BD9-81ED-4DB2-BD59-A6C34878D82A}">
                    <a16:rowId xmlns:a16="http://schemas.microsoft.com/office/drawing/2014/main" val="3745005993"/>
                  </a:ext>
                </a:extLst>
              </a:tr>
              <a:tr h="382116">
                <a:tc>
                  <a:txBody>
                    <a:bodyPr/>
                    <a:lstStyle/>
                    <a:p>
                      <a:r>
                        <a:rPr lang="en-GB" sz="1300" b="1" i="0" dirty="0">
                          <a:latin typeface="Calibri" panose="020F0502020204030204" pitchFamily="34" charset="0"/>
                          <a:cs typeface="Calibri" panose="020F0502020204030204" pitchFamily="34" charset="0"/>
                        </a:rPr>
                        <a:t>TOTAL</a:t>
                      </a:r>
                    </a:p>
                  </a:txBody>
                  <a:tcPr>
                    <a:solidFill>
                      <a:schemeClr val="accent2">
                        <a:lumMod val="40000"/>
                        <a:lumOff val="60000"/>
                      </a:schemeClr>
                    </a:solidFill>
                  </a:tcPr>
                </a:tc>
                <a:tc>
                  <a:txBody>
                    <a:bodyPr/>
                    <a:lstStyle/>
                    <a:p>
                      <a:r>
                        <a:rPr lang="en-GB" sz="1300" b="0" i="0" dirty="0">
                          <a:latin typeface="Calibri" panose="020F0502020204030204" pitchFamily="34" charset="0"/>
                          <a:cs typeface="Calibri" panose="020F0502020204030204" pitchFamily="34" charset="0"/>
                        </a:rPr>
                        <a:t>1,005,331.95</a:t>
                      </a:r>
                    </a:p>
                  </a:txBody>
                  <a:tcPr>
                    <a:solidFill>
                      <a:schemeClr val="accent2">
                        <a:lumMod val="40000"/>
                        <a:lumOff val="60000"/>
                      </a:schemeClr>
                    </a:solidFill>
                  </a:tcPr>
                </a:tc>
                <a:tc>
                  <a:txBody>
                    <a:bodyPr/>
                    <a:lstStyle/>
                    <a:p>
                      <a:r>
                        <a:rPr lang="en-GB" sz="1300" b="0" i="0" dirty="0">
                          <a:latin typeface="Calibri" panose="020F0502020204030204" pitchFamily="34" charset="0"/>
                          <a:cs typeface="Calibri" panose="020F0502020204030204" pitchFamily="34" charset="0"/>
                        </a:rPr>
                        <a:t>657,159.25</a:t>
                      </a:r>
                    </a:p>
                  </a:txBody>
                  <a:tcPr>
                    <a:solidFill>
                      <a:schemeClr val="accent2">
                        <a:lumMod val="40000"/>
                        <a:lumOff val="60000"/>
                      </a:schemeClr>
                    </a:solidFill>
                  </a:tcPr>
                </a:tc>
                <a:extLst>
                  <a:ext uri="{0D108BD9-81ED-4DB2-BD59-A6C34878D82A}">
                    <a16:rowId xmlns:a16="http://schemas.microsoft.com/office/drawing/2014/main" val="3271927728"/>
                  </a:ext>
                </a:extLst>
              </a:tr>
            </a:tbl>
          </a:graphicData>
        </a:graphic>
      </p:graphicFrame>
      <p:graphicFrame>
        <p:nvGraphicFramePr>
          <p:cNvPr id="5" name="Table 4"/>
          <p:cNvGraphicFramePr>
            <a:graphicFrameLocks noGrp="1"/>
          </p:cNvGraphicFramePr>
          <p:nvPr>
            <p:extLst/>
          </p:nvPr>
        </p:nvGraphicFramePr>
        <p:xfrm>
          <a:off x="1" y="1097691"/>
          <a:ext cx="4571999" cy="1907247"/>
        </p:xfrm>
        <a:graphic>
          <a:graphicData uri="http://schemas.openxmlformats.org/drawingml/2006/table">
            <a:tbl>
              <a:tblPr firstRow="1" bandRow="1">
                <a:tableStyleId>{5C22544A-7EE6-4342-B048-85BDC9FD1C3A}</a:tableStyleId>
              </a:tblPr>
              <a:tblGrid>
                <a:gridCol w="2487448">
                  <a:extLst>
                    <a:ext uri="{9D8B030D-6E8A-4147-A177-3AD203B41FA5}">
                      <a16:colId xmlns:a16="http://schemas.microsoft.com/office/drawing/2014/main" val="2756456345"/>
                    </a:ext>
                  </a:extLst>
                </a:gridCol>
                <a:gridCol w="1060307">
                  <a:extLst>
                    <a:ext uri="{9D8B030D-6E8A-4147-A177-3AD203B41FA5}">
                      <a16:colId xmlns:a16="http://schemas.microsoft.com/office/drawing/2014/main" val="2446307534"/>
                    </a:ext>
                  </a:extLst>
                </a:gridCol>
                <a:gridCol w="1024244">
                  <a:extLst>
                    <a:ext uri="{9D8B030D-6E8A-4147-A177-3AD203B41FA5}">
                      <a16:colId xmlns:a16="http://schemas.microsoft.com/office/drawing/2014/main" val="1098707794"/>
                    </a:ext>
                  </a:extLst>
                </a:gridCol>
              </a:tblGrid>
              <a:tr h="373918">
                <a:tc>
                  <a:txBody>
                    <a:bodyPr/>
                    <a:lstStyle/>
                    <a:p>
                      <a:r>
                        <a:rPr lang="en-GB" sz="1300" dirty="0"/>
                        <a:t>Funding from public Sector</a:t>
                      </a:r>
                    </a:p>
                  </a:txBody>
                  <a:tcPr>
                    <a:solidFill>
                      <a:schemeClr val="accent5"/>
                    </a:solidFill>
                  </a:tcPr>
                </a:tc>
                <a:tc>
                  <a:txBody>
                    <a:bodyPr/>
                    <a:lstStyle/>
                    <a:p>
                      <a:r>
                        <a:rPr lang="en-GB" sz="1300" dirty="0"/>
                        <a:t>2015</a:t>
                      </a:r>
                    </a:p>
                  </a:txBody>
                  <a:tcPr>
                    <a:solidFill>
                      <a:schemeClr val="accent6"/>
                    </a:solidFill>
                  </a:tcPr>
                </a:tc>
                <a:tc>
                  <a:txBody>
                    <a:bodyPr/>
                    <a:lstStyle/>
                    <a:p>
                      <a:r>
                        <a:rPr lang="en-GB" sz="1300" dirty="0"/>
                        <a:t>2016</a:t>
                      </a:r>
                    </a:p>
                  </a:txBody>
                  <a:tcPr>
                    <a:solidFill>
                      <a:schemeClr val="accent1"/>
                    </a:solidFill>
                  </a:tcPr>
                </a:tc>
                <a:extLst>
                  <a:ext uri="{0D108BD9-81ED-4DB2-BD59-A6C34878D82A}">
                    <a16:rowId xmlns:a16="http://schemas.microsoft.com/office/drawing/2014/main" val="2748645142"/>
                  </a:ext>
                </a:extLst>
              </a:tr>
              <a:tr h="474230">
                <a:tc>
                  <a:txBody>
                    <a:bodyPr/>
                    <a:lstStyle/>
                    <a:p>
                      <a:r>
                        <a:rPr lang="en-GB" sz="1300" b="0" i="0" dirty="0">
                          <a:latin typeface="Calibri" panose="020F0502020204030204" pitchFamily="34" charset="0"/>
                          <a:cs typeface="Calibri" panose="020F0502020204030204" pitchFamily="34" charset="0"/>
                        </a:rPr>
                        <a:t>Operational Work programme</a:t>
                      </a:r>
                    </a:p>
                  </a:txBody>
                  <a:tcPr>
                    <a:solidFill>
                      <a:schemeClr val="accent5">
                        <a:lumMod val="60000"/>
                        <a:lumOff val="40000"/>
                      </a:schemeClr>
                    </a:solidFill>
                  </a:tcPr>
                </a:tc>
                <a:tc>
                  <a:txBody>
                    <a:bodyPr/>
                    <a:lstStyle/>
                    <a:p>
                      <a:r>
                        <a:rPr lang="en-GB" sz="1300" dirty="0"/>
                        <a:t>728,212.00</a:t>
                      </a:r>
                    </a:p>
                  </a:txBody>
                  <a:tcPr>
                    <a:solidFill>
                      <a:schemeClr val="accent6">
                        <a:lumMod val="60000"/>
                        <a:lumOff val="40000"/>
                      </a:schemeClr>
                    </a:solidFill>
                  </a:tcPr>
                </a:tc>
                <a:tc>
                  <a:txBody>
                    <a:bodyPr/>
                    <a:lstStyle/>
                    <a:p>
                      <a:r>
                        <a:rPr lang="en-GB" sz="1300" dirty="0"/>
                        <a:t>731,835.98</a:t>
                      </a:r>
                    </a:p>
                  </a:txBody>
                  <a:tcPr>
                    <a:solidFill>
                      <a:schemeClr val="accent1">
                        <a:lumMod val="60000"/>
                        <a:lumOff val="40000"/>
                      </a:schemeClr>
                    </a:solidFill>
                  </a:tcPr>
                </a:tc>
                <a:extLst>
                  <a:ext uri="{0D108BD9-81ED-4DB2-BD59-A6C34878D82A}">
                    <a16:rowId xmlns:a16="http://schemas.microsoft.com/office/drawing/2014/main" val="469754534"/>
                  </a:ext>
                </a:extLst>
              </a:tr>
              <a:tr h="281574">
                <a:tc>
                  <a:txBody>
                    <a:bodyPr/>
                    <a:lstStyle/>
                    <a:p>
                      <a:r>
                        <a:rPr lang="en-GB" sz="1300" dirty="0"/>
                        <a:t>EU projects</a:t>
                      </a:r>
                    </a:p>
                  </a:txBody>
                  <a:tcPr>
                    <a:solidFill>
                      <a:schemeClr val="accent5">
                        <a:lumMod val="20000"/>
                        <a:lumOff val="80000"/>
                      </a:schemeClr>
                    </a:solidFill>
                  </a:tcPr>
                </a:tc>
                <a:tc>
                  <a:txBody>
                    <a:bodyPr/>
                    <a:lstStyle/>
                    <a:p>
                      <a:r>
                        <a:rPr lang="en-GB" sz="1300" dirty="0"/>
                        <a:t>97,060.59</a:t>
                      </a:r>
                    </a:p>
                  </a:txBody>
                  <a:tcPr>
                    <a:solidFill>
                      <a:schemeClr val="accent6">
                        <a:lumMod val="20000"/>
                        <a:lumOff val="80000"/>
                      </a:schemeClr>
                    </a:solidFill>
                  </a:tcPr>
                </a:tc>
                <a:tc>
                  <a:txBody>
                    <a:bodyPr/>
                    <a:lstStyle/>
                    <a:p>
                      <a:r>
                        <a:rPr lang="en-GB" sz="1300" dirty="0"/>
                        <a:t>149,507.36</a:t>
                      </a:r>
                    </a:p>
                  </a:txBody>
                  <a:tcPr>
                    <a:solidFill>
                      <a:schemeClr val="accent1">
                        <a:lumMod val="20000"/>
                        <a:lumOff val="80000"/>
                      </a:schemeClr>
                    </a:solidFill>
                  </a:tcPr>
                </a:tc>
                <a:extLst>
                  <a:ext uri="{0D108BD9-81ED-4DB2-BD59-A6C34878D82A}">
                    <a16:rowId xmlns:a16="http://schemas.microsoft.com/office/drawing/2014/main" val="3254672646"/>
                  </a:ext>
                </a:extLst>
              </a:tr>
              <a:tr h="301997">
                <a:tc>
                  <a:txBody>
                    <a:bodyPr/>
                    <a:lstStyle/>
                    <a:p>
                      <a:r>
                        <a:rPr lang="en-GB" sz="1300" dirty="0"/>
                        <a:t>EUPATI</a:t>
                      </a:r>
                    </a:p>
                  </a:txBody>
                  <a:tcPr>
                    <a:solidFill>
                      <a:schemeClr val="accent5">
                        <a:lumMod val="60000"/>
                        <a:lumOff val="40000"/>
                      </a:schemeClr>
                    </a:solidFill>
                  </a:tcPr>
                </a:tc>
                <a:tc>
                  <a:txBody>
                    <a:bodyPr/>
                    <a:lstStyle/>
                    <a:p>
                      <a:r>
                        <a:rPr lang="en-GB" sz="1300" dirty="0"/>
                        <a:t>262,397.62</a:t>
                      </a:r>
                    </a:p>
                  </a:txBody>
                  <a:tcPr>
                    <a:solidFill>
                      <a:schemeClr val="accent6">
                        <a:lumMod val="60000"/>
                        <a:lumOff val="40000"/>
                      </a:schemeClr>
                    </a:solidFill>
                  </a:tcPr>
                </a:tc>
                <a:tc>
                  <a:txBody>
                    <a:bodyPr/>
                    <a:lstStyle/>
                    <a:p>
                      <a:r>
                        <a:rPr lang="en-GB" sz="1300" dirty="0"/>
                        <a:t>309,753.53</a:t>
                      </a:r>
                    </a:p>
                  </a:txBody>
                  <a:tcPr>
                    <a:solidFill>
                      <a:schemeClr val="accent1">
                        <a:lumMod val="60000"/>
                        <a:lumOff val="40000"/>
                      </a:schemeClr>
                    </a:solidFill>
                  </a:tcPr>
                </a:tc>
                <a:extLst>
                  <a:ext uri="{0D108BD9-81ED-4DB2-BD59-A6C34878D82A}">
                    <a16:rowId xmlns:a16="http://schemas.microsoft.com/office/drawing/2014/main" val="1128818891"/>
                  </a:ext>
                </a:extLst>
              </a:tr>
              <a:tr h="467542">
                <a:tc>
                  <a:txBody>
                    <a:bodyPr/>
                    <a:lstStyle/>
                    <a:p>
                      <a:r>
                        <a:rPr lang="en-GB" sz="1300" b="1" dirty="0"/>
                        <a:t>TOTAL</a:t>
                      </a:r>
                    </a:p>
                  </a:txBody>
                  <a:tcPr>
                    <a:solidFill>
                      <a:schemeClr val="accent2">
                        <a:lumMod val="40000"/>
                        <a:lumOff val="60000"/>
                      </a:schemeClr>
                    </a:solidFill>
                  </a:tcPr>
                </a:tc>
                <a:tc>
                  <a:txBody>
                    <a:bodyPr/>
                    <a:lstStyle/>
                    <a:p>
                      <a:r>
                        <a:rPr lang="en-GB" sz="1300" dirty="0"/>
                        <a:t>1,087,670.21</a:t>
                      </a:r>
                    </a:p>
                  </a:txBody>
                  <a:tcPr>
                    <a:solidFill>
                      <a:schemeClr val="accent2">
                        <a:lumMod val="40000"/>
                        <a:lumOff val="60000"/>
                      </a:schemeClr>
                    </a:solidFill>
                  </a:tcPr>
                </a:tc>
                <a:tc>
                  <a:txBody>
                    <a:bodyPr/>
                    <a:lstStyle/>
                    <a:p>
                      <a:r>
                        <a:rPr lang="en-GB" sz="1250" dirty="0"/>
                        <a:t>1,190,096.87</a:t>
                      </a:r>
                    </a:p>
                  </a:txBody>
                  <a:tcPr>
                    <a:solidFill>
                      <a:schemeClr val="accent2">
                        <a:lumMod val="40000"/>
                        <a:lumOff val="60000"/>
                      </a:schemeClr>
                    </a:solidFill>
                  </a:tcPr>
                </a:tc>
                <a:extLst>
                  <a:ext uri="{0D108BD9-81ED-4DB2-BD59-A6C34878D82A}">
                    <a16:rowId xmlns:a16="http://schemas.microsoft.com/office/drawing/2014/main" val="2843687652"/>
                  </a:ext>
                </a:extLst>
              </a:tr>
            </a:tbl>
          </a:graphicData>
        </a:graphic>
      </p:graphicFrame>
      <p:graphicFrame>
        <p:nvGraphicFramePr>
          <p:cNvPr id="6" name="Table 5"/>
          <p:cNvGraphicFramePr>
            <a:graphicFrameLocks noGrp="1"/>
          </p:cNvGraphicFramePr>
          <p:nvPr>
            <p:extLst/>
          </p:nvPr>
        </p:nvGraphicFramePr>
        <p:xfrm>
          <a:off x="4644008" y="3716434"/>
          <a:ext cx="4499992" cy="2692719"/>
        </p:xfrm>
        <a:graphic>
          <a:graphicData uri="http://schemas.openxmlformats.org/drawingml/2006/table">
            <a:tbl>
              <a:tblPr firstRow="1" bandRow="1">
                <a:tableStyleId>{5C22544A-7EE6-4342-B048-85BDC9FD1C3A}</a:tableStyleId>
              </a:tblPr>
              <a:tblGrid>
                <a:gridCol w="2520280">
                  <a:extLst>
                    <a:ext uri="{9D8B030D-6E8A-4147-A177-3AD203B41FA5}">
                      <a16:colId xmlns:a16="http://schemas.microsoft.com/office/drawing/2014/main" val="2756456345"/>
                    </a:ext>
                  </a:extLst>
                </a:gridCol>
                <a:gridCol w="936104">
                  <a:extLst>
                    <a:ext uri="{9D8B030D-6E8A-4147-A177-3AD203B41FA5}">
                      <a16:colId xmlns:a16="http://schemas.microsoft.com/office/drawing/2014/main" val="2446307534"/>
                    </a:ext>
                  </a:extLst>
                </a:gridCol>
                <a:gridCol w="1043608">
                  <a:extLst>
                    <a:ext uri="{9D8B030D-6E8A-4147-A177-3AD203B41FA5}">
                      <a16:colId xmlns:a16="http://schemas.microsoft.com/office/drawing/2014/main" val="1098707794"/>
                    </a:ext>
                  </a:extLst>
                </a:gridCol>
              </a:tblGrid>
              <a:tr h="348824">
                <a:tc>
                  <a:txBody>
                    <a:bodyPr/>
                    <a:lstStyle/>
                    <a:p>
                      <a:r>
                        <a:rPr lang="en-GB" sz="1300" b="1" i="0" dirty="0">
                          <a:latin typeface="Calibri" panose="020F0502020204030204" pitchFamily="34" charset="0"/>
                          <a:cs typeface="Calibri" panose="020F0502020204030204" pitchFamily="34" charset="0"/>
                        </a:rPr>
                        <a:t>Foundations &amp; Membership fees</a:t>
                      </a:r>
                    </a:p>
                  </a:txBody>
                  <a:tcPr>
                    <a:solidFill>
                      <a:schemeClr val="accent5"/>
                    </a:solidFill>
                  </a:tcPr>
                </a:tc>
                <a:tc>
                  <a:txBody>
                    <a:bodyPr/>
                    <a:lstStyle/>
                    <a:p>
                      <a:r>
                        <a:rPr lang="en-GB" sz="1300" b="0" i="0" dirty="0">
                          <a:latin typeface="Calibri" panose="020F0502020204030204" pitchFamily="34" charset="0"/>
                          <a:cs typeface="Calibri" panose="020F0502020204030204" pitchFamily="34" charset="0"/>
                        </a:rPr>
                        <a:t>2015</a:t>
                      </a:r>
                    </a:p>
                  </a:txBody>
                  <a:tcPr>
                    <a:solidFill>
                      <a:schemeClr val="accent6"/>
                    </a:solidFill>
                  </a:tcPr>
                </a:tc>
                <a:tc>
                  <a:txBody>
                    <a:bodyPr/>
                    <a:lstStyle/>
                    <a:p>
                      <a:r>
                        <a:rPr lang="en-GB" sz="1300" b="0" i="0" dirty="0">
                          <a:latin typeface="Calibri" panose="020F0502020204030204" pitchFamily="34" charset="0"/>
                          <a:cs typeface="Calibri" panose="020F0502020204030204" pitchFamily="34" charset="0"/>
                        </a:rPr>
                        <a:t>2016</a:t>
                      </a:r>
                    </a:p>
                  </a:txBody>
                  <a:tcPr>
                    <a:solidFill>
                      <a:schemeClr val="accent1"/>
                    </a:solidFill>
                  </a:tcPr>
                </a:tc>
                <a:extLst>
                  <a:ext uri="{0D108BD9-81ED-4DB2-BD59-A6C34878D82A}">
                    <a16:rowId xmlns:a16="http://schemas.microsoft.com/office/drawing/2014/main" val="2748645142"/>
                  </a:ext>
                </a:extLst>
              </a:tr>
              <a:tr h="480970">
                <a:tc>
                  <a:txBody>
                    <a:bodyPr/>
                    <a:lstStyle/>
                    <a:p>
                      <a:r>
                        <a:rPr lang="en-GB" sz="1300" b="0" i="0" dirty="0">
                          <a:latin typeface="Calibri" panose="020F0502020204030204" pitchFamily="34" charset="0"/>
                          <a:cs typeface="Calibri" panose="020F0502020204030204" pitchFamily="34" charset="0"/>
                        </a:rPr>
                        <a:t>Bosch Foundation</a:t>
                      </a:r>
                    </a:p>
                  </a:txBody>
                  <a:tcPr>
                    <a:solidFill>
                      <a:schemeClr val="accent5">
                        <a:lumMod val="60000"/>
                        <a:lumOff val="40000"/>
                      </a:schemeClr>
                    </a:solidFill>
                  </a:tcPr>
                </a:tc>
                <a:tc>
                  <a:txBody>
                    <a:bodyPr/>
                    <a:lstStyle/>
                    <a:p>
                      <a:r>
                        <a:rPr lang="en-GB" sz="1250" b="0" i="0" dirty="0">
                          <a:latin typeface="Calibri" panose="020F0502020204030204" pitchFamily="34" charset="0"/>
                          <a:cs typeface="Calibri" panose="020F0502020204030204" pitchFamily="34" charset="0"/>
                        </a:rPr>
                        <a:t>125,000.00</a:t>
                      </a:r>
                    </a:p>
                  </a:txBody>
                  <a:tcPr>
                    <a:solidFill>
                      <a:schemeClr val="accent6">
                        <a:lumMod val="60000"/>
                        <a:lumOff val="40000"/>
                      </a:schemeClr>
                    </a:solidFill>
                  </a:tcPr>
                </a:tc>
                <a:tc>
                  <a:txBody>
                    <a:bodyPr/>
                    <a:lstStyle/>
                    <a:p>
                      <a:r>
                        <a:rPr lang="en-GB" sz="1300" b="0" i="0" dirty="0">
                          <a:latin typeface="Calibri" panose="020F0502020204030204" pitchFamily="34" charset="0"/>
                          <a:cs typeface="Calibri" panose="020F0502020204030204" pitchFamily="34" charset="0"/>
                        </a:rPr>
                        <a:t>20,000.00</a:t>
                      </a:r>
                    </a:p>
                  </a:txBody>
                  <a:tcPr>
                    <a:solidFill>
                      <a:schemeClr val="accent1">
                        <a:lumMod val="60000"/>
                        <a:lumOff val="40000"/>
                      </a:schemeClr>
                    </a:solidFill>
                  </a:tcPr>
                </a:tc>
                <a:extLst>
                  <a:ext uri="{0D108BD9-81ED-4DB2-BD59-A6C34878D82A}">
                    <a16:rowId xmlns:a16="http://schemas.microsoft.com/office/drawing/2014/main" val="469754534"/>
                  </a:ext>
                </a:extLst>
              </a:tr>
              <a:tr h="500104">
                <a:tc>
                  <a:txBody>
                    <a:bodyPr/>
                    <a:lstStyle/>
                    <a:p>
                      <a:r>
                        <a:rPr lang="en-GB" sz="1300" b="0" i="0" dirty="0" err="1">
                          <a:latin typeface="Calibri" panose="020F0502020204030204" pitchFamily="34" charset="0"/>
                          <a:cs typeface="Calibri" panose="020F0502020204030204" pitchFamily="34" charset="0"/>
                        </a:rPr>
                        <a:t>Memb</a:t>
                      </a:r>
                      <a:r>
                        <a:rPr lang="en-GB" sz="1300" b="0" i="0" dirty="0">
                          <a:latin typeface="Calibri" panose="020F0502020204030204" pitchFamily="34" charset="0"/>
                          <a:cs typeface="Calibri" panose="020F0502020204030204" pitchFamily="34" charset="0"/>
                        </a:rPr>
                        <a:t>. fees contribution to Operational work programme</a:t>
                      </a:r>
                    </a:p>
                  </a:txBody>
                  <a:tcPr>
                    <a:solidFill>
                      <a:schemeClr val="accent5">
                        <a:lumMod val="20000"/>
                        <a:lumOff val="80000"/>
                      </a:schemeClr>
                    </a:solidFill>
                  </a:tcPr>
                </a:tc>
                <a:tc>
                  <a:txBody>
                    <a:bodyPr/>
                    <a:lstStyle/>
                    <a:p>
                      <a:r>
                        <a:rPr lang="en-GB" sz="1300" b="0" i="0" dirty="0">
                          <a:latin typeface="Calibri" panose="020F0502020204030204" pitchFamily="34" charset="0"/>
                          <a:cs typeface="Calibri" panose="020F0502020204030204" pitchFamily="34" charset="0"/>
                        </a:rPr>
                        <a:t>11,000.00</a:t>
                      </a:r>
                    </a:p>
                  </a:txBody>
                  <a:tcPr>
                    <a:solidFill>
                      <a:schemeClr val="accent6">
                        <a:lumMod val="20000"/>
                        <a:lumOff val="80000"/>
                      </a:schemeClr>
                    </a:solidFill>
                  </a:tcPr>
                </a:tc>
                <a:tc>
                  <a:txBody>
                    <a:bodyPr/>
                    <a:lstStyle/>
                    <a:p>
                      <a:r>
                        <a:rPr lang="en-GB" sz="1300" b="0" i="0" dirty="0">
                          <a:latin typeface="Calibri" panose="020F0502020204030204" pitchFamily="34" charset="0"/>
                          <a:cs typeface="Calibri" panose="020F0502020204030204" pitchFamily="34" charset="0"/>
                        </a:rPr>
                        <a:t>12,000.00</a:t>
                      </a:r>
                    </a:p>
                  </a:txBody>
                  <a:tcPr>
                    <a:solidFill>
                      <a:schemeClr val="accent1">
                        <a:lumMod val="20000"/>
                        <a:lumOff val="80000"/>
                      </a:schemeClr>
                    </a:solidFill>
                  </a:tcPr>
                </a:tc>
                <a:extLst>
                  <a:ext uri="{0D108BD9-81ED-4DB2-BD59-A6C34878D82A}">
                    <a16:rowId xmlns:a16="http://schemas.microsoft.com/office/drawing/2014/main" val="3254672646"/>
                  </a:ext>
                </a:extLst>
              </a:tr>
              <a:tr h="480970">
                <a:tc>
                  <a:txBody>
                    <a:bodyPr/>
                    <a:lstStyle/>
                    <a:p>
                      <a:r>
                        <a:rPr lang="en-GB" sz="1300" b="0" i="0" dirty="0">
                          <a:latin typeface="Calibri" panose="020F0502020204030204" pitchFamily="34" charset="0"/>
                          <a:cs typeface="Calibri" panose="020F0502020204030204" pitchFamily="34" charset="0"/>
                        </a:rPr>
                        <a:t>Membership fees contribution to EU project</a:t>
                      </a:r>
                    </a:p>
                  </a:txBody>
                  <a:tcPr>
                    <a:solidFill>
                      <a:schemeClr val="accent5">
                        <a:lumMod val="60000"/>
                        <a:lumOff val="40000"/>
                      </a:schemeClr>
                    </a:solidFill>
                  </a:tcPr>
                </a:tc>
                <a:tc>
                  <a:txBody>
                    <a:bodyPr/>
                    <a:lstStyle/>
                    <a:p>
                      <a:r>
                        <a:rPr lang="en-GB" sz="1300" b="0" i="0" dirty="0">
                          <a:latin typeface="Calibri" panose="020F0502020204030204" pitchFamily="34" charset="0"/>
                          <a:cs typeface="Calibri" panose="020F0502020204030204" pitchFamily="34" charset="0"/>
                        </a:rPr>
                        <a:t>4,132.31</a:t>
                      </a:r>
                    </a:p>
                  </a:txBody>
                  <a:tcPr>
                    <a:solidFill>
                      <a:schemeClr val="accent6">
                        <a:lumMod val="60000"/>
                        <a:lumOff val="40000"/>
                      </a:schemeClr>
                    </a:solidFill>
                  </a:tcPr>
                </a:tc>
                <a:tc>
                  <a:txBody>
                    <a:bodyPr/>
                    <a:lstStyle/>
                    <a:p>
                      <a:r>
                        <a:rPr lang="en-GB" sz="1300" b="0" i="0" dirty="0">
                          <a:latin typeface="Calibri" panose="020F0502020204030204" pitchFamily="34" charset="0"/>
                          <a:cs typeface="Calibri" panose="020F0502020204030204" pitchFamily="34" charset="0"/>
                        </a:rPr>
                        <a:t>5,950.00</a:t>
                      </a:r>
                    </a:p>
                  </a:txBody>
                  <a:tcPr>
                    <a:solidFill>
                      <a:schemeClr val="accent1">
                        <a:lumMod val="60000"/>
                        <a:lumOff val="40000"/>
                      </a:schemeClr>
                    </a:solidFill>
                  </a:tcPr>
                </a:tc>
                <a:extLst>
                  <a:ext uri="{0D108BD9-81ED-4DB2-BD59-A6C34878D82A}">
                    <a16:rowId xmlns:a16="http://schemas.microsoft.com/office/drawing/2014/main" val="1128818891"/>
                  </a:ext>
                </a:extLst>
              </a:tr>
              <a:tr h="472136">
                <a:tc>
                  <a:txBody>
                    <a:bodyPr/>
                    <a:lstStyle/>
                    <a:p>
                      <a:r>
                        <a:rPr lang="en-GB" sz="1300" b="0" i="0" dirty="0">
                          <a:latin typeface="Calibri" panose="020F0502020204030204" pitchFamily="34" charset="0"/>
                          <a:cs typeface="Calibri" panose="020F0502020204030204" pitchFamily="34" charset="0"/>
                        </a:rPr>
                        <a:t>Interests &amp; Other income</a:t>
                      </a:r>
                    </a:p>
                  </a:txBody>
                  <a:tcPr>
                    <a:solidFill>
                      <a:schemeClr val="accent5">
                        <a:lumMod val="20000"/>
                        <a:lumOff val="80000"/>
                      </a:schemeClr>
                    </a:solidFill>
                  </a:tcPr>
                </a:tc>
                <a:tc>
                  <a:txBody>
                    <a:bodyPr/>
                    <a:lstStyle/>
                    <a:p>
                      <a:r>
                        <a:rPr lang="en-GB" sz="1300" b="0" i="0" dirty="0">
                          <a:latin typeface="Calibri" panose="020F0502020204030204" pitchFamily="34" charset="0"/>
                          <a:cs typeface="Calibri" panose="020F0502020204030204" pitchFamily="34" charset="0"/>
                        </a:rPr>
                        <a:t>18,070.02</a:t>
                      </a:r>
                    </a:p>
                  </a:txBody>
                  <a:tcPr>
                    <a:solidFill>
                      <a:schemeClr val="accent6">
                        <a:lumMod val="20000"/>
                        <a:lumOff val="80000"/>
                      </a:schemeClr>
                    </a:solidFill>
                  </a:tcPr>
                </a:tc>
                <a:tc>
                  <a:txBody>
                    <a:bodyPr/>
                    <a:lstStyle/>
                    <a:p>
                      <a:r>
                        <a:rPr lang="en-GB" sz="1300" b="0" i="0" dirty="0">
                          <a:latin typeface="Calibri" panose="020F0502020204030204" pitchFamily="34" charset="0"/>
                          <a:cs typeface="Calibri" panose="020F0502020204030204" pitchFamily="34" charset="0"/>
                        </a:rPr>
                        <a:t>30,516.86</a:t>
                      </a:r>
                    </a:p>
                  </a:txBody>
                  <a:tcPr>
                    <a:solidFill>
                      <a:schemeClr val="accent1">
                        <a:lumMod val="20000"/>
                        <a:lumOff val="80000"/>
                      </a:schemeClr>
                    </a:solidFill>
                  </a:tcPr>
                </a:tc>
                <a:extLst>
                  <a:ext uri="{0D108BD9-81ED-4DB2-BD59-A6C34878D82A}">
                    <a16:rowId xmlns:a16="http://schemas.microsoft.com/office/drawing/2014/main" val="2353121609"/>
                  </a:ext>
                </a:extLst>
              </a:tr>
              <a:tr h="403005">
                <a:tc>
                  <a:txBody>
                    <a:bodyPr/>
                    <a:lstStyle/>
                    <a:p>
                      <a:r>
                        <a:rPr lang="en-GB" sz="1300" b="1" i="0" dirty="0">
                          <a:latin typeface="Calibri" panose="020F0502020204030204" pitchFamily="34" charset="0"/>
                          <a:cs typeface="Calibri" panose="020F0502020204030204" pitchFamily="34" charset="0"/>
                        </a:rPr>
                        <a:t>TOTAL</a:t>
                      </a:r>
                    </a:p>
                  </a:txBody>
                  <a:tcPr>
                    <a:solidFill>
                      <a:schemeClr val="accent2">
                        <a:lumMod val="40000"/>
                        <a:lumOff val="60000"/>
                      </a:schemeClr>
                    </a:solidFill>
                  </a:tcPr>
                </a:tc>
                <a:tc>
                  <a:txBody>
                    <a:bodyPr/>
                    <a:lstStyle/>
                    <a:p>
                      <a:r>
                        <a:rPr lang="en-GB" sz="1250" b="0" i="0" dirty="0">
                          <a:latin typeface="Calibri" panose="020F0502020204030204" pitchFamily="34" charset="0"/>
                          <a:cs typeface="Calibri" panose="020F0502020204030204" pitchFamily="34" charset="0"/>
                        </a:rPr>
                        <a:t>158,202.33</a:t>
                      </a:r>
                    </a:p>
                  </a:txBody>
                  <a:tcPr>
                    <a:solidFill>
                      <a:schemeClr val="accent2">
                        <a:lumMod val="40000"/>
                        <a:lumOff val="60000"/>
                      </a:schemeClr>
                    </a:solidFill>
                  </a:tcPr>
                </a:tc>
                <a:tc>
                  <a:txBody>
                    <a:bodyPr/>
                    <a:lstStyle/>
                    <a:p>
                      <a:r>
                        <a:rPr lang="en-GB" sz="1300" b="0" i="0" dirty="0">
                          <a:latin typeface="Calibri" panose="020F0502020204030204" pitchFamily="34" charset="0"/>
                          <a:cs typeface="Calibri" panose="020F0502020204030204" pitchFamily="34" charset="0"/>
                        </a:rPr>
                        <a:t>68,466.86</a:t>
                      </a:r>
                    </a:p>
                  </a:txBody>
                  <a:tcPr>
                    <a:solidFill>
                      <a:schemeClr val="accent2">
                        <a:lumMod val="40000"/>
                        <a:lumOff val="60000"/>
                      </a:schemeClr>
                    </a:solidFill>
                  </a:tcPr>
                </a:tc>
                <a:extLst>
                  <a:ext uri="{0D108BD9-81ED-4DB2-BD59-A6C34878D82A}">
                    <a16:rowId xmlns:a16="http://schemas.microsoft.com/office/drawing/2014/main" val="680863893"/>
                  </a:ext>
                </a:extLst>
              </a:tr>
            </a:tbl>
          </a:graphicData>
        </a:graphic>
      </p:graphicFrame>
      <p:graphicFrame>
        <p:nvGraphicFramePr>
          <p:cNvPr id="10" name="Chart 9"/>
          <p:cNvGraphicFramePr/>
          <p:nvPr>
            <p:extLst/>
          </p:nvPr>
        </p:nvGraphicFramePr>
        <p:xfrm>
          <a:off x="4463480" y="1556792"/>
          <a:ext cx="4536504" cy="17281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844600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GB" dirty="0"/>
              <a:t>2016 Expenditures</a:t>
            </a:r>
          </a:p>
        </p:txBody>
      </p:sp>
      <p:graphicFrame>
        <p:nvGraphicFramePr>
          <p:cNvPr id="2" name="Table 1"/>
          <p:cNvGraphicFramePr>
            <a:graphicFrameLocks noGrp="1"/>
          </p:cNvGraphicFramePr>
          <p:nvPr>
            <p:extLst/>
          </p:nvPr>
        </p:nvGraphicFramePr>
        <p:xfrm>
          <a:off x="179512" y="1146522"/>
          <a:ext cx="4176464" cy="5234806"/>
        </p:xfrm>
        <a:graphic>
          <a:graphicData uri="http://schemas.openxmlformats.org/drawingml/2006/table">
            <a:tbl>
              <a:tblPr firstRow="1" bandRow="1">
                <a:tableStyleId>{5C22544A-7EE6-4342-B048-85BDC9FD1C3A}</a:tableStyleId>
              </a:tblPr>
              <a:tblGrid>
                <a:gridCol w="1800200">
                  <a:extLst>
                    <a:ext uri="{9D8B030D-6E8A-4147-A177-3AD203B41FA5}">
                      <a16:colId xmlns:a16="http://schemas.microsoft.com/office/drawing/2014/main" val="2756456345"/>
                    </a:ext>
                  </a:extLst>
                </a:gridCol>
                <a:gridCol w="1115529">
                  <a:extLst>
                    <a:ext uri="{9D8B030D-6E8A-4147-A177-3AD203B41FA5}">
                      <a16:colId xmlns:a16="http://schemas.microsoft.com/office/drawing/2014/main" val="2446307534"/>
                    </a:ext>
                  </a:extLst>
                </a:gridCol>
                <a:gridCol w="1260735">
                  <a:extLst>
                    <a:ext uri="{9D8B030D-6E8A-4147-A177-3AD203B41FA5}">
                      <a16:colId xmlns:a16="http://schemas.microsoft.com/office/drawing/2014/main" val="1098707794"/>
                    </a:ext>
                  </a:extLst>
                </a:gridCol>
              </a:tblGrid>
              <a:tr h="306983">
                <a:tc>
                  <a:txBody>
                    <a:bodyPr/>
                    <a:lstStyle/>
                    <a:p>
                      <a:r>
                        <a:rPr lang="en-GB" sz="1300" dirty="0"/>
                        <a:t>EVENTS</a:t>
                      </a:r>
                    </a:p>
                  </a:txBody>
                  <a:tcPr>
                    <a:solidFill>
                      <a:schemeClr val="accent5"/>
                    </a:solidFill>
                  </a:tcPr>
                </a:tc>
                <a:tc>
                  <a:txBody>
                    <a:bodyPr/>
                    <a:lstStyle/>
                    <a:p>
                      <a:r>
                        <a:rPr lang="en-GB" sz="1300" dirty="0"/>
                        <a:t>2015</a:t>
                      </a:r>
                    </a:p>
                  </a:txBody>
                  <a:tcPr>
                    <a:solidFill>
                      <a:schemeClr val="accent6"/>
                    </a:solidFill>
                  </a:tcPr>
                </a:tc>
                <a:tc>
                  <a:txBody>
                    <a:bodyPr/>
                    <a:lstStyle/>
                    <a:p>
                      <a:r>
                        <a:rPr lang="en-GB" sz="1300" dirty="0"/>
                        <a:t>2016</a:t>
                      </a:r>
                    </a:p>
                  </a:txBody>
                  <a:tcPr/>
                </a:tc>
                <a:extLst>
                  <a:ext uri="{0D108BD9-81ED-4DB2-BD59-A6C34878D82A}">
                    <a16:rowId xmlns:a16="http://schemas.microsoft.com/office/drawing/2014/main" val="2748645142"/>
                  </a:ext>
                </a:extLst>
              </a:tr>
              <a:tr h="464045">
                <a:tc>
                  <a:txBody>
                    <a:bodyPr/>
                    <a:lstStyle/>
                    <a:p>
                      <a:r>
                        <a:rPr lang="en-GB" sz="1300" dirty="0"/>
                        <a:t>Annual General Meeting (AGM)</a:t>
                      </a:r>
                    </a:p>
                  </a:txBody>
                  <a:tcPr>
                    <a:solidFill>
                      <a:schemeClr val="accent5">
                        <a:lumMod val="60000"/>
                        <a:lumOff val="40000"/>
                      </a:schemeClr>
                    </a:solidFill>
                  </a:tcPr>
                </a:tc>
                <a:tc>
                  <a:txBody>
                    <a:bodyPr/>
                    <a:lstStyle/>
                    <a:p>
                      <a:r>
                        <a:rPr lang="en-GB" sz="1300" dirty="0"/>
                        <a:t>41,664.34</a:t>
                      </a:r>
                    </a:p>
                  </a:txBody>
                  <a:tcPr>
                    <a:solidFill>
                      <a:schemeClr val="accent6">
                        <a:lumMod val="60000"/>
                        <a:lumOff val="40000"/>
                      </a:schemeClr>
                    </a:solidFill>
                  </a:tcPr>
                </a:tc>
                <a:tc>
                  <a:txBody>
                    <a:bodyPr/>
                    <a:lstStyle/>
                    <a:p>
                      <a:r>
                        <a:rPr lang="en-GB" sz="1300" dirty="0"/>
                        <a:t>172,450.00</a:t>
                      </a:r>
                    </a:p>
                  </a:txBody>
                  <a:tcPr/>
                </a:tc>
                <a:extLst>
                  <a:ext uri="{0D108BD9-81ED-4DB2-BD59-A6C34878D82A}">
                    <a16:rowId xmlns:a16="http://schemas.microsoft.com/office/drawing/2014/main" val="469754534"/>
                  </a:ext>
                </a:extLst>
              </a:tr>
              <a:tr h="464045">
                <a:tc>
                  <a:txBody>
                    <a:bodyPr/>
                    <a:lstStyle/>
                    <a:p>
                      <a:r>
                        <a:rPr lang="en-GB" sz="1300" dirty="0"/>
                        <a:t>Regional Advocacy Seminar</a:t>
                      </a:r>
                    </a:p>
                  </a:txBody>
                  <a:tcPr>
                    <a:solidFill>
                      <a:schemeClr val="accent5">
                        <a:lumMod val="20000"/>
                        <a:lumOff val="80000"/>
                      </a:schemeClr>
                    </a:solidFill>
                  </a:tcPr>
                </a:tc>
                <a:tc>
                  <a:txBody>
                    <a:bodyPr/>
                    <a:lstStyle/>
                    <a:p>
                      <a:r>
                        <a:rPr lang="en-GB" sz="1300" dirty="0"/>
                        <a:t>35,909.49</a:t>
                      </a:r>
                    </a:p>
                  </a:txBody>
                  <a:tcPr>
                    <a:solidFill>
                      <a:schemeClr val="accent6">
                        <a:lumMod val="20000"/>
                        <a:lumOff val="80000"/>
                      </a:schemeClr>
                    </a:solidFill>
                  </a:tcPr>
                </a:tc>
                <a:tc>
                  <a:txBody>
                    <a:bodyPr/>
                    <a:lstStyle/>
                    <a:p>
                      <a:r>
                        <a:rPr lang="en-GB" sz="1300" dirty="0"/>
                        <a:t>33,730.55</a:t>
                      </a:r>
                    </a:p>
                  </a:txBody>
                  <a:tcPr/>
                </a:tc>
                <a:extLst>
                  <a:ext uri="{0D108BD9-81ED-4DB2-BD59-A6C34878D82A}">
                    <a16:rowId xmlns:a16="http://schemas.microsoft.com/office/drawing/2014/main" val="3254672646"/>
                  </a:ext>
                </a:extLst>
              </a:tr>
              <a:tr h="490768">
                <a:tc>
                  <a:txBody>
                    <a:bodyPr/>
                    <a:lstStyle/>
                    <a:p>
                      <a:r>
                        <a:rPr lang="en-GB" sz="1300" dirty="0"/>
                        <a:t>Youth meetings</a:t>
                      </a:r>
                    </a:p>
                  </a:txBody>
                  <a:tcPr>
                    <a:solidFill>
                      <a:schemeClr val="accent5">
                        <a:lumMod val="60000"/>
                        <a:lumOff val="40000"/>
                      </a:schemeClr>
                    </a:solidFill>
                  </a:tcPr>
                </a:tc>
                <a:tc>
                  <a:txBody>
                    <a:bodyPr/>
                    <a:lstStyle/>
                    <a:p>
                      <a:r>
                        <a:rPr lang="en-GB" sz="1300" dirty="0"/>
                        <a:t>13,759.07</a:t>
                      </a:r>
                    </a:p>
                  </a:txBody>
                  <a:tcPr>
                    <a:solidFill>
                      <a:schemeClr val="accent6">
                        <a:lumMod val="60000"/>
                        <a:lumOff val="40000"/>
                      </a:schemeClr>
                    </a:solidFill>
                  </a:tcPr>
                </a:tc>
                <a:tc>
                  <a:txBody>
                    <a:bodyPr/>
                    <a:lstStyle/>
                    <a:p>
                      <a:r>
                        <a:rPr lang="en-GB" sz="1300" dirty="0"/>
                        <a:t>17,985.76</a:t>
                      </a:r>
                    </a:p>
                  </a:txBody>
                  <a:tcPr/>
                </a:tc>
                <a:extLst>
                  <a:ext uri="{0D108BD9-81ED-4DB2-BD59-A6C34878D82A}">
                    <a16:rowId xmlns:a16="http://schemas.microsoft.com/office/drawing/2014/main" val="1128818891"/>
                  </a:ext>
                </a:extLst>
              </a:tr>
              <a:tr h="464045">
                <a:tc>
                  <a:txBody>
                    <a:bodyPr/>
                    <a:lstStyle/>
                    <a:p>
                      <a:r>
                        <a:rPr lang="en-GB" sz="1300" dirty="0"/>
                        <a:t>Patients Evidence Workshop</a:t>
                      </a:r>
                    </a:p>
                  </a:txBody>
                  <a:tcPr>
                    <a:solidFill>
                      <a:schemeClr val="accent5">
                        <a:lumMod val="20000"/>
                        <a:lumOff val="80000"/>
                      </a:schemeClr>
                    </a:solidFill>
                  </a:tcPr>
                </a:tc>
                <a:tc>
                  <a:txBody>
                    <a:bodyPr/>
                    <a:lstStyle/>
                    <a:p>
                      <a:r>
                        <a:rPr lang="en-GB" sz="1300" dirty="0"/>
                        <a:t>-</a:t>
                      </a:r>
                    </a:p>
                  </a:txBody>
                  <a:tcPr>
                    <a:solidFill>
                      <a:schemeClr val="accent6">
                        <a:lumMod val="20000"/>
                        <a:lumOff val="80000"/>
                      </a:schemeClr>
                    </a:solidFill>
                  </a:tcPr>
                </a:tc>
                <a:tc>
                  <a:txBody>
                    <a:bodyPr/>
                    <a:lstStyle/>
                    <a:p>
                      <a:r>
                        <a:rPr lang="en-GB" sz="1300" dirty="0"/>
                        <a:t>9,183.58</a:t>
                      </a:r>
                    </a:p>
                  </a:txBody>
                  <a:tcPr/>
                </a:tc>
                <a:extLst>
                  <a:ext uri="{0D108BD9-81ED-4DB2-BD59-A6C34878D82A}">
                    <a16:rowId xmlns:a16="http://schemas.microsoft.com/office/drawing/2014/main" val="2536442454"/>
                  </a:ext>
                </a:extLst>
              </a:tr>
              <a:tr h="652564">
                <a:tc>
                  <a:txBody>
                    <a:bodyPr/>
                    <a:lstStyle/>
                    <a:p>
                      <a:r>
                        <a:rPr lang="en-GB" sz="1300" dirty="0"/>
                        <a:t>Capacity Building programme (Training modules)</a:t>
                      </a:r>
                    </a:p>
                  </a:txBody>
                  <a:tcPr>
                    <a:solidFill>
                      <a:schemeClr val="accent5">
                        <a:lumMod val="60000"/>
                        <a:lumOff val="40000"/>
                      </a:schemeClr>
                    </a:solidFill>
                  </a:tcPr>
                </a:tc>
                <a:tc>
                  <a:txBody>
                    <a:bodyPr/>
                    <a:lstStyle/>
                    <a:p>
                      <a:r>
                        <a:rPr lang="en-GB" sz="1300" dirty="0"/>
                        <a:t>105,773.27</a:t>
                      </a:r>
                    </a:p>
                  </a:txBody>
                  <a:tcPr>
                    <a:solidFill>
                      <a:schemeClr val="accent6">
                        <a:lumMod val="60000"/>
                        <a:lumOff val="40000"/>
                      </a:schemeClr>
                    </a:solidFill>
                  </a:tcPr>
                </a:tc>
                <a:tc>
                  <a:txBody>
                    <a:bodyPr/>
                    <a:lstStyle/>
                    <a:p>
                      <a:r>
                        <a:rPr lang="en-GB" sz="1300" dirty="0"/>
                        <a:t>106,364.18</a:t>
                      </a:r>
                    </a:p>
                  </a:txBody>
                  <a:tcPr/>
                </a:tc>
                <a:extLst>
                  <a:ext uri="{0D108BD9-81ED-4DB2-BD59-A6C34878D82A}">
                    <a16:rowId xmlns:a16="http://schemas.microsoft.com/office/drawing/2014/main" val="3330310579"/>
                  </a:ext>
                </a:extLst>
              </a:tr>
              <a:tr h="652564">
                <a:tc>
                  <a:txBody>
                    <a:bodyPr/>
                    <a:lstStyle/>
                    <a:p>
                      <a:r>
                        <a:rPr lang="en-GB" sz="1300" dirty="0"/>
                        <a:t>Cross-border healthcare regional events</a:t>
                      </a:r>
                    </a:p>
                  </a:txBody>
                  <a:tcPr>
                    <a:solidFill>
                      <a:schemeClr val="accent5">
                        <a:lumMod val="20000"/>
                        <a:lumOff val="80000"/>
                      </a:schemeClr>
                    </a:solidFill>
                  </a:tcPr>
                </a:tc>
                <a:tc>
                  <a:txBody>
                    <a:bodyPr/>
                    <a:lstStyle/>
                    <a:p>
                      <a:r>
                        <a:rPr lang="en-GB" sz="1300" dirty="0"/>
                        <a:t>79,089.36</a:t>
                      </a:r>
                    </a:p>
                  </a:txBody>
                  <a:tcPr>
                    <a:solidFill>
                      <a:schemeClr val="accent6">
                        <a:lumMod val="20000"/>
                        <a:lumOff val="80000"/>
                      </a:schemeClr>
                    </a:solidFill>
                  </a:tcPr>
                </a:tc>
                <a:tc>
                  <a:txBody>
                    <a:bodyPr/>
                    <a:lstStyle/>
                    <a:p>
                      <a:r>
                        <a:rPr lang="en-GB" sz="1300" dirty="0"/>
                        <a:t>65,639.35</a:t>
                      </a:r>
                    </a:p>
                  </a:txBody>
                  <a:tcPr/>
                </a:tc>
                <a:extLst>
                  <a:ext uri="{0D108BD9-81ED-4DB2-BD59-A6C34878D82A}">
                    <a16:rowId xmlns:a16="http://schemas.microsoft.com/office/drawing/2014/main" val="3745005993"/>
                  </a:ext>
                </a:extLst>
              </a:tr>
              <a:tr h="652564">
                <a:tc>
                  <a:txBody>
                    <a:bodyPr/>
                    <a:lstStyle/>
                    <a:p>
                      <a:r>
                        <a:rPr lang="en-GB" sz="1300" dirty="0"/>
                        <a:t>Other costs of Operations &amp; new projects</a:t>
                      </a:r>
                    </a:p>
                  </a:txBody>
                  <a:tcPr>
                    <a:solidFill>
                      <a:schemeClr val="accent5">
                        <a:lumMod val="60000"/>
                        <a:lumOff val="40000"/>
                      </a:schemeClr>
                    </a:solidFill>
                  </a:tcPr>
                </a:tc>
                <a:tc>
                  <a:txBody>
                    <a:bodyPr/>
                    <a:lstStyle/>
                    <a:p>
                      <a:r>
                        <a:rPr lang="en-GB" sz="1300" dirty="0"/>
                        <a:t>235,856.16</a:t>
                      </a:r>
                    </a:p>
                  </a:txBody>
                  <a:tcPr>
                    <a:solidFill>
                      <a:schemeClr val="accent6">
                        <a:lumMod val="20000"/>
                        <a:lumOff val="80000"/>
                      </a:schemeClr>
                    </a:solidFill>
                  </a:tcPr>
                </a:tc>
                <a:tc>
                  <a:txBody>
                    <a:bodyPr/>
                    <a:lstStyle/>
                    <a:p>
                      <a:r>
                        <a:rPr lang="en-GB" sz="1300" dirty="0"/>
                        <a:t>193.585,16</a:t>
                      </a:r>
                    </a:p>
                  </a:txBody>
                  <a:tcPr/>
                </a:tc>
                <a:extLst>
                  <a:ext uri="{0D108BD9-81ED-4DB2-BD59-A6C34878D82A}">
                    <a16:rowId xmlns:a16="http://schemas.microsoft.com/office/drawing/2014/main" val="20699154"/>
                  </a:ext>
                </a:extLst>
              </a:tr>
              <a:tr h="428935">
                <a:tc>
                  <a:txBody>
                    <a:bodyPr/>
                    <a:lstStyle/>
                    <a:p>
                      <a:r>
                        <a:rPr lang="en-GB" sz="1300" dirty="0"/>
                        <a:t>EPF Campaigns</a:t>
                      </a:r>
                    </a:p>
                  </a:txBody>
                  <a:tcPr>
                    <a:solidFill>
                      <a:schemeClr val="accent5">
                        <a:lumMod val="20000"/>
                        <a:lumOff val="80000"/>
                      </a:schemeClr>
                    </a:solidFill>
                  </a:tcPr>
                </a:tc>
                <a:tc>
                  <a:txBody>
                    <a:bodyPr/>
                    <a:lstStyle/>
                    <a:p>
                      <a:r>
                        <a:rPr lang="en-GB" sz="1300" dirty="0"/>
                        <a:t>112,841.21</a:t>
                      </a:r>
                    </a:p>
                  </a:txBody>
                  <a:tcPr>
                    <a:solidFill>
                      <a:schemeClr val="accent6">
                        <a:lumMod val="20000"/>
                        <a:lumOff val="80000"/>
                      </a:schemeClr>
                    </a:solidFill>
                  </a:tcPr>
                </a:tc>
                <a:tc>
                  <a:txBody>
                    <a:bodyPr/>
                    <a:lstStyle/>
                    <a:p>
                      <a:r>
                        <a:rPr lang="en-GB" sz="1300" dirty="0"/>
                        <a:t>20,415.26</a:t>
                      </a:r>
                    </a:p>
                  </a:txBody>
                  <a:tcPr/>
                </a:tc>
                <a:extLst>
                  <a:ext uri="{0D108BD9-81ED-4DB2-BD59-A6C34878D82A}">
                    <a16:rowId xmlns:a16="http://schemas.microsoft.com/office/drawing/2014/main" val="449630240"/>
                  </a:ext>
                </a:extLst>
              </a:tr>
              <a:tr h="464045">
                <a:tc>
                  <a:txBody>
                    <a:bodyPr/>
                    <a:lstStyle/>
                    <a:p>
                      <a:r>
                        <a:rPr lang="en-GB" sz="1300" dirty="0"/>
                        <a:t>Bank &amp; Financial Charges</a:t>
                      </a:r>
                    </a:p>
                  </a:txBody>
                  <a:tcPr>
                    <a:solidFill>
                      <a:schemeClr val="accent5">
                        <a:lumMod val="60000"/>
                        <a:lumOff val="40000"/>
                      </a:schemeClr>
                    </a:solidFill>
                  </a:tcPr>
                </a:tc>
                <a:tc>
                  <a:txBody>
                    <a:bodyPr/>
                    <a:lstStyle/>
                    <a:p>
                      <a:r>
                        <a:rPr lang="en-GB" sz="1300" dirty="0"/>
                        <a:t>645.55</a:t>
                      </a:r>
                    </a:p>
                  </a:txBody>
                  <a:tcPr>
                    <a:solidFill>
                      <a:schemeClr val="accent6">
                        <a:lumMod val="20000"/>
                        <a:lumOff val="80000"/>
                      </a:schemeClr>
                    </a:solidFill>
                  </a:tcPr>
                </a:tc>
                <a:tc>
                  <a:txBody>
                    <a:bodyPr/>
                    <a:lstStyle/>
                    <a:p>
                      <a:r>
                        <a:rPr lang="en-GB" sz="1300" dirty="0"/>
                        <a:t>1,622.83</a:t>
                      </a:r>
                    </a:p>
                  </a:txBody>
                  <a:tcPr/>
                </a:tc>
                <a:extLst>
                  <a:ext uri="{0D108BD9-81ED-4DB2-BD59-A6C34878D82A}">
                    <a16:rowId xmlns:a16="http://schemas.microsoft.com/office/drawing/2014/main" val="1581706505"/>
                  </a:ext>
                </a:extLst>
              </a:tr>
            </a:tbl>
          </a:graphicData>
        </a:graphic>
      </p:graphicFrame>
      <p:graphicFrame>
        <p:nvGraphicFramePr>
          <p:cNvPr id="6" name="Table 5"/>
          <p:cNvGraphicFramePr>
            <a:graphicFrameLocks noGrp="1"/>
          </p:cNvGraphicFramePr>
          <p:nvPr>
            <p:extLst/>
          </p:nvPr>
        </p:nvGraphicFramePr>
        <p:xfrm>
          <a:off x="4427984" y="3891740"/>
          <a:ext cx="4499992" cy="2489588"/>
        </p:xfrm>
        <a:graphic>
          <a:graphicData uri="http://schemas.openxmlformats.org/drawingml/2006/table">
            <a:tbl>
              <a:tblPr firstRow="1" bandRow="1">
                <a:tableStyleId>{5C22544A-7EE6-4342-B048-85BDC9FD1C3A}</a:tableStyleId>
              </a:tblPr>
              <a:tblGrid>
                <a:gridCol w="2172410">
                  <a:extLst>
                    <a:ext uri="{9D8B030D-6E8A-4147-A177-3AD203B41FA5}">
                      <a16:colId xmlns:a16="http://schemas.microsoft.com/office/drawing/2014/main" val="2756456345"/>
                    </a:ext>
                  </a:extLst>
                </a:gridCol>
                <a:gridCol w="969184">
                  <a:extLst>
                    <a:ext uri="{9D8B030D-6E8A-4147-A177-3AD203B41FA5}">
                      <a16:colId xmlns:a16="http://schemas.microsoft.com/office/drawing/2014/main" val="2446307534"/>
                    </a:ext>
                  </a:extLst>
                </a:gridCol>
                <a:gridCol w="1358398">
                  <a:extLst>
                    <a:ext uri="{9D8B030D-6E8A-4147-A177-3AD203B41FA5}">
                      <a16:colId xmlns:a16="http://schemas.microsoft.com/office/drawing/2014/main" val="1098707794"/>
                    </a:ext>
                  </a:extLst>
                </a:gridCol>
              </a:tblGrid>
              <a:tr h="454306">
                <a:tc>
                  <a:txBody>
                    <a:bodyPr/>
                    <a:lstStyle/>
                    <a:p>
                      <a:r>
                        <a:rPr lang="en-GB" sz="1300" dirty="0"/>
                        <a:t>Foundations &amp; Membership fees</a:t>
                      </a:r>
                    </a:p>
                  </a:txBody>
                  <a:tcPr>
                    <a:solidFill>
                      <a:schemeClr val="accent5"/>
                    </a:solidFill>
                  </a:tcPr>
                </a:tc>
                <a:tc>
                  <a:txBody>
                    <a:bodyPr/>
                    <a:lstStyle/>
                    <a:p>
                      <a:r>
                        <a:rPr lang="en-GB" sz="1300" dirty="0"/>
                        <a:t>2015</a:t>
                      </a:r>
                    </a:p>
                  </a:txBody>
                  <a:tcPr>
                    <a:solidFill>
                      <a:schemeClr val="accent6"/>
                    </a:solidFill>
                  </a:tcPr>
                </a:tc>
                <a:tc>
                  <a:txBody>
                    <a:bodyPr/>
                    <a:lstStyle/>
                    <a:p>
                      <a:r>
                        <a:rPr lang="en-GB" sz="1300" dirty="0"/>
                        <a:t>2016</a:t>
                      </a:r>
                    </a:p>
                  </a:txBody>
                  <a:tcPr/>
                </a:tc>
                <a:extLst>
                  <a:ext uri="{0D108BD9-81ED-4DB2-BD59-A6C34878D82A}">
                    <a16:rowId xmlns:a16="http://schemas.microsoft.com/office/drawing/2014/main" val="2748645142"/>
                  </a:ext>
                </a:extLst>
              </a:tr>
              <a:tr h="452024">
                <a:tc>
                  <a:txBody>
                    <a:bodyPr/>
                    <a:lstStyle/>
                    <a:p>
                      <a:r>
                        <a:rPr lang="en-GB" sz="1300" dirty="0"/>
                        <a:t>Staff costs (including EUPATI)</a:t>
                      </a:r>
                    </a:p>
                  </a:txBody>
                  <a:tcPr>
                    <a:solidFill>
                      <a:schemeClr val="accent5">
                        <a:lumMod val="60000"/>
                        <a:lumOff val="40000"/>
                      </a:schemeClr>
                    </a:solidFill>
                  </a:tcPr>
                </a:tc>
                <a:tc>
                  <a:txBody>
                    <a:bodyPr/>
                    <a:lstStyle/>
                    <a:p>
                      <a:r>
                        <a:rPr lang="en-GB" sz="1300" dirty="0"/>
                        <a:t>966,587.13</a:t>
                      </a:r>
                    </a:p>
                  </a:txBody>
                  <a:tcPr>
                    <a:solidFill>
                      <a:schemeClr val="accent6">
                        <a:lumMod val="60000"/>
                        <a:lumOff val="40000"/>
                      </a:schemeClr>
                    </a:solidFill>
                  </a:tcPr>
                </a:tc>
                <a:tc>
                  <a:txBody>
                    <a:bodyPr/>
                    <a:lstStyle/>
                    <a:p>
                      <a:r>
                        <a:rPr lang="en-GB" sz="1300" dirty="0"/>
                        <a:t>1,033,791.00</a:t>
                      </a:r>
                    </a:p>
                  </a:txBody>
                  <a:tcPr/>
                </a:tc>
                <a:extLst>
                  <a:ext uri="{0D108BD9-81ED-4DB2-BD59-A6C34878D82A}">
                    <a16:rowId xmlns:a16="http://schemas.microsoft.com/office/drawing/2014/main" val="469754534"/>
                  </a:ext>
                </a:extLst>
              </a:tr>
              <a:tr h="638868">
                <a:tc>
                  <a:txBody>
                    <a:bodyPr/>
                    <a:lstStyle/>
                    <a:p>
                      <a:r>
                        <a:rPr lang="en-GB" sz="1300" dirty="0"/>
                        <a:t>Office &amp; Administration costs</a:t>
                      </a:r>
                    </a:p>
                  </a:txBody>
                  <a:tcPr>
                    <a:solidFill>
                      <a:schemeClr val="accent5">
                        <a:lumMod val="20000"/>
                        <a:lumOff val="80000"/>
                      </a:schemeClr>
                    </a:solidFill>
                  </a:tcPr>
                </a:tc>
                <a:tc>
                  <a:txBody>
                    <a:bodyPr/>
                    <a:lstStyle/>
                    <a:p>
                      <a:r>
                        <a:rPr lang="en-GB" sz="1300" dirty="0"/>
                        <a:t>176,220.78</a:t>
                      </a:r>
                    </a:p>
                  </a:txBody>
                  <a:tcPr>
                    <a:solidFill>
                      <a:schemeClr val="accent6">
                        <a:lumMod val="20000"/>
                        <a:lumOff val="80000"/>
                      </a:schemeClr>
                    </a:solidFill>
                  </a:tcPr>
                </a:tc>
                <a:tc>
                  <a:txBody>
                    <a:bodyPr/>
                    <a:lstStyle/>
                    <a:p>
                      <a:r>
                        <a:rPr lang="en-GB" sz="1300" dirty="0"/>
                        <a:t>197,888.72</a:t>
                      </a:r>
                    </a:p>
                  </a:txBody>
                  <a:tcPr/>
                </a:tc>
                <a:extLst>
                  <a:ext uri="{0D108BD9-81ED-4DB2-BD59-A6C34878D82A}">
                    <a16:rowId xmlns:a16="http://schemas.microsoft.com/office/drawing/2014/main" val="3254672646"/>
                  </a:ext>
                </a:extLst>
              </a:tr>
              <a:tr h="454306">
                <a:tc>
                  <a:txBody>
                    <a:bodyPr/>
                    <a:lstStyle/>
                    <a:p>
                      <a:r>
                        <a:rPr lang="en-GB" sz="1300" dirty="0"/>
                        <a:t>Depreciation</a:t>
                      </a:r>
                    </a:p>
                  </a:txBody>
                  <a:tcPr>
                    <a:solidFill>
                      <a:schemeClr val="accent5">
                        <a:lumMod val="60000"/>
                        <a:lumOff val="40000"/>
                      </a:schemeClr>
                    </a:solidFill>
                  </a:tcPr>
                </a:tc>
                <a:tc>
                  <a:txBody>
                    <a:bodyPr/>
                    <a:lstStyle/>
                    <a:p>
                      <a:r>
                        <a:rPr lang="en-GB" sz="1300" dirty="0"/>
                        <a:t>14,239.39</a:t>
                      </a:r>
                    </a:p>
                  </a:txBody>
                  <a:tcPr>
                    <a:solidFill>
                      <a:schemeClr val="accent6">
                        <a:lumMod val="60000"/>
                        <a:lumOff val="40000"/>
                      </a:schemeClr>
                    </a:solidFill>
                  </a:tcPr>
                </a:tc>
                <a:tc>
                  <a:txBody>
                    <a:bodyPr/>
                    <a:lstStyle/>
                    <a:p>
                      <a:r>
                        <a:rPr lang="en-GB" sz="1300" dirty="0"/>
                        <a:t>15,168.53</a:t>
                      </a:r>
                    </a:p>
                  </a:txBody>
                  <a:tcPr/>
                </a:tc>
                <a:extLst>
                  <a:ext uri="{0D108BD9-81ED-4DB2-BD59-A6C34878D82A}">
                    <a16:rowId xmlns:a16="http://schemas.microsoft.com/office/drawing/2014/main" val="1128818891"/>
                  </a:ext>
                </a:extLst>
              </a:tr>
              <a:tr h="421054">
                <a:tc>
                  <a:txBody>
                    <a:bodyPr/>
                    <a:lstStyle/>
                    <a:p>
                      <a:r>
                        <a:rPr lang="en-GB" sz="1300" dirty="0"/>
                        <a:t>Travel &amp; Subsistence</a:t>
                      </a:r>
                      <a:endParaRPr lang="en-GB" sz="1300" b="1" dirty="0"/>
                    </a:p>
                  </a:txBody>
                  <a:tcPr>
                    <a:solidFill>
                      <a:schemeClr val="accent5">
                        <a:lumMod val="20000"/>
                        <a:lumOff val="80000"/>
                      </a:schemeClr>
                    </a:solidFill>
                  </a:tcPr>
                </a:tc>
                <a:tc>
                  <a:txBody>
                    <a:bodyPr/>
                    <a:lstStyle/>
                    <a:p>
                      <a:r>
                        <a:rPr lang="en-GB" sz="1300" dirty="0"/>
                        <a:t>58,645.98</a:t>
                      </a:r>
                    </a:p>
                  </a:txBody>
                  <a:tcPr>
                    <a:solidFill>
                      <a:schemeClr val="accent6">
                        <a:lumMod val="20000"/>
                        <a:lumOff val="80000"/>
                      </a:schemeClr>
                    </a:solidFill>
                  </a:tcPr>
                </a:tc>
                <a:tc>
                  <a:txBody>
                    <a:bodyPr/>
                    <a:lstStyle/>
                    <a:p>
                      <a:r>
                        <a:rPr lang="en-GB" sz="1300" dirty="0"/>
                        <a:t>67,325.56</a:t>
                      </a:r>
                    </a:p>
                  </a:txBody>
                  <a:tcPr/>
                </a:tc>
                <a:extLst>
                  <a:ext uri="{0D108BD9-81ED-4DB2-BD59-A6C34878D82A}">
                    <a16:rowId xmlns:a16="http://schemas.microsoft.com/office/drawing/2014/main" val="2353121609"/>
                  </a:ext>
                </a:extLst>
              </a:tr>
            </a:tbl>
          </a:graphicData>
        </a:graphic>
      </p:graphicFrame>
      <p:graphicFrame>
        <p:nvGraphicFramePr>
          <p:cNvPr id="8" name="Chart 7"/>
          <p:cNvGraphicFramePr/>
          <p:nvPr>
            <p:extLst/>
          </p:nvPr>
        </p:nvGraphicFramePr>
        <p:xfrm>
          <a:off x="4463480" y="1556792"/>
          <a:ext cx="4536504" cy="17281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97837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41906" y="1726446"/>
            <a:ext cx="8136904" cy="1126490"/>
          </a:xfrm>
        </p:spPr>
        <p:txBody>
          <a:bodyPr/>
          <a:lstStyle/>
          <a:p>
            <a:r>
              <a:rPr lang="en-US" dirty="0"/>
              <a:t>Contractual auditor's report for the year ended December 31, 2016</a:t>
            </a:r>
            <a:endParaRPr lang="en-GB" dirty="0"/>
          </a:p>
          <a:p>
            <a:endParaRPr lang="en-GB" dirty="0"/>
          </a:p>
        </p:txBody>
      </p:sp>
      <p:sp>
        <p:nvSpPr>
          <p:cNvPr id="3" name="Text Placeholder 2"/>
          <p:cNvSpPr>
            <a:spLocks noGrp="1"/>
          </p:cNvSpPr>
          <p:nvPr>
            <p:ph type="body" sz="quarter" idx="14"/>
          </p:nvPr>
        </p:nvSpPr>
        <p:spPr/>
        <p:txBody>
          <a:bodyPr/>
          <a:lstStyle/>
          <a:p>
            <a:r>
              <a:rPr lang="en-GB" dirty="0"/>
              <a:t>Auditor’s Report</a:t>
            </a:r>
          </a:p>
        </p:txBody>
      </p:sp>
      <p:sp>
        <p:nvSpPr>
          <p:cNvPr id="4" name="Text Placeholder 3"/>
          <p:cNvSpPr>
            <a:spLocks noGrp="1"/>
          </p:cNvSpPr>
          <p:nvPr>
            <p:ph type="body" sz="quarter" idx="15"/>
          </p:nvPr>
        </p:nvSpPr>
        <p:spPr/>
        <p:txBody>
          <a:bodyPr/>
          <a:lstStyle/>
          <a:p>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188" y="4581128"/>
            <a:ext cx="4971900" cy="1625690"/>
          </a:xfrm>
          <a:prstGeom prst="rect">
            <a:avLst/>
          </a:prstGeom>
        </p:spPr>
      </p:pic>
      <p:sp>
        <p:nvSpPr>
          <p:cNvPr id="7" name="Callout: Line with Accent Bar 6"/>
          <p:cNvSpPr/>
          <p:nvPr/>
        </p:nvSpPr>
        <p:spPr>
          <a:xfrm>
            <a:off x="5364088" y="2708920"/>
            <a:ext cx="3312368" cy="2808312"/>
          </a:xfrm>
          <a:prstGeom prst="accentCallout1">
            <a:avLst>
              <a:gd name="adj1" fmla="val 18750"/>
              <a:gd name="adj2" fmla="val -8333"/>
              <a:gd name="adj3" fmla="val 74442"/>
              <a:gd name="adj4" fmla="val -28295"/>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GB" sz="2000" b="1" dirty="0"/>
              <a:t>Based on our review, nothing has come to our attention that causes us to believe that these financial statements do no represent fairly the equity, financial position and results of the Association as at 31/12/16</a:t>
            </a:r>
          </a:p>
        </p:txBody>
      </p:sp>
    </p:spTree>
    <p:extLst>
      <p:ext uri="{BB962C8B-B14F-4D97-AF65-F5344CB8AC3E}">
        <p14:creationId xmlns:p14="http://schemas.microsoft.com/office/powerpoint/2010/main" val="13829239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51520" y="4767158"/>
            <a:ext cx="3096344" cy="779323"/>
          </a:xfrm>
        </p:spPr>
        <p:txBody>
          <a:bodyPr/>
          <a:lstStyle/>
          <a:p>
            <a:r>
              <a:rPr lang="en-GB" dirty="0"/>
              <a:t>10/04/17</a:t>
            </a:r>
          </a:p>
          <a:p>
            <a:r>
              <a:rPr lang="en-GB" dirty="0"/>
              <a:t>EPF Annual General Meeting</a:t>
            </a:r>
          </a:p>
        </p:txBody>
      </p:sp>
      <p:sp>
        <p:nvSpPr>
          <p:cNvPr id="9" name="Text Placeholder 8"/>
          <p:cNvSpPr>
            <a:spLocks noGrp="1"/>
          </p:cNvSpPr>
          <p:nvPr>
            <p:ph type="body" sz="quarter" idx="10"/>
          </p:nvPr>
        </p:nvSpPr>
        <p:spPr>
          <a:xfrm>
            <a:off x="1259630" y="1946826"/>
            <a:ext cx="6877231" cy="1008112"/>
          </a:xfrm>
        </p:spPr>
        <p:txBody>
          <a:bodyPr/>
          <a:lstStyle/>
          <a:p>
            <a:r>
              <a:rPr lang="en-GB" dirty="0"/>
              <a:t>7. Vote on Reports and Discharge of the Board and Auditors</a:t>
            </a:r>
            <a:endParaRPr lang="en-GB" b="0" cap="none" dirty="0"/>
          </a:p>
        </p:txBody>
      </p:sp>
      <p:sp>
        <p:nvSpPr>
          <p:cNvPr id="6" name="Text Placeholder 1"/>
          <p:cNvSpPr>
            <a:spLocks noGrp="1"/>
          </p:cNvSpPr>
          <p:nvPr>
            <p:ph type="body" sz="quarter" idx="14"/>
          </p:nvPr>
        </p:nvSpPr>
        <p:spPr>
          <a:xfrm>
            <a:off x="1854238" y="3068960"/>
            <a:ext cx="5688013" cy="792088"/>
          </a:xfrm>
        </p:spPr>
        <p:txBody>
          <a:bodyPr/>
          <a:lstStyle/>
          <a:p>
            <a:pPr lvl="0"/>
            <a:endParaRPr lang="en-GB" sz="1400" dirty="0">
              <a:solidFill>
                <a:prstClr val="white"/>
              </a:solidFill>
            </a:endParaRPr>
          </a:p>
        </p:txBody>
      </p:sp>
      <p:sp>
        <p:nvSpPr>
          <p:cNvPr id="7" name="Text Placeholder 6"/>
          <p:cNvSpPr>
            <a:spLocks noGrp="1"/>
          </p:cNvSpPr>
          <p:nvPr>
            <p:ph type="body" sz="quarter" idx="14"/>
          </p:nvPr>
        </p:nvSpPr>
        <p:spPr>
          <a:xfrm>
            <a:off x="6153824" y="4437112"/>
            <a:ext cx="2987824" cy="1224136"/>
          </a:xfrm>
        </p:spPr>
        <p:txBody>
          <a:bodyPr/>
          <a:lstStyle/>
          <a:p>
            <a:pPr algn="r"/>
            <a:endParaRPr lang="en-GB" sz="2000" b="1" dirty="0"/>
          </a:p>
          <a:p>
            <a:pPr algn="r"/>
            <a:endParaRPr lang="en-GB" sz="2000" b="1" dirty="0"/>
          </a:p>
          <a:p>
            <a:pPr algn="r"/>
            <a:r>
              <a:rPr lang="en-GB" sz="1400" dirty="0"/>
              <a:t>@</a:t>
            </a:r>
            <a:r>
              <a:rPr lang="en-GB" sz="1400" dirty="0" err="1"/>
              <a:t>eupatientsforum</a:t>
            </a:r>
            <a:endParaRPr lang="en-GB" sz="1400"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0091" y="5189874"/>
            <a:ext cx="372160" cy="306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94559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51520" y="4767158"/>
            <a:ext cx="3096344" cy="779323"/>
          </a:xfrm>
        </p:spPr>
        <p:txBody>
          <a:bodyPr/>
          <a:lstStyle/>
          <a:p>
            <a:r>
              <a:rPr lang="en-GB" dirty="0"/>
              <a:t>10/04/17</a:t>
            </a:r>
          </a:p>
          <a:p>
            <a:r>
              <a:rPr lang="en-GB" dirty="0"/>
              <a:t>EPF Annual General Meeting</a:t>
            </a:r>
          </a:p>
        </p:txBody>
      </p:sp>
      <p:sp>
        <p:nvSpPr>
          <p:cNvPr id="9" name="Text Placeholder 8"/>
          <p:cNvSpPr>
            <a:spLocks noGrp="1"/>
          </p:cNvSpPr>
          <p:nvPr>
            <p:ph type="body" sz="quarter" idx="10"/>
          </p:nvPr>
        </p:nvSpPr>
        <p:spPr>
          <a:xfrm>
            <a:off x="1259630" y="1946826"/>
            <a:ext cx="6877231" cy="1008112"/>
          </a:xfrm>
        </p:spPr>
        <p:txBody>
          <a:bodyPr/>
          <a:lstStyle/>
          <a:p>
            <a:r>
              <a:rPr lang="en-GB" dirty="0"/>
              <a:t>8. EPF Membership</a:t>
            </a:r>
            <a:endParaRPr lang="en-GB" b="0" cap="none" dirty="0"/>
          </a:p>
        </p:txBody>
      </p:sp>
      <p:sp>
        <p:nvSpPr>
          <p:cNvPr id="6" name="Text Placeholder 1"/>
          <p:cNvSpPr>
            <a:spLocks noGrp="1"/>
          </p:cNvSpPr>
          <p:nvPr>
            <p:ph type="body" sz="quarter" idx="14"/>
          </p:nvPr>
        </p:nvSpPr>
        <p:spPr>
          <a:xfrm>
            <a:off x="1854238" y="3068960"/>
            <a:ext cx="5688013" cy="792088"/>
          </a:xfrm>
        </p:spPr>
        <p:txBody>
          <a:bodyPr/>
          <a:lstStyle/>
          <a:p>
            <a:pPr lvl="0"/>
            <a:r>
              <a:rPr lang="en-GB" sz="2000" dirty="0">
                <a:solidFill>
                  <a:prstClr val="white"/>
                </a:solidFill>
              </a:rPr>
              <a:t>Camille Bullot</a:t>
            </a:r>
          </a:p>
          <a:p>
            <a:pPr lvl="0"/>
            <a:r>
              <a:rPr lang="en-GB" sz="1400" dirty="0">
                <a:solidFill>
                  <a:prstClr val="white"/>
                </a:solidFill>
              </a:rPr>
              <a:t>Director of Operations &amp; Engagement</a:t>
            </a:r>
          </a:p>
        </p:txBody>
      </p:sp>
      <p:sp>
        <p:nvSpPr>
          <p:cNvPr id="7" name="Text Placeholder 6"/>
          <p:cNvSpPr>
            <a:spLocks noGrp="1"/>
          </p:cNvSpPr>
          <p:nvPr>
            <p:ph type="body" sz="quarter" idx="14"/>
          </p:nvPr>
        </p:nvSpPr>
        <p:spPr>
          <a:xfrm>
            <a:off x="6153824" y="4437112"/>
            <a:ext cx="2987824" cy="1224136"/>
          </a:xfrm>
        </p:spPr>
        <p:txBody>
          <a:bodyPr/>
          <a:lstStyle/>
          <a:p>
            <a:pPr algn="r"/>
            <a:endParaRPr lang="en-GB" sz="2000" b="1" dirty="0"/>
          </a:p>
          <a:p>
            <a:pPr algn="r"/>
            <a:endParaRPr lang="en-GB" sz="2000" b="1" dirty="0"/>
          </a:p>
          <a:p>
            <a:pPr algn="r"/>
            <a:r>
              <a:rPr lang="en-GB" sz="1400" dirty="0"/>
              <a:t>@</a:t>
            </a:r>
            <a:r>
              <a:rPr lang="en-GB" sz="1400" dirty="0" err="1"/>
              <a:t>eupatientsforum</a:t>
            </a:r>
            <a:endParaRPr lang="en-GB" sz="1400"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0091" y="5189874"/>
            <a:ext cx="372160" cy="306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3558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23528" y="1700808"/>
            <a:ext cx="7524836" cy="4536480"/>
          </a:xfrm>
        </p:spPr>
        <p:txBody>
          <a:bodyPr/>
          <a:lstStyle/>
          <a:p>
            <a:r>
              <a:rPr lang="en-GB" sz="1800" b="1" dirty="0"/>
              <a:t>AGORA </a:t>
            </a:r>
            <a:r>
              <a:rPr lang="en-GB" sz="1800" dirty="0"/>
              <a:t>– Platform of organisations of people with rheumatic diseases in Southern Europe (Europe) </a:t>
            </a:r>
          </a:p>
          <a:p>
            <a:pPr marL="0" indent="0">
              <a:buNone/>
            </a:pPr>
            <a:endParaRPr lang="en-GB" sz="1400" dirty="0"/>
          </a:p>
          <a:p>
            <a:r>
              <a:rPr lang="en-GB" sz="1800" b="1" dirty="0"/>
              <a:t>BAG </a:t>
            </a:r>
            <a:r>
              <a:rPr lang="en-GB" sz="1800" b="1" dirty="0" err="1"/>
              <a:t>Selbsthilfe</a:t>
            </a:r>
            <a:r>
              <a:rPr lang="en-GB" sz="1800" b="1" dirty="0"/>
              <a:t> </a:t>
            </a:r>
            <a:r>
              <a:rPr lang="en-GB" sz="1800" dirty="0"/>
              <a:t>– </a:t>
            </a:r>
            <a:r>
              <a:rPr lang="en-GB" sz="1800" dirty="0" err="1"/>
              <a:t>Bundesarbeitsgemeinschaft</a:t>
            </a:r>
            <a:r>
              <a:rPr lang="en-GB" sz="1800" dirty="0"/>
              <a:t> </a:t>
            </a:r>
            <a:r>
              <a:rPr lang="en-GB" sz="1800" dirty="0" err="1"/>
              <a:t>Selbsthilfe</a:t>
            </a:r>
            <a:r>
              <a:rPr lang="en-GB" sz="1800" dirty="0"/>
              <a:t> von Menschen </a:t>
            </a:r>
            <a:r>
              <a:rPr lang="en-GB" sz="1800" dirty="0" err="1"/>
              <a:t>mit</a:t>
            </a:r>
            <a:r>
              <a:rPr lang="en-GB" sz="1800" dirty="0"/>
              <a:t> </a:t>
            </a:r>
            <a:r>
              <a:rPr lang="en-GB" sz="1800" dirty="0" err="1"/>
              <a:t>Behinderung</a:t>
            </a:r>
            <a:r>
              <a:rPr lang="en-GB" sz="1800" dirty="0"/>
              <a:t> und </a:t>
            </a:r>
            <a:r>
              <a:rPr lang="en-GB" sz="1800" dirty="0" err="1"/>
              <a:t>chronischer</a:t>
            </a:r>
            <a:r>
              <a:rPr lang="en-GB" sz="1800" dirty="0"/>
              <a:t> </a:t>
            </a:r>
            <a:r>
              <a:rPr lang="en-GB" sz="1800" dirty="0" err="1"/>
              <a:t>Erkrankung</a:t>
            </a:r>
            <a:r>
              <a:rPr lang="en-GB" sz="1800" dirty="0"/>
              <a:t> und </a:t>
            </a:r>
            <a:r>
              <a:rPr lang="en-GB" sz="1800" dirty="0" err="1"/>
              <a:t>ihren</a:t>
            </a:r>
            <a:r>
              <a:rPr lang="en-GB" sz="1800" dirty="0"/>
              <a:t> </a:t>
            </a:r>
            <a:r>
              <a:rPr lang="en-GB" sz="1800" dirty="0" err="1"/>
              <a:t>Angehörigen</a:t>
            </a:r>
            <a:r>
              <a:rPr lang="en-GB" sz="1800" dirty="0"/>
              <a:t> </a:t>
            </a:r>
            <a:r>
              <a:rPr lang="en-GB" sz="1800" dirty="0" err="1"/>
              <a:t>e.V</a:t>
            </a:r>
            <a:r>
              <a:rPr lang="en-GB" sz="1800" dirty="0"/>
              <a:t>./ Federal Association of Self-Help Organisations for people with disabilities and chronic diseases and their relatives (Germany)</a:t>
            </a:r>
          </a:p>
          <a:p>
            <a:endParaRPr lang="en-GB" sz="1100" dirty="0"/>
          </a:p>
          <a:p>
            <a:r>
              <a:rPr lang="en-GB" sz="1800" b="1" dirty="0"/>
              <a:t>ECHDO – </a:t>
            </a:r>
            <a:r>
              <a:rPr lang="en-GB" sz="1800" dirty="0"/>
              <a:t>European Congenital Heart Disease Organisation (Europe)</a:t>
            </a:r>
          </a:p>
          <a:p>
            <a:endParaRPr lang="en-GB" sz="1400" dirty="0"/>
          </a:p>
          <a:p>
            <a:r>
              <a:rPr lang="en-GB" sz="1800" b="1" dirty="0"/>
              <a:t>HSO – </a:t>
            </a:r>
            <a:r>
              <a:rPr lang="en-GB" sz="1800" b="1" dirty="0" err="1"/>
              <a:t>Handikappförbunden</a:t>
            </a:r>
            <a:r>
              <a:rPr lang="en-GB" sz="1800" b="1" dirty="0"/>
              <a:t> </a:t>
            </a:r>
            <a:r>
              <a:rPr lang="en-GB" sz="1800" dirty="0"/>
              <a:t>/ Swedish Disability Federation (Sweden)</a:t>
            </a:r>
          </a:p>
          <a:p>
            <a:endParaRPr lang="en-GB" sz="1400" dirty="0"/>
          </a:p>
          <a:p>
            <a:r>
              <a:rPr lang="en-GB" sz="1800" b="1" dirty="0" err="1"/>
              <a:t>LuCE</a:t>
            </a:r>
            <a:r>
              <a:rPr lang="en-GB" sz="1800" b="1" dirty="0"/>
              <a:t> – Lung Cancer Europe</a:t>
            </a:r>
          </a:p>
          <a:p>
            <a:endParaRPr lang="en-GB" sz="1400" dirty="0"/>
          </a:p>
          <a:p>
            <a:r>
              <a:rPr lang="en-GB" sz="1800" b="1" dirty="0"/>
              <a:t>NCDP – National Confederation of Disabled People </a:t>
            </a:r>
            <a:r>
              <a:rPr lang="en-GB" sz="1800" dirty="0"/>
              <a:t>(Greece)</a:t>
            </a:r>
          </a:p>
        </p:txBody>
      </p:sp>
      <p:sp>
        <p:nvSpPr>
          <p:cNvPr id="3" name="Text Placeholder 2"/>
          <p:cNvSpPr>
            <a:spLocks noGrp="1"/>
          </p:cNvSpPr>
          <p:nvPr>
            <p:ph type="body" sz="quarter" idx="14"/>
          </p:nvPr>
        </p:nvSpPr>
        <p:spPr/>
        <p:txBody>
          <a:bodyPr/>
          <a:lstStyle/>
          <a:p>
            <a:r>
              <a:rPr lang="en-GB" dirty="0"/>
              <a:t>Candidate Organisations</a:t>
            </a:r>
          </a:p>
        </p:txBody>
      </p:sp>
      <p:sp>
        <p:nvSpPr>
          <p:cNvPr id="4" name="Text Placeholder 3"/>
          <p:cNvSpPr>
            <a:spLocks noGrp="1"/>
          </p:cNvSpPr>
          <p:nvPr>
            <p:ph type="body" sz="quarter" idx="15"/>
          </p:nvPr>
        </p:nvSpPr>
        <p:spPr/>
        <p:txBody>
          <a:bodyPr/>
          <a:lstStyle/>
          <a:p>
            <a:r>
              <a:rPr lang="en-GB" dirty="0"/>
              <a:t>Applications for Full Membership</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1851415"/>
            <a:ext cx="577247" cy="384994"/>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399" y="3969048"/>
            <a:ext cx="577247" cy="384994"/>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7693" y="5085184"/>
            <a:ext cx="577247" cy="384994"/>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5387" y="2786566"/>
            <a:ext cx="539553" cy="35440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7693" y="4539736"/>
            <a:ext cx="586921" cy="367954"/>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7693" y="5722154"/>
            <a:ext cx="547004" cy="364527"/>
          </a:xfrm>
          <a:prstGeom prst="rect">
            <a:avLst/>
          </a:prstGeom>
        </p:spPr>
      </p:pic>
    </p:spTree>
    <p:extLst>
      <p:ext uri="{BB962C8B-B14F-4D97-AF65-F5344CB8AC3E}">
        <p14:creationId xmlns:p14="http://schemas.microsoft.com/office/powerpoint/2010/main" val="25738976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95536" y="1196752"/>
            <a:ext cx="8136904" cy="4536480"/>
          </a:xfrm>
        </p:spPr>
        <p:txBody>
          <a:bodyPr/>
          <a:lstStyle/>
          <a:p>
            <a:r>
              <a:rPr lang="en-GB" sz="2000" dirty="0"/>
              <a:t>Applied for: Full membership</a:t>
            </a:r>
          </a:p>
          <a:p>
            <a:r>
              <a:rPr lang="en-GB" sz="2000" dirty="0"/>
              <a:t>Recommendation from the Board: Associate membership</a:t>
            </a:r>
          </a:p>
          <a:p>
            <a:pPr marL="0" indent="0">
              <a:buNone/>
            </a:pPr>
            <a:r>
              <a:rPr lang="en-GB" sz="2000" dirty="0">
                <a:sym typeface="Wingdings" panose="05000000000000000000" pitchFamily="2" charset="2"/>
              </a:rPr>
              <a:t>     	Explanation: Geographical scope is south Europe</a:t>
            </a:r>
          </a:p>
          <a:p>
            <a:pPr marL="0" indent="0">
              <a:buNone/>
            </a:pP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pPr marL="0" indent="0" algn="r">
              <a:buNone/>
            </a:pPr>
            <a:r>
              <a:rPr lang="en-GB" sz="1800" dirty="0">
                <a:hlinkClick r:id="rId2"/>
              </a:rPr>
              <a:t>http://www.agora-platform.eu/</a:t>
            </a:r>
            <a:endParaRPr lang="en-GB" sz="1800" dirty="0"/>
          </a:p>
          <a:p>
            <a:endParaRPr lang="en-GB" sz="2400" dirty="0"/>
          </a:p>
        </p:txBody>
      </p:sp>
      <p:sp>
        <p:nvSpPr>
          <p:cNvPr id="3" name="Text Placeholder 2"/>
          <p:cNvSpPr>
            <a:spLocks noGrp="1"/>
          </p:cNvSpPr>
          <p:nvPr>
            <p:ph type="body" sz="quarter" idx="14"/>
          </p:nvPr>
        </p:nvSpPr>
        <p:spPr/>
        <p:txBody>
          <a:bodyPr/>
          <a:lstStyle/>
          <a:p>
            <a:r>
              <a:rPr lang="en-GB" dirty="0"/>
              <a:t>AGORA</a:t>
            </a:r>
          </a:p>
          <a:p>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2420889"/>
            <a:ext cx="6048672" cy="3229684"/>
          </a:xfrm>
          <a:prstGeom prst="rect">
            <a:avLst/>
          </a:prstGeom>
        </p:spPr>
      </p:pic>
    </p:spTree>
    <p:extLst>
      <p:ext uri="{BB962C8B-B14F-4D97-AF65-F5344CB8AC3E}">
        <p14:creationId xmlns:p14="http://schemas.microsoft.com/office/powerpoint/2010/main" val="2606959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95536" y="1196752"/>
            <a:ext cx="8136904" cy="4536480"/>
          </a:xfrm>
        </p:spPr>
        <p:txBody>
          <a:bodyPr/>
          <a:lstStyle/>
          <a:p>
            <a:r>
              <a:rPr lang="en-GB" sz="2000" dirty="0"/>
              <a:t>Applied for: Full membership</a:t>
            </a:r>
          </a:p>
          <a:p>
            <a:r>
              <a:rPr lang="en-GB" sz="2000" dirty="0"/>
              <a:t>Recommendation from the Board: Full membership</a:t>
            </a:r>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pPr marL="0" indent="0" algn="r">
              <a:buNone/>
            </a:pPr>
            <a:r>
              <a:rPr lang="en-GB" sz="2000" dirty="0"/>
              <a:t>http://www.bag-selbsthilfe.de/</a:t>
            </a:r>
          </a:p>
          <a:p>
            <a:pPr marL="0" indent="0">
              <a:buNone/>
            </a:pP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endParaRPr lang="en-GB" sz="2400" dirty="0"/>
          </a:p>
        </p:txBody>
      </p:sp>
      <p:sp>
        <p:nvSpPr>
          <p:cNvPr id="3" name="Text Placeholder 2"/>
          <p:cNvSpPr>
            <a:spLocks noGrp="1"/>
          </p:cNvSpPr>
          <p:nvPr>
            <p:ph type="body" sz="quarter" idx="14"/>
          </p:nvPr>
        </p:nvSpPr>
        <p:spPr/>
        <p:txBody>
          <a:bodyPr/>
          <a:lstStyle/>
          <a:p>
            <a:r>
              <a:rPr lang="en-GB" dirty="0"/>
              <a:t>BAG </a:t>
            </a:r>
            <a:r>
              <a:rPr lang="en-GB" dirty="0" err="1"/>
              <a:t>Selbsthilfe</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2132856"/>
            <a:ext cx="5025643" cy="3744764"/>
          </a:xfrm>
          <a:prstGeom prst="rect">
            <a:avLst/>
          </a:prstGeom>
        </p:spPr>
      </p:pic>
    </p:spTree>
    <p:extLst>
      <p:ext uri="{BB962C8B-B14F-4D97-AF65-F5344CB8AC3E}">
        <p14:creationId xmlns:p14="http://schemas.microsoft.com/office/powerpoint/2010/main" val="894864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95536" y="1196752"/>
            <a:ext cx="8136904" cy="4536480"/>
          </a:xfrm>
        </p:spPr>
        <p:txBody>
          <a:bodyPr/>
          <a:lstStyle/>
          <a:p>
            <a:r>
              <a:rPr lang="en-GB" sz="2000" dirty="0"/>
              <a:t>Applied for: Full membership</a:t>
            </a:r>
          </a:p>
          <a:p>
            <a:r>
              <a:rPr lang="en-GB" sz="2000" dirty="0"/>
              <a:t>Recommendation from the Board: Full membership</a:t>
            </a:r>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pPr marL="0" indent="0" algn="r">
              <a:buNone/>
            </a:pPr>
            <a:r>
              <a:rPr lang="en-GB" sz="2000" dirty="0"/>
              <a:t>http://echdo.eu</a:t>
            </a: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endParaRPr lang="en-GB" sz="2400" dirty="0"/>
          </a:p>
        </p:txBody>
      </p:sp>
      <p:sp>
        <p:nvSpPr>
          <p:cNvPr id="3" name="Text Placeholder 2"/>
          <p:cNvSpPr>
            <a:spLocks noGrp="1"/>
          </p:cNvSpPr>
          <p:nvPr>
            <p:ph type="body" sz="quarter" idx="14"/>
          </p:nvPr>
        </p:nvSpPr>
        <p:spPr>
          <a:xfrm>
            <a:off x="323528" y="188640"/>
            <a:ext cx="8064599" cy="647700"/>
          </a:xfrm>
        </p:spPr>
        <p:txBody>
          <a:bodyPr/>
          <a:lstStyle/>
          <a:p>
            <a:r>
              <a:rPr lang="en-GB" sz="2800" dirty="0"/>
              <a:t>European Congenital Heart Disease Organisation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6" y="2204864"/>
            <a:ext cx="9194678" cy="2879558"/>
          </a:xfrm>
          <a:prstGeom prst="rect">
            <a:avLst/>
          </a:prstGeom>
        </p:spPr>
      </p:pic>
    </p:spTree>
    <p:extLst>
      <p:ext uri="{BB962C8B-B14F-4D97-AF65-F5344CB8AC3E}">
        <p14:creationId xmlns:p14="http://schemas.microsoft.com/office/powerpoint/2010/main" val="3468355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95536" y="1196752"/>
            <a:ext cx="8136904" cy="4536480"/>
          </a:xfrm>
        </p:spPr>
        <p:txBody>
          <a:bodyPr/>
          <a:lstStyle/>
          <a:p>
            <a:r>
              <a:rPr lang="en-GB" sz="2000" dirty="0"/>
              <a:t>Applied for: Full membership</a:t>
            </a:r>
          </a:p>
          <a:p>
            <a:r>
              <a:rPr lang="en-GB" sz="2000" dirty="0"/>
              <a:t>Recommendation from the Board: Full membership</a:t>
            </a:r>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pPr marL="0" indent="0" algn="r">
              <a:buNone/>
            </a:pPr>
            <a:r>
              <a:rPr lang="en-GB" sz="2000" dirty="0"/>
              <a:t>http://www.hso.se/</a:t>
            </a: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endParaRPr lang="en-GB" sz="2400" dirty="0"/>
          </a:p>
        </p:txBody>
      </p:sp>
      <p:sp>
        <p:nvSpPr>
          <p:cNvPr id="3" name="Text Placeholder 2"/>
          <p:cNvSpPr>
            <a:spLocks noGrp="1"/>
          </p:cNvSpPr>
          <p:nvPr>
            <p:ph type="body" sz="quarter" idx="14"/>
          </p:nvPr>
        </p:nvSpPr>
        <p:spPr>
          <a:xfrm>
            <a:off x="323528" y="188640"/>
            <a:ext cx="8064599" cy="647700"/>
          </a:xfrm>
        </p:spPr>
        <p:txBody>
          <a:bodyPr/>
          <a:lstStyle/>
          <a:p>
            <a:r>
              <a:rPr lang="en-GB" dirty="0"/>
              <a:t>HSO – </a:t>
            </a:r>
            <a:r>
              <a:rPr lang="en-GB" dirty="0" err="1"/>
              <a:t>Handikappförbunden</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6" y="2132856"/>
            <a:ext cx="9144000" cy="3702570"/>
          </a:xfrm>
          <a:prstGeom prst="rect">
            <a:avLst/>
          </a:prstGeom>
        </p:spPr>
      </p:pic>
    </p:spTree>
    <p:extLst>
      <p:ext uri="{BB962C8B-B14F-4D97-AF65-F5344CB8AC3E}">
        <p14:creationId xmlns:p14="http://schemas.microsoft.com/office/powerpoint/2010/main" val="27808878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GB"/>
          </a:p>
        </p:txBody>
      </p:sp>
      <p:sp>
        <p:nvSpPr>
          <p:cNvPr id="3" name="Text Placeholder 2"/>
          <p:cNvSpPr>
            <a:spLocks noGrp="1"/>
          </p:cNvSpPr>
          <p:nvPr>
            <p:ph type="body" sz="quarter" idx="14"/>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sp>
        <p:nvSpPr>
          <p:cNvPr id="5" name="Rectangle 4"/>
          <p:cNvSpPr/>
          <p:nvPr/>
        </p:nvSpPr>
        <p:spPr>
          <a:xfrm>
            <a:off x="-180528" y="-27384"/>
            <a:ext cx="9324528" cy="69847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b="1" dirty="0">
                <a:latin typeface="Calibri" panose="020F0502020204030204" pitchFamily="34" charset="0"/>
                <a:cs typeface="Calibri" panose="020F0502020204030204" pitchFamily="34" charset="0"/>
              </a:rPr>
              <a:t>Empowerment</a:t>
            </a:r>
            <a:endParaRPr lang="en-GB"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2237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95536" y="1196752"/>
            <a:ext cx="8136904" cy="4536480"/>
          </a:xfrm>
        </p:spPr>
        <p:txBody>
          <a:bodyPr/>
          <a:lstStyle/>
          <a:p>
            <a:r>
              <a:rPr lang="en-GB" sz="2000" dirty="0"/>
              <a:t>Applied for: Full membership</a:t>
            </a:r>
          </a:p>
          <a:p>
            <a:r>
              <a:rPr lang="en-GB" sz="2000" dirty="0"/>
              <a:t>Recommendation from the Board: Associate membership</a:t>
            </a:r>
          </a:p>
          <a:p>
            <a:pPr marL="0" indent="0">
              <a:buNone/>
            </a:pPr>
            <a:r>
              <a:rPr lang="en-GB" sz="2000" dirty="0"/>
              <a:t>      	Explanation: includes professionals’ organisations</a:t>
            </a:r>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pPr marL="0" indent="0" algn="r">
              <a:buNone/>
            </a:pPr>
            <a:r>
              <a:rPr lang="en-GB" sz="2000" dirty="0"/>
              <a:t>http://www.lungcancereurope.eu/</a:t>
            </a: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endParaRPr lang="en-GB" sz="2400" dirty="0"/>
          </a:p>
        </p:txBody>
      </p:sp>
      <p:sp>
        <p:nvSpPr>
          <p:cNvPr id="3" name="Text Placeholder 2"/>
          <p:cNvSpPr>
            <a:spLocks noGrp="1"/>
          </p:cNvSpPr>
          <p:nvPr>
            <p:ph type="body" sz="quarter" idx="14"/>
          </p:nvPr>
        </p:nvSpPr>
        <p:spPr>
          <a:xfrm>
            <a:off x="323528" y="188640"/>
            <a:ext cx="8064599" cy="647700"/>
          </a:xfrm>
        </p:spPr>
        <p:txBody>
          <a:bodyPr/>
          <a:lstStyle/>
          <a:p>
            <a:r>
              <a:rPr lang="en-GB" dirty="0" err="1"/>
              <a:t>LuCE</a:t>
            </a:r>
            <a:r>
              <a:rPr lang="en-GB" dirty="0"/>
              <a:t> – Lung Cancer Europe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1501"/>
            <a:ext cx="5695248" cy="3271738"/>
          </a:xfrm>
          <a:prstGeom prst="rect">
            <a:avLst/>
          </a:prstGeom>
        </p:spPr>
      </p:pic>
    </p:spTree>
    <p:extLst>
      <p:ext uri="{BB962C8B-B14F-4D97-AF65-F5344CB8AC3E}">
        <p14:creationId xmlns:p14="http://schemas.microsoft.com/office/powerpoint/2010/main" val="17445552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95536" y="1196752"/>
            <a:ext cx="8136904" cy="4536480"/>
          </a:xfrm>
        </p:spPr>
        <p:txBody>
          <a:bodyPr/>
          <a:lstStyle/>
          <a:p>
            <a:r>
              <a:rPr lang="en-GB" sz="2000" dirty="0"/>
              <a:t>Applied for: Full membership</a:t>
            </a:r>
          </a:p>
          <a:p>
            <a:r>
              <a:rPr lang="en-GB" sz="2000" dirty="0"/>
              <a:t>Recommendation from the Board: Full membership</a:t>
            </a:r>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pPr marL="0" indent="0" algn="r">
              <a:buNone/>
            </a:pPr>
            <a:r>
              <a:rPr lang="en-GB" sz="2000" dirty="0"/>
              <a:t>http://www.esaea.gr/</a:t>
            </a: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pPr marL="0" indent="0">
              <a:buNone/>
            </a:pPr>
            <a:endParaRPr lang="en-GB" sz="2400" dirty="0">
              <a:sym typeface="Wingdings" panose="05000000000000000000" pitchFamily="2" charset="2"/>
            </a:endParaRPr>
          </a:p>
          <a:p>
            <a:endParaRPr lang="en-GB" sz="2400" dirty="0"/>
          </a:p>
        </p:txBody>
      </p:sp>
      <p:sp>
        <p:nvSpPr>
          <p:cNvPr id="3" name="Text Placeholder 2"/>
          <p:cNvSpPr>
            <a:spLocks noGrp="1"/>
          </p:cNvSpPr>
          <p:nvPr>
            <p:ph type="body" sz="quarter" idx="14"/>
          </p:nvPr>
        </p:nvSpPr>
        <p:spPr>
          <a:xfrm>
            <a:off x="323528" y="188640"/>
            <a:ext cx="8064599" cy="647700"/>
          </a:xfrm>
        </p:spPr>
        <p:txBody>
          <a:bodyPr/>
          <a:lstStyle/>
          <a:p>
            <a:r>
              <a:rPr lang="en-GB" sz="2400" dirty="0"/>
              <a:t>NCDP – National Confederation of Disabled People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82" y="2132856"/>
            <a:ext cx="5868144" cy="3912096"/>
          </a:xfrm>
          <a:prstGeom prst="rect">
            <a:avLst/>
          </a:prstGeom>
        </p:spPr>
      </p:pic>
    </p:spTree>
    <p:extLst>
      <p:ext uri="{BB962C8B-B14F-4D97-AF65-F5344CB8AC3E}">
        <p14:creationId xmlns:p14="http://schemas.microsoft.com/office/powerpoint/2010/main" val="9639217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GB"/>
          </a:p>
        </p:txBody>
      </p:sp>
      <p:sp>
        <p:nvSpPr>
          <p:cNvPr id="3" name="Text Placeholder 2"/>
          <p:cNvSpPr>
            <a:spLocks noGrp="1"/>
          </p:cNvSpPr>
          <p:nvPr>
            <p:ph type="body" sz="quarter" idx="14"/>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sp>
        <p:nvSpPr>
          <p:cNvPr id="5" name="Rectangle 4"/>
          <p:cNvSpPr/>
          <p:nvPr/>
        </p:nvSpPr>
        <p:spPr>
          <a:xfrm>
            <a:off x="-180528" y="-27384"/>
            <a:ext cx="9361040" cy="69847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b="1" dirty="0">
                <a:latin typeface="Calibri" panose="020F0502020204030204" pitchFamily="34" charset="0"/>
                <a:cs typeface="Calibri" panose="020F0502020204030204" pitchFamily="34" charset="0"/>
              </a:rPr>
              <a:t>EPF Transparency</a:t>
            </a:r>
          </a:p>
          <a:p>
            <a:pPr algn="ctr"/>
            <a:r>
              <a:rPr lang="en-GB" sz="9600" b="1" dirty="0">
                <a:latin typeface="Calibri" panose="020F0502020204030204" pitchFamily="34" charset="0"/>
                <a:cs typeface="Calibri" panose="020F0502020204030204" pitchFamily="34" charset="0"/>
              </a:rPr>
              <a:t>Guidelines</a:t>
            </a:r>
            <a:endParaRPr lang="en-GB"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83059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41906" y="1726446"/>
            <a:ext cx="6002302" cy="4536480"/>
          </a:xfrm>
        </p:spPr>
        <p:txBody>
          <a:bodyPr/>
          <a:lstStyle/>
          <a:p>
            <a:pPr marL="0" indent="0">
              <a:buNone/>
            </a:pPr>
            <a:r>
              <a:rPr lang="en-GB" sz="2000" b="1" dirty="0"/>
              <a:t>Objectives:</a:t>
            </a:r>
          </a:p>
          <a:p>
            <a:r>
              <a:rPr lang="en-GB" sz="2000" dirty="0"/>
              <a:t>To provide guidance to patient organisations in becoming more transparent; </a:t>
            </a:r>
          </a:p>
          <a:p>
            <a:r>
              <a:rPr lang="en-GB" sz="2000" dirty="0"/>
              <a:t>To ensure the highest possible standards for our network;</a:t>
            </a:r>
          </a:p>
          <a:p>
            <a:r>
              <a:rPr lang="en-GB" sz="2000" dirty="0"/>
              <a:t>To increase the level of trust from other stakeholders in patient cooperation</a:t>
            </a:r>
          </a:p>
          <a:p>
            <a:endParaRPr lang="en-GB" sz="2000" dirty="0"/>
          </a:p>
        </p:txBody>
      </p:sp>
      <p:sp>
        <p:nvSpPr>
          <p:cNvPr id="3" name="Text Placeholder 2"/>
          <p:cNvSpPr>
            <a:spLocks noGrp="1"/>
          </p:cNvSpPr>
          <p:nvPr>
            <p:ph type="body" sz="quarter" idx="14"/>
          </p:nvPr>
        </p:nvSpPr>
        <p:spPr/>
        <p:txBody>
          <a:bodyPr/>
          <a:lstStyle/>
          <a:p>
            <a:r>
              <a:rPr lang="en-GB" dirty="0"/>
              <a:t>EPF Transparency Guidelines</a:t>
            </a:r>
          </a:p>
        </p:txBody>
      </p:sp>
      <p:sp>
        <p:nvSpPr>
          <p:cNvPr id="4" name="Text Placeholder 3"/>
          <p:cNvSpPr>
            <a:spLocks noGrp="1"/>
          </p:cNvSpPr>
          <p:nvPr>
            <p:ph type="body" sz="quarter" idx="15"/>
          </p:nvPr>
        </p:nvSpPr>
        <p:spPr/>
        <p:txBody>
          <a:bodyPr/>
          <a:lstStyle/>
          <a:p>
            <a:r>
              <a:rPr lang="en-GB" dirty="0"/>
              <a:t>A key work piece for 2016-2017</a:t>
            </a:r>
          </a:p>
        </p:txBody>
      </p:sp>
      <p:sp>
        <p:nvSpPr>
          <p:cNvPr id="5" name="Flowchart: Process 4"/>
          <p:cNvSpPr/>
          <p:nvPr/>
        </p:nvSpPr>
        <p:spPr>
          <a:xfrm>
            <a:off x="0" y="4653136"/>
            <a:ext cx="1979712" cy="1512168"/>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Membership</a:t>
            </a:r>
          </a:p>
        </p:txBody>
      </p:sp>
      <p:sp>
        <p:nvSpPr>
          <p:cNvPr id="7" name="Flowchart: Process 6"/>
          <p:cNvSpPr/>
          <p:nvPr/>
        </p:nvSpPr>
        <p:spPr>
          <a:xfrm>
            <a:off x="4577049" y="4653136"/>
            <a:ext cx="1979712" cy="1512168"/>
          </a:xfrm>
          <a:prstGeom prst="flowChartProcess">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Finances &amp; Fundraising</a:t>
            </a:r>
          </a:p>
        </p:txBody>
      </p:sp>
      <p:sp>
        <p:nvSpPr>
          <p:cNvPr id="8" name="Flowchart: Process 7"/>
          <p:cNvSpPr/>
          <p:nvPr/>
        </p:nvSpPr>
        <p:spPr>
          <a:xfrm>
            <a:off x="7020272" y="4653136"/>
            <a:ext cx="1979712" cy="1512168"/>
          </a:xfrm>
          <a:prstGeom prst="flowChart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Cooperation </a:t>
            </a:r>
          </a:p>
          <a:p>
            <a:pPr algn="ctr"/>
            <a:r>
              <a:rPr lang="en-GB" dirty="0"/>
              <a:t>with industry</a:t>
            </a:r>
          </a:p>
        </p:txBody>
      </p:sp>
      <p:sp>
        <p:nvSpPr>
          <p:cNvPr id="9" name="Flowchart: Process 8"/>
          <p:cNvSpPr/>
          <p:nvPr/>
        </p:nvSpPr>
        <p:spPr>
          <a:xfrm>
            <a:off x="7020272" y="2924944"/>
            <a:ext cx="1979712" cy="1512168"/>
          </a:xfrm>
          <a:prstGeom prst="flowChart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Advocacy</a:t>
            </a:r>
          </a:p>
        </p:txBody>
      </p:sp>
      <p:sp>
        <p:nvSpPr>
          <p:cNvPr id="10" name="Flowchart: Process 9"/>
          <p:cNvSpPr/>
          <p:nvPr/>
        </p:nvSpPr>
        <p:spPr>
          <a:xfrm>
            <a:off x="7020272" y="1232880"/>
            <a:ext cx="1979712" cy="1512168"/>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Communications</a:t>
            </a:r>
          </a:p>
        </p:txBody>
      </p:sp>
      <p:sp>
        <p:nvSpPr>
          <p:cNvPr id="13" name="Oval 12"/>
          <p:cNvSpPr/>
          <p:nvPr/>
        </p:nvSpPr>
        <p:spPr>
          <a:xfrm>
            <a:off x="4355976" y="5157192"/>
            <a:ext cx="504056" cy="5040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6804248" y="5147081"/>
            <a:ext cx="504056" cy="5040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7758100" y="4149080"/>
            <a:ext cx="504056" cy="5040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7758100" y="2420888"/>
            <a:ext cx="504056" cy="5040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p:cNvGrpSpPr/>
          <p:nvPr/>
        </p:nvGrpSpPr>
        <p:grpSpPr>
          <a:xfrm>
            <a:off x="2123728" y="4653136"/>
            <a:ext cx="2395028" cy="1512168"/>
            <a:chOff x="2123728" y="4653136"/>
            <a:chExt cx="2395028" cy="1512168"/>
          </a:xfrm>
        </p:grpSpPr>
        <p:sp>
          <p:nvSpPr>
            <p:cNvPr id="6" name="Flowchart: Process 5"/>
            <p:cNvSpPr/>
            <p:nvPr/>
          </p:nvSpPr>
          <p:spPr>
            <a:xfrm>
              <a:off x="2259678" y="4653136"/>
              <a:ext cx="1979712" cy="1512168"/>
            </a:xfrm>
            <a:prstGeom prst="flowChartProcess">
              <a:avLst/>
            </a:prstGeom>
            <a:solidFill>
              <a:srgbClr val="1FB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Governance</a:t>
              </a:r>
            </a:p>
          </p:txBody>
        </p:sp>
        <p:sp>
          <p:nvSpPr>
            <p:cNvPr id="12" name="Oval 11"/>
            <p:cNvSpPr/>
            <p:nvPr/>
          </p:nvSpPr>
          <p:spPr>
            <a:xfrm>
              <a:off x="2123728" y="5157192"/>
              <a:ext cx="504056" cy="5040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4014700" y="5147081"/>
              <a:ext cx="504056" cy="504056"/>
            </a:xfrm>
            <a:prstGeom prst="ellipse">
              <a:avLst/>
            </a:prstGeom>
            <a:solidFill>
              <a:srgbClr val="1FB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Oval 17"/>
          <p:cNvSpPr/>
          <p:nvPr/>
        </p:nvSpPr>
        <p:spPr>
          <a:xfrm>
            <a:off x="6361010" y="5147081"/>
            <a:ext cx="504056" cy="50405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760771" y="4437112"/>
            <a:ext cx="504056" cy="5040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7758100" y="2672916"/>
            <a:ext cx="504056" cy="50405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1691680" y="5157192"/>
            <a:ext cx="504056" cy="5040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253950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3" grpId="0" animBg="1"/>
      <p:bldP spid="14" grpId="0" animBg="1"/>
      <p:bldP spid="15" grpId="0" animBg="1"/>
      <p:bldP spid="16" grpId="0" animBg="1"/>
      <p:bldP spid="18" grpId="0" animBg="1"/>
      <p:bldP spid="19" grpId="0" animBg="1"/>
      <p:bldP spid="20"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51520" y="4767158"/>
            <a:ext cx="3096344" cy="779323"/>
          </a:xfrm>
        </p:spPr>
        <p:txBody>
          <a:bodyPr/>
          <a:lstStyle/>
          <a:p>
            <a:r>
              <a:rPr lang="en-GB" dirty="0"/>
              <a:t>10/04/17</a:t>
            </a:r>
          </a:p>
          <a:p>
            <a:r>
              <a:rPr lang="en-GB" dirty="0"/>
              <a:t>EPF Annual General Meeting</a:t>
            </a:r>
          </a:p>
        </p:txBody>
      </p:sp>
      <p:sp>
        <p:nvSpPr>
          <p:cNvPr id="9" name="Text Placeholder 8"/>
          <p:cNvSpPr>
            <a:spLocks noGrp="1"/>
          </p:cNvSpPr>
          <p:nvPr>
            <p:ph type="body" sz="quarter" idx="10"/>
          </p:nvPr>
        </p:nvSpPr>
        <p:spPr>
          <a:xfrm>
            <a:off x="1259630" y="1946826"/>
            <a:ext cx="6877231" cy="1008112"/>
          </a:xfrm>
        </p:spPr>
        <p:txBody>
          <a:bodyPr/>
          <a:lstStyle/>
          <a:p>
            <a:r>
              <a:rPr lang="en-GB" dirty="0"/>
              <a:t>9. Board Elections</a:t>
            </a:r>
            <a:endParaRPr lang="en-GB" b="0" cap="none" dirty="0"/>
          </a:p>
        </p:txBody>
      </p:sp>
      <p:sp>
        <p:nvSpPr>
          <p:cNvPr id="6" name="Text Placeholder 1"/>
          <p:cNvSpPr>
            <a:spLocks noGrp="1"/>
          </p:cNvSpPr>
          <p:nvPr>
            <p:ph type="body" sz="quarter" idx="14"/>
          </p:nvPr>
        </p:nvSpPr>
        <p:spPr>
          <a:xfrm>
            <a:off x="1854238" y="3068960"/>
            <a:ext cx="5688013" cy="792088"/>
          </a:xfrm>
        </p:spPr>
        <p:txBody>
          <a:bodyPr/>
          <a:lstStyle/>
          <a:p>
            <a:pPr lvl="0"/>
            <a:r>
              <a:rPr lang="en-GB" sz="2000" dirty="0">
                <a:solidFill>
                  <a:prstClr val="white"/>
                </a:solidFill>
              </a:rPr>
              <a:t>Camille Bullot</a:t>
            </a:r>
          </a:p>
          <a:p>
            <a:pPr lvl="0"/>
            <a:r>
              <a:rPr lang="en-GB" sz="1400" dirty="0">
                <a:solidFill>
                  <a:prstClr val="white"/>
                </a:solidFill>
              </a:rPr>
              <a:t>Director of Operations &amp; Engagement</a:t>
            </a:r>
          </a:p>
        </p:txBody>
      </p:sp>
      <p:sp>
        <p:nvSpPr>
          <p:cNvPr id="7" name="Text Placeholder 6"/>
          <p:cNvSpPr>
            <a:spLocks noGrp="1"/>
          </p:cNvSpPr>
          <p:nvPr>
            <p:ph type="body" sz="quarter" idx="14"/>
          </p:nvPr>
        </p:nvSpPr>
        <p:spPr>
          <a:xfrm>
            <a:off x="6153824" y="4437112"/>
            <a:ext cx="2987824" cy="1224136"/>
          </a:xfrm>
        </p:spPr>
        <p:txBody>
          <a:bodyPr/>
          <a:lstStyle/>
          <a:p>
            <a:pPr algn="r"/>
            <a:endParaRPr lang="en-GB" sz="2000" b="1" dirty="0"/>
          </a:p>
          <a:p>
            <a:pPr algn="r"/>
            <a:endParaRPr lang="en-GB" sz="2000" b="1" dirty="0"/>
          </a:p>
          <a:p>
            <a:pPr algn="r"/>
            <a:r>
              <a:rPr lang="en-GB" sz="1400" dirty="0"/>
              <a:t>@</a:t>
            </a:r>
            <a:r>
              <a:rPr lang="en-GB" sz="1400" dirty="0" err="1"/>
              <a:t>eupatientsforum</a:t>
            </a:r>
            <a:endParaRPr lang="en-GB" sz="1400"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0091" y="5189874"/>
            <a:ext cx="372160" cy="306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39714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1403648" y="3212976"/>
            <a:ext cx="6336704" cy="504056"/>
          </a:xfrm>
        </p:spPr>
        <p:txBody>
          <a:bodyPr/>
          <a:lstStyle/>
          <a:p>
            <a:r>
              <a:rPr lang="en-GB" sz="2000" dirty="0"/>
              <a:t>Nicola Bedlington</a:t>
            </a:r>
          </a:p>
          <a:p>
            <a:r>
              <a:rPr lang="en-GB" sz="1400" dirty="0"/>
              <a:t>EPF Secretary General</a:t>
            </a:r>
          </a:p>
        </p:txBody>
      </p:sp>
      <p:sp>
        <p:nvSpPr>
          <p:cNvPr id="9" name="Text Placeholder 8"/>
          <p:cNvSpPr>
            <a:spLocks noGrp="1"/>
          </p:cNvSpPr>
          <p:nvPr>
            <p:ph type="body" sz="quarter" idx="10"/>
          </p:nvPr>
        </p:nvSpPr>
        <p:spPr/>
        <p:txBody>
          <a:bodyPr/>
          <a:lstStyle/>
          <a:p>
            <a:r>
              <a:rPr lang="en-GB" dirty="0"/>
              <a:t>10. The year ahead: </a:t>
            </a:r>
          </a:p>
          <a:p>
            <a:r>
              <a:rPr lang="en-GB" dirty="0"/>
              <a:t>2017 Work Plan</a:t>
            </a:r>
          </a:p>
        </p:txBody>
      </p:sp>
      <p:sp>
        <p:nvSpPr>
          <p:cNvPr id="8" name="Text Placeholder 6"/>
          <p:cNvSpPr>
            <a:spLocks noGrp="1"/>
          </p:cNvSpPr>
          <p:nvPr>
            <p:ph type="body" sz="quarter" idx="14"/>
          </p:nvPr>
        </p:nvSpPr>
        <p:spPr>
          <a:xfrm>
            <a:off x="6156176" y="4725144"/>
            <a:ext cx="2987824" cy="792088"/>
          </a:xfrm>
        </p:spPr>
        <p:txBody>
          <a:bodyPr/>
          <a:lstStyle/>
          <a:p>
            <a:pPr lvl="0" algn="r"/>
            <a:endParaRPr lang="en-GB" sz="1400" dirty="0">
              <a:solidFill>
                <a:prstClr val="white"/>
              </a:solidFill>
            </a:endParaRPr>
          </a:p>
          <a:p>
            <a:pPr lvl="0" algn="r"/>
            <a:endParaRPr lang="en-GB" sz="1400" dirty="0">
              <a:solidFill>
                <a:prstClr val="white"/>
              </a:solidFill>
            </a:endParaRPr>
          </a:p>
          <a:p>
            <a:pPr lvl="0" algn="r"/>
            <a:r>
              <a:rPr lang="en-GB" sz="1400" dirty="0">
                <a:solidFill>
                  <a:prstClr val="white"/>
                </a:solidFill>
              </a:rPr>
              <a:t>@</a:t>
            </a:r>
            <a:r>
              <a:rPr lang="en-GB" sz="1400" dirty="0" err="1">
                <a:solidFill>
                  <a:prstClr val="white"/>
                </a:solidFill>
              </a:rPr>
              <a:t>eupatientsforum</a:t>
            </a:r>
            <a:endParaRPr lang="en-GB" sz="1400" dirty="0">
              <a:solidFill>
                <a:prstClr val="white"/>
              </a:solidFill>
            </a:endParaRPr>
          </a:p>
          <a:p>
            <a:pPr algn="r"/>
            <a:endParaRPr lang="en-GB" sz="2000" b="1" dirty="0"/>
          </a:p>
        </p:txBody>
      </p:sp>
      <p:sp>
        <p:nvSpPr>
          <p:cNvPr id="10" name="Text Placeholder 4"/>
          <p:cNvSpPr>
            <a:spLocks noGrp="1"/>
          </p:cNvSpPr>
          <p:nvPr>
            <p:ph type="body" sz="quarter" idx="12"/>
          </p:nvPr>
        </p:nvSpPr>
        <p:spPr>
          <a:xfrm>
            <a:off x="251520" y="4800212"/>
            <a:ext cx="3096344" cy="779323"/>
          </a:xfrm>
        </p:spPr>
        <p:txBody>
          <a:bodyPr/>
          <a:lstStyle/>
          <a:p>
            <a:r>
              <a:rPr lang="en-GB" dirty="0"/>
              <a:t>10/04/17</a:t>
            </a:r>
          </a:p>
          <a:p>
            <a:r>
              <a:rPr lang="en-GB" dirty="0"/>
              <a:t>EPF Annual General Meeting</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0091" y="5189874"/>
            <a:ext cx="372160" cy="306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760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403" y="2897175"/>
            <a:ext cx="3010049" cy="2398006"/>
          </a:xfrm>
          <a:prstGeom prst="rect">
            <a:avLst/>
          </a:prstGeom>
        </p:spPr>
      </p:pic>
      <p:sp>
        <p:nvSpPr>
          <p:cNvPr id="2" name="Text Placeholder 1"/>
          <p:cNvSpPr>
            <a:spLocks noGrp="1"/>
          </p:cNvSpPr>
          <p:nvPr>
            <p:ph type="body" sz="quarter" idx="13"/>
          </p:nvPr>
        </p:nvSpPr>
        <p:spPr>
          <a:xfrm>
            <a:off x="441906" y="1726446"/>
            <a:ext cx="4130094" cy="1342514"/>
          </a:xfrm>
          <a:ln>
            <a:noFill/>
          </a:ln>
        </p:spPr>
        <p:style>
          <a:lnRef idx="2">
            <a:schemeClr val="accent5">
              <a:shade val="50000"/>
            </a:schemeClr>
          </a:lnRef>
          <a:fillRef idx="1">
            <a:schemeClr val="accent5"/>
          </a:fillRef>
          <a:effectRef idx="0">
            <a:schemeClr val="accent5"/>
          </a:effectRef>
          <a:fontRef idx="minor">
            <a:schemeClr val="lt1"/>
          </a:fontRef>
        </p:style>
        <p:txBody>
          <a:bodyPr/>
          <a:lstStyle/>
          <a:p>
            <a:pPr marL="0" lvl="0" indent="0">
              <a:buNone/>
            </a:pPr>
            <a:r>
              <a:rPr lang="en-GB" sz="2000" dirty="0"/>
              <a:t>To </a:t>
            </a:r>
            <a:r>
              <a:rPr lang="en-GB" sz="2000" b="1" dirty="0"/>
              <a:t>feed the needs &amp; perspectives of our membership</a:t>
            </a:r>
            <a:r>
              <a:rPr lang="en-GB" sz="2000" dirty="0"/>
              <a:t> into the EU health policy discourses.</a:t>
            </a:r>
          </a:p>
          <a:p>
            <a:endParaRPr lang="en-GB" dirty="0"/>
          </a:p>
        </p:txBody>
      </p:sp>
      <p:sp>
        <p:nvSpPr>
          <p:cNvPr id="3" name="Text Placeholder 2"/>
          <p:cNvSpPr>
            <a:spLocks noGrp="1"/>
          </p:cNvSpPr>
          <p:nvPr>
            <p:ph type="body" sz="quarter" idx="14"/>
          </p:nvPr>
        </p:nvSpPr>
        <p:spPr/>
        <p:txBody>
          <a:bodyPr/>
          <a:lstStyle/>
          <a:p>
            <a:r>
              <a:rPr lang="en-GB" dirty="0"/>
              <a:t>Key Operational Objectives 2017</a:t>
            </a:r>
          </a:p>
        </p:txBody>
      </p:sp>
      <p:sp>
        <p:nvSpPr>
          <p:cNvPr id="6" name="Rectangle 5"/>
          <p:cNvSpPr/>
          <p:nvPr/>
        </p:nvSpPr>
        <p:spPr>
          <a:xfrm>
            <a:off x="441906" y="5214734"/>
            <a:ext cx="4572000" cy="9233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lvl="0"/>
            <a:r>
              <a:rPr lang="en-GB" dirty="0"/>
              <a:t>To promote the development and implementation of policies and strategies that</a:t>
            </a:r>
            <a:r>
              <a:rPr lang="en-GB" b="1" dirty="0"/>
              <a:t> foster patient empowerment</a:t>
            </a:r>
            <a:endParaRPr lang="en-GB" dirty="0"/>
          </a:p>
        </p:txBody>
      </p:sp>
      <p:sp>
        <p:nvSpPr>
          <p:cNvPr id="7" name="Rectangle 6"/>
          <p:cNvSpPr/>
          <p:nvPr/>
        </p:nvSpPr>
        <p:spPr>
          <a:xfrm>
            <a:off x="4788024" y="1726446"/>
            <a:ext cx="4572000" cy="1200329"/>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lvl="0"/>
            <a:r>
              <a:rPr lang="en-US" dirty="0"/>
              <a:t>To promote the development and implementation of policies and strategies that </a:t>
            </a:r>
            <a:r>
              <a:rPr lang="en-US" b="1" dirty="0" err="1"/>
              <a:t>maximise</a:t>
            </a:r>
            <a:r>
              <a:rPr lang="en-US" b="1" dirty="0"/>
              <a:t> access and reduce health inequalities across the EU.</a:t>
            </a:r>
            <a:endParaRPr lang="en-GB" dirty="0"/>
          </a:p>
        </p:txBody>
      </p:sp>
      <p:sp>
        <p:nvSpPr>
          <p:cNvPr id="8" name="Rectangle 7"/>
          <p:cNvSpPr/>
          <p:nvPr/>
        </p:nvSpPr>
        <p:spPr>
          <a:xfrm>
            <a:off x="4788024" y="5177455"/>
            <a:ext cx="4572000" cy="120032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lvl="0"/>
            <a:r>
              <a:rPr lang="en-GB" dirty="0"/>
              <a:t>To </a:t>
            </a:r>
            <a:r>
              <a:rPr lang="en-GB" b="1" dirty="0"/>
              <a:t>reinforce the capacity of patients and patient organisations</a:t>
            </a:r>
            <a:r>
              <a:rPr lang="en-GB" dirty="0"/>
              <a:t> to contribute effectively to better health and social care for all patients in the EU.</a:t>
            </a:r>
          </a:p>
        </p:txBody>
      </p:sp>
      <p:sp>
        <p:nvSpPr>
          <p:cNvPr id="9" name="TextBox 8"/>
          <p:cNvSpPr txBox="1"/>
          <p:nvPr/>
        </p:nvSpPr>
        <p:spPr>
          <a:xfrm>
            <a:off x="3924076" y="3824968"/>
            <a:ext cx="3857210" cy="36933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spcBef>
                <a:spcPts val="0"/>
              </a:spcBef>
            </a:pPr>
            <a:r>
              <a:rPr lang="en-GB" sz="1800" kern="1200" dirty="0">
                <a:latin typeface="Calibri" panose="020F0502020204030204" pitchFamily="34" charset="0"/>
                <a:cs typeface="Calibri" panose="020F0502020204030204" pitchFamily="34" charset="0"/>
              </a:rPr>
              <a:t>To </a:t>
            </a:r>
            <a:r>
              <a:rPr lang="en-GB" sz="1800" b="1" kern="1200" dirty="0">
                <a:latin typeface="Calibri" panose="020F0502020204030204" pitchFamily="34" charset="0"/>
                <a:cs typeface="Calibri" panose="020F0502020204030204" pitchFamily="34" charset="0"/>
              </a:rPr>
              <a:t>advance</a:t>
            </a:r>
            <a:r>
              <a:rPr lang="en-GB" sz="1800" kern="1200" dirty="0">
                <a:latin typeface="Calibri" panose="020F0502020204030204" pitchFamily="34" charset="0"/>
                <a:cs typeface="Calibri" panose="020F0502020204030204" pitchFamily="34" charset="0"/>
              </a:rPr>
              <a:t> the patient-centred agenda</a:t>
            </a:r>
          </a:p>
        </p:txBody>
      </p:sp>
    </p:spTree>
    <p:extLst>
      <p:ext uri="{BB962C8B-B14F-4D97-AF65-F5344CB8AC3E}">
        <p14:creationId xmlns:p14="http://schemas.microsoft.com/office/powerpoint/2010/main" val="2173328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GB"/>
          </a:p>
        </p:txBody>
      </p:sp>
      <p:sp>
        <p:nvSpPr>
          <p:cNvPr id="3" name="Text Placeholder 2"/>
          <p:cNvSpPr>
            <a:spLocks noGrp="1"/>
          </p:cNvSpPr>
          <p:nvPr>
            <p:ph type="body" sz="quarter" idx="14"/>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sp>
        <p:nvSpPr>
          <p:cNvPr id="5" name="Rectangle 4"/>
          <p:cNvSpPr/>
          <p:nvPr/>
        </p:nvSpPr>
        <p:spPr>
          <a:xfrm>
            <a:off x="-180528" y="-27384"/>
            <a:ext cx="9324528" cy="69847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b="1" dirty="0">
                <a:latin typeface="Calibri" panose="020F0502020204030204" pitchFamily="34" charset="0"/>
                <a:cs typeface="Calibri" panose="020F0502020204030204" pitchFamily="34" charset="0"/>
              </a:rPr>
              <a:t>Empowerment</a:t>
            </a:r>
            <a:endParaRPr lang="en-GB"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154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3933056"/>
            <a:ext cx="3135388" cy="2469118"/>
          </a:xfrm>
          <a:prstGeom prst="rect">
            <a:avLst/>
          </a:prstGeom>
        </p:spPr>
      </p:pic>
      <p:sp>
        <p:nvSpPr>
          <p:cNvPr id="2" name="Text Placeholder 1"/>
          <p:cNvSpPr>
            <a:spLocks noGrp="1"/>
          </p:cNvSpPr>
          <p:nvPr>
            <p:ph type="body" sz="quarter" idx="13"/>
          </p:nvPr>
        </p:nvSpPr>
        <p:spPr>
          <a:xfrm>
            <a:off x="441906" y="1726446"/>
            <a:ext cx="8136904" cy="3142714"/>
          </a:xfrm>
        </p:spPr>
        <p:txBody>
          <a:bodyPr/>
          <a:lstStyle/>
          <a:p>
            <a:r>
              <a:rPr lang="en-GB" dirty="0"/>
              <a:t>keep this as a priority in all policy areas </a:t>
            </a:r>
          </a:p>
          <a:p>
            <a:r>
              <a:rPr lang="en-GB" dirty="0"/>
              <a:t>continue to engage with different stakeholders in implementing different areas of the roadmap </a:t>
            </a:r>
          </a:p>
          <a:p>
            <a:r>
              <a:rPr lang="en-GB" dirty="0"/>
              <a:t>identify and work with individuals and organisations who wish to champion patient empowerment in their own practice</a:t>
            </a:r>
          </a:p>
        </p:txBody>
      </p:sp>
      <p:sp>
        <p:nvSpPr>
          <p:cNvPr id="3" name="Text Placeholder 2"/>
          <p:cNvSpPr>
            <a:spLocks noGrp="1"/>
          </p:cNvSpPr>
          <p:nvPr>
            <p:ph type="body" sz="quarter" idx="14"/>
          </p:nvPr>
        </p:nvSpPr>
        <p:spPr/>
        <p:txBody>
          <a:bodyPr/>
          <a:lstStyle/>
          <a:p>
            <a:r>
              <a:rPr lang="en-GB" dirty="0"/>
              <a:t>Empowerment Campaign</a:t>
            </a:r>
          </a:p>
        </p:txBody>
      </p:sp>
      <p:sp>
        <p:nvSpPr>
          <p:cNvPr id="4" name="Text Placeholder 3"/>
          <p:cNvSpPr>
            <a:spLocks noGrp="1"/>
          </p:cNvSpPr>
          <p:nvPr>
            <p:ph type="body" sz="quarter" idx="15"/>
          </p:nvPr>
        </p:nvSpPr>
        <p:spPr/>
        <p:txBody>
          <a:bodyPr/>
          <a:lstStyle/>
          <a:p>
            <a:r>
              <a:rPr lang="en-GB" dirty="0"/>
              <a:t>Going Forward</a:t>
            </a:r>
          </a:p>
        </p:txBody>
      </p:sp>
      <p:sp>
        <p:nvSpPr>
          <p:cNvPr id="7" name="TextBox 6"/>
          <p:cNvSpPr txBox="1"/>
          <p:nvPr/>
        </p:nvSpPr>
        <p:spPr>
          <a:xfrm>
            <a:off x="0" y="4913250"/>
            <a:ext cx="4783682" cy="461665"/>
          </a:xfrm>
          <a:prstGeom prst="rect">
            <a:avLst/>
          </a:prstGeom>
          <a:noFill/>
        </p:spPr>
        <p:txBody>
          <a:bodyPr wrap="none" rtlCol="0">
            <a:spAutoFit/>
          </a:bodyPr>
          <a:lstStyle/>
          <a:p>
            <a:pPr algn="ctr">
              <a:spcBef>
                <a:spcPts val="0"/>
              </a:spcBef>
            </a:pPr>
            <a:r>
              <a:rPr lang="en-GB" sz="2400" b="1" i="1" dirty="0">
                <a:solidFill>
                  <a:schemeClr val="tx2"/>
                </a:solidFill>
                <a:latin typeface="+mn-lt"/>
              </a:rPr>
              <a:t>Use the campaign as a springboard</a:t>
            </a:r>
            <a:endParaRPr lang="en-GB" sz="2400" b="1" i="1" kern="1200" dirty="0">
              <a:solidFill>
                <a:schemeClr val="tx2"/>
              </a:solidFill>
              <a:latin typeface="+mn-lt"/>
            </a:endParaRPr>
          </a:p>
        </p:txBody>
      </p:sp>
      <p:pic>
        <p:nvPicPr>
          <p:cNvPr id="5" name="Picture 4"/>
          <p:cNvPicPr>
            <a:picLocks noChangeAspect="1"/>
          </p:cNvPicPr>
          <p:nvPr/>
        </p:nvPicPr>
        <p:blipFill>
          <a:blip r:embed="rId3"/>
          <a:stretch>
            <a:fillRect/>
          </a:stretch>
        </p:blipFill>
        <p:spPr>
          <a:xfrm>
            <a:off x="260660" y="5419005"/>
            <a:ext cx="3105185" cy="1015818"/>
          </a:xfrm>
          <a:prstGeom prst="rect">
            <a:avLst/>
          </a:prstGeom>
        </p:spPr>
      </p:pic>
    </p:spTree>
    <p:extLst>
      <p:ext uri="{BB962C8B-B14F-4D97-AF65-F5344CB8AC3E}">
        <p14:creationId xmlns:p14="http://schemas.microsoft.com/office/powerpoint/2010/main" val="435619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extLst>
              <a:ext uri="{28A0092B-C50C-407E-A947-70E740481C1C}">
                <a14:useLocalDpi xmlns:a14="http://schemas.microsoft.com/office/drawing/2010/main" val="0"/>
              </a:ext>
            </a:extLst>
          </a:blip>
          <a:srcRect/>
          <a:stretch/>
        </p:blipFill>
        <p:spPr bwMode="auto">
          <a:xfrm>
            <a:off x="6447046" y="3717032"/>
            <a:ext cx="2597150" cy="1941830"/>
          </a:xfrm>
          <a:prstGeom prst="rect">
            <a:avLst/>
          </a:prstGeom>
          <a:ln>
            <a:noFill/>
          </a:ln>
          <a:extLst>
            <a:ext uri="{53640926-AAD7-44D8-BBD7-CCE9431645EC}">
              <a14:shadowObscured xmlns:a14="http://schemas.microsoft.com/office/drawing/2010/main"/>
            </a:ext>
          </a:extLst>
        </p:spPr>
      </p:pic>
      <p:sp>
        <p:nvSpPr>
          <p:cNvPr id="2" name="Text Placeholder 1"/>
          <p:cNvSpPr>
            <a:spLocks noGrp="1"/>
          </p:cNvSpPr>
          <p:nvPr>
            <p:ph type="body" sz="quarter" idx="13"/>
          </p:nvPr>
        </p:nvSpPr>
        <p:spPr>
          <a:xfrm>
            <a:off x="467841" y="1484784"/>
            <a:ext cx="8136904" cy="4752528"/>
          </a:xfrm>
        </p:spPr>
        <p:txBody>
          <a:bodyPr/>
          <a:lstStyle/>
          <a:p>
            <a:r>
              <a:rPr lang="en-GB" sz="2400" b="1" dirty="0"/>
              <a:t>Monitor </a:t>
            </a:r>
            <a:r>
              <a:rPr lang="en-GB" sz="2400" dirty="0"/>
              <a:t>the implementation of recent </a:t>
            </a:r>
            <a:r>
              <a:rPr lang="en-GB" sz="2400" b="1" dirty="0"/>
              <a:t>EU CT Regulation</a:t>
            </a:r>
            <a:endParaRPr lang="en-GB" sz="2400" dirty="0"/>
          </a:p>
          <a:p>
            <a:r>
              <a:rPr lang="en-GB" sz="2400" b="1" dirty="0"/>
              <a:t>Working with EMA</a:t>
            </a:r>
            <a:r>
              <a:rPr lang="en-GB" sz="2400" dirty="0"/>
              <a:t>: EU database accessibility, transparency policy, other issues </a:t>
            </a:r>
          </a:p>
          <a:p>
            <a:r>
              <a:rPr lang="en-GB" sz="2400" dirty="0"/>
              <a:t>Develop </a:t>
            </a:r>
            <a:r>
              <a:rPr lang="en-GB" sz="2400" b="1" dirty="0"/>
              <a:t>information resources </a:t>
            </a:r>
            <a:r>
              <a:rPr lang="en-GB" sz="2400" dirty="0"/>
              <a:t>for the patient community as needed</a:t>
            </a:r>
          </a:p>
          <a:p>
            <a:r>
              <a:rPr lang="en-GB" sz="2400" dirty="0"/>
              <a:t>Implementation of </a:t>
            </a:r>
            <a:r>
              <a:rPr lang="en-GB" sz="2400" b="1" dirty="0"/>
              <a:t>lay summaries </a:t>
            </a:r>
            <a:r>
              <a:rPr lang="en-GB" sz="2400" dirty="0"/>
              <a:t>in CT results</a:t>
            </a:r>
          </a:p>
          <a:p>
            <a:pPr marL="0" indent="0">
              <a:buNone/>
            </a:pPr>
            <a:endParaRPr lang="en-GB" sz="2400" b="1" dirty="0"/>
          </a:p>
          <a:p>
            <a:pPr marL="0" indent="0">
              <a:buNone/>
            </a:pPr>
            <a:endParaRPr lang="en-GB" sz="2400" b="1" dirty="0"/>
          </a:p>
          <a:p>
            <a:pPr marL="0" indent="0">
              <a:buNone/>
            </a:pPr>
            <a:r>
              <a:rPr lang="en-GB" sz="2400" b="1" dirty="0"/>
              <a:t>Key outcome: </a:t>
            </a:r>
            <a:r>
              <a:rPr lang="en-GB" sz="2400" dirty="0"/>
              <a:t>position on sharing patient-level data </a:t>
            </a:r>
          </a:p>
          <a:p>
            <a:endParaRPr lang="en-GB" sz="2400" dirty="0"/>
          </a:p>
        </p:txBody>
      </p:sp>
      <p:sp>
        <p:nvSpPr>
          <p:cNvPr id="3" name="Text Placeholder 2"/>
          <p:cNvSpPr>
            <a:spLocks noGrp="1"/>
          </p:cNvSpPr>
          <p:nvPr>
            <p:ph type="body" sz="quarter" idx="14"/>
          </p:nvPr>
        </p:nvSpPr>
        <p:spPr/>
        <p:txBody>
          <a:bodyPr/>
          <a:lstStyle/>
          <a:p>
            <a:r>
              <a:rPr lang="en-GB" dirty="0"/>
              <a:t>Clinical Trials</a:t>
            </a:r>
          </a:p>
        </p:txBody>
      </p:sp>
      <p:pic>
        <p:nvPicPr>
          <p:cNvPr id="6" name="Picture 5"/>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8748" y="4030062"/>
            <a:ext cx="907799" cy="1124744"/>
          </a:xfrm>
          <a:prstGeom prst="rect">
            <a:avLst/>
          </a:prstGeom>
        </p:spPr>
      </p:pic>
    </p:spTree>
    <p:extLst>
      <p:ext uri="{BB962C8B-B14F-4D97-AF65-F5344CB8AC3E}">
        <p14:creationId xmlns:p14="http://schemas.microsoft.com/office/powerpoint/2010/main" val="15255465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4786" y="2145923"/>
            <a:ext cx="6183630" cy="4114800"/>
          </a:xfrm>
          <a:prstGeom prst="rect">
            <a:avLst/>
          </a:prstGeom>
        </p:spPr>
      </p:pic>
      <p:sp>
        <p:nvSpPr>
          <p:cNvPr id="3" name="Text Placeholder 2"/>
          <p:cNvSpPr>
            <a:spLocks noGrp="1"/>
          </p:cNvSpPr>
          <p:nvPr>
            <p:ph type="body" sz="quarter" idx="14"/>
          </p:nvPr>
        </p:nvSpPr>
        <p:spPr>
          <a:xfrm>
            <a:off x="323528" y="188640"/>
            <a:ext cx="7370454" cy="647700"/>
          </a:xfrm>
        </p:spPr>
        <p:txBody>
          <a:bodyPr/>
          <a:lstStyle/>
          <a:p>
            <a:r>
              <a:rPr lang="en-GB" dirty="0"/>
              <a:t>Patient Empowerment Campaign</a:t>
            </a:r>
          </a:p>
        </p:txBody>
      </p:sp>
      <p:sp>
        <p:nvSpPr>
          <p:cNvPr id="2" name="Speech Bubble: Rectangle 1"/>
          <p:cNvSpPr/>
          <p:nvPr/>
        </p:nvSpPr>
        <p:spPr>
          <a:xfrm>
            <a:off x="251520" y="1268760"/>
            <a:ext cx="4752528" cy="3168352"/>
          </a:xfrm>
          <a:prstGeom prst="wedgeRectCallo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latin typeface="Calibri" panose="020F0502020204030204" pitchFamily="34" charset="0"/>
                <a:ea typeface="Calibri" panose="020F0502020204030204" pitchFamily="34" charset="0"/>
                <a:cs typeface="Times New Roman" panose="02020603050405020304" pitchFamily="18" charset="0"/>
              </a:rPr>
              <a:t>Officially closed by a high-level </a:t>
            </a:r>
            <a:r>
              <a:rPr lang="en-GB" sz="2400" b="1" dirty="0">
                <a:latin typeface="Calibri" panose="020F0502020204030204" pitchFamily="34" charset="0"/>
                <a:ea typeface="Calibri" panose="020F0502020204030204" pitchFamily="34" charset="0"/>
                <a:cs typeface="Times New Roman" panose="02020603050405020304" pitchFamily="18" charset="0"/>
              </a:rPr>
              <a:t>policy roundtable </a:t>
            </a:r>
            <a:r>
              <a:rPr lang="en-GB" sz="2400" dirty="0">
                <a:latin typeface="Calibri" panose="020F0502020204030204" pitchFamily="34" charset="0"/>
                <a:ea typeface="Calibri" panose="020F0502020204030204" pitchFamily="34" charset="0"/>
                <a:cs typeface="Times New Roman" panose="02020603050405020304" pitchFamily="18" charset="0"/>
              </a:rPr>
              <a:t>in June 16, the campaign helped promoting the awareness of policies and strategies that empower patients to be involved in the management of their condition and in health policy that affects their lives.</a:t>
            </a:r>
          </a:p>
        </p:txBody>
      </p:sp>
    </p:spTree>
    <p:extLst>
      <p:ext uri="{BB962C8B-B14F-4D97-AF65-F5344CB8AC3E}">
        <p14:creationId xmlns:p14="http://schemas.microsoft.com/office/powerpoint/2010/main" val="21721045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196752"/>
            <a:ext cx="2036510" cy="1590460"/>
          </a:xfrm>
          <a:prstGeom prst="rect">
            <a:avLst/>
          </a:prstGeom>
        </p:spPr>
      </p:pic>
      <p:sp>
        <p:nvSpPr>
          <p:cNvPr id="2" name="Text Placeholder 1"/>
          <p:cNvSpPr>
            <a:spLocks noGrp="1"/>
          </p:cNvSpPr>
          <p:nvPr>
            <p:ph type="body" sz="quarter" idx="13"/>
          </p:nvPr>
        </p:nvSpPr>
        <p:spPr>
          <a:xfrm>
            <a:off x="395536" y="2787212"/>
            <a:ext cx="8136904" cy="2160240"/>
          </a:xfrm>
        </p:spPr>
        <p:txBody>
          <a:bodyPr/>
          <a:lstStyle/>
          <a:p>
            <a:pPr>
              <a:spcAft>
                <a:spcPts val="600"/>
              </a:spcAft>
            </a:pPr>
            <a:r>
              <a:rPr lang="en-GB" sz="2400" b="1" dirty="0"/>
              <a:t>eHealth</a:t>
            </a:r>
            <a:r>
              <a:rPr lang="en-GB" sz="2400" dirty="0"/>
              <a:t> stakeholder group, engaging members (webinar &amp; info)</a:t>
            </a:r>
          </a:p>
          <a:p>
            <a:pPr>
              <a:spcAft>
                <a:spcPts val="600"/>
              </a:spcAft>
            </a:pPr>
            <a:r>
              <a:rPr lang="en-GB" sz="2400" b="1" dirty="0"/>
              <a:t>Big Data</a:t>
            </a:r>
            <a:r>
              <a:rPr lang="en-GB" sz="2400" dirty="0"/>
              <a:t>: briefing for members to start a dialogue on “principles for a patient-centred approach”</a:t>
            </a:r>
          </a:p>
          <a:p>
            <a:r>
              <a:rPr lang="en-GB" sz="2400" dirty="0"/>
              <a:t>Impact of </a:t>
            </a:r>
            <a:r>
              <a:rPr lang="en-GB" sz="2400" b="1" dirty="0"/>
              <a:t>EU Data Protection Regulation </a:t>
            </a:r>
            <a:r>
              <a:rPr lang="en-GB" sz="2400" dirty="0"/>
              <a:t>on research – monitoring from a patient perspective  </a:t>
            </a:r>
          </a:p>
        </p:txBody>
      </p:sp>
      <p:sp>
        <p:nvSpPr>
          <p:cNvPr id="3" name="Text Placeholder 2"/>
          <p:cNvSpPr>
            <a:spLocks noGrp="1"/>
          </p:cNvSpPr>
          <p:nvPr>
            <p:ph type="body" sz="quarter" idx="14"/>
          </p:nvPr>
        </p:nvSpPr>
        <p:spPr>
          <a:xfrm>
            <a:off x="179512" y="188640"/>
            <a:ext cx="7920879" cy="720080"/>
          </a:xfrm>
        </p:spPr>
        <p:txBody>
          <a:bodyPr/>
          <a:lstStyle/>
          <a:p>
            <a:r>
              <a:rPr lang="en-GB" dirty="0"/>
              <a:t>New Technologies and Big Data</a:t>
            </a:r>
          </a:p>
        </p:txBody>
      </p:sp>
      <p:sp>
        <p:nvSpPr>
          <p:cNvPr id="5" name="Rectangle: Rounded Corners 4"/>
          <p:cNvSpPr/>
          <p:nvPr/>
        </p:nvSpPr>
        <p:spPr>
          <a:xfrm>
            <a:off x="3203848" y="1484784"/>
            <a:ext cx="4968552" cy="914400"/>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spcAft>
                <a:spcPts val="1200"/>
              </a:spcAft>
              <a:buNone/>
            </a:pPr>
            <a:r>
              <a:rPr lang="en-GB" sz="2000" b="1" i="1" dirty="0">
                <a:latin typeface="Calibri" panose="020F0502020204030204" pitchFamily="34" charset="0"/>
                <a:cs typeface="Calibri" panose="020F0502020204030204" pitchFamily="34" charset="0"/>
              </a:rPr>
              <a:t>Ensure that new technologies actually contribute positively to patients' empowerment and access to healthcare</a:t>
            </a:r>
          </a:p>
        </p:txBody>
      </p:sp>
      <p:sp>
        <p:nvSpPr>
          <p:cNvPr id="8" name="Shape 2653"/>
          <p:cNvSpPr/>
          <p:nvPr/>
        </p:nvSpPr>
        <p:spPr>
          <a:xfrm>
            <a:off x="2087724" y="5518588"/>
            <a:ext cx="792088" cy="864096"/>
          </a:xfrm>
          <a:custGeom>
            <a:avLst/>
            <a:gdLst/>
            <a:ahLst/>
            <a:cxnLst>
              <a:cxn ang="0">
                <a:pos x="wd2" y="hd2"/>
              </a:cxn>
              <a:cxn ang="5400000">
                <a:pos x="wd2" y="hd2"/>
              </a:cxn>
              <a:cxn ang="10800000">
                <a:pos x="wd2" y="hd2"/>
              </a:cxn>
              <a:cxn ang="16200000">
                <a:pos x="wd2" y="hd2"/>
              </a:cxn>
            </a:cxnLst>
            <a:rect l="0" t="0" r="r" b="b"/>
            <a:pathLst>
              <a:path w="21600" h="21600" extrusionOk="0">
                <a:moveTo>
                  <a:pt x="12764" y="5891"/>
                </a:moveTo>
                <a:lnTo>
                  <a:pt x="14727" y="5891"/>
                </a:lnTo>
                <a:lnTo>
                  <a:pt x="14727" y="1964"/>
                </a:lnTo>
                <a:lnTo>
                  <a:pt x="12764" y="1964"/>
                </a:lnTo>
                <a:cubicBezTo>
                  <a:pt x="12764" y="1964"/>
                  <a:pt x="12764" y="5891"/>
                  <a:pt x="12764" y="5891"/>
                </a:cubicBezTo>
                <a:close/>
                <a:moveTo>
                  <a:pt x="6873" y="2945"/>
                </a:moveTo>
                <a:lnTo>
                  <a:pt x="10800" y="2945"/>
                </a:lnTo>
                <a:lnTo>
                  <a:pt x="10800" y="1964"/>
                </a:lnTo>
                <a:lnTo>
                  <a:pt x="6873" y="1964"/>
                </a:lnTo>
                <a:cubicBezTo>
                  <a:pt x="6873" y="1964"/>
                  <a:pt x="6873" y="2945"/>
                  <a:pt x="6873" y="2945"/>
                </a:cubicBezTo>
                <a:close/>
                <a:moveTo>
                  <a:pt x="20618" y="19636"/>
                </a:moveTo>
                <a:cubicBezTo>
                  <a:pt x="20618" y="20178"/>
                  <a:pt x="20178" y="20618"/>
                  <a:pt x="19636" y="20618"/>
                </a:cubicBezTo>
                <a:lnTo>
                  <a:pt x="18655" y="20618"/>
                </a:lnTo>
                <a:lnTo>
                  <a:pt x="18655" y="11782"/>
                </a:lnTo>
                <a:cubicBezTo>
                  <a:pt x="18655" y="11240"/>
                  <a:pt x="18214" y="10800"/>
                  <a:pt x="17673" y="10800"/>
                </a:cubicBezTo>
                <a:lnTo>
                  <a:pt x="3927" y="10800"/>
                </a:lnTo>
                <a:cubicBezTo>
                  <a:pt x="3385" y="10800"/>
                  <a:pt x="2945" y="11240"/>
                  <a:pt x="2945" y="11782"/>
                </a:cubicBezTo>
                <a:lnTo>
                  <a:pt x="2945" y="20618"/>
                </a:lnTo>
                <a:lnTo>
                  <a:pt x="1964" y="20618"/>
                </a:lnTo>
                <a:cubicBezTo>
                  <a:pt x="1421" y="20618"/>
                  <a:pt x="982" y="20178"/>
                  <a:pt x="982" y="19636"/>
                </a:cubicBezTo>
                <a:lnTo>
                  <a:pt x="982" y="1964"/>
                </a:lnTo>
                <a:cubicBezTo>
                  <a:pt x="982" y="1422"/>
                  <a:pt x="1421" y="982"/>
                  <a:pt x="1964" y="982"/>
                </a:cubicBezTo>
                <a:lnTo>
                  <a:pt x="4909" y="982"/>
                </a:lnTo>
                <a:lnTo>
                  <a:pt x="4909" y="6873"/>
                </a:lnTo>
                <a:cubicBezTo>
                  <a:pt x="4909" y="7415"/>
                  <a:pt x="5348" y="7855"/>
                  <a:pt x="5891" y="7855"/>
                </a:cubicBezTo>
                <a:lnTo>
                  <a:pt x="15709" y="7855"/>
                </a:lnTo>
                <a:cubicBezTo>
                  <a:pt x="16251" y="7855"/>
                  <a:pt x="16691" y="7415"/>
                  <a:pt x="16691" y="6873"/>
                </a:cubicBezTo>
                <a:lnTo>
                  <a:pt x="16691" y="982"/>
                </a:lnTo>
                <a:lnTo>
                  <a:pt x="17182" y="982"/>
                </a:lnTo>
                <a:lnTo>
                  <a:pt x="20618" y="4418"/>
                </a:lnTo>
                <a:cubicBezTo>
                  <a:pt x="20618" y="4418"/>
                  <a:pt x="20618" y="19636"/>
                  <a:pt x="20618" y="19636"/>
                </a:cubicBezTo>
                <a:close/>
                <a:moveTo>
                  <a:pt x="17673" y="20618"/>
                </a:moveTo>
                <a:lnTo>
                  <a:pt x="3927" y="20618"/>
                </a:lnTo>
                <a:lnTo>
                  <a:pt x="3927" y="11782"/>
                </a:lnTo>
                <a:lnTo>
                  <a:pt x="17673" y="11782"/>
                </a:lnTo>
                <a:cubicBezTo>
                  <a:pt x="17673" y="11782"/>
                  <a:pt x="17673" y="20618"/>
                  <a:pt x="17673" y="20618"/>
                </a:cubicBezTo>
                <a:close/>
                <a:moveTo>
                  <a:pt x="5891" y="982"/>
                </a:moveTo>
                <a:lnTo>
                  <a:pt x="15709" y="982"/>
                </a:lnTo>
                <a:lnTo>
                  <a:pt x="15709" y="6873"/>
                </a:lnTo>
                <a:lnTo>
                  <a:pt x="5891" y="6873"/>
                </a:lnTo>
                <a:cubicBezTo>
                  <a:pt x="5891" y="6873"/>
                  <a:pt x="5891" y="982"/>
                  <a:pt x="5891" y="982"/>
                </a:cubicBezTo>
                <a:close/>
                <a:moveTo>
                  <a:pt x="17673"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3927"/>
                </a:lnTo>
                <a:cubicBezTo>
                  <a:pt x="21600" y="3927"/>
                  <a:pt x="17673" y="0"/>
                  <a:pt x="17673" y="0"/>
                </a:cubicBezTo>
                <a:close/>
                <a:moveTo>
                  <a:pt x="6873" y="4909"/>
                </a:moveTo>
                <a:lnTo>
                  <a:pt x="9818" y="4909"/>
                </a:lnTo>
                <a:lnTo>
                  <a:pt x="9818" y="3927"/>
                </a:lnTo>
                <a:lnTo>
                  <a:pt x="6873" y="3927"/>
                </a:lnTo>
                <a:cubicBezTo>
                  <a:pt x="6873" y="3927"/>
                  <a:pt x="6873" y="4909"/>
                  <a:pt x="6873" y="4909"/>
                </a:cubicBezTo>
                <a:close/>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Lato" charset="0"/>
              <a:ea typeface="Lato" charset="0"/>
              <a:cs typeface="Lato" charset="0"/>
            </a:endParaRPr>
          </a:p>
        </p:txBody>
      </p:sp>
      <p:sp>
        <p:nvSpPr>
          <p:cNvPr id="9" name="Shape 2848"/>
          <p:cNvSpPr/>
          <p:nvPr/>
        </p:nvSpPr>
        <p:spPr>
          <a:xfrm>
            <a:off x="4932040" y="5518588"/>
            <a:ext cx="936104" cy="864096"/>
          </a:xfrm>
          <a:custGeom>
            <a:avLst/>
            <a:gdLst/>
            <a:ahLst/>
            <a:cxnLst>
              <a:cxn ang="0">
                <a:pos x="wd2" y="hd2"/>
              </a:cxn>
              <a:cxn ang="5400000">
                <a:pos x="wd2" y="hd2"/>
              </a:cxn>
              <a:cxn ang="10800000">
                <a:pos x="wd2" y="hd2"/>
              </a:cxn>
              <a:cxn ang="16200000">
                <a:pos x="wd2" y="hd2"/>
              </a:cxn>
            </a:cxnLst>
            <a:rect l="0" t="0" r="r" b="b"/>
            <a:pathLst>
              <a:path w="21600" h="21600" extrusionOk="0">
                <a:moveTo>
                  <a:pt x="18634" y="6292"/>
                </a:moveTo>
                <a:cubicBezTo>
                  <a:pt x="18643" y="6159"/>
                  <a:pt x="18655" y="6026"/>
                  <a:pt x="18655" y="5891"/>
                </a:cubicBezTo>
                <a:cubicBezTo>
                  <a:pt x="18655" y="2638"/>
                  <a:pt x="16017" y="0"/>
                  <a:pt x="12764" y="0"/>
                </a:cubicBezTo>
                <a:cubicBezTo>
                  <a:pt x="10499" y="0"/>
                  <a:pt x="8536" y="1279"/>
                  <a:pt x="7550" y="3153"/>
                </a:cubicBezTo>
                <a:cubicBezTo>
                  <a:pt x="7185" y="3021"/>
                  <a:pt x="6793" y="2945"/>
                  <a:pt x="6382" y="2945"/>
                </a:cubicBezTo>
                <a:cubicBezTo>
                  <a:pt x="4484" y="2945"/>
                  <a:pt x="2945" y="4484"/>
                  <a:pt x="2945" y="6382"/>
                </a:cubicBezTo>
                <a:cubicBezTo>
                  <a:pt x="2945" y="6629"/>
                  <a:pt x="2973" y="6869"/>
                  <a:pt x="3022" y="7101"/>
                </a:cubicBezTo>
                <a:cubicBezTo>
                  <a:pt x="1267" y="7686"/>
                  <a:pt x="0" y="9339"/>
                  <a:pt x="0" y="11291"/>
                </a:cubicBezTo>
                <a:cubicBezTo>
                  <a:pt x="0" y="13731"/>
                  <a:pt x="1978" y="15709"/>
                  <a:pt x="4418" y="15709"/>
                </a:cubicBezTo>
                <a:lnTo>
                  <a:pt x="8836" y="15709"/>
                </a:lnTo>
                <a:cubicBezTo>
                  <a:pt x="9108" y="15709"/>
                  <a:pt x="9327" y="15489"/>
                  <a:pt x="9327" y="15218"/>
                </a:cubicBezTo>
                <a:cubicBezTo>
                  <a:pt x="9327" y="14947"/>
                  <a:pt x="9108" y="14727"/>
                  <a:pt x="8836" y="14727"/>
                </a:cubicBezTo>
                <a:lnTo>
                  <a:pt x="4418" y="14727"/>
                </a:lnTo>
                <a:cubicBezTo>
                  <a:pt x="2524" y="14727"/>
                  <a:pt x="982" y="13185"/>
                  <a:pt x="982" y="11291"/>
                </a:cubicBezTo>
                <a:cubicBezTo>
                  <a:pt x="982" y="9810"/>
                  <a:pt x="1926" y="8502"/>
                  <a:pt x="3333" y="8033"/>
                </a:cubicBezTo>
                <a:lnTo>
                  <a:pt x="4165" y="7756"/>
                </a:lnTo>
                <a:lnTo>
                  <a:pt x="3982" y="6897"/>
                </a:lnTo>
                <a:cubicBezTo>
                  <a:pt x="3946" y="6725"/>
                  <a:pt x="3927" y="6551"/>
                  <a:pt x="3927" y="6382"/>
                </a:cubicBezTo>
                <a:cubicBezTo>
                  <a:pt x="3927" y="5028"/>
                  <a:pt x="5028" y="3927"/>
                  <a:pt x="6382" y="3927"/>
                </a:cubicBezTo>
                <a:cubicBezTo>
                  <a:pt x="6662" y="3927"/>
                  <a:pt x="6942" y="3977"/>
                  <a:pt x="7215" y="4077"/>
                </a:cubicBezTo>
                <a:lnTo>
                  <a:pt x="8019" y="4368"/>
                </a:lnTo>
                <a:lnTo>
                  <a:pt x="8418" y="3611"/>
                </a:lnTo>
                <a:cubicBezTo>
                  <a:pt x="9272" y="1989"/>
                  <a:pt x="10937" y="982"/>
                  <a:pt x="12764" y="982"/>
                </a:cubicBezTo>
                <a:cubicBezTo>
                  <a:pt x="15470" y="982"/>
                  <a:pt x="17673" y="3184"/>
                  <a:pt x="17673" y="5891"/>
                </a:cubicBezTo>
                <a:cubicBezTo>
                  <a:pt x="17673" y="5977"/>
                  <a:pt x="17666" y="6060"/>
                  <a:pt x="17660" y="6145"/>
                </a:cubicBezTo>
                <a:lnTo>
                  <a:pt x="17655" y="6229"/>
                </a:lnTo>
                <a:lnTo>
                  <a:pt x="17610" y="6920"/>
                </a:lnTo>
                <a:lnTo>
                  <a:pt x="18245" y="7194"/>
                </a:lnTo>
                <a:cubicBezTo>
                  <a:pt x="19687" y="7816"/>
                  <a:pt x="20618" y="9232"/>
                  <a:pt x="20618" y="10800"/>
                </a:cubicBezTo>
                <a:cubicBezTo>
                  <a:pt x="20618" y="12965"/>
                  <a:pt x="18856" y="14727"/>
                  <a:pt x="16691" y="14727"/>
                </a:cubicBezTo>
                <a:lnTo>
                  <a:pt x="12764" y="14727"/>
                </a:lnTo>
                <a:cubicBezTo>
                  <a:pt x="12492" y="14727"/>
                  <a:pt x="12273" y="14947"/>
                  <a:pt x="12273" y="15218"/>
                </a:cubicBezTo>
                <a:cubicBezTo>
                  <a:pt x="12273" y="15489"/>
                  <a:pt x="12492" y="15709"/>
                  <a:pt x="12764" y="15709"/>
                </a:cubicBezTo>
                <a:lnTo>
                  <a:pt x="16691" y="15709"/>
                </a:lnTo>
                <a:cubicBezTo>
                  <a:pt x="19401" y="15709"/>
                  <a:pt x="21600" y="13511"/>
                  <a:pt x="21600" y="10800"/>
                </a:cubicBezTo>
                <a:cubicBezTo>
                  <a:pt x="21600" y="8780"/>
                  <a:pt x="20378" y="7045"/>
                  <a:pt x="18634" y="6292"/>
                </a:cubicBezTo>
                <a:moveTo>
                  <a:pt x="13745" y="11782"/>
                </a:moveTo>
                <a:cubicBezTo>
                  <a:pt x="14017" y="11782"/>
                  <a:pt x="14236" y="11562"/>
                  <a:pt x="14236" y="11291"/>
                </a:cubicBezTo>
                <a:cubicBezTo>
                  <a:pt x="14236" y="11156"/>
                  <a:pt x="14182" y="11033"/>
                  <a:pt x="14093" y="10944"/>
                </a:cubicBezTo>
                <a:lnTo>
                  <a:pt x="11147" y="7998"/>
                </a:lnTo>
                <a:cubicBezTo>
                  <a:pt x="11058" y="7910"/>
                  <a:pt x="10936" y="7855"/>
                  <a:pt x="10800" y="7855"/>
                </a:cubicBezTo>
                <a:cubicBezTo>
                  <a:pt x="10665" y="7855"/>
                  <a:pt x="10542" y="7910"/>
                  <a:pt x="10453" y="7998"/>
                </a:cubicBezTo>
                <a:lnTo>
                  <a:pt x="7507" y="10944"/>
                </a:lnTo>
                <a:cubicBezTo>
                  <a:pt x="7419" y="11033"/>
                  <a:pt x="7364" y="11156"/>
                  <a:pt x="7364" y="11291"/>
                </a:cubicBezTo>
                <a:cubicBezTo>
                  <a:pt x="7364" y="11562"/>
                  <a:pt x="7583" y="11782"/>
                  <a:pt x="7855" y="11782"/>
                </a:cubicBezTo>
                <a:cubicBezTo>
                  <a:pt x="7990" y="11782"/>
                  <a:pt x="8113" y="11727"/>
                  <a:pt x="8202" y="11638"/>
                </a:cubicBezTo>
                <a:lnTo>
                  <a:pt x="10309" y="9531"/>
                </a:lnTo>
                <a:lnTo>
                  <a:pt x="10309" y="21109"/>
                </a:lnTo>
                <a:cubicBezTo>
                  <a:pt x="10309" y="21380"/>
                  <a:pt x="10529" y="21600"/>
                  <a:pt x="10800" y="21600"/>
                </a:cubicBezTo>
                <a:cubicBezTo>
                  <a:pt x="11071" y="21600"/>
                  <a:pt x="11291" y="21380"/>
                  <a:pt x="11291" y="21109"/>
                </a:cubicBezTo>
                <a:lnTo>
                  <a:pt x="11291" y="9531"/>
                </a:lnTo>
                <a:lnTo>
                  <a:pt x="13398" y="11638"/>
                </a:lnTo>
                <a:cubicBezTo>
                  <a:pt x="13488" y="11727"/>
                  <a:pt x="13610" y="11782"/>
                  <a:pt x="13745" y="11782"/>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Lato" charset="0"/>
              <a:ea typeface="Lato" charset="0"/>
              <a:cs typeface="Lato" charset="0"/>
            </a:endParaRPr>
          </a:p>
        </p:txBody>
      </p:sp>
      <p:sp>
        <p:nvSpPr>
          <p:cNvPr id="10" name="Arrow: Right 9"/>
          <p:cNvSpPr/>
          <p:nvPr/>
        </p:nvSpPr>
        <p:spPr>
          <a:xfrm>
            <a:off x="3419872" y="5708320"/>
            <a:ext cx="1224136" cy="484632"/>
          </a:xfrm>
          <a:prstGeom prst="rightArrow">
            <a:avLst/>
          </a:prstGeom>
          <a:noFill/>
          <a:ln w="38100" cap="flat" cmpd="sng" algn="ctr">
            <a:solidFill>
              <a:srgbClr val="00569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Tree>
    <p:extLst>
      <p:ext uri="{BB962C8B-B14F-4D97-AF65-F5344CB8AC3E}">
        <p14:creationId xmlns:p14="http://schemas.microsoft.com/office/powerpoint/2010/main" val="3814056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95536" y="2787212"/>
            <a:ext cx="8136904" cy="1361868"/>
          </a:xfrm>
        </p:spPr>
        <p:txBody>
          <a:bodyPr/>
          <a:lstStyle/>
          <a:p>
            <a:pPr>
              <a:spcAft>
                <a:spcPts val="600"/>
              </a:spcAft>
            </a:pPr>
            <a:r>
              <a:rPr lang="en-GB" sz="2400" dirty="0"/>
              <a:t>building on the work of the EIP-AHA A3 action group </a:t>
            </a:r>
          </a:p>
          <a:p>
            <a:pPr>
              <a:spcAft>
                <a:spcPts val="600"/>
              </a:spcAft>
            </a:pPr>
            <a:r>
              <a:rPr lang="en-GB" sz="2400" dirty="0"/>
              <a:t>engaging with other public health NGOs as relevant</a:t>
            </a:r>
          </a:p>
        </p:txBody>
      </p:sp>
      <p:sp>
        <p:nvSpPr>
          <p:cNvPr id="3" name="Text Placeholder 2"/>
          <p:cNvSpPr>
            <a:spLocks noGrp="1"/>
          </p:cNvSpPr>
          <p:nvPr>
            <p:ph type="body" sz="quarter" idx="14"/>
          </p:nvPr>
        </p:nvSpPr>
        <p:spPr>
          <a:xfrm>
            <a:off x="179512" y="188640"/>
            <a:ext cx="7920879" cy="720080"/>
          </a:xfrm>
        </p:spPr>
        <p:txBody>
          <a:bodyPr/>
          <a:lstStyle/>
          <a:p>
            <a:r>
              <a:rPr lang="en-GB" dirty="0"/>
              <a:t>Health Literacy &amp; Information</a:t>
            </a:r>
          </a:p>
        </p:txBody>
      </p:sp>
      <p:sp>
        <p:nvSpPr>
          <p:cNvPr id="5" name="Rectangle: Rounded Corners 4"/>
          <p:cNvSpPr/>
          <p:nvPr/>
        </p:nvSpPr>
        <p:spPr>
          <a:xfrm>
            <a:off x="3203848" y="1484784"/>
            <a:ext cx="4968552" cy="914400"/>
          </a:xfrm>
          <a:prstGeom prst="roundRect">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spcAft>
                <a:spcPts val="1200"/>
              </a:spcAft>
              <a:buNone/>
            </a:pPr>
            <a:r>
              <a:rPr lang="en-GB" sz="2400" b="1" i="1" dirty="0">
                <a:latin typeface="Calibri" panose="020F0502020204030204" pitchFamily="34" charset="0"/>
                <a:cs typeface="Calibri" panose="020F0502020204030204" pitchFamily="34" charset="0"/>
              </a:rPr>
              <a:t>Position statement on information to patients on food and nutrition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000" y="4653136"/>
            <a:ext cx="1155194" cy="1155194"/>
          </a:xfrm>
          <a:prstGeom prst="rect">
            <a:avLst/>
          </a:prstGeom>
        </p:spPr>
      </p:pic>
    </p:spTree>
    <p:extLst>
      <p:ext uri="{BB962C8B-B14F-4D97-AF65-F5344CB8AC3E}">
        <p14:creationId xmlns:p14="http://schemas.microsoft.com/office/powerpoint/2010/main" val="36091043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79512" y="188640"/>
            <a:ext cx="7920879" cy="720080"/>
          </a:xfrm>
        </p:spPr>
        <p:txBody>
          <a:bodyPr/>
          <a:lstStyle/>
          <a:p>
            <a:r>
              <a:rPr lang="en-GB" dirty="0"/>
              <a:t>EMA, HSPA, CBHC</a:t>
            </a:r>
          </a:p>
        </p:txBody>
      </p:sp>
      <p:sp>
        <p:nvSpPr>
          <p:cNvPr id="5" name="Rectangle: Rounded Corners 4"/>
          <p:cNvSpPr/>
          <p:nvPr/>
        </p:nvSpPr>
        <p:spPr>
          <a:xfrm>
            <a:off x="3203848" y="1484784"/>
            <a:ext cx="4968552" cy="1152128"/>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indent="0">
              <a:spcAft>
                <a:spcPts val="1200"/>
              </a:spcAft>
              <a:buNone/>
            </a:pPr>
            <a:r>
              <a:rPr lang="en-GB" sz="2400" b="1" i="1" dirty="0">
                <a:latin typeface="Calibri" panose="020F0502020204030204" pitchFamily="34" charset="0"/>
                <a:cs typeface="Calibri" panose="020F0502020204030204" pitchFamily="34" charset="0"/>
              </a:rPr>
              <a:t>Active involvement in the more understandable medicines </a:t>
            </a:r>
            <a:r>
              <a:rPr lang="en-GB" sz="2400" b="1" i="1" dirty="0">
                <a:solidFill>
                  <a:schemeClr val="tx2"/>
                </a:solidFill>
                <a:latin typeface="Calibri" panose="020F0502020204030204" pitchFamily="34" charset="0"/>
                <a:cs typeface="Calibri" panose="020F0502020204030204" pitchFamily="34" charset="0"/>
              </a:rPr>
              <a:t>package information leaflets</a:t>
            </a:r>
          </a:p>
        </p:txBody>
      </p:sp>
      <p:sp>
        <p:nvSpPr>
          <p:cNvPr id="6" name="Text Placeholder 5"/>
          <p:cNvSpPr>
            <a:spLocks noGrp="1"/>
          </p:cNvSpPr>
          <p:nvPr>
            <p:ph type="body" sz="quarter" idx="13"/>
          </p:nvPr>
        </p:nvSpPr>
        <p:spPr>
          <a:xfrm>
            <a:off x="441906" y="1726446"/>
            <a:ext cx="2761942" cy="672738"/>
          </a:xfrm>
        </p:spPr>
        <p:txBody>
          <a:bodyPr/>
          <a:lstStyle/>
          <a:p>
            <a:r>
              <a:rPr lang="en-GB" dirty="0"/>
              <a:t>EMA : </a:t>
            </a:r>
          </a:p>
        </p:txBody>
      </p:sp>
      <p:sp>
        <p:nvSpPr>
          <p:cNvPr id="7" name="Text Placeholder 5"/>
          <p:cNvSpPr>
            <a:spLocks noGrp="1"/>
          </p:cNvSpPr>
          <p:nvPr>
            <p:ph type="body" sz="quarter" idx="13"/>
          </p:nvPr>
        </p:nvSpPr>
        <p:spPr>
          <a:xfrm>
            <a:off x="441906" y="3356992"/>
            <a:ext cx="2792276" cy="672738"/>
          </a:xfrm>
        </p:spPr>
        <p:txBody>
          <a:bodyPr/>
          <a:lstStyle/>
          <a:p>
            <a:r>
              <a:rPr lang="en-GB" dirty="0"/>
              <a:t>HSPA : </a:t>
            </a:r>
          </a:p>
        </p:txBody>
      </p:sp>
      <p:sp>
        <p:nvSpPr>
          <p:cNvPr id="8" name="Rectangle: Rounded Corners 7"/>
          <p:cNvSpPr/>
          <p:nvPr/>
        </p:nvSpPr>
        <p:spPr>
          <a:xfrm>
            <a:off x="3234182" y="3092814"/>
            <a:ext cx="4968552" cy="1200282"/>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indent="0">
              <a:spcAft>
                <a:spcPts val="1200"/>
              </a:spcAft>
              <a:buNone/>
            </a:pPr>
            <a:r>
              <a:rPr lang="en-GB" sz="2400" b="1" i="1" dirty="0">
                <a:latin typeface="Calibri" panose="020F0502020204030204" pitchFamily="34" charset="0"/>
                <a:cs typeface="Calibri" panose="020F0502020204030204" pitchFamily="34" charset="0"/>
              </a:rPr>
              <a:t>Policy recommendations on integrated care and </a:t>
            </a:r>
            <a:r>
              <a:rPr lang="en-GB" sz="2400" b="1" i="1" dirty="0">
                <a:solidFill>
                  <a:schemeClr val="tx2"/>
                </a:solidFill>
                <a:latin typeface="Calibri" panose="020F0502020204030204" pitchFamily="34" charset="0"/>
                <a:cs typeface="Calibri" panose="020F0502020204030204" pitchFamily="34" charset="0"/>
              </a:rPr>
              <a:t>indicators</a:t>
            </a:r>
            <a:r>
              <a:rPr lang="en-GB" sz="2400" b="1" i="1" dirty="0">
                <a:latin typeface="Calibri" panose="020F0502020204030204" pitchFamily="34" charset="0"/>
                <a:cs typeface="Calibri" panose="020F0502020204030204" pitchFamily="34" charset="0"/>
              </a:rPr>
              <a:t> for patients’ experience</a:t>
            </a:r>
          </a:p>
        </p:txBody>
      </p:sp>
      <p:sp>
        <p:nvSpPr>
          <p:cNvPr id="9" name="Rectangle: Rounded Corners 8"/>
          <p:cNvSpPr/>
          <p:nvPr/>
        </p:nvSpPr>
        <p:spPr>
          <a:xfrm>
            <a:off x="3242499" y="4869160"/>
            <a:ext cx="4968552" cy="914400"/>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indent="0">
              <a:spcAft>
                <a:spcPts val="1200"/>
              </a:spcAft>
              <a:buNone/>
            </a:pPr>
            <a:r>
              <a:rPr lang="en-GB" sz="2400" b="1" i="1" dirty="0">
                <a:solidFill>
                  <a:schemeClr val="tx2"/>
                </a:solidFill>
                <a:latin typeface="Calibri" panose="020F0502020204030204" pitchFamily="34" charset="0"/>
                <a:cs typeface="Calibri" panose="020F0502020204030204" pitchFamily="34" charset="0"/>
              </a:rPr>
              <a:t>Event</a:t>
            </a:r>
            <a:r>
              <a:rPr lang="en-GB" sz="2400" b="1" i="1" dirty="0">
                <a:latin typeface="Calibri" panose="020F0502020204030204" pitchFamily="34" charset="0"/>
                <a:cs typeface="Calibri" panose="020F0502020204030204" pitchFamily="34" charset="0"/>
              </a:rPr>
              <a:t> + </a:t>
            </a:r>
            <a:r>
              <a:rPr lang="en-GB" sz="2400" b="1" i="1" dirty="0">
                <a:solidFill>
                  <a:schemeClr val="tx2"/>
                </a:solidFill>
                <a:latin typeface="Calibri" panose="020F0502020204030204" pitchFamily="34" charset="0"/>
                <a:cs typeface="Calibri" panose="020F0502020204030204" pitchFamily="34" charset="0"/>
              </a:rPr>
              <a:t>Questionnaire</a:t>
            </a:r>
            <a:r>
              <a:rPr lang="en-GB" sz="2400" b="1" i="1" dirty="0">
                <a:latin typeface="Calibri" panose="020F0502020204030204" pitchFamily="34" charset="0"/>
                <a:cs typeface="Calibri" panose="020F0502020204030204" pitchFamily="34" charset="0"/>
              </a:rPr>
              <a:t> on implementation of Directive</a:t>
            </a:r>
          </a:p>
        </p:txBody>
      </p:sp>
      <p:sp>
        <p:nvSpPr>
          <p:cNvPr id="10" name="Text Placeholder 5"/>
          <p:cNvSpPr>
            <a:spLocks noGrp="1"/>
          </p:cNvSpPr>
          <p:nvPr>
            <p:ph type="body" sz="quarter" idx="13"/>
          </p:nvPr>
        </p:nvSpPr>
        <p:spPr>
          <a:xfrm>
            <a:off x="411572" y="5110822"/>
            <a:ext cx="2792276" cy="672738"/>
          </a:xfrm>
        </p:spPr>
        <p:txBody>
          <a:bodyPr/>
          <a:lstStyle/>
          <a:p>
            <a:r>
              <a:rPr lang="en-GB" dirty="0"/>
              <a:t>CHBC : </a:t>
            </a:r>
          </a:p>
        </p:txBody>
      </p:sp>
    </p:spTree>
    <p:extLst>
      <p:ext uri="{BB962C8B-B14F-4D97-AF65-F5344CB8AC3E}">
        <p14:creationId xmlns:p14="http://schemas.microsoft.com/office/powerpoint/2010/main" val="728104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41906" y="1726446"/>
            <a:ext cx="3940765" cy="2638658"/>
          </a:xfrm>
        </p:spPr>
        <p:txBody>
          <a:bodyPr/>
          <a:lstStyle/>
          <a:p>
            <a:r>
              <a:rPr lang="en-GB" sz="2000" b="1" dirty="0"/>
              <a:t>EPF-led</a:t>
            </a:r>
            <a:r>
              <a:rPr lang="en-GB" sz="2000" dirty="0"/>
              <a:t>, permanent programme</a:t>
            </a:r>
          </a:p>
          <a:p>
            <a:r>
              <a:rPr lang="en-GB" sz="2000" dirty="0"/>
              <a:t>Coordination and management in the </a:t>
            </a:r>
            <a:r>
              <a:rPr lang="en-GB" sz="2000" b="1" dirty="0"/>
              <a:t>PPP spirit</a:t>
            </a:r>
          </a:p>
          <a:p>
            <a:r>
              <a:rPr lang="en-GB" sz="2000" dirty="0"/>
              <a:t>Optimising use of the EUPATI </a:t>
            </a:r>
            <a:r>
              <a:rPr lang="en-GB" sz="2000" b="1" dirty="0"/>
              <a:t>Toolbox</a:t>
            </a:r>
            <a:r>
              <a:rPr lang="en-GB" sz="2000" dirty="0"/>
              <a:t> in all languages </a:t>
            </a:r>
          </a:p>
          <a:p>
            <a:r>
              <a:rPr lang="en-GB" sz="2000" dirty="0"/>
              <a:t>Toolbox-based “</a:t>
            </a:r>
            <a:r>
              <a:rPr lang="en-GB" sz="2000" b="1" dirty="0"/>
              <a:t>Mini-Course Starter Kits</a:t>
            </a:r>
            <a:r>
              <a:rPr lang="en-GB" sz="2000" dirty="0"/>
              <a:t>” for community-run, practical training/capacity building </a:t>
            </a:r>
          </a:p>
          <a:p>
            <a:endParaRPr lang="en-GB" dirty="0"/>
          </a:p>
        </p:txBody>
      </p:sp>
      <p:sp>
        <p:nvSpPr>
          <p:cNvPr id="3" name="Text Placeholder 2"/>
          <p:cNvSpPr>
            <a:spLocks noGrp="1"/>
          </p:cNvSpPr>
          <p:nvPr>
            <p:ph type="body" sz="quarter" idx="14"/>
          </p:nvPr>
        </p:nvSpPr>
        <p:spPr/>
        <p:txBody>
          <a:bodyPr/>
          <a:lstStyle/>
          <a:p>
            <a:r>
              <a:rPr lang="en-GB" sz="2800" dirty="0">
                <a:latin typeface="Arial" panose="020B0604020202020204" pitchFamily="34" charset="0"/>
                <a:cs typeface="Arial" panose="020B0604020202020204" pitchFamily="34" charset="0"/>
              </a:rPr>
              <a:t>Mainstreaming EUPATI</a:t>
            </a:r>
            <a:endParaRPr lang="en-GB" sz="2800" dirty="0"/>
          </a:p>
        </p:txBody>
      </p:sp>
      <p:sp>
        <p:nvSpPr>
          <p:cNvPr id="4" name="Text Placeholder 3"/>
          <p:cNvSpPr>
            <a:spLocks noGrp="1"/>
          </p:cNvSpPr>
          <p:nvPr>
            <p:ph type="body" sz="quarter" idx="15"/>
          </p:nvPr>
        </p:nvSpPr>
        <p:spPr/>
        <p:txBody>
          <a:bodyPr/>
          <a:lstStyle/>
          <a:p>
            <a:r>
              <a:rPr lang="en-GB" dirty="0"/>
              <a:t>In the Short-Term 2017-2019</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2671" y="233172"/>
            <a:ext cx="2304256" cy="1610675"/>
          </a:xfrm>
          <a:prstGeom prst="rect">
            <a:avLst/>
          </a:prstGeom>
        </p:spPr>
      </p:pic>
      <p:sp>
        <p:nvSpPr>
          <p:cNvPr id="7" name="Rectangle 6"/>
          <p:cNvSpPr/>
          <p:nvPr/>
        </p:nvSpPr>
        <p:spPr>
          <a:xfrm>
            <a:off x="4382671" y="1908453"/>
            <a:ext cx="3940765" cy="2554545"/>
          </a:xfrm>
          <a:prstGeom prst="rect">
            <a:avLst/>
          </a:prstGeom>
        </p:spPr>
        <p:txBody>
          <a:bodyPr wrap="square">
            <a:spAutoFit/>
          </a:bodyPr>
          <a:lstStyle/>
          <a:p>
            <a:pPr marL="342900" indent="-342900">
              <a:buFont typeface="Arial" panose="020B0604020202020204" pitchFamily="34" charset="0"/>
              <a:buChar char="•"/>
            </a:pPr>
            <a:r>
              <a:rPr lang="en-GB" sz="2000" b="1" dirty="0">
                <a:latin typeface="Calibri" panose="020F0502020204030204" pitchFamily="34" charset="0"/>
                <a:cs typeface="Calibri" panose="020F0502020204030204" pitchFamily="34" charset="0"/>
              </a:rPr>
              <a:t>Content</a:t>
            </a:r>
            <a:r>
              <a:rPr lang="en-GB" sz="2000" dirty="0">
                <a:latin typeface="Calibri" panose="020F0502020204030204" pitchFamily="34" charset="0"/>
                <a:cs typeface="Calibri" panose="020F0502020204030204" pitchFamily="34" charset="0"/>
              </a:rPr>
              <a:t> updates (~10 Toolbox elements updated p.a.)</a:t>
            </a:r>
          </a:p>
          <a:p>
            <a:pPr marL="342900" indent="-342900">
              <a:buFont typeface="Arial" panose="020B0604020202020204" pitchFamily="34" charset="0"/>
              <a:buChar char="•"/>
            </a:pPr>
            <a:r>
              <a:rPr lang="en-GB" sz="2000" b="1" dirty="0">
                <a:latin typeface="Calibri" panose="020F0502020204030204" pitchFamily="34" charset="0"/>
                <a:cs typeface="Calibri" panose="020F0502020204030204" pitchFamily="34" charset="0"/>
              </a:rPr>
              <a:t>IT platform </a:t>
            </a:r>
            <a:r>
              <a:rPr lang="en-GB" sz="2000" dirty="0">
                <a:latin typeface="Calibri" panose="020F0502020204030204" pitchFamily="34" charset="0"/>
                <a:cs typeface="Calibri" panose="020F0502020204030204" pitchFamily="34" charset="0"/>
              </a:rPr>
              <a:t>(Toolbox, e-learning system, project tools)</a:t>
            </a:r>
            <a:endParaRPr lang="en-GB" sz="20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000" b="1" dirty="0">
                <a:latin typeface="Calibri" panose="020F0502020204030204" pitchFamily="34" charset="0"/>
                <a:cs typeface="Calibri" panose="020F0502020204030204" pitchFamily="34" charset="0"/>
              </a:rPr>
              <a:t>Course</a:t>
            </a:r>
            <a:r>
              <a:rPr lang="en-GB" sz="2000" dirty="0">
                <a:latin typeface="Calibri" panose="020F0502020204030204" pitchFamily="34" charset="0"/>
                <a:cs typeface="Calibri" panose="020F0502020204030204" pitchFamily="34" charset="0"/>
              </a:rPr>
              <a:t> – to kick off in September – new cohort of 50</a:t>
            </a:r>
          </a:p>
          <a:p>
            <a:pPr marL="342900" indent="-342900">
              <a:buFont typeface="Arial" panose="020B0604020202020204" pitchFamily="34" charset="0"/>
              <a:buChar char="•"/>
            </a:pPr>
            <a:r>
              <a:rPr lang="en-GB" sz="2000" dirty="0">
                <a:latin typeface="Calibri" panose="020F0502020204030204" pitchFamily="34" charset="0"/>
                <a:cs typeface="Calibri" panose="020F0502020204030204" pitchFamily="34" charset="0"/>
              </a:rPr>
              <a:t>Futures Group –looking at </a:t>
            </a:r>
            <a:r>
              <a:rPr lang="en-GB" sz="2000" b="1" dirty="0">
                <a:latin typeface="Calibri" panose="020F0502020204030204" pitchFamily="34" charset="0"/>
                <a:cs typeface="Calibri" panose="020F0502020204030204" pitchFamily="34" charset="0"/>
              </a:rPr>
              <a:t>long-term sustainability</a:t>
            </a:r>
          </a:p>
        </p:txBody>
      </p:sp>
      <p:sp>
        <p:nvSpPr>
          <p:cNvPr id="8" name="Pentagon 3"/>
          <p:cNvSpPr/>
          <p:nvPr/>
        </p:nvSpPr>
        <p:spPr>
          <a:xfrm>
            <a:off x="62102" y="4941168"/>
            <a:ext cx="1194956" cy="936104"/>
          </a:xfrm>
          <a:prstGeom prst="homePlat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IMI Call 1:</a:t>
            </a:r>
            <a:br>
              <a:rPr lang="en-GB" sz="1400" b="1" dirty="0">
                <a:solidFill>
                  <a:schemeClr val="tx1"/>
                </a:solidFill>
              </a:rPr>
            </a:br>
            <a:r>
              <a:rPr lang="en-GB" sz="1200" dirty="0">
                <a:solidFill>
                  <a:schemeClr val="tx1"/>
                </a:solidFill>
              </a:rPr>
              <a:t>not funded</a:t>
            </a:r>
          </a:p>
        </p:txBody>
      </p:sp>
      <p:sp>
        <p:nvSpPr>
          <p:cNvPr id="9" name="Text Box 6"/>
          <p:cNvSpPr txBox="1">
            <a:spLocks noChangeArrowheads="1"/>
          </p:cNvSpPr>
          <p:nvPr/>
        </p:nvSpPr>
        <p:spPr bwMode="auto">
          <a:xfrm>
            <a:off x="5487687" y="5914707"/>
            <a:ext cx="498855" cy="276999"/>
          </a:xfrm>
          <a:prstGeom prst="rect">
            <a:avLst/>
          </a:prstGeom>
          <a:noFill/>
          <a:ln w="9525">
            <a:noFill/>
            <a:miter lim="800000"/>
            <a:headEnd/>
            <a:tailEnd/>
          </a:ln>
        </p:spPr>
        <p:txBody>
          <a:bodyPr wrap="none">
            <a:spAutoFit/>
          </a:bodyPr>
          <a:lstStyle/>
          <a:p>
            <a:r>
              <a:rPr lang="de-DE" sz="1200" b="1" dirty="0"/>
              <a:t>2015</a:t>
            </a:r>
          </a:p>
        </p:txBody>
      </p:sp>
      <p:sp>
        <p:nvSpPr>
          <p:cNvPr id="10" name="Text Box 12"/>
          <p:cNvSpPr txBox="1">
            <a:spLocks noChangeArrowheads="1"/>
          </p:cNvSpPr>
          <p:nvPr/>
        </p:nvSpPr>
        <p:spPr bwMode="auto">
          <a:xfrm>
            <a:off x="6299659" y="5909381"/>
            <a:ext cx="498855" cy="276999"/>
          </a:xfrm>
          <a:prstGeom prst="rect">
            <a:avLst/>
          </a:prstGeom>
          <a:noFill/>
          <a:ln w="9525">
            <a:noFill/>
            <a:miter lim="800000"/>
            <a:headEnd/>
            <a:tailEnd/>
          </a:ln>
        </p:spPr>
        <p:txBody>
          <a:bodyPr wrap="none">
            <a:spAutoFit/>
          </a:bodyPr>
          <a:lstStyle/>
          <a:p>
            <a:r>
              <a:rPr lang="de-DE" sz="1200" b="1" dirty="0"/>
              <a:t>2016</a:t>
            </a:r>
          </a:p>
        </p:txBody>
      </p:sp>
      <p:sp>
        <p:nvSpPr>
          <p:cNvPr id="11" name="Text Box 13"/>
          <p:cNvSpPr txBox="1">
            <a:spLocks noChangeArrowheads="1"/>
          </p:cNvSpPr>
          <p:nvPr/>
        </p:nvSpPr>
        <p:spPr bwMode="auto">
          <a:xfrm>
            <a:off x="7310065" y="5906695"/>
            <a:ext cx="498855" cy="276999"/>
          </a:xfrm>
          <a:prstGeom prst="rect">
            <a:avLst/>
          </a:prstGeom>
          <a:noFill/>
          <a:ln w="9525">
            <a:noFill/>
            <a:miter lim="800000"/>
            <a:headEnd/>
            <a:tailEnd/>
          </a:ln>
        </p:spPr>
        <p:txBody>
          <a:bodyPr wrap="none">
            <a:spAutoFit/>
          </a:bodyPr>
          <a:lstStyle/>
          <a:p>
            <a:r>
              <a:rPr lang="de-DE" sz="1200" b="1" dirty="0"/>
              <a:t>2017</a:t>
            </a:r>
          </a:p>
        </p:txBody>
      </p:sp>
      <p:sp>
        <p:nvSpPr>
          <p:cNvPr id="12" name="Text Box 6"/>
          <p:cNvSpPr txBox="1">
            <a:spLocks noChangeArrowheads="1"/>
          </p:cNvSpPr>
          <p:nvPr/>
        </p:nvSpPr>
        <p:spPr bwMode="auto">
          <a:xfrm>
            <a:off x="2685601" y="5918955"/>
            <a:ext cx="498855" cy="276999"/>
          </a:xfrm>
          <a:prstGeom prst="rect">
            <a:avLst/>
          </a:prstGeom>
          <a:noFill/>
          <a:ln w="9525">
            <a:noFill/>
            <a:miter lim="800000"/>
            <a:headEnd/>
            <a:tailEnd/>
          </a:ln>
        </p:spPr>
        <p:txBody>
          <a:bodyPr wrap="none">
            <a:spAutoFit/>
          </a:bodyPr>
          <a:lstStyle/>
          <a:p>
            <a:r>
              <a:rPr lang="de-DE" sz="1200" b="1" dirty="0"/>
              <a:t>2012</a:t>
            </a:r>
          </a:p>
        </p:txBody>
      </p:sp>
      <p:sp>
        <p:nvSpPr>
          <p:cNvPr id="13" name="Text Box 12"/>
          <p:cNvSpPr txBox="1">
            <a:spLocks noChangeArrowheads="1"/>
          </p:cNvSpPr>
          <p:nvPr/>
        </p:nvSpPr>
        <p:spPr bwMode="auto">
          <a:xfrm>
            <a:off x="3598463" y="5934099"/>
            <a:ext cx="498855" cy="276999"/>
          </a:xfrm>
          <a:prstGeom prst="rect">
            <a:avLst/>
          </a:prstGeom>
          <a:noFill/>
          <a:ln w="9525">
            <a:noFill/>
            <a:miter lim="800000"/>
            <a:headEnd/>
            <a:tailEnd/>
          </a:ln>
        </p:spPr>
        <p:txBody>
          <a:bodyPr wrap="none">
            <a:spAutoFit/>
          </a:bodyPr>
          <a:lstStyle/>
          <a:p>
            <a:r>
              <a:rPr lang="de-DE" sz="1200" b="1" dirty="0"/>
              <a:t>2013</a:t>
            </a:r>
          </a:p>
        </p:txBody>
      </p:sp>
      <p:sp>
        <p:nvSpPr>
          <p:cNvPr id="14" name="Text Box 13"/>
          <p:cNvSpPr txBox="1">
            <a:spLocks noChangeArrowheads="1"/>
          </p:cNvSpPr>
          <p:nvPr/>
        </p:nvSpPr>
        <p:spPr bwMode="auto">
          <a:xfrm>
            <a:off x="4574825" y="5914709"/>
            <a:ext cx="498855" cy="276999"/>
          </a:xfrm>
          <a:prstGeom prst="rect">
            <a:avLst/>
          </a:prstGeom>
          <a:noFill/>
          <a:ln w="9525">
            <a:noFill/>
            <a:miter lim="800000"/>
            <a:headEnd/>
            <a:tailEnd/>
          </a:ln>
        </p:spPr>
        <p:txBody>
          <a:bodyPr wrap="none">
            <a:spAutoFit/>
          </a:bodyPr>
          <a:lstStyle/>
          <a:p>
            <a:r>
              <a:rPr lang="de-DE" sz="1200" b="1" dirty="0"/>
              <a:t>2014</a:t>
            </a:r>
          </a:p>
        </p:txBody>
      </p:sp>
      <p:sp>
        <p:nvSpPr>
          <p:cNvPr id="15" name="Text Box 6"/>
          <p:cNvSpPr txBox="1">
            <a:spLocks noChangeArrowheads="1"/>
          </p:cNvSpPr>
          <p:nvPr/>
        </p:nvSpPr>
        <p:spPr bwMode="auto">
          <a:xfrm>
            <a:off x="295744" y="5898494"/>
            <a:ext cx="498855" cy="276999"/>
          </a:xfrm>
          <a:prstGeom prst="rect">
            <a:avLst/>
          </a:prstGeom>
          <a:noFill/>
          <a:ln w="9525">
            <a:noFill/>
            <a:miter lim="800000"/>
            <a:headEnd/>
            <a:tailEnd/>
          </a:ln>
        </p:spPr>
        <p:txBody>
          <a:bodyPr wrap="none">
            <a:spAutoFit/>
          </a:bodyPr>
          <a:lstStyle/>
          <a:p>
            <a:r>
              <a:rPr lang="de-DE" sz="1200" b="1" dirty="0"/>
              <a:t>2010</a:t>
            </a:r>
          </a:p>
        </p:txBody>
      </p:sp>
      <p:sp>
        <p:nvSpPr>
          <p:cNvPr id="16" name="Text Box 12"/>
          <p:cNvSpPr txBox="1">
            <a:spLocks noChangeArrowheads="1"/>
          </p:cNvSpPr>
          <p:nvPr/>
        </p:nvSpPr>
        <p:spPr bwMode="auto">
          <a:xfrm>
            <a:off x="1543122" y="5914708"/>
            <a:ext cx="513089" cy="276999"/>
          </a:xfrm>
          <a:prstGeom prst="rect">
            <a:avLst/>
          </a:prstGeom>
          <a:noFill/>
          <a:ln w="9525">
            <a:noFill/>
            <a:miter lim="800000"/>
            <a:headEnd/>
            <a:tailEnd/>
          </a:ln>
        </p:spPr>
        <p:txBody>
          <a:bodyPr wrap="none">
            <a:spAutoFit/>
          </a:bodyPr>
          <a:lstStyle/>
          <a:p>
            <a:r>
              <a:rPr lang="de-DE" sz="1200" b="1" dirty="0"/>
              <a:t>2011</a:t>
            </a:r>
          </a:p>
        </p:txBody>
      </p:sp>
      <p:sp>
        <p:nvSpPr>
          <p:cNvPr id="17" name="Pentagon 12"/>
          <p:cNvSpPr/>
          <p:nvPr/>
        </p:nvSpPr>
        <p:spPr>
          <a:xfrm>
            <a:off x="1294063" y="4941168"/>
            <a:ext cx="1378704" cy="936104"/>
          </a:xfrm>
          <a:prstGeom prst="homePlate">
            <a:avLst>
              <a:gd name="adj" fmla="val 26320"/>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2-stage</a:t>
            </a:r>
            <a:br>
              <a:rPr lang="en-GB" sz="1400" b="1" dirty="0">
                <a:solidFill>
                  <a:schemeClr val="tx1"/>
                </a:solidFill>
              </a:rPr>
            </a:br>
            <a:r>
              <a:rPr lang="en-GB" sz="1400" b="1" dirty="0">
                <a:solidFill>
                  <a:schemeClr val="tx1"/>
                </a:solidFill>
              </a:rPr>
              <a:t>application,</a:t>
            </a:r>
            <a:br>
              <a:rPr lang="en-GB" sz="1400" b="1" dirty="0">
                <a:solidFill>
                  <a:schemeClr val="tx1"/>
                </a:solidFill>
              </a:rPr>
            </a:br>
            <a:r>
              <a:rPr lang="en-GB" sz="1400" b="1" dirty="0">
                <a:solidFill>
                  <a:schemeClr val="tx1"/>
                </a:solidFill>
              </a:rPr>
              <a:t>consortium</a:t>
            </a:r>
            <a:br>
              <a:rPr lang="en-GB" sz="1400" b="1" dirty="0">
                <a:solidFill>
                  <a:schemeClr val="tx1"/>
                </a:solidFill>
              </a:rPr>
            </a:br>
            <a:r>
              <a:rPr lang="en-GB" sz="1400" b="1" dirty="0">
                <a:solidFill>
                  <a:schemeClr val="tx1"/>
                </a:solidFill>
              </a:rPr>
              <a:t>building</a:t>
            </a:r>
          </a:p>
        </p:txBody>
      </p:sp>
      <p:sp>
        <p:nvSpPr>
          <p:cNvPr id="18" name="Pentagon 13"/>
          <p:cNvSpPr/>
          <p:nvPr/>
        </p:nvSpPr>
        <p:spPr>
          <a:xfrm>
            <a:off x="2699793" y="4941168"/>
            <a:ext cx="4824536" cy="936104"/>
          </a:xfrm>
          <a:prstGeom prst="homePlate">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EUPATI IMI Project 2012-2016:</a:t>
            </a:r>
            <a:br>
              <a:rPr lang="en-GB" sz="1400" b="1" dirty="0">
                <a:solidFill>
                  <a:schemeClr val="tx1"/>
                </a:solidFill>
              </a:rPr>
            </a:br>
            <a:r>
              <a:rPr lang="en-GB" sz="1200" dirty="0">
                <a:solidFill>
                  <a:schemeClr val="tx1"/>
                </a:solidFill>
              </a:rPr>
              <a:t>patient-led PPP of patients, academia, NGOs and industry</a:t>
            </a:r>
          </a:p>
        </p:txBody>
      </p:sp>
      <p:sp>
        <p:nvSpPr>
          <p:cNvPr id="19" name="Pentagon 14"/>
          <p:cNvSpPr/>
          <p:nvPr/>
        </p:nvSpPr>
        <p:spPr>
          <a:xfrm>
            <a:off x="7551354" y="4933264"/>
            <a:ext cx="1341125" cy="936104"/>
          </a:xfrm>
          <a:prstGeom prst="homePlate">
            <a:avLst/>
          </a:prstGeom>
          <a:solidFill>
            <a:schemeClr val="tx2">
              <a:lumMod val="40000"/>
              <a:lumOff val="6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EUPATI</a:t>
            </a:r>
            <a:br>
              <a:rPr lang="en-GB" sz="1400" b="1" dirty="0">
                <a:solidFill>
                  <a:schemeClr val="tx1"/>
                </a:solidFill>
              </a:rPr>
            </a:br>
            <a:r>
              <a:rPr lang="en-GB" sz="1400" b="1" dirty="0">
                <a:solidFill>
                  <a:schemeClr val="tx1"/>
                </a:solidFill>
              </a:rPr>
              <a:t>Programme</a:t>
            </a:r>
          </a:p>
        </p:txBody>
      </p:sp>
      <p:sp>
        <p:nvSpPr>
          <p:cNvPr id="20" name="Text Box 6"/>
          <p:cNvSpPr txBox="1">
            <a:spLocks noChangeArrowheads="1"/>
          </p:cNvSpPr>
          <p:nvPr/>
        </p:nvSpPr>
        <p:spPr bwMode="auto">
          <a:xfrm>
            <a:off x="8188882" y="5893440"/>
            <a:ext cx="498855" cy="276999"/>
          </a:xfrm>
          <a:prstGeom prst="rect">
            <a:avLst/>
          </a:prstGeom>
          <a:noFill/>
          <a:ln w="9525">
            <a:noFill/>
            <a:miter lim="800000"/>
            <a:headEnd/>
            <a:tailEnd/>
          </a:ln>
        </p:spPr>
        <p:txBody>
          <a:bodyPr wrap="none">
            <a:spAutoFit/>
          </a:bodyPr>
          <a:lstStyle/>
          <a:p>
            <a:r>
              <a:rPr lang="de-DE" sz="1200" b="1" dirty="0"/>
              <a:t>2018</a:t>
            </a:r>
          </a:p>
        </p:txBody>
      </p:sp>
    </p:spTree>
    <p:extLst>
      <p:ext uri="{BB962C8B-B14F-4D97-AF65-F5344CB8AC3E}">
        <p14:creationId xmlns:p14="http://schemas.microsoft.com/office/powerpoint/2010/main" val="39141763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95536" y="1340768"/>
            <a:ext cx="8568952" cy="4824536"/>
          </a:xfrm>
        </p:spPr>
        <p:txBody>
          <a:bodyPr/>
          <a:lstStyle/>
          <a:p>
            <a:pPr marL="0" indent="0">
              <a:spcBef>
                <a:spcPts val="1200"/>
              </a:spcBef>
              <a:spcAft>
                <a:spcPts val="1200"/>
              </a:spcAft>
              <a:buNone/>
            </a:pPr>
            <a:r>
              <a:rPr lang="en-GB" sz="2400" b="1" dirty="0">
                <a:solidFill>
                  <a:schemeClr val="tx2"/>
                </a:solidFill>
              </a:rPr>
              <a:t>Projects running in 2017</a:t>
            </a:r>
          </a:p>
          <a:p>
            <a:pPr>
              <a:spcBef>
                <a:spcPts val="1200"/>
              </a:spcBef>
              <a:spcAft>
                <a:spcPts val="1200"/>
              </a:spcAft>
            </a:pPr>
            <a:r>
              <a:rPr lang="en-GB" sz="2400" b="1" dirty="0"/>
              <a:t>PRO STEP study on self-management in chronic conditions</a:t>
            </a:r>
          </a:p>
          <a:p>
            <a:pPr>
              <a:spcBef>
                <a:spcPts val="1200"/>
              </a:spcBef>
              <a:spcAft>
                <a:spcPts val="1200"/>
              </a:spcAft>
            </a:pPr>
            <a:r>
              <a:rPr lang="en-GB" sz="2400" b="1" dirty="0"/>
              <a:t>PISCE study on self care in minor conditions</a:t>
            </a:r>
          </a:p>
          <a:p>
            <a:pPr>
              <a:spcBef>
                <a:spcPts val="1200"/>
              </a:spcBef>
              <a:spcAft>
                <a:spcPts val="1200"/>
              </a:spcAft>
            </a:pPr>
            <a:r>
              <a:rPr lang="en-GB" sz="2400" b="1" dirty="0"/>
              <a:t>PREFER on elicitation of patients’ preferences in benefit risks assessment (IMI) </a:t>
            </a:r>
            <a:r>
              <a:rPr lang="en-GB" sz="2400" dirty="0"/>
              <a:t>starting in October 2016</a:t>
            </a:r>
          </a:p>
          <a:p>
            <a:pPr marL="0" indent="0">
              <a:buNone/>
            </a:pPr>
            <a:endParaRPr lang="en-GB" sz="2400" dirty="0"/>
          </a:p>
          <a:p>
            <a:pPr marL="0" indent="0">
              <a:buNone/>
            </a:pPr>
            <a:endParaRPr lang="en-GB" sz="2400" dirty="0"/>
          </a:p>
          <a:p>
            <a:pPr marL="0" indent="0">
              <a:buNone/>
            </a:pPr>
            <a:endParaRPr lang="en-GB" sz="2400" dirty="0"/>
          </a:p>
        </p:txBody>
      </p:sp>
      <p:sp>
        <p:nvSpPr>
          <p:cNvPr id="3" name="Text Placeholder 2"/>
          <p:cNvSpPr>
            <a:spLocks noGrp="1"/>
          </p:cNvSpPr>
          <p:nvPr>
            <p:ph type="body" sz="quarter" idx="14"/>
          </p:nvPr>
        </p:nvSpPr>
        <p:spPr>
          <a:xfrm>
            <a:off x="179512" y="188640"/>
            <a:ext cx="7920879" cy="720080"/>
          </a:xfrm>
        </p:spPr>
        <p:txBody>
          <a:bodyPr/>
          <a:lstStyle/>
          <a:p>
            <a:r>
              <a:rPr lang="en-GB" dirty="0"/>
              <a:t>Other Projects running in 2017</a:t>
            </a:r>
          </a:p>
        </p:txBody>
      </p:sp>
    </p:spTree>
    <p:extLst>
      <p:ext uri="{BB962C8B-B14F-4D97-AF65-F5344CB8AC3E}">
        <p14:creationId xmlns:p14="http://schemas.microsoft.com/office/powerpoint/2010/main" val="4121958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sz="2400" dirty="0"/>
              <a:t>EPF has led a public consortium to submit a stage 1 proposal  - focussing on frameworks tools and metrics to ensure a systematic and structured approach to </a:t>
            </a:r>
            <a:r>
              <a:rPr lang="en-GB" sz="2400" b="1" dirty="0"/>
              <a:t>patient engagement in the life cycles of medicines</a:t>
            </a:r>
            <a:r>
              <a:rPr lang="en-GB" sz="2400" dirty="0"/>
              <a:t> </a:t>
            </a:r>
          </a:p>
          <a:p>
            <a:r>
              <a:rPr lang="en-GB" sz="2400" dirty="0"/>
              <a:t>We have built in maximum synergies from EUPATI and also built in a ‘</a:t>
            </a:r>
            <a:r>
              <a:rPr lang="en-GB" sz="2400" dirty="0" err="1"/>
              <a:t>cashpot</a:t>
            </a:r>
            <a:r>
              <a:rPr lang="en-GB" sz="2400" dirty="0"/>
              <a:t>’ to involve </a:t>
            </a:r>
            <a:r>
              <a:rPr lang="en-GB" sz="2400" b="1" dirty="0"/>
              <a:t>EPF members to bring their expertise</a:t>
            </a:r>
          </a:p>
          <a:p>
            <a:r>
              <a:rPr lang="en-GB" sz="2400" dirty="0"/>
              <a:t>Decision on the competing proposals to be made in June</a:t>
            </a:r>
          </a:p>
          <a:p>
            <a:endParaRPr lang="en-GB" dirty="0"/>
          </a:p>
        </p:txBody>
      </p:sp>
      <p:sp>
        <p:nvSpPr>
          <p:cNvPr id="3" name="Text Placeholder 2"/>
          <p:cNvSpPr>
            <a:spLocks noGrp="1"/>
          </p:cNvSpPr>
          <p:nvPr>
            <p:ph type="body" sz="quarter" idx="14"/>
          </p:nvPr>
        </p:nvSpPr>
        <p:spPr/>
        <p:txBody>
          <a:bodyPr/>
          <a:lstStyle/>
          <a:p>
            <a:r>
              <a:rPr lang="en-GB" dirty="0"/>
              <a:t>Prospective Project</a:t>
            </a:r>
          </a:p>
        </p:txBody>
      </p:sp>
      <p:sp>
        <p:nvSpPr>
          <p:cNvPr id="4" name="Text Placeholder 3"/>
          <p:cNvSpPr>
            <a:spLocks noGrp="1"/>
          </p:cNvSpPr>
          <p:nvPr>
            <p:ph type="body" sz="quarter" idx="15"/>
          </p:nvPr>
        </p:nvSpPr>
        <p:spPr/>
        <p:txBody>
          <a:bodyPr/>
          <a:lstStyle/>
          <a:p>
            <a:r>
              <a:rPr lang="en-GB" dirty="0"/>
              <a:t>IMI Call Topic- The patient voice in the life cycle of medicines</a:t>
            </a:r>
          </a:p>
        </p:txBody>
      </p:sp>
      <p:sp>
        <p:nvSpPr>
          <p:cNvPr id="5" name="Arrow: Curved Left 4"/>
          <p:cNvSpPr/>
          <p:nvPr/>
        </p:nvSpPr>
        <p:spPr>
          <a:xfrm>
            <a:off x="4283968" y="5048533"/>
            <a:ext cx="731520" cy="121615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Arrow: Curved Right 5"/>
          <p:cNvSpPr/>
          <p:nvPr/>
        </p:nvSpPr>
        <p:spPr>
          <a:xfrm rot="21184043">
            <a:off x="3474046" y="5104966"/>
            <a:ext cx="731520"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007416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GB"/>
          </a:p>
        </p:txBody>
      </p:sp>
      <p:sp>
        <p:nvSpPr>
          <p:cNvPr id="3" name="Text Placeholder 2"/>
          <p:cNvSpPr>
            <a:spLocks noGrp="1"/>
          </p:cNvSpPr>
          <p:nvPr>
            <p:ph type="body" sz="quarter" idx="14"/>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sp>
        <p:nvSpPr>
          <p:cNvPr id="5" name="Rectangle 4"/>
          <p:cNvSpPr/>
          <p:nvPr/>
        </p:nvSpPr>
        <p:spPr>
          <a:xfrm>
            <a:off x="-180528" y="-27384"/>
            <a:ext cx="9324528" cy="6984776"/>
          </a:xfrm>
          <a:prstGeom prst="rect">
            <a:avLst/>
          </a:prstGeom>
          <a:solidFill>
            <a:srgbClr val="1FB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b="1" dirty="0">
                <a:latin typeface="Calibri" panose="020F0502020204030204" pitchFamily="34" charset="0"/>
                <a:cs typeface="Calibri" panose="020F0502020204030204" pitchFamily="34" charset="0"/>
              </a:rPr>
              <a:t>Access &amp; Inequalities</a:t>
            </a:r>
            <a:endParaRPr lang="en-GB"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00348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95536" y="1124744"/>
            <a:ext cx="8136904" cy="4824536"/>
          </a:xfrm>
        </p:spPr>
        <p:txBody>
          <a:bodyPr/>
          <a:lstStyle/>
          <a:p>
            <a:pPr marL="0" indent="0">
              <a:buNone/>
            </a:pPr>
            <a:r>
              <a:rPr lang="en-GB" sz="2200" dirty="0"/>
              <a:t>At the heart of EPF's vision – long-standing priority</a:t>
            </a:r>
          </a:p>
          <a:p>
            <a:r>
              <a:rPr lang="en-GB" sz="2200" dirty="0"/>
              <a:t>Grasp political momentum on UN sustainable development goals</a:t>
            </a:r>
          </a:p>
          <a:p>
            <a:r>
              <a:rPr lang="en-GB" sz="2200" dirty="0"/>
              <a:t>Build on EPF's “5 A’s of Access“ Position paper, engagement in PACT and EPF’s own survey on access (2016)</a:t>
            </a:r>
          </a:p>
          <a:p>
            <a:r>
              <a:rPr lang="en-GB" sz="2200" dirty="0"/>
              <a:t>Main objectives: </a:t>
            </a:r>
          </a:p>
          <a:p>
            <a:pPr lvl="1"/>
            <a:r>
              <a:rPr lang="en-GB" sz="2200" dirty="0"/>
              <a:t>contribute evidence of access barriers from patients’ perspective by collecting good practices and testimonies</a:t>
            </a:r>
          </a:p>
          <a:p>
            <a:pPr lvl="1"/>
            <a:r>
              <a:rPr lang="en-GB" sz="2200" dirty="0"/>
              <a:t>highlight importance of patients’ involvement in identifying gaps &amp; solutions</a:t>
            </a:r>
          </a:p>
          <a:p>
            <a:endParaRPr lang="en-GB" sz="2200" dirty="0"/>
          </a:p>
          <a:p>
            <a:endParaRPr lang="en-GB" sz="2000" dirty="0"/>
          </a:p>
          <a:p>
            <a:endParaRPr lang="en-GB" sz="2000" dirty="0"/>
          </a:p>
          <a:p>
            <a:endParaRPr lang="en-GB" sz="2000" dirty="0"/>
          </a:p>
          <a:p>
            <a:endParaRPr lang="en-GB" sz="2000" dirty="0"/>
          </a:p>
          <a:p>
            <a:endParaRPr lang="en-GB" sz="2000" dirty="0"/>
          </a:p>
          <a:p>
            <a:endParaRPr lang="en-GB" sz="2000" dirty="0"/>
          </a:p>
        </p:txBody>
      </p:sp>
      <p:sp>
        <p:nvSpPr>
          <p:cNvPr id="3" name="Text Placeholder 2"/>
          <p:cNvSpPr>
            <a:spLocks noGrp="1"/>
          </p:cNvSpPr>
          <p:nvPr>
            <p:ph type="body" sz="quarter" idx="14"/>
          </p:nvPr>
        </p:nvSpPr>
        <p:spPr/>
        <p:txBody>
          <a:bodyPr/>
          <a:lstStyle/>
          <a:p>
            <a:r>
              <a:rPr lang="en-GB" dirty="0"/>
              <a:t>Campaign on Universal Access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3448" y="4725144"/>
            <a:ext cx="4241080" cy="1391489"/>
          </a:xfrm>
          <a:prstGeom prst="rect">
            <a:avLst/>
          </a:prstGeom>
        </p:spPr>
      </p:pic>
    </p:spTree>
    <p:extLst>
      <p:ext uri="{BB962C8B-B14F-4D97-AF65-F5344CB8AC3E}">
        <p14:creationId xmlns:p14="http://schemas.microsoft.com/office/powerpoint/2010/main" val="46745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95536" y="1124744"/>
            <a:ext cx="8136904" cy="4824536"/>
          </a:xfrm>
        </p:spPr>
        <p:txBody>
          <a:bodyPr/>
          <a:lstStyle/>
          <a:p>
            <a:pPr marL="0" indent="0">
              <a:buNone/>
            </a:pPr>
            <a:r>
              <a:rPr lang="en-GB" sz="2200" dirty="0"/>
              <a:t>5 areas of actions, identified by our members and championed by 5 high-profile MEPs</a:t>
            </a:r>
          </a:p>
          <a:p>
            <a:endParaRPr lang="en-GB" sz="2200" dirty="0"/>
          </a:p>
          <a:p>
            <a:endParaRPr lang="en-GB" sz="2000" dirty="0"/>
          </a:p>
          <a:p>
            <a:endParaRPr lang="en-GB" sz="2000" dirty="0"/>
          </a:p>
          <a:p>
            <a:endParaRPr lang="en-GB" sz="2000" dirty="0"/>
          </a:p>
          <a:p>
            <a:endParaRPr lang="en-GB" sz="2000" dirty="0"/>
          </a:p>
          <a:p>
            <a:endParaRPr lang="en-GB" sz="2000" dirty="0"/>
          </a:p>
          <a:p>
            <a:endParaRPr lang="en-GB" sz="2000" dirty="0"/>
          </a:p>
        </p:txBody>
      </p:sp>
      <p:sp>
        <p:nvSpPr>
          <p:cNvPr id="3" name="Text Placeholder 2"/>
          <p:cNvSpPr>
            <a:spLocks noGrp="1"/>
          </p:cNvSpPr>
          <p:nvPr>
            <p:ph type="body" sz="quarter" idx="14"/>
          </p:nvPr>
        </p:nvSpPr>
        <p:spPr/>
        <p:txBody>
          <a:bodyPr/>
          <a:lstStyle/>
          <a:p>
            <a:r>
              <a:rPr lang="en-GB" dirty="0"/>
              <a:t>Campaign on Universal Access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841" y="1903286"/>
            <a:ext cx="8100392" cy="4050196"/>
          </a:xfrm>
          <a:prstGeom prst="rect">
            <a:avLst/>
          </a:prstGeom>
        </p:spPr>
      </p:pic>
    </p:spTree>
    <p:extLst>
      <p:ext uri="{BB962C8B-B14F-4D97-AF65-F5344CB8AC3E}">
        <p14:creationId xmlns:p14="http://schemas.microsoft.com/office/powerpoint/2010/main" val="3964561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1916" y="1379176"/>
            <a:ext cx="4746108" cy="4536480"/>
          </a:xfrm>
        </p:spPr>
        <p:txBody>
          <a:bodyPr/>
          <a:lstStyle/>
          <a:p>
            <a:pPr>
              <a:spcBef>
                <a:spcPts val="600"/>
              </a:spcBef>
              <a:spcAft>
                <a:spcPts val="600"/>
              </a:spcAft>
            </a:pPr>
            <a:r>
              <a:rPr lang="en-IE" sz="2000" b="1" dirty="0">
                <a:solidFill>
                  <a:schemeClr val="tx2"/>
                </a:solidFill>
              </a:rPr>
              <a:t>Deepen </a:t>
            </a:r>
            <a:r>
              <a:rPr lang="en-IE" sz="2000" dirty="0"/>
              <a:t>our collaboration with organisations representing vulnerable groups</a:t>
            </a:r>
          </a:p>
          <a:p>
            <a:pPr>
              <a:spcBef>
                <a:spcPts val="600"/>
              </a:spcBef>
              <a:spcAft>
                <a:spcPts val="600"/>
              </a:spcAft>
            </a:pPr>
            <a:r>
              <a:rPr lang="en-GB" sz="2000" b="1" dirty="0">
                <a:solidFill>
                  <a:schemeClr val="tx2">
                    <a:lumMod val="75000"/>
                  </a:schemeClr>
                </a:solidFill>
              </a:rPr>
              <a:t>Collect</a:t>
            </a:r>
            <a:r>
              <a:rPr lang="en-GB" sz="2000" dirty="0"/>
              <a:t> good practices from PO’s</a:t>
            </a:r>
          </a:p>
          <a:p>
            <a:pPr>
              <a:spcBef>
                <a:spcPts val="600"/>
              </a:spcBef>
              <a:spcAft>
                <a:spcPts val="600"/>
              </a:spcAft>
            </a:pPr>
            <a:r>
              <a:rPr lang="en-GB" sz="2000" b="1" dirty="0">
                <a:solidFill>
                  <a:schemeClr val="tx2">
                    <a:lumMod val="75000"/>
                  </a:schemeClr>
                </a:solidFill>
              </a:rPr>
              <a:t>Develop</a:t>
            </a:r>
            <a:r>
              <a:rPr lang="en-GB" sz="2000" dirty="0"/>
              <a:t> a set of tools to promote inclusion at the workplace</a:t>
            </a:r>
            <a:endParaRPr lang="en-GB" sz="2000" b="1" dirty="0">
              <a:solidFill>
                <a:schemeClr val="tx2"/>
              </a:solidFill>
            </a:endParaRPr>
          </a:p>
          <a:p>
            <a:endParaRPr lang="en-GB" dirty="0"/>
          </a:p>
        </p:txBody>
      </p:sp>
      <p:sp>
        <p:nvSpPr>
          <p:cNvPr id="3" name="Text Placeholder 2"/>
          <p:cNvSpPr>
            <a:spLocks noGrp="1"/>
          </p:cNvSpPr>
          <p:nvPr>
            <p:ph type="body" sz="quarter" idx="14"/>
          </p:nvPr>
        </p:nvSpPr>
        <p:spPr/>
        <p:txBody>
          <a:bodyPr/>
          <a:lstStyle/>
          <a:p>
            <a:r>
              <a:rPr lang="en-GB" dirty="0"/>
              <a:t>Ending Discrimination</a:t>
            </a:r>
            <a:endParaRPr lang="en-IE" dirty="0"/>
          </a:p>
        </p:txBody>
      </p:sp>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1475656" y="3861048"/>
            <a:ext cx="2376264" cy="1863452"/>
          </a:xfrm>
          <a:prstGeom prst="rect">
            <a:avLst/>
          </a:prstGeom>
        </p:spPr>
      </p:pic>
      <p:cxnSp>
        <p:nvCxnSpPr>
          <p:cNvPr id="10" name="Straight Connector 9"/>
          <p:cNvCxnSpPr/>
          <p:nvPr/>
        </p:nvCxnSpPr>
        <p:spPr>
          <a:xfrm>
            <a:off x="4788024" y="1379176"/>
            <a:ext cx="0" cy="424847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Text Placeholder 1"/>
          <p:cNvSpPr>
            <a:spLocks noGrp="1"/>
          </p:cNvSpPr>
          <p:nvPr>
            <p:ph type="body" sz="quarter" idx="13"/>
          </p:nvPr>
        </p:nvSpPr>
        <p:spPr>
          <a:xfrm>
            <a:off x="5076056" y="1379176"/>
            <a:ext cx="3888432" cy="1041712"/>
          </a:xfrm>
        </p:spPr>
        <p:txBody>
          <a:bodyPr/>
          <a:lstStyle/>
          <a:p>
            <a:pPr>
              <a:spcBef>
                <a:spcPts val="600"/>
              </a:spcBef>
              <a:spcAft>
                <a:spcPts val="600"/>
              </a:spcAft>
            </a:pPr>
            <a:r>
              <a:rPr lang="en-IE" sz="2000" b="1" dirty="0">
                <a:solidFill>
                  <a:schemeClr val="tx2"/>
                </a:solidFill>
              </a:rPr>
              <a:t>Contribute </a:t>
            </a:r>
            <a:r>
              <a:rPr lang="en-IE" sz="2000" dirty="0"/>
              <a:t>to the EC European Pillar of Social Rights </a:t>
            </a:r>
          </a:p>
          <a:p>
            <a:pPr marL="0" indent="0">
              <a:spcBef>
                <a:spcPts val="600"/>
              </a:spcBef>
              <a:spcAft>
                <a:spcPts val="600"/>
              </a:spcAft>
              <a:buNone/>
            </a:pPr>
            <a:endParaRPr lang="en-IE" sz="2000" dirty="0"/>
          </a:p>
          <a:p>
            <a:pPr marL="0" indent="0">
              <a:spcBef>
                <a:spcPts val="600"/>
              </a:spcBef>
              <a:spcAft>
                <a:spcPts val="600"/>
              </a:spcAft>
              <a:buNone/>
            </a:pPr>
            <a:endParaRPr lang="en-IE" sz="2000" dirty="0"/>
          </a:p>
          <a:p>
            <a:endParaRPr lang="en-GB" dirty="0"/>
          </a:p>
        </p:txBody>
      </p:sp>
      <p:pic>
        <p:nvPicPr>
          <p:cNvPr id="15" name="Picture 1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491724">
            <a:off x="6342411" y="2204147"/>
            <a:ext cx="673489" cy="834439"/>
          </a:xfrm>
          <a:prstGeom prst="rect">
            <a:avLst/>
          </a:prstGeom>
        </p:spPr>
      </p:pic>
      <p:sp>
        <p:nvSpPr>
          <p:cNvPr id="16" name="Rectangle 15"/>
          <p:cNvSpPr/>
          <p:nvPr/>
        </p:nvSpPr>
        <p:spPr>
          <a:xfrm>
            <a:off x="5412145" y="3324250"/>
            <a:ext cx="3048287" cy="646331"/>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marL="0" indent="0">
              <a:spcBef>
                <a:spcPts val="600"/>
              </a:spcBef>
              <a:spcAft>
                <a:spcPts val="600"/>
              </a:spcAft>
              <a:buNone/>
            </a:pPr>
            <a:r>
              <a:rPr lang="en-IE" dirty="0">
                <a:latin typeface="Calibri" panose="020F0502020204030204" pitchFamily="34" charset="0"/>
                <a:cs typeface="Calibri" panose="020F0502020204030204" pitchFamily="34" charset="0"/>
              </a:rPr>
              <a:t>Ensure it responds to patients’ challenges</a:t>
            </a:r>
          </a:p>
        </p:txBody>
      </p:sp>
    </p:spTree>
    <p:extLst>
      <p:ext uri="{BB962C8B-B14F-4D97-AF65-F5344CB8AC3E}">
        <p14:creationId xmlns:p14="http://schemas.microsoft.com/office/powerpoint/2010/main" val="21604723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4471" y="3276119"/>
            <a:ext cx="2631215" cy="1972642"/>
          </a:xfrm>
          <a:prstGeom prst="rect">
            <a:avLst/>
          </a:prstGeom>
        </p:spPr>
      </p:pic>
      <p:sp>
        <p:nvSpPr>
          <p:cNvPr id="3" name="Text Placeholder 2"/>
          <p:cNvSpPr>
            <a:spLocks noGrp="1"/>
          </p:cNvSpPr>
          <p:nvPr>
            <p:ph type="body" sz="quarter" idx="14"/>
          </p:nvPr>
        </p:nvSpPr>
        <p:spPr>
          <a:xfrm>
            <a:off x="247608" y="130322"/>
            <a:ext cx="6912471" cy="647700"/>
          </a:xfrm>
        </p:spPr>
        <p:txBody>
          <a:bodyPr/>
          <a:lstStyle/>
          <a:p>
            <a:r>
              <a:rPr lang="en-GB" dirty="0"/>
              <a:t>Charter &amp; Roadmap</a:t>
            </a:r>
          </a:p>
        </p:txBody>
      </p:sp>
      <p:sp>
        <p:nvSpPr>
          <p:cNvPr id="2" name="TextBox 1"/>
          <p:cNvSpPr txBox="1"/>
          <p:nvPr/>
        </p:nvSpPr>
        <p:spPr>
          <a:xfrm>
            <a:off x="247608" y="1268760"/>
            <a:ext cx="8787373" cy="646331"/>
          </a:xfrm>
          <a:prstGeom prst="rect">
            <a:avLst/>
          </a:prstGeom>
          <a:noFill/>
        </p:spPr>
        <p:txBody>
          <a:bodyPr wrap="square" rtlCol="0">
            <a:spAutoFit/>
          </a:bodyPr>
          <a:lstStyle/>
          <a:p>
            <a:pPr>
              <a:spcBef>
                <a:spcPts val="0"/>
              </a:spcBef>
            </a:pPr>
            <a:r>
              <a:rPr lang="en-GB" dirty="0">
                <a:latin typeface="Calibri" panose="020F0502020204030204" pitchFamily="34" charset="0"/>
                <a:cs typeface="Calibri" panose="020F0502020204030204" pitchFamily="34" charset="0"/>
              </a:rPr>
              <a:t>With the support of the Empowerment Working Group, two main documents were produced during the campaign: </a:t>
            </a:r>
            <a:endParaRPr lang="en-GB" sz="1800" kern="1200"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7296" y="3280411"/>
            <a:ext cx="2995931" cy="1804773"/>
          </a:xfrm>
          <a:prstGeom prst="rect">
            <a:avLst/>
          </a:prstGeom>
        </p:spPr>
      </p:pic>
      <p:sp>
        <p:nvSpPr>
          <p:cNvPr id="7" name="Rectangle 6"/>
          <p:cNvSpPr/>
          <p:nvPr/>
        </p:nvSpPr>
        <p:spPr>
          <a:xfrm rot="21257437">
            <a:off x="4448338" y="2150276"/>
            <a:ext cx="4572000" cy="1477328"/>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a:t>
            </a:r>
            <a:r>
              <a:rPr lang="en-GB" dirty="0">
                <a:solidFill>
                  <a:srgbClr val="002060"/>
                </a:solidFill>
                <a:latin typeface="Calibri" panose="020F0502020204030204" pitchFamily="34" charset="0"/>
                <a:ea typeface="Calibri" panose="020F0502020204030204" pitchFamily="34" charset="0"/>
                <a:cs typeface="Times New Roman" panose="02020603050405020304" pitchFamily="18" charset="0"/>
              </a:rPr>
              <a:t>Roadmap for Action </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turns the Charter’s principles into eight priority action areas that need to be addressed at different levels in order to apply the principles in policy and practice.</a:t>
            </a:r>
            <a:endParaRPr lang="en-GB" dirty="0">
              <a:solidFill>
                <a:schemeClr val="bg1"/>
              </a:solidFill>
            </a:endParaRPr>
          </a:p>
        </p:txBody>
      </p:sp>
      <p:sp>
        <p:nvSpPr>
          <p:cNvPr id="9" name="Rectangle 8"/>
          <p:cNvSpPr/>
          <p:nvPr/>
        </p:nvSpPr>
        <p:spPr>
          <a:xfrm rot="362283">
            <a:off x="611560" y="2204864"/>
            <a:ext cx="3292126" cy="1368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Calibri" panose="020F0502020204030204" pitchFamily="34" charset="0"/>
                <a:ea typeface="Calibri" panose="020F0502020204030204" pitchFamily="34" charset="0"/>
                <a:cs typeface="Times New Roman" panose="02020603050405020304" pitchFamily="18" charset="0"/>
              </a:rPr>
              <a:t>The </a:t>
            </a:r>
            <a:r>
              <a:rPr lang="en-GB" dirty="0">
                <a:solidFill>
                  <a:srgbClr val="FFFF00"/>
                </a:solidFill>
                <a:latin typeface="Calibri" panose="020F0502020204030204" pitchFamily="34" charset="0"/>
                <a:ea typeface="Calibri" panose="020F0502020204030204" pitchFamily="34" charset="0"/>
                <a:cs typeface="Times New Roman" panose="02020603050405020304" pitchFamily="18" charset="0"/>
              </a:rPr>
              <a:t>Charter on Patient Empowerment </a:t>
            </a:r>
            <a:r>
              <a:rPr lang="en-GB" dirty="0">
                <a:latin typeface="Calibri" panose="020F0502020204030204" pitchFamily="34" charset="0"/>
                <a:ea typeface="Calibri" panose="020F0502020204030204" pitchFamily="34" charset="0"/>
                <a:cs typeface="Times New Roman" panose="02020603050405020304" pitchFamily="18" charset="0"/>
              </a:rPr>
              <a:t>defines the fundamental principles of patient empowerment from the patients' perspective</a:t>
            </a:r>
            <a:endParaRPr lang="en-GB" dirty="0"/>
          </a:p>
        </p:txBody>
      </p:sp>
      <p:sp>
        <p:nvSpPr>
          <p:cNvPr id="11" name="Speech Bubble: Oval 10"/>
          <p:cNvSpPr/>
          <p:nvPr/>
        </p:nvSpPr>
        <p:spPr>
          <a:xfrm>
            <a:off x="3635896" y="4221088"/>
            <a:ext cx="2016224" cy="1476744"/>
          </a:xfrm>
          <a:prstGeom prst="wedgeEllipse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b="1" dirty="0">
                <a:solidFill>
                  <a:srgbClr val="002060"/>
                </a:solidFill>
                <a:latin typeface="Calibri" panose="020F0502020204030204" pitchFamily="34" charset="0"/>
                <a:cs typeface="Calibri" panose="020F0502020204030204" pitchFamily="34" charset="0"/>
              </a:rPr>
              <a:t>Cascaded by our members at local level</a:t>
            </a:r>
          </a:p>
        </p:txBody>
      </p:sp>
      <p:sp>
        <p:nvSpPr>
          <p:cNvPr id="10" name="Star: 10 Points 9"/>
          <p:cNvSpPr/>
          <p:nvPr/>
        </p:nvSpPr>
        <p:spPr>
          <a:xfrm rot="19411581">
            <a:off x="223180" y="4752310"/>
            <a:ext cx="1656184" cy="1366009"/>
          </a:xfrm>
          <a:prstGeom prst="star10">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a:t>9 languages</a:t>
            </a:r>
          </a:p>
        </p:txBody>
      </p:sp>
    </p:spTree>
    <p:extLst>
      <p:ext uri="{BB962C8B-B14F-4D97-AF65-F5344CB8AC3E}">
        <p14:creationId xmlns:p14="http://schemas.microsoft.com/office/powerpoint/2010/main" val="9405528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07504" y="1124744"/>
            <a:ext cx="6488431" cy="5211185"/>
          </a:xfrm>
        </p:spPr>
        <p:txBody>
          <a:bodyPr/>
          <a:lstStyle/>
          <a:p>
            <a:pPr>
              <a:spcBef>
                <a:spcPts val="600"/>
              </a:spcBef>
              <a:spcAft>
                <a:spcPts val="600"/>
              </a:spcAft>
            </a:pPr>
            <a:r>
              <a:rPr lang="en-IE" sz="2400" dirty="0"/>
              <a:t>Set of </a:t>
            </a:r>
            <a:r>
              <a:rPr lang="en-IE" sz="2400" b="1" dirty="0">
                <a:solidFill>
                  <a:srgbClr val="005696"/>
                </a:solidFill>
              </a:rPr>
              <a:t>core competencies </a:t>
            </a:r>
            <a:r>
              <a:rPr lang="en-IE" sz="2400" dirty="0"/>
              <a:t>to empower patient and families</a:t>
            </a:r>
            <a:r>
              <a:rPr lang="en-IE" sz="2400" b="1" dirty="0">
                <a:solidFill>
                  <a:schemeClr val="tx2"/>
                </a:solidFill>
              </a:rPr>
              <a:t> </a:t>
            </a:r>
            <a:r>
              <a:rPr lang="en-IE" sz="2400" dirty="0"/>
              <a:t>(multi-stakeholders taskforce)</a:t>
            </a:r>
          </a:p>
          <a:p>
            <a:pPr>
              <a:spcBef>
                <a:spcPts val="600"/>
              </a:spcBef>
              <a:spcAft>
                <a:spcPts val="600"/>
              </a:spcAft>
            </a:pPr>
            <a:r>
              <a:rPr lang="en-GB" sz="2400" dirty="0"/>
              <a:t>A position paper on quality of care will be developed to support our engagement on </a:t>
            </a:r>
            <a:r>
              <a:rPr lang="en-GB" sz="2400" b="1" dirty="0">
                <a:solidFill>
                  <a:srgbClr val="005696"/>
                </a:solidFill>
              </a:rPr>
              <a:t>health system performance assessment</a:t>
            </a:r>
            <a:r>
              <a:rPr lang="en-GB" sz="2400" dirty="0"/>
              <a:t> and work on indicators to measure the patient experience (PREMs), outcome measures (PROMs) and safety incidents (PRIMs)</a:t>
            </a:r>
            <a:endParaRPr lang="en-GB" sz="2400" b="1" dirty="0">
              <a:solidFill>
                <a:schemeClr val="tx2"/>
              </a:solidFill>
            </a:endParaRPr>
          </a:p>
          <a:p>
            <a:pPr>
              <a:spcBef>
                <a:spcPts val="600"/>
              </a:spcBef>
              <a:spcAft>
                <a:spcPts val="600"/>
              </a:spcAft>
            </a:pPr>
            <a:r>
              <a:rPr lang="en-GB" sz="2400" dirty="0"/>
              <a:t>Continuing commitment to </a:t>
            </a:r>
            <a:r>
              <a:rPr lang="en-GB" sz="2400" b="1" dirty="0">
                <a:solidFill>
                  <a:schemeClr val="tx2"/>
                </a:solidFill>
              </a:rPr>
              <a:t>patient safety </a:t>
            </a:r>
            <a:r>
              <a:rPr lang="en-GB" sz="2400" dirty="0"/>
              <a:t>as a priority at EU level</a:t>
            </a:r>
            <a:endParaRPr lang="en-IE" sz="2400" dirty="0"/>
          </a:p>
        </p:txBody>
      </p:sp>
      <p:sp>
        <p:nvSpPr>
          <p:cNvPr id="3" name="Text Placeholder 2"/>
          <p:cNvSpPr>
            <a:spLocks noGrp="1"/>
          </p:cNvSpPr>
          <p:nvPr>
            <p:ph type="body" sz="quarter" idx="14"/>
          </p:nvPr>
        </p:nvSpPr>
        <p:spPr>
          <a:xfrm>
            <a:off x="251817" y="237466"/>
            <a:ext cx="6912471" cy="647700"/>
          </a:xfrm>
        </p:spPr>
        <p:txBody>
          <a:bodyPr/>
          <a:lstStyle/>
          <a:p>
            <a:r>
              <a:rPr lang="en-GB" dirty="0"/>
              <a:t>Patient Safety &amp; Quality of Care</a:t>
            </a:r>
            <a:endParaRPr lang="en-IE" dirty="0"/>
          </a:p>
        </p:txBody>
      </p:sp>
      <p:sp>
        <p:nvSpPr>
          <p:cNvPr id="6" name="Explosion 2 5"/>
          <p:cNvSpPr/>
          <p:nvPr/>
        </p:nvSpPr>
        <p:spPr>
          <a:xfrm>
            <a:off x="1619672" y="5169344"/>
            <a:ext cx="3168352" cy="1989188"/>
          </a:xfrm>
          <a:prstGeom prst="irregularSeal2">
            <a:avLst/>
          </a:prstGeom>
          <a:solidFill>
            <a:srgbClr val="1FB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GB" b="1" dirty="0">
                <a:solidFill>
                  <a:prstClr val="white"/>
                </a:solidFill>
              </a:rPr>
              <a:t>Building and sharing expertise</a:t>
            </a:r>
            <a:endParaRPr lang="en-IE" b="1" dirty="0">
              <a:solidFill>
                <a:prstClr val="white"/>
              </a:solidFill>
            </a:endParaRPr>
          </a:p>
        </p:txBody>
      </p:sp>
      <p:sp>
        <p:nvSpPr>
          <p:cNvPr id="8" name="Shape 2618"/>
          <p:cNvSpPr/>
          <p:nvPr/>
        </p:nvSpPr>
        <p:spPr>
          <a:xfrm>
            <a:off x="7317950" y="2076726"/>
            <a:ext cx="530872" cy="504056"/>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20"/>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2"/>
                  <a:pt x="12571" y="5401"/>
                </a:cubicBezTo>
                <a:cubicBezTo>
                  <a:pt x="12571" y="7300"/>
                  <a:pt x="14087" y="8840"/>
                  <a:pt x="15958" y="8840"/>
                </a:cubicBezTo>
                <a:cubicBezTo>
                  <a:pt x="16893" y="8840"/>
                  <a:pt x="17737" y="8454"/>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3"/>
                </a:lnTo>
                <a:cubicBezTo>
                  <a:pt x="3919" y="20399"/>
                  <a:pt x="3436" y="20618"/>
                  <a:pt x="2902" y="20618"/>
                </a:cubicBezTo>
                <a:cubicBezTo>
                  <a:pt x="1833" y="20618"/>
                  <a:pt x="967" y="19740"/>
                  <a:pt x="967" y="18655"/>
                </a:cubicBezTo>
                <a:cubicBezTo>
                  <a:pt x="967" y="18113"/>
                  <a:pt x="1184" y="17622"/>
                  <a:pt x="1534" y="17267"/>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5"/>
                </a:cubicBezTo>
                <a:lnTo>
                  <a:pt x="850" y="16572"/>
                </a:lnTo>
                <a:cubicBezTo>
                  <a:pt x="325" y="17106"/>
                  <a:pt x="0" y="17842"/>
                  <a:pt x="0" y="18655"/>
                </a:cubicBezTo>
                <a:cubicBezTo>
                  <a:pt x="0" y="20282"/>
                  <a:pt x="1299" y="21600"/>
                  <a:pt x="2902" y="21600"/>
                </a:cubicBezTo>
                <a:cubicBezTo>
                  <a:pt x="3703" y="21600"/>
                  <a:pt x="4429" y="21271"/>
                  <a:pt x="4954" y="20738"/>
                </a:cubicBezTo>
                <a:lnTo>
                  <a:pt x="12160" y="12652"/>
                </a:lnTo>
                <a:cubicBezTo>
                  <a:pt x="13800" y="13590"/>
                  <a:pt x="15363" y="13747"/>
                  <a:pt x="15606" y="13747"/>
                </a:cubicBezTo>
                <a:cubicBezTo>
                  <a:pt x="16313" y="13747"/>
                  <a:pt x="17067" y="13463"/>
                  <a:pt x="17617" y="12892"/>
                </a:cubicBezTo>
                <a:lnTo>
                  <a:pt x="20209" y="10198"/>
                </a:lnTo>
                <a:cubicBezTo>
                  <a:pt x="21560" y="8795"/>
                  <a:pt x="21600" y="6433"/>
                  <a:pt x="20499" y="4279"/>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Lato" charset="0"/>
              <a:ea typeface="Lato" charset="0"/>
              <a:cs typeface="Lato" charset="0"/>
            </a:endParaRPr>
          </a:p>
        </p:txBody>
      </p:sp>
      <p:sp>
        <p:nvSpPr>
          <p:cNvPr id="9" name="Shape 2587"/>
          <p:cNvSpPr/>
          <p:nvPr/>
        </p:nvSpPr>
        <p:spPr>
          <a:xfrm>
            <a:off x="7318888" y="3573016"/>
            <a:ext cx="638294" cy="591942"/>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Lato" charset="0"/>
              <a:ea typeface="Lato" charset="0"/>
              <a:cs typeface="Lato" charset="0"/>
            </a:endParaRPr>
          </a:p>
        </p:txBody>
      </p:sp>
      <p:sp>
        <p:nvSpPr>
          <p:cNvPr id="10" name="Shape 2605"/>
          <p:cNvSpPr/>
          <p:nvPr/>
        </p:nvSpPr>
        <p:spPr>
          <a:xfrm>
            <a:off x="7317950" y="5157192"/>
            <a:ext cx="638426" cy="576064"/>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Lato" charset="0"/>
              <a:ea typeface="Lato" charset="0"/>
              <a:cs typeface="Lato" charset="0"/>
            </a:endParaRPr>
          </a:p>
        </p:txBody>
      </p:sp>
    </p:spTree>
    <p:extLst>
      <p:ext uri="{BB962C8B-B14F-4D97-AF65-F5344CB8AC3E}">
        <p14:creationId xmlns:p14="http://schemas.microsoft.com/office/powerpoint/2010/main" val="40827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1052736"/>
            <a:ext cx="6488431" cy="5400600"/>
          </a:xfrm>
        </p:spPr>
        <p:txBody>
          <a:bodyPr/>
          <a:lstStyle/>
          <a:p>
            <a:pPr>
              <a:spcBef>
                <a:spcPts val="150"/>
              </a:spcBef>
              <a:spcAft>
                <a:spcPts val="150"/>
              </a:spcAft>
            </a:pPr>
            <a:r>
              <a:rPr lang="en-GB" sz="2000" dirty="0"/>
              <a:t>Improving </a:t>
            </a:r>
            <a:r>
              <a:rPr lang="en-GB" sz="2000" b="1" u="sng" dirty="0"/>
              <a:t>awareness</a:t>
            </a:r>
            <a:r>
              <a:rPr lang="en-GB" sz="2000" dirty="0">
                <a:solidFill>
                  <a:schemeClr val="accent4"/>
                </a:solidFill>
              </a:rPr>
              <a:t> </a:t>
            </a:r>
            <a:r>
              <a:rPr lang="en-GB" sz="2000" dirty="0"/>
              <a:t>on available mechanisms and innovative approaches for improving access at the national level</a:t>
            </a:r>
          </a:p>
          <a:p>
            <a:pPr lvl="1">
              <a:spcBef>
                <a:spcPts val="150"/>
              </a:spcBef>
              <a:spcAft>
                <a:spcPts val="150"/>
              </a:spcAft>
            </a:pPr>
            <a:r>
              <a:rPr lang="en-GB" sz="2000" dirty="0">
                <a:solidFill>
                  <a:schemeClr val="accent1"/>
                </a:solidFill>
              </a:rPr>
              <a:t>Country round-tables</a:t>
            </a:r>
          </a:p>
          <a:p>
            <a:pPr>
              <a:spcBef>
                <a:spcPts val="150"/>
              </a:spcBef>
              <a:spcAft>
                <a:spcPts val="150"/>
              </a:spcAft>
            </a:pPr>
            <a:r>
              <a:rPr lang="en-GB" sz="2000" dirty="0"/>
              <a:t>Explore </a:t>
            </a:r>
            <a:r>
              <a:rPr lang="en-GB" sz="2000" b="1" u="sng" dirty="0"/>
              <a:t>new approaches </a:t>
            </a:r>
            <a:r>
              <a:rPr lang="en-GB" sz="2000" dirty="0"/>
              <a:t>for improving access across the EU-27</a:t>
            </a:r>
          </a:p>
          <a:p>
            <a:pPr lvl="1">
              <a:spcBef>
                <a:spcPts val="150"/>
              </a:spcBef>
              <a:spcAft>
                <a:spcPts val="150"/>
              </a:spcAft>
            </a:pPr>
            <a:r>
              <a:rPr lang="en-GB" sz="2000" dirty="0">
                <a:solidFill>
                  <a:schemeClr val="accent1"/>
                </a:solidFill>
              </a:rPr>
              <a:t>PACT Expert Group on universal access to healthcare</a:t>
            </a:r>
          </a:p>
          <a:p>
            <a:pPr lvl="1">
              <a:spcBef>
                <a:spcPts val="150"/>
              </a:spcBef>
              <a:spcAft>
                <a:spcPts val="150"/>
              </a:spcAft>
            </a:pPr>
            <a:r>
              <a:rPr lang="en-GB" sz="2000" dirty="0">
                <a:solidFill>
                  <a:schemeClr val="accent1"/>
                </a:solidFill>
              </a:rPr>
              <a:t>Advance the measurement tool (5As of Access)</a:t>
            </a:r>
            <a:r>
              <a:rPr lang="en-GB" sz="2400" dirty="0">
                <a:solidFill>
                  <a:schemeClr val="accent1"/>
                </a:solidFill>
              </a:rPr>
              <a:t> </a:t>
            </a:r>
          </a:p>
          <a:p>
            <a:pPr>
              <a:spcBef>
                <a:spcPts val="150"/>
              </a:spcBef>
              <a:spcAft>
                <a:spcPts val="150"/>
              </a:spcAft>
            </a:pPr>
            <a:r>
              <a:rPr lang="en-GB" sz="2000" dirty="0"/>
              <a:t>Promoting the work of PACT </a:t>
            </a:r>
            <a:r>
              <a:rPr lang="en-GB" sz="2000" b="1" dirty="0"/>
              <a:t>by </a:t>
            </a:r>
            <a:r>
              <a:rPr lang="en-GB" sz="2000" b="1" u="sng" dirty="0"/>
              <a:t>applying for a Pilot Project </a:t>
            </a:r>
          </a:p>
          <a:p>
            <a:pPr lvl="1">
              <a:spcBef>
                <a:spcPts val="150"/>
              </a:spcBef>
              <a:spcAft>
                <a:spcPts val="150"/>
              </a:spcAft>
            </a:pPr>
            <a:r>
              <a:rPr lang="en-GB" sz="2000" dirty="0">
                <a:solidFill>
                  <a:schemeClr val="accent1"/>
                </a:solidFill>
              </a:rPr>
              <a:t>Submit a tender proposal for an access measurement tool </a:t>
            </a:r>
          </a:p>
          <a:p>
            <a:pPr>
              <a:spcBef>
                <a:spcPts val="150"/>
              </a:spcBef>
              <a:spcAft>
                <a:spcPts val="150"/>
              </a:spcAft>
            </a:pPr>
            <a:r>
              <a:rPr lang="en-GB" sz="2000" dirty="0"/>
              <a:t>Supporting the efforts in maintaining </a:t>
            </a:r>
            <a:r>
              <a:rPr lang="en-GB" sz="2000" b="1" u="sng" dirty="0"/>
              <a:t>access high on the agenda</a:t>
            </a:r>
          </a:p>
          <a:p>
            <a:pPr lvl="1">
              <a:spcBef>
                <a:spcPts val="150"/>
              </a:spcBef>
              <a:spcAft>
                <a:spcPts val="150"/>
              </a:spcAft>
            </a:pPr>
            <a:r>
              <a:rPr lang="en-GB" sz="2000" dirty="0">
                <a:solidFill>
                  <a:schemeClr val="accent1"/>
                </a:solidFill>
              </a:rPr>
              <a:t>Support the work of the MEP Interest Group (events, </a:t>
            </a:r>
            <a:r>
              <a:rPr lang="en-GB" sz="2000" dirty="0" err="1">
                <a:solidFill>
                  <a:schemeClr val="accent1"/>
                </a:solidFill>
              </a:rPr>
              <a:t>etc</a:t>
            </a:r>
            <a:r>
              <a:rPr lang="en-GB" sz="2000" dirty="0">
                <a:solidFill>
                  <a:schemeClr val="accent1"/>
                </a:solidFill>
              </a:rPr>
              <a:t>)</a:t>
            </a:r>
          </a:p>
          <a:p>
            <a:pPr>
              <a:spcBef>
                <a:spcPts val="600"/>
              </a:spcBef>
              <a:spcAft>
                <a:spcPts val="600"/>
              </a:spcAft>
            </a:pPr>
            <a:endParaRPr lang="en-IE" sz="2400" dirty="0"/>
          </a:p>
        </p:txBody>
      </p:sp>
      <p:sp>
        <p:nvSpPr>
          <p:cNvPr id="3" name="Text Placeholder 2"/>
          <p:cNvSpPr>
            <a:spLocks noGrp="1"/>
          </p:cNvSpPr>
          <p:nvPr>
            <p:ph type="body" sz="quarter" idx="14"/>
          </p:nvPr>
        </p:nvSpPr>
        <p:spPr>
          <a:xfrm>
            <a:off x="251817" y="237466"/>
            <a:ext cx="6912471" cy="647700"/>
          </a:xfrm>
        </p:spPr>
        <p:txBody>
          <a:bodyPr/>
          <a:lstStyle/>
          <a:p>
            <a:r>
              <a:rPr lang="en-GB" dirty="0"/>
              <a:t>PACT Key Activities 2017 </a:t>
            </a:r>
            <a:endParaRPr lang="en-IE" dirty="0"/>
          </a:p>
        </p:txBody>
      </p:sp>
      <p:pic>
        <p:nvPicPr>
          <p:cNvPr id="4" name="Picture 3"/>
          <p:cNvPicPr>
            <a:picLocks noChangeAspect="1"/>
          </p:cNvPicPr>
          <p:nvPr/>
        </p:nvPicPr>
        <p:blipFill>
          <a:blip r:embed="rId2"/>
          <a:stretch>
            <a:fillRect/>
          </a:stretch>
        </p:blipFill>
        <p:spPr>
          <a:xfrm>
            <a:off x="4800877" y="226494"/>
            <a:ext cx="1891855" cy="646893"/>
          </a:xfrm>
          <a:prstGeom prst="rect">
            <a:avLst/>
          </a:prstGeom>
        </p:spPr>
      </p:pic>
      <p:graphicFrame>
        <p:nvGraphicFramePr>
          <p:cNvPr id="12" name="Content Placeholder 3"/>
          <p:cNvGraphicFramePr>
            <a:graphicFrameLocks/>
          </p:cNvGraphicFramePr>
          <p:nvPr>
            <p:extLst/>
          </p:nvPr>
        </p:nvGraphicFramePr>
        <p:xfrm>
          <a:off x="5940152" y="980728"/>
          <a:ext cx="3806139" cy="4836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45170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4168028"/>
            <a:ext cx="1912828" cy="1440160"/>
          </a:xfrm>
          <a:prstGeom prst="rect">
            <a:avLst/>
          </a:prstGeom>
          <a:ln>
            <a:solidFill>
              <a:srgbClr val="FFC000"/>
            </a:solidFill>
          </a:ln>
        </p:spPr>
      </p:pic>
      <p:sp>
        <p:nvSpPr>
          <p:cNvPr id="3" name="Text Placeholder 2"/>
          <p:cNvSpPr>
            <a:spLocks noGrp="1"/>
          </p:cNvSpPr>
          <p:nvPr>
            <p:ph type="body" sz="quarter" idx="14"/>
          </p:nvPr>
        </p:nvSpPr>
        <p:spPr/>
        <p:txBody>
          <a:bodyPr/>
          <a:lstStyle/>
          <a:p>
            <a:r>
              <a:rPr lang="en-GB" dirty="0"/>
              <a:t>Relevant Projects</a:t>
            </a:r>
            <a:endParaRPr lang="en-IE" dirty="0"/>
          </a:p>
        </p:txBody>
      </p:sp>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1187624" y="4168028"/>
            <a:ext cx="3240063" cy="1440160"/>
          </a:xfrm>
          <a:prstGeom prst="rect">
            <a:avLst/>
          </a:prstGeom>
          <a:ln>
            <a:solidFill>
              <a:srgbClr val="1FB25A"/>
            </a:solidFill>
          </a:ln>
        </p:spPr>
      </p:pic>
      <p:sp>
        <p:nvSpPr>
          <p:cNvPr id="9" name="Rectangle: Folded Corner 8"/>
          <p:cNvSpPr/>
          <p:nvPr/>
        </p:nvSpPr>
        <p:spPr>
          <a:xfrm>
            <a:off x="467840" y="1607640"/>
            <a:ext cx="3240063" cy="2685455"/>
          </a:xfrm>
          <a:prstGeom prst="foldedCorner">
            <a:avLst/>
          </a:prstGeom>
          <a:solidFill>
            <a:srgbClr val="00B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buNone/>
            </a:pPr>
            <a:endParaRPr lang="en-GB" b="1" dirty="0">
              <a:solidFill>
                <a:schemeClr val="bg1"/>
              </a:solidFill>
            </a:endParaRPr>
          </a:p>
          <a:p>
            <a:pPr marL="0" indent="0">
              <a:buNone/>
            </a:pPr>
            <a:r>
              <a:rPr lang="en-GB" sz="2400" dirty="0">
                <a:solidFill>
                  <a:schemeClr val="bg1"/>
                </a:solidFill>
              </a:rPr>
              <a:t>Identify gaps, barriers, and critical points of transition or engagement for the cooperation of adaptive pathways (MAPPs).</a:t>
            </a:r>
          </a:p>
        </p:txBody>
      </p:sp>
      <p:sp>
        <p:nvSpPr>
          <p:cNvPr id="10" name="Rectangle: Folded Corner 9"/>
          <p:cNvSpPr/>
          <p:nvPr/>
        </p:nvSpPr>
        <p:spPr>
          <a:xfrm>
            <a:off x="5339728" y="1607641"/>
            <a:ext cx="3024336" cy="2685454"/>
          </a:xfrm>
          <a:prstGeom prst="foldedCorner">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buNone/>
            </a:pPr>
            <a:r>
              <a:rPr lang="en-GB" sz="2400" dirty="0">
                <a:solidFill>
                  <a:schemeClr val="bg1"/>
                </a:solidFill>
              </a:rPr>
              <a:t>Establish a permanent scheme with agreed methodologies for collaboration on HTA in the EU</a:t>
            </a:r>
          </a:p>
        </p:txBody>
      </p:sp>
    </p:spTree>
    <p:extLst>
      <p:ext uri="{BB962C8B-B14F-4D97-AF65-F5344CB8AC3E}">
        <p14:creationId xmlns:p14="http://schemas.microsoft.com/office/powerpoint/2010/main" val="2202782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GB"/>
          </a:p>
        </p:txBody>
      </p:sp>
      <p:sp>
        <p:nvSpPr>
          <p:cNvPr id="3" name="Text Placeholder 2"/>
          <p:cNvSpPr>
            <a:spLocks noGrp="1"/>
          </p:cNvSpPr>
          <p:nvPr>
            <p:ph type="body" sz="quarter" idx="14"/>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sp>
        <p:nvSpPr>
          <p:cNvPr id="5" name="Rectangle 4"/>
          <p:cNvSpPr/>
          <p:nvPr/>
        </p:nvSpPr>
        <p:spPr>
          <a:xfrm>
            <a:off x="-180528" y="-27384"/>
            <a:ext cx="9324528" cy="6984776"/>
          </a:xfrm>
          <a:prstGeom prst="rect">
            <a:avLst/>
          </a:pr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b="1" dirty="0">
                <a:latin typeface="Calibri" panose="020F0502020204030204" pitchFamily="34" charset="0"/>
                <a:cs typeface="Calibri" panose="020F0502020204030204" pitchFamily="34" charset="0"/>
              </a:rPr>
              <a:t>A Vibrant Network</a:t>
            </a:r>
            <a:endParaRPr lang="en-GB"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3082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xplosion: 14 Points 14"/>
          <p:cNvSpPr/>
          <p:nvPr/>
        </p:nvSpPr>
        <p:spPr>
          <a:xfrm>
            <a:off x="2199928" y="4725144"/>
            <a:ext cx="2088232" cy="185050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Grow!</a:t>
            </a:r>
          </a:p>
        </p:txBody>
      </p:sp>
      <p:sp>
        <p:nvSpPr>
          <p:cNvPr id="3" name="Text Placeholder 2"/>
          <p:cNvSpPr>
            <a:spLocks noGrp="1"/>
          </p:cNvSpPr>
          <p:nvPr>
            <p:ph type="body" sz="quarter" idx="14"/>
          </p:nvPr>
        </p:nvSpPr>
        <p:spPr/>
        <p:txBody>
          <a:bodyPr/>
          <a:lstStyle/>
          <a:p>
            <a:r>
              <a:rPr lang="en-GB" dirty="0"/>
              <a:t>Capacity Building in 2017</a:t>
            </a:r>
          </a:p>
        </p:txBody>
      </p:sp>
      <p:cxnSp>
        <p:nvCxnSpPr>
          <p:cNvPr id="7" name="Straight Connector 6"/>
          <p:cNvCxnSpPr/>
          <p:nvPr/>
        </p:nvCxnSpPr>
        <p:spPr>
          <a:xfrm>
            <a:off x="4355976" y="1556792"/>
            <a:ext cx="0" cy="432048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3"/>
          </p:nvPr>
        </p:nvSpPr>
        <p:spPr>
          <a:xfrm>
            <a:off x="4745415" y="1336320"/>
            <a:ext cx="3626038" cy="3718778"/>
          </a:xfrm>
        </p:spPr>
        <p:txBody>
          <a:bodyPr/>
          <a:lstStyle/>
          <a:p>
            <a:pPr marL="0" indent="0">
              <a:buNone/>
            </a:pPr>
            <a:r>
              <a:rPr lang="en-GB" sz="1800" b="1" dirty="0"/>
              <a:t>EU Level</a:t>
            </a:r>
          </a:p>
          <a:p>
            <a:pPr marL="0" indent="0">
              <a:spcBef>
                <a:spcPts val="1200"/>
              </a:spcBef>
              <a:spcAft>
                <a:spcPts val="1200"/>
              </a:spcAft>
              <a:buSzPct val="125000"/>
              <a:buNone/>
            </a:pPr>
            <a:r>
              <a:rPr lang="en-GB" sz="1800" dirty="0"/>
              <a:t>Summer </a:t>
            </a:r>
            <a:r>
              <a:rPr lang="en-GB" sz="1800" dirty="0">
                <a:solidFill>
                  <a:schemeClr val="tx2"/>
                </a:solidFill>
              </a:rPr>
              <a:t>Young</a:t>
            </a:r>
            <a:r>
              <a:rPr lang="en-GB" sz="1800" dirty="0"/>
              <a:t> Advocates Leadership Programme</a:t>
            </a:r>
          </a:p>
          <a:p>
            <a:endParaRPr lang="en-GB" dirty="0"/>
          </a:p>
        </p:txBody>
      </p:sp>
      <p:sp>
        <p:nvSpPr>
          <p:cNvPr id="13" name="Text Placeholder 11"/>
          <p:cNvSpPr txBox="1">
            <a:spLocks/>
          </p:cNvSpPr>
          <p:nvPr/>
        </p:nvSpPr>
        <p:spPr>
          <a:xfrm>
            <a:off x="552014" y="1340768"/>
            <a:ext cx="3626038" cy="3718778"/>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baseline="0">
                <a:solidFill>
                  <a:schemeClr val="tx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rgbClr val="005696"/>
                </a:solidFill>
                <a:latin typeface="Calibri"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rgbClr val="1FB25A"/>
                </a:solidFill>
                <a:latin typeface="Calibri"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GB" sz="1800" b="1" dirty="0"/>
              <a:t>National Level</a:t>
            </a:r>
          </a:p>
          <a:p>
            <a:pPr marL="0" indent="0" fontAlgn="auto">
              <a:spcBef>
                <a:spcPts val="1200"/>
              </a:spcBef>
              <a:spcAft>
                <a:spcPts val="1200"/>
              </a:spcAft>
              <a:buSzPct val="125000"/>
              <a:buFont typeface="Arial" pitchFamily="34" charset="0"/>
              <a:buNone/>
            </a:pPr>
            <a:r>
              <a:rPr lang="en-GB" sz="1800" dirty="0"/>
              <a:t>EPF will continue to offer thematic training modules in Bulgaria, Slovakia, Hungary, Romania</a:t>
            </a:r>
          </a:p>
          <a:p>
            <a:pPr marL="0" indent="0" fontAlgn="auto">
              <a:spcBef>
                <a:spcPts val="1200"/>
              </a:spcBef>
              <a:spcAft>
                <a:spcPts val="1200"/>
              </a:spcAft>
              <a:buSzPct val="125000"/>
              <a:buFont typeface="Arial" pitchFamily="34" charset="0"/>
              <a:buNone/>
            </a:pPr>
            <a:r>
              <a:rPr lang="en-GB" sz="1800" b="1" dirty="0">
                <a:solidFill>
                  <a:srgbClr val="FF0000"/>
                </a:solidFill>
              </a:rPr>
              <a:t>Launch of a first module in Poland </a:t>
            </a:r>
          </a:p>
          <a:p>
            <a:pPr marL="0" indent="0" fontAlgn="auto">
              <a:spcBef>
                <a:spcPts val="1200"/>
              </a:spcBef>
              <a:spcAft>
                <a:spcPts val="1200"/>
              </a:spcAft>
              <a:buSzPct val="125000"/>
              <a:buFont typeface="Arial" pitchFamily="34" charset="0"/>
              <a:buNone/>
            </a:pPr>
            <a:r>
              <a:rPr lang="en-GB" sz="1800" dirty="0">
                <a:solidFill>
                  <a:schemeClr val="tx2"/>
                </a:solidFill>
              </a:rPr>
              <a:t>Conducting an analysis of the situation in the Western Balkans </a:t>
            </a:r>
            <a:r>
              <a:rPr lang="en-GB" sz="1800" dirty="0"/>
              <a:t>(Slovenia, Croatia, Bosnia-Herzegovina, Serbia, Montenegro, Kosovo, and Albania)</a:t>
            </a:r>
          </a:p>
          <a:p>
            <a:pPr fontAlgn="auto">
              <a:spcAft>
                <a:spcPts val="0"/>
              </a:spcAft>
            </a:pPr>
            <a:endParaRPr lang="en-GB"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523" y="3081295"/>
            <a:ext cx="3828853" cy="2004635"/>
          </a:xfrm>
          <a:prstGeom prst="rect">
            <a:avLst/>
          </a:prstGeom>
        </p:spPr>
      </p:pic>
    </p:spTree>
    <p:extLst>
      <p:ext uri="{BB962C8B-B14F-4D97-AF65-F5344CB8AC3E}">
        <p14:creationId xmlns:p14="http://schemas.microsoft.com/office/powerpoint/2010/main" val="6894697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a:blip r:embed="rId2">
            <a:extLst>
              <a:ext uri="{BEBA8EAE-BF5A-486C-A8C5-ECC9F3942E4B}">
                <a14:imgProps xmlns:a14="http://schemas.microsoft.com/office/drawing/2010/main">
                  <a14:imgLayer r:embed="rId3">
                    <a14:imgEffect>
                      <a14:artisticCrisscrossEtching trans="50000" pressure="0"/>
                    </a14:imgEffect>
                  </a14:imgLayer>
                </a14:imgProps>
              </a:ext>
              <a:ext uri="{28A0092B-C50C-407E-A947-70E740481C1C}">
                <a14:useLocalDpi xmlns:a14="http://schemas.microsoft.com/office/drawing/2010/main" val="0"/>
              </a:ext>
            </a:extLst>
          </a:blip>
          <a:stretch>
            <a:fillRect/>
          </a:stretch>
        </p:blipFill>
        <p:spPr>
          <a:xfrm rot="16200000">
            <a:off x="4909995" y="2514942"/>
            <a:ext cx="5120149" cy="2483768"/>
          </a:xfrm>
          <a:prstGeom prst="rect">
            <a:avLst/>
          </a:prstGeom>
        </p:spPr>
      </p:pic>
      <p:sp>
        <p:nvSpPr>
          <p:cNvPr id="2" name="Text Placeholder 1"/>
          <p:cNvSpPr>
            <a:spLocks noGrp="1"/>
          </p:cNvSpPr>
          <p:nvPr>
            <p:ph type="body" sz="quarter" idx="13"/>
          </p:nvPr>
        </p:nvSpPr>
        <p:spPr>
          <a:xfrm>
            <a:off x="899592" y="1380319"/>
            <a:ext cx="6336704" cy="4536480"/>
          </a:xfrm>
        </p:spPr>
        <p:txBody>
          <a:bodyPr/>
          <a:lstStyle/>
          <a:p>
            <a:pPr marL="0" indent="0">
              <a:buNone/>
            </a:pPr>
            <a:r>
              <a:rPr lang="en-GB" sz="2000" b="1" dirty="0"/>
              <a:t>Report on added value of patient </a:t>
            </a:r>
            <a:r>
              <a:rPr lang="en-GB" sz="2000" dirty="0"/>
              <a:t>organisations – targeted at health stakeholders and policymakers, promote recognition of the role and contribution of patient organisations to public health debates and their role as key policy partners</a:t>
            </a:r>
            <a:r>
              <a:rPr lang="en-GB" sz="2000" b="1" dirty="0"/>
              <a:t> </a:t>
            </a:r>
          </a:p>
          <a:p>
            <a:endParaRPr lang="en-GB" sz="2000" dirty="0"/>
          </a:p>
          <a:p>
            <a:pPr marL="0" indent="0">
              <a:buNone/>
            </a:pPr>
            <a:r>
              <a:rPr lang="en-GB" sz="2000" b="1" dirty="0"/>
              <a:t>Breakfast Briefings: </a:t>
            </a:r>
            <a:r>
              <a:rPr lang="en-GB" sz="2000" dirty="0"/>
              <a:t>live web-streamed videos for EPF members to get updates on policy developments at European level and discuss potential common actions for the patient community. </a:t>
            </a:r>
          </a:p>
          <a:p>
            <a:endParaRPr lang="en-GB" sz="2000" dirty="0"/>
          </a:p>
          <a:p>
            <a:pPr marL="0" indent="0">
              <a:buNone/>
            </a:pPr>
            <a:r>
              <a:rPr lang="en-GB" sz="2000" b="1" dirty="0"/>
              <a:t>Transparency guidelines</a:t>
            </a:r>
            <a:r>
              <a:rPr lang="en-GB" sz="2000" dirty="0"/>
              <a:t>: monitor adherence to EPF membership criteria and ensuring the highest possible standards for our network. </a:t>
            </a:r>
          </a:p>
          <a:p>
            <a:pPr marL="0" indent="0">
              <a:buNone/>
            </a:pPr>
            <a:endParaRPr lang="en-GB" sz="2000" dirty="0"/>
          </a:p>
          <a:p>
            <a:pPr marL="0" indent="0">
              <a:buNone/>
            </a:pPr>
            <a:endParaRPr lang="en-GB" sz="2000" dirty="0"/>
          </a:p>
          <a:p>
            <a:pPr marL="0" indent="0">
              <a:buNone/>
            </a:pPr>
            <a:endParaRPr lang="en-GB" sz="2000" dirty="0"/>
          </a:p>
          <a:p>
            <a:endParaRPr lang="en-GB" dirty="0"/>
          </a:p>
          <a:p>
            <a:endParaRPr lang="en-GB" dirty="0"/>
          </a:p>
        </p:txBody>
      </p:sp>
      <p:sp>
        <p:nvSpPr>
          <p:cNvPr id="3" name="Text Placeholder 2"/>
          <p:cNvSpPr>
            <a:spLocks noGrp="1"/>
          </p:cNvSpPr>
          <p:nvPr>
            <p:ph type="body" sz="quarter" idx="14"/>
          </p:nvPr>
        </p:nvSpPr>
        <p:spPr/>
        <p:txBody>
          <a:bodyPr/>
          <a:lstStyle/>
          <a:p>
            <a:r>
              <a:rPr lang="en-GB" dirty="0"/>
              <a:t>Reinforcing EPF Membership</a:t>
            </a:r>
          </a:p>
        </p:txBody>
      </p:sp>
      <p:sp>
        <p:nvSpPr>
          <p:cNvPr id="14" name="Shape 2642"/>
          <p:cNvSpPr/>
          <p:nvPr/>
        </p:nvSpPr>
        <p:spPr>
          <a:xfrm>
            <a:off x="239580" y="3384506"/>
            <a:ext cx="578138" cy="576064"/>
          </a:xfrm>
          <a:custGeom>
            <a:avLst/>
            <a:gdLst/>
            <a:ahLst/>
            <a:cxnLst>
              <a:cxn ang="0">
                <a:pos x="wd2" y="hd2"/>
              </a:cxn>
              <a:cxn ang="5400000">
                <a:pos x="wd2" y="hd2"/>
              </a:cxn>
              <a:cxn ang="10800000">
                <a:pos x="wd2" y="hd2"/>
              </a:cxn>
              <a:cxn ang="16200000">
                <a:pos x="wd2" y="hd2"/>
              </a:cxn>
            </a:cxnLst>
            <a:rect l="0" t="0" r="r" b="b"/>
            <a:pathLst>
              <a:path w="21600" h="21600" extrusionOk="0">
                <a:moveTo>
                  <a:pt x="6382" y="10800"/>
                </a:moveTo>
                <a:cubicBezTo>
                  <a:pt x="6653" y="10800"/>
                  <a:pt x="6873" y="10559"/>
                  <a:pt x="6873" y="10260"/>
                </a:cubicBezTo>
                <a:cubicBezTo>
                  <a:pt x="6873" y="9962"/>
                  <a:pt x="6653" y="9720"/>
                  <a:pt x="6382" y="9720"/>
                </a:cubicBezTo>
                <a:cubicBezTo>
                  <a:pt x="6110" y="9720"/>
                  <a:pt x="5891" y="9962"/>
                  <a:pt x="5891" y="10260"/>
                </a:cubicBezTo>
                <a:cubicBezTo>
                  <a:pt x="5891" y="10559"/>
                  <a:pt x="6110" y="10800"/>
                  <a:pt x="6382" y="10800"/>
                </a:cubicBezTo>
                <a:moveTo>
                  <a:pt x="3436" y="10800"/>
                </a:moveTo>
                <a:cubicBezTo>
                  <a:pt x="3708" y="10800"/>
                  <a:pt x="3927" y="11042"/>
                  <a:pt x="3927" y="11340"/>
                </a:cubicBezTo>
                <a:cubicBezTo>
                  <a:pt x="3927" y="11639"/>
                  <a:pt x="3708" y="11880"/>
                  <a:pt x="3436" y="11880"/>
                </a:cubicBezTo>
                <a:cubicBezTo>
                  <a:pt x="3165" y="11880"/>
                  <a:pt x="2945" y="11639"/>
                  <a:pt x="2945" y="11340"/>
                </a:cubicBezTo>
                <a:cubicBezTo>
                  <a:pt x="2945" y="11042"/>
                  <a:pt x="3165" y="10800"/>
                  <a:pt x="3436" y="10800"/>
                </a:cubicBezTo>
                <a:moveTo>
                  <a:pt x="3436" y="12960"/>
                </a:moveTo>
                <a:cubicBezTo>
                  <a:pt x="4249" y="12960"/>
                  <a:pt x="4909" y="12235"/>
                  <a:pt x="4909" y="11340"/>
                </a:cubicBezTo>
                <a:cubicBezTo>
                  <a:pt x="4909" y="10446"/>
                  <a:pt x="4249" y="9720"/>
                  <a:pt x="3436" y="9720"/>
                </a:cubicBezTo>
                <a:cubicBezTo>
                  <a:pt x="2623" y="9720"/>
                  <a:pt x="1964" y="10446"/>
                  <a:pt x="1964" y="11340"/>
                </a:cubicBezTo>
                <a:cubicBezTo>
                  <a:pt x="1964" y="12235"/>
                  <a:pt x="2623" y="12960"/>
                  <a:pt x="3436" y="12960"/>
                </a:cubicBezTo>
                <a:moveTo>
                  <a:pt x="14236" y="18360"/>
                </a:moveTo>
                <a:lnTo>
                  <a:pt x="2455" y="18360"/>
                </a:lnTo>
                <a:cubicBezTo>
                  <a:pt x="2183" y="18360"/>
                  <a:pt x="1964" y="18602"/>
                  <a:pt x="1964" y="18900"/>
                </a:cubicBezTo>
                <a:cubicBezTo>
                  <a:pt x="1964" y="19199"/>
                  <a:pt x="2183" y="19440"/>
                  <a:pt x="2455" y="19440"/>
                </a:cubicBezTo>
                <a:lnTo>
                  <a:pt x="14236" y="19440"/>
                </a:lnTo>
                <a:cubicBezTo>
                  <a:pt x="14508" y="19440"/>
                  <a:pt x="14727" y="19199"/>
                  <a:pt x="14727" y="18900"/>
                </a:cubicBezTo>
                <a:cubicBezTo>
                  <a:pt x="14727" y="18602"/>
                  <a:pt x="14508" y="18360"/>
                  <a:pt x="14236" y="18360"/>
                </a:cubicBezTo>
                <a:moveTo>
                  <a:pt x="20618" y="18105"/>
                </a:moveTo>
                <a:lnTo>
                  <a:pt x="16691" y="16377"/>
                </a:lnTo>
                <a:lnTo>
                  <a:pt x="16691" y="12784"/>
                </a:lnTo>
                <a:lnTo>
                  <a:pt x="20618" y="11056"/>
                </a:lnTo>
                <a:cubicBezTo>
                  <a:pt x="20618" y="11056"/>
                  <a:pt x="20618" y="18105"/>
                  <a:pt x="20618" y="18105"/>
                </a:cubicBezTo>
                <a:close/>
                <a:moveTo>
                  <a:pt x="15709" y="19440"/>
                </a:moveTo>
                <a:cubicBezTo>
                  <a:pt x="15709" y="20037"/>
                  <a:pt x="15269" y="20520"/>
                  <a:pt x="14727" y="20520"/>
                </a:cubicBezTo>
                <a:lnTo>
                  <a:pt x="1964" y="20520"/>
                </a:lnTo>
                <a:cubicBezTo>
                  <a:pt x="1422" y="20520"/>
                  <a:pt x="982" y="20037"/>
                  <a:pt x="982" y="19440"/>
                </a:cubicBezTo>
                <a:lnTo>
                  <a:pt x="982" y="9720"/>
                </a:lnTo>
                <a:cubicBezTo>
                  <a:pt x="982" y="9124"/>
                  <a:pt x="1422" y="8640"/>
                  <a:pt x="1964" y="8640"/>
                </a:cubicBezTo>
                <a:lnTo>
                  <a:pt x="14727" y="8640"/>
                </a:lnTo>
                <a:cubicBezTo>
                  <a:pt x="15269" y="8640"/>
                  <a:pt x="15709" y="9124"/>
                  <a:pt x="15709" y="9720"/>
                </a:cubicBezTo>
                <a:cubicBezTo>
                  <a:pt x="15709" y="9720"/>
                  <a:pt x="15709" y="19440"/>
                  <a:pt x="15709" y="19440"/>
                </a:cubicBezTo>
                <a:close/>
                <a:moveTo>
                  <a:pt x="1964" y="4320"/>
                </a:moveTo>
                <a:cubicBezTo>
                  <a:pt x="1964" y="2531"/>
                  <a:pt x="3282" y="1080"/>
                  <a:pt x="4909" y="1080"/>
                </a:cubicBezTo>
                <a:cubicBezTo>
                  <a:pt x="6536" y="1080"/>
                  <a:pt x="7855" y="2531"/>
                  <a:pt x="7855" y="4320"/>
                </a:cubicBezTo>
                <a:cubicBezTo>
                  <a:pt x="7855" y="6110"/>
                  <a:pt x="6536" y="7560"/>
                  <a:pt x="4909" y="7560"/>
                </a:cubicBezTo>
                <a:cubicBezTo>
                  <a:pt x="3282" y="7560"/>
                  <a:pt x="1964" y="6110"/>
                  <a:pt x="1964" y="4320"/>
                </a:cubicBezTo>
                <a:moveTo>
                  <a:pt x="9190" y="7560"/>
                </a:moveTo>
                <a:lnTo>
                  <a:pt x="7501" y="7560"/>
                </a:lnTo>
                <a:cubicBezTo>
                  <a:pt x="7839" y="7233"/>
                  <a:pt x="8122" y="6840"/>
                  <a:pt x="8342" y="6404"/>
                </a:cubicBezTo>
                <a:cubicBezTo>
                  <a:pt x="8562" y="6842"/>
                  <a:pt x="8851" y="7232"/>
                  <a:pt x="9190" y="7560"/>
                </a:cubicBezTo>
                <a:moveTo>
                  <a:pt x="11782" y="1080"/>
                </a:moveTo>
                <a:cubicBezTo>
                  <a:pt x="13409" y="1080"/>
                  <a:pt x="14727" y="2531"/>
                  <a:pt x="14727" y="4320"/>
                </a:cubicBezTo>
                <a:cubicBezTo>
                  <a:pt x="14727" y="6110"/>
                  <a:pt x="13409" y="7560"/>
                  <a:pt x="11782" y="7560"/>
                </a:cubicBezTo>
                <a:cubicBezTo>
                  <a:pt x="10155" y="7560"/>
                  <a:pt x="8836" y="6110"/>
                  <a:pt x="8836" y="4320"/>
                </a:cubicBezTo>
                <a:cubicBezTo>
                  <a:pt x="8836" y="2531"/>
                  <a:pt x="10155" y="1080"/>
                  <a:pt x="11782" y="1080"/>
                </a:cubicBezTo>
                <a:moveTo>
                  <a:pt x="21109" y="9720"/>
                </a:moveTo>
                <a:cubicBezTo>
                  <a:pt x="21030" y="9720"/>
                  <a:pt x="20958" y="9745"/>
                  <a:pt x="20892" y="9782"/>
                </a:cubicBezTo>
                <a:lnTo>
                  <a:pt x="20890" y="9777"/>
                </a:lnTo>
                <a:lnTo>
                  <a:pt x="16691" y="11625"/>
                </a:lnTo>
                <a:lnTo>
                  <a:pt x="16691" y="9720"/>
                </a:lnTo>
                <a:cubicBezTo>
                  <a:pt x="16691" y="8527"/>
                  <a:pt x="15812" y="7560"/>
                  <a:pt x="14727" y="7560"/>
                </a:cubicBezTo>
                <a:lnTo>
                  <a:pt x="14373" y="7560"/>
                </a:lnTo>
                <a:cubicBezTo>
                  <a:pt x="15191" y="6768"/>
                  <a:pt x="15709" y="5612"/>
                  <a:pt x="15709" y="4320"/>
                </a:cubicBezTo>
                <a:cubicBezTo>
                  <a:pt x="15709" y="1934"/>
                  <a:pt x="13951" y="0"/>
                  <a:pt x="11782" y="0"/>
                </a:cubicBezTo>
                <a:cubicBezTo>
                  <a:pt x="10302" y="0"/>
                  <a:pt x="9015" y="901"/>
                  <a:pt x="8345" y="2231"/>
                </a:cubicBezTo>
                <a:cubicBezTo>
                  <a:pt x="7676" y="901"/>
                  <a:pt x="6389" y="0"/>
                  <a:pt x="4909" y="0"/>
                </a:cubicBezTo>
                <a:cubicBezTo>
                  <a:pt x="2740" y="0"/>
                  <a:pt x="982" y="1934"/>
                  <a:pt x="982" y="4320"/>
                </a:cubicBezTo>
                <a:cubicBezTo>
                  <a:pt x="982" y="5612"/>
                  <a:pt x="1501" y="6768"/>
                  <a:pt x="2317" y="7560"/>
                </a:cubicBezTo>
                <a:lnTo>
                  <a:pt x="1964" y="7560"/>
                </a:lnTo>
                <a:cubicBezTo>
                  <a:pt x="879" y="7560"/>
                  <a:pt x="0" y="8527"/>
                  <a:pt x="0" y="9720"/>
                </a:cubicBezTo>
                <a:lnTo>
                  <a:pt x="0" y="19440"/>
                </a:lnTo>
                <a:cubicBezTo>
                  <a:pt x="0" y="20633"/>
                  <a:pt x="879" y="21600"/>
                  <a:pt x="1964" y="21600"/>
                </a:cubicBezTo>
                <a:lnTo>
                  <a:pt x="14727" y="21600"/>
                </a:lnTo>
                <a:cubicBezTo>
                  <a:pt x="15812" y="21600"/>
                  <a:pt x="16691" y="20633"/>
                  <a:pt x="16691" y="19440"/>
                </a:cubicBezTo>
                <a:lnTo>
                  <a:pt x="16691" y="17536"/>
                </a:lnTo>
                <a:lnTo>
                  <a:pt x="20890" y="19383"/>
                </a:lnTo>
                <a:lnTo>
                  <a:pt x="20891" y="19379"/>
                </a:lnTo>
                <a:cubicBezTo>
                  <a:pt x="20958" y="19415"/>
                  <a:pt x="21030" y="19440"/>
                  <a:pt x="21109" y="19440"/>
                </a:cubicBezTo>
                <a:cubicBezTo>
                  <a:pt x="21380" y="19440"/>
                  <a:pt x="21600" y="19199"/>
                  <a:pt x="21600" y="18900"/>
                </a:cubicBezTo>
                <a:lnTo>
                  <a:pt x="21600" y="10260"/>
                </a:lnTo>
                <a:cubicBezTo>
                  <a:pt x="21600" y="9962"/>
                  <a:pt x="21380" y="9720"/>
                  <a:pt x="21109" y="9720"/>
                </a:cubicBezTo>
                <a:moveTo>
                  <a:pt x="11782" y="5400"/>
                </a:moveTo>
                <a:cubicBezTo>
                  <a:pt x="12324" y="5400"/>
                  <a:pt x="12764" y="4916"/>
                  <a:pt x="12764" y="4320"/>
                </a:cubicBezTo>
                <a:cubicBezTo>
                  <a:pt x="12764" y="3724"/>
                  <a:pt x="12324" y="3240"/>
                  <a:pt x="11782" y="3240"/>
                </a:cubicBezTo>
                <a:cubicBezTo>
                  <a:pt x="11240" y="3240"/>
                  <a:pt x="10800" y="3724"/>
                  <a:pt x="10800" y="4320"/>
                </a:cubicBezTo>
                <a:cubicBezTo>
                  <a:pt x="10800" y="4916"/>
                  <a:pt x="11240" y="5400"/>
                  <a:pt x="11782" y="5400"/>
                </a:cubicBezTo>
                <a:moveTo>
                  <a:pt x="4909" y="5400"/>
                </a:moveTo>
                <a:cubicBezTo>
                  <a:pt x="5451" y="5400"/>
                  <a:pt x="5891" y="4916"/>
                  <a:pt x="5891" y="4320"/>
                </a:cubicBezTo>
                <a:cubicBezTo>
                  <a:pt x="5891" y="3724"/>
                  <a:pt x="5451" y="3240"/>
                  <a:pt x="4909" y="3240"/>
                </a:cubicBezTo>
                <a:cubicBezTo>
                  <a:pt x="4367" y="3240"/>
                  <a:pt x="3927" y="3724"/>
                  <a:pt x="3927" y="4320"/>
                </a:cubicBezTo>
                <a:cubicBezTo>
                  <a:pt x="3927" y="4916"/>
                  <a:pt x="4367" y="5400"/>
                  <a:pt x="4909" y="5400"/>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Lato" charset="0"/>
              <a:ea typeface="Lato" charset="0"/>
              <a:cs typeface="Lato" charset="0"/>
            </a:endParaRPr>
          </a:p>
        </p:txBody>
      </p:sp>
      <p:sp>
        <p:nvSpPr>
          <p:cNvPr id="15" name="Shape 2962"/>
          <p:cNvSpPr/>
          <p:nvPr/>
        </p:nvSpPr>
        <p:spPr>
          <a:xfrm>
            <a:off x="298937" y="5105585"/>
            <a:ext cx="498666" cy="495352"/>
          </a:xfrm>
          <a:custGeom>
            <a:avLst/>
            <a:gdLst/>
            <a:ahLst/>
            <a:cxnLst>
              <a:cxn ang="0">
                <a:pos x="wd2" y="hd2"/>
              </a:cxn>
              <a:cxn ang="5400000">
                <a:pos x="wd2" y="hd2"/>
              </a:cxn>
              <a:cxn ang="10800000">
                <a:pos x="wd2" y="hd2"/>
              </a:cxn>
              <a:cxn ang="16200000">
                <a:pos x="wd2" y="hd2"/>
              </a:cxn>
            </a:cxnLst>
            <a:rect l="0" t="0" r="r" b="b"/>
            <a:pathLst>
              <a:path w="21600" h="21600" extrusionOk="0">
                <a:moveTo>
                  <a:pt x="13745" y="3927"/>
                </a:moveTo>
                <a:cubicBezTo>
                  <a:pt x="13204" y="3927"/>
                  <a:pt x="12764" y="4367"/>
                  <a:pt x="12764" y="4909"/>
                </a:cubicBezTo>
                <a:cubicBezTo>
                  <a:pt x="12764" y="5451"/>
                  <a:pt x="13204" y="5891"/>
                  <a:pt x="13745" y="5891"/>
                </a:cubicBezTo>
                <a:cubicBezTo>
                  <a:pt x="14287" y="5891"/>
                  <a:pt x="14727" y="5451"/>
                  <a:pt x="14727" y="4909"/>
                </a:cubicBezTo>
                <a:cubicBezTo>
                  <a:pt x="14727" y="4367"/>
                  <a:pt x="14287" y="3927"/>
                  <a:pt x="13745" y="3927"/>
                </a:cubicBezTo>
                <a:moveTo>
                  <a:pt x="16691" y="7855"/>
                </a:moveTo>
                <a:cubicBezTo>
                  <a:pt x="16149" y="7855"/>
                  <a:pt x="15709" y="8295"/>
                  <a:pt x="15709" y="8836"/>
                </a:cubicBezTo>
                <a:cubicBezTo>
                  <a:pt x="15709" y="9378"/>
                  <a:pt x="16149" y="9818"/>
                  <a:pt x="16691" y="9818"/>
                </a:cubicBezTo>
                <a:cubicBezTo>
                  <a:pt x="17233" y="9818"/>
                  <a:pt x="17673" y="9378"/>
                  <a:pt x="17673" y="8836"/>
                </a:cubicBezTo>
                <a:cubicBezTo>
                  <a:pt x="17673" y="8295"/>
                  <a:pt x="17233" y="7855"/>
                  <a:pt x="16691" y="7855"/>
                </a:cubicBezTo>
                <a:moveTo>
                  <a:pt x="7855" y="4909"/>
                </a:moveTo>
                <a:cubicBezTo>
                  <a:pt x="7313" y="4909"/>
                  <a:pt x="6873" y="5349"/>
                  <a:pt x="6873" y="5891"/>
                </a:cubicBezTo>
                <a:cubicBezTo>
                  <a:pt x="6873" y="6433"/>
                  <a:pt x="7313" y="6873"/>
                  <a:pt x="7855" y="6873"/>
                </a:cubicBezTo>
                <a:cubicBezTo>
                  <a:pt x="8396" y="6873"/>
                  <a:pt x="8836" y="6433"/>
                  <a:pt x="8836" y="5891"/>
                </a:cubicBezTo>
                <a:cubicBezTo>
                  <a:pt x="8836" y="5349"/>
                  <a:pt x="8396" y="4909"/>
                  <a:pt x="7855" y="4909"/>
                </a:cubicBezTo>
                <a:moveTo>
                  <a:pt x="3927" y="7855"/>
                </a:moveTo>
                <a:cubicBezTo>
                  <a:pt x="3385" y="7855"/>
                  <a:pt x="2945" y="8295"/>
                  <a:pt x="2945" y="8836"/>
                </a:cubicBezTo>
                <a:cubicBezTo>
                  <a:pt x="2945" y="9378"/>
                  <a:pt x="3385" y="9818"/>
                  <a:pt x="3927" y="9818"/>
                </a:cubicBezTo>
                <a:cubicBezTo>
                  <a:pt x="4469" y="9818"/>
                  <a:pt x="4909" y="9378"/>
                  <a:pt x="4909" y="8836"/>
                </a:cubicBezTo>
                <a:cubicBezTo>
                  <a:pt x="4909" y="8295"/>
                  <a:pt x="4469" y="7855"/>
                  <a:pt x="3927" y="7855"/>
                </a:cubicBezTo>
                <a:moveTo>
                  <a:pt x="1008" y="10800"/>
                </a:moveTo>
                <a:cubicBezTo>
                  <a:pt x="1278" y="5878"/>
                  <a:pt x="5552" y="1964"/>
                  <a:pt x="10800" y="1964"/>
                </a:cubicBezTo>
                <a:cubicBezTo>
                  <a:pt x="16048" y="1964"/>
                  <a:pt x="20322" y="5878"/>
                  <a:pt x="20592" y="10800"/>
                </a:cubicBezTo>
                <a:cubicBezTo>
                  <a:pt x="20592" y="10800"/>
                  <a:pt x="1008" y="10800"/>
                  <a:pt x="1008" y="10800"/>
                </a:cubicBezTo>
                <a:close/>
                <a:moveTo>
                  <a:pt x="11291" y="1005"/>
                </a:moveTo>
                <a:lnTo>
                  <a:pt x="11291" y="491"/>
                </a:lnTo>
                <a:cubicBezTo>
                  <a:pt x="11291" y="220"/>
                  <a:pt x="11071" y="0"/>
                  <a:pt x="10800" y="0"/>
                </a:cubicBezTo>
                <a:cubicBezTo>
                  <a:pt x="10529" y="0"/>
                  <a:pt x="10309" y="220"/>
                  <a:pt x="10309" y="491"/>
                </a:cubicBezTo>
                <a:lnTo>
                  <a:pt x="10309" y="1005"/>
                </a:lnTo>
                <a:cubicBezTo>
                  <a:pt x="4574" y="1252"/>
                  <a:pt x="0" y="5756"/>
                  <a:pt x="0" y="11291"/>
                </a:cubicBezTo>
                <a:cubicBezTo>
                  <a:pt x="0" y="11562"/>
                  <a:pt x="220" y="11782"/>
                  <a:pt x="491" y="11782"/>
                </a:cubicBezTo>
                <a:lnTo>
                  <a:pt x="10309" y="11782"/>
                </a:lnTo>
                <a:lnTo>
                  <a:pt x="10309" y="18655"/>
                </a:lnTo>
                <a:cubicBezTo>
                  <a:pt x="10309" y="19739"/>
                  <a:pt x="9430" y="20618"/>
                  <a:pt x="8345" y="20618"/>
                </a:cubicBezTo>
                <a:cubicBezTo>
                  <a:pt x="7261" y="20618"/>
                  <a:pt x="6382" y="19739"/>
                  <a:pt x="6382" y="18655"/>
                </a:cubicBezTo>
                <a:cubicBezTo>
                  <a:pt x="6382" y="18383"/>
                  <a:pt x="6162" y="18164"/>
                  <a:pt x="5891" y="18164"/>
                </a:cubicBezTo>
                <a:cubicBezTo>
                  <a:pt x="5620" y="18164"/>
                  <a:pt x="5400" y="18383"/>
                  <a:pt x="5400" y="18655"/>
                </a:cubicBezTo>
                <a:cubicBezTo>
                  <a:pt x="5400" y="20281"/>
                  <a:pt x="6719" y="21600"/>
                  <a:pt x="8345" y="21600"/>
                </a:cubicBezTo>
                <a:cubicBezTo>
                  <a:pt x="9804" y="21600"/>
                  <a:pt x="11007" y="20537"/>
                  <a:pt x="11242" y="19145"/>
                </a:cubicBezTo>
                <a:lnTo>
                  <a:pt x="11291" y="19145"/>
                </a:lnTo>
                <a:lnTo>
                  <a:pt x="11291" y="11782"/>
                </a:lnTo>
                <a:lnTo>
                  <a:pt x="21109" y="11782"/>
                </a:lnTo>
                <a:cubicBezTo>
                  <a:pt x="21380" y="11782"/>
                  <a:pt x="21600" y="11562"/>
                  <a:pt x="21600" y="11291"/>
                </a:cubicBezTo>
                <a:cubicBezTo>
                  <a:pt x="21600" y="5756"/>
                  <a:pt x="17026" y="1252"/>
                  <a:pt x="11291" y="1005"/>
                </a:cubicBezTo>
                <a:moveTo>
                  <a:pt x="10800" y="6873"/>
                </a:moveTo>
                <a:cubicBezTo>
                  <a:pt x="10258" y="6873"/>
                  <a:pt x="9818" y="7313"/>
                  <a:pt x="9818" y="7855"/>
                </a:cubicBezTo>
                <a:cubicBezTo>
                  <a:pt x="9818" y="8396"/>
                  <a:pt x="10258" y="8836"/>
                  <a:pt x="10800" y="8836"/>
                </a:cubicBezTo>
                <a:cubicBezTo>
                  <a:pt x="11342" y="8836"/>
                  <a:pt x="11782" y="8396"/>
                  <a:pt x="11782" y="7855"/>
                </a:cubicBezTo>
                <a:cubicBezTo>
                  <a:pt x="11782" y="7313"/>
                  <a:pt x="11342" y="6873"/>
                  <a:pt x="10800" y="6873"/>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Lato" charset="0"/>
              <a:ea typeface="Lato" charset="0"/>
              <a:cs typeface="Lato" charset="0"/>
            </a:endParaRPr>
          </a:p>
        </p:txBody>
      </p:sp>
      <p:sp>
        <p:nvSpPr>
          <p:cNvPr id="16" name="Shape 2633"/>
          <p:cNvSpPr/>
          <p:nvPr/>
        </p:nvSpPr>
        <p:spPr>
          <a:xfrm>
            <a:off x="291824" y="1537526"/>
            <a:ext cx="465394" cy="454289"/>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Lato" charset="0"/>
              <a:ea typeface="Lato" charset="0"/>
              <a:cs typeface="Lato" charset="0"/>
            </a:endParaRPr>
          </a:p>
        </p:txBody>
      </p:sp>
    </p:spTree>
    <p:extLst>
      <p:ext uri="{BB962C8B-B14F-4D97-AF65-F5344CB8AC3E}">
        <p14:creationId xmlns:p14="http://schemas.microsoft.com/office/powerpoint/2010/main" val="1105403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GB"/>
          </a:p>
        </p:txBody>
      </p:sp>
      <p:sp>
        <p:nvSpPr>
          <p:cNvPr id="3" name="Text Placeholder 2"/>
          <p:cNvSpPr>
            <a:spLocks noGrp="1"/>
          </p:cNvSpPr>
          <p:nvPr>
            <p:ph type="body" sz="quarter" idx="14"/>
          </p:nvPr>
        </p:nvSpPr>
        <p:spPr/>
        <p:txBody>
          <a:bodyPr/>
          <a:lstStyle/>
          <a:p>
            <a:endParaRPr lang="en-GB"/>
          </a:p>
        </p:txBody>
      </p:sp>
      <p:sp>
        <p:nvSpPr>
          <p:cNvPr id="4" name="Text Placeholder 3"/>
          <p:cNvSpPr>
            <a:spLocks noGrp="1"/>
          </p:cNvSpPr>
          <p:nvPr>
            <p:ph type="body" sz="quarter" idx="15"/>
          </p:nvPr>
        </p:nvSpPr>
        <p:spPr/>
        <p:txBody>
          <a:bodyPr/>
          <a:lstStyle/>
          <a:p>
            <a:endParaRPr lang="en-GB"/>
          </a:p>
        </p:txBody>
      </p:sp>
      <p:sp>
        <p:nvSpPr>
          <p:cNvPr id="5" name="Rectangle 4"/>
          <p:cNvSpPr/>
          <p:nvPr/>
        </p:nvSpPr>
        <p:spPr>
          <a:xfrm>
            <a:off x="-180528" y="-27384"/>
            <a:ext cx="9324528" cy="698477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b="1" dirty="0">
                <a:latin typeface="Calibri" panose="020F0502020204030204" pitchFamily="34" charset="0"/>
                <a:cs typeface="Calibri" panose="020F0502020204030204" pitchFamily="34" charset="0"/>
              </a:rPr>
              <a:t>Looking Ahead</a:t>
            </a:r>
            <a:endParaRPr lang="en-GB"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4819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131840" y="4653136"/>
            <a:ext cx="1849388" cy="1561356"/>
          </a:xfrm>
          <a:prstGeom prst="rect">
            <a:avLst/>
          </a:prstGeom>
        </p:spPr>
      </p:pic>
      <p:sp>
        <p:nvSpPr>
          <p:cNvPr id="2" name="Text Placeholder 1"/>
          <p:cNvSpPr>
            <a:spLocks noGrp="1"/>
          </p:cNvSpPr>
          <p:nvPr>
            <p:ph type="body" sz="quarter" idx="13"/>
          </p:nvPr>
        </p:nvSpPr>
        <p:spPr>
          <a:xfrm>
            <a:off x="467841" y="1484784"/>
            <a:ext cx="8136904" cy="3312368"/>
          </a:xfrm>
        </p:spPr>
        <p:txBody>
          <a:bodyPr/>
          <a:lstStyle/>
          <a:p>
            <a:pPr>
              <a:spcBef>
                <a:spcPts val="1200"/>
              </a:spcBef>
              <a:spcAft>
                <a:spcPts val="1200"/>
              </a:spcAft>
            </a:pPr>
            <a:r>
              <a:rPr lang="en-GB" sz="2600" dirty="0"/>
              <a:t>Mid-term review of our strategic plan 2014-2020 and planning for strategic planning process 2021-2028</a:t>
            </a:r>
          </a:p>
          <a:p>
            <a:pPr>
              <a:spcBef>
                <a:spcPts val="1200"/>
              </a:spcBef>
              <a:spcAft>
                <a:spcPts val="1200"/>
              </a:spcAft>
            </a:pPr>
            <a:r>
              <a:rPr lang="en-GB" sz="2600" dirty="0"/>
              <a:t>Preparation of the new 4 year framework partnership agreement with the EC (core programme) </a:t>
            </a:r>
          </a:p>
          <a:p>
            <a:pPr>
              <a:spcBef>
                <a:spcPts val="1200"/>
              </a:spcBef>
              <a:spcAft>
                <a:spcPts val="1200"/>
              </a:spcAft>
            </a:pPr>
            <a:r>
              <a:rPr lang="en-GB" sz="2600" dirty="0"/>
              <a:t>EPF to lead a consortium responding to upcoming IMI call on patient engagement </a:t>
            </a:r>
          </a:p>
          <a:p>
            <a:endParaRPr lang="en-GB" sz="2400" dirty="0"/>
          </a:p>
        </p:txBody>
      </p:sp>
      <p:sp>
        <p:nvSpPr>
          <p:cNvPr id="3" name="Text Placeholder 2"/>
          <p:cNvSpPr>
            <a:spLocks noGrp="1"/>
          </p:cNvSpPr>
          <p:nvPr>
            <p:ph type="body" sz="quarter" idx="14"/>
          </p:nvPr>
        </p:nvSpPr>
        <p:spPr/>
        <p:txBody>
          <a:bodyPr/>
          <a:lstStyle/>
          <a:p>
            <a:r>
              <a:rPr lang="en-GB" dirty="0"/>
              <a:t>Mid-Term Review and Planning</a:t>
            </a:r>
          </a:p>
        </p:txBody>
      </p:sp>
    </p:spTree>
    <p:extLst>
      <p:ext uri="{BB962C8B-B14F-4D97-AF65-F5344CB8AC3E}">
        <p14:creationId xmlns:p14="http://schemas.microsoft.com/office/powerpoint/2010/main" val="2051747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1403648" y="3212976"/>
            <a:ext cx="6336704" cy="504056"/>
          </a:xfrm>
        </p:spPr>
        <p:txBody>
          <a:bodyPr/>
          <a:lstStyle/>
          <a:p>
            <a:r>
              <a:rPr lang="en-GB" sz="2000" dirty="0" err="1"/>
              <a:t>Radu</a:t>
            </a:r>
            <a:r>
              <a:rPr lang="en-GB" sz="2000" dirty="0"/>
              <a:t> </a:t>
            </a:r>
            <a:r>
              <a:rPr lang="en-GB" sz="2000" dirty="0" err="1"/>
              <a:t>Ganescu</a:t>
            </a:r>
            <a:endParaRPr lang="en-GB" sz="2000" dirty="0"/>
          </a:p>
          <a:p>
            <a:r>
              <a:rPr lang="en-GB" sz="1400" dirty="0"/>
              <a:t>EPF Treasurer</a:t>
            </a:r>
          </a:p>
        </p:txBody>
      </p:sp>
      <p:sp>
        <p:nvSpPr>
          <p:cNvPr id="9" name="Text Placeholder 8"/>
          <p:cNvSpPr>
            <a:spLocks noGrp="1"/>
          </p:cNvSpPr>
          <p:nvPr>
            <p:ph type="body" sz="quarter" idx="10"/>
          </p:nvPr>
        </p:nvSpPr>
        <p:spPr/>
        <p:txBody>
          <a:bodyPr/>
          <a:lstStyle/>
          <a:p>
            <a:r>
              <a:rPr lang="en-GB" dirty="0"/>
              <a:t>EPF Budget 2017</a:t>
            </a:r>
          </a:p>
        </p:txBody>
      </p:sp>
      <p:sp>
        <p:nvSpPr>
          <p:cNvPr id="8" name="Text Placeholder 6"/>
          <p:cNvSpPr>
            <a:spLocks noGrp="1"/>
          </p:cNvSpPr>
          <p:nvPr>
            <p:ph type="body" sz="quarter" idx="14"/>
          </p:nvPr>
        </p:nvSpPr>
        <p:spPr>
          <a:xfrm>
            <a:off x="6156176" y="4725144"/>
            <a:ext cx="2987824" cy="792088"/>
          </a:xfrm>
        </p:spPr>
        <p:txBody>
          <a:bodyPr/>
          <a:lstStyle/>
          <a:p>
            <a:pPr lvl="0" algn="r"/>
            <a:endParaRPr lang="en-GB" sz="1400" dirty="0">
              <a:solidFill>
                <a:prstClr val="white"/>
              </a:solidFill>
            </a:endParaRPr>
          </a:p>
          <a:p>
            <a:pPr lvl="0" algn="r"/>
            <a:endParaRPr lang="en-GB" sz="1400" dirty="0">
              <a:solidFill>
                <a:prstClr val="white"/>
              </a:solidFill>
            </a:endParaRPr>
          </a:p>
          <a:p>
            <a:pPr lvl="0" algn="r"/>
            <a:r>
              <a:rPr lang="en-GB" sz="1400" dirty="0">
                <a:solidFill>
                  <a:prstClr val="white"/>
                </a:solidFill>
              </a:rPr>
              <a:t>@</a:t>
            </a:r>
            <a:r>
              <a:rPr lang="en-GB" sz="1400" dirty="0" err="1">
                <a:solidFill>
                  <a:prstClr val="white"/>
                </a:solidFill>
              </a:rPr>
              <a:t>eupatientsforum</a:t>
            </a:r>
            <a:endParaRPr lang="en-GB" sz="1400" dirty="0">
              <a:solidFill>
                <a:prstClr val="white"/>
              </a:solidFill>
            </a:endParaRPr>
          </a:p>
          <a:p>
            <a:pPr algn="r"/>
            <a:endParaRPr lang="en-GB" sz="2000" b="1" dirty="0"/>
          </a:p>
        </p:txBody>
      </p:sp>
      <p:sp>
        <p:nvSpPr>
          <p:cNvPr id="10" name="Text Placeholder 4"/>
          <p:cNvSpPr>
            <a:spLocks noGrp="1"/>
          </p:cNvSpPr>
          <p:nvPr>
            <p:ph type="body" sz="quarter" idx="12"/>
          </p:nvPr>
        </p:nvSpPr>
        <p:spPr>
          <a:xfrm>
            <a:off x="251520" y="4800212"/>
            <a:ext cx="3096344" cy="779323"/>
          </a:xfrm>
        </p:spPr>
        <p:txBody>
          <a:bodyPr/>
          <a:lstStyle/>
          <a:p>
            <a:r>
              <a:rPr lang="en-GB" dirty="0"/>
              <a:t>10/04/17</a:t>
            </a:r>
          </a:p>
          <a:p>
            <a:r>
              <a:rPr lang="en-GB" dirty="0"/>
              <a:t>EPF Annual General Meeting</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0091" y="5189874"/>
            <a:ext cx="372160" cy="306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1294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07504" y="1124744"/>
            <a:ext cx="7632848" cy="4536480"/>
          </a:xfrm>
        </p:spPr>
        <p:txBody>
          <a:bodyPr/>
          <a:lstStyle/>
          <a:p>
            <a:r>
              <a:rPr lang="en-GB" sz="2000" b="1" dirty="0">
                <a:solidFill>
                  <a:schemeClr val="tx2"/>
                </a:solidFill>
              </a:rPr>
              <a:t>EPF continues to receive an Operating Grant </a:t>
            </a:r>
            <a:br>
              <a:rPr lang="en-GB" sz="2000" b="1" dirty="0">
                <a:solidFill>
                  <a:schemeClr val="tx2"/>
                </a:solidFill>
              </a:rPr>
            </a:br>
            <a:r>
              <a:rPr lang="en-GB" sz="1800" dirty="0">
                <a:solidFill>
                  <a:schemeClr val="tx2"/>
                </a:solidFill>
              </a:rPr>
              <a:t>(3</a:t>
            </a:r>
            <a:r>
              <a:rPr lang="en-GB" sz="1800" baseline="30000" dirty="0">
                <a:solidFill>
                  <a:schemeClr val="tx2"/>
                </a:solidFill>
              </a:rPr>
              <a:t>rd</a:t>
            </a:r>
            <a:r>
              <a:rPr lang="en-GB" sz="1800" dirty="0">
                <a:solidFill>
                  <a:schemeClr val="tx2"/>
                </a:solidFill>
              </a:rPr>
              <a:t> year under the Framework Partnership Agreement with the EC) </a:t>
            </a:r>
            <a:br>
              <a:rPr lang="en-GB" sz="1800" dirty="0">
                <a:solidFill>
                  <a:schemeClr val="tx2"/>
                </a:solidFill>
              </a:rPr>
            </a:br>
            <a:r>
              <a:rPr lang="en-GB" sz="1800" dirty="0">
                <a:solidFill>
                  <a:schemeClr val="tx2"/>
                </a:solidFill>
              </a:rPr>
              <a:t>= </a:t>
            </a:r>
            <a:r>
              <a:rPr lang="en-GB" sz="1800" dirty="0">
                <a:solidFill>
                  <a:srgbClr val="FF0000"/>
                </a:solidFill>
              </a:rPr>
              <a:t>38% of our budget = </a:t>
            </a:r>
            <a:r>
              <a:rPr lang="en-GB" sz="1800" b="1" dirty="0">
                <a:solidFill>
                  <a:srgbClr val="FF0000"/>
                </a:solidFill>
              </a:rPr>
              <a:t>EUR 928.469</a:t>
            </a:r>
          </a:p>
          <a:p>
            <a:pPr marL="0" indent="0">
              <a:buNone/>
            </a:pPr>
            <a:endParaRPr lang="en-GB" sz="1200" b="1" dirty="0">
              <a:solidFill>
                <a:srgbClr val="FF0000"/>
              </a:solidFill>
            </a:endParaRPr>
          </a:p>
          <a:p>
            <a:r>
              <a:rPr lang="en-GB" sz="2000" b="1" dirty="0">
                <a:solidFill>
                  <a:schemeClr val="tx2"/>
                </a:solidFill>
              </a:rPr>
              <a:t>The funding structure is the same as previous years:</a:t>
            </a:r>
          </a:p>
          <a:p>
            <a:pPr lvl="1"/>
            <a:r>
              <a:rPr lang="en-GB" sz="1600" dirty="0">
                <a:solidFill>
                  <a:schemeClr val="tx2"/>
                </a:solidFill>
              </a:rPr>
              <a:t>80% EC funds</a:t>
            </a:r>
          </a:p>
          <a:p>
            <a:pPr lvl="1"/>
            <a:r>
              <a:rPr lang="en-GB" sz="1600" dirty="0">
                <a:solidFill>
                  <a:schemeClr val="tx2"/>
                </a:solidFill>
              </a:rPr>
              <a:t>19% Corporate Sponsorships</a:t>
            </a:r>
          </a:p>
          <a:p>
            <a:pPr lvl="1"/>
            <a:r>
              <a:rPr lang="en-GB" sz="1600" dirty="0">
                <a:solidFill>
                  <a:schemeClr val="tx2"/>
                </a:solidFill>
              </a:rPr>
              <a:t>1% membership fees</a:t>
            </a:r>
          </a:p>
          <a:p>
            <a:pPr marL="0" indent="0">
              <a:buNone/>
            </a:pPr>
            <a:endParaRPr lang="en-GB" sz="1400" b="1" dirty="0">
              <a:solidFill>
                <a:srgbClr val="FF0000"/>
              </a:solidFill>
            </a:endParaRPr>
          </a:p>
          <a:p>
            <a:r>
              <a:rPr lang="en-GB" sz="2000" b="1" dirty="0">
                <a:solidFill>
                  <a:schemeClr val="tx2"/>
                </a:solidFill>
              </a:rPr>
              <a:t>What does the Operating Grant cover?</a:t>
            </a:r>
          </a:p>
          <a:p>
            <a:pPr lvl="1"/>
            <a:r>
              <a:rPr lang="en-GB" sz="1600" dirty="0">
                <a:solidFill>
                  <a:schemeClr val="tx2"/>
                </a:solidFill>
              </a:rPr>
              <a:t>Policy &amp; advocacy work</a:t>
            </a:r>
          </a:p>
          <a:p>
            <a:pPr lvl="1"/>
            <a:r>
              <a:rPr lang="en-GB" sz="1600" dirty="0">
                <a:solidFill>
                  <a:schemeClr val="tx2"/>
                </a:solidFill>
              </a:rPr>
              <a:t>Costs linked to administration, operations, IT and finances – related costs</a:t>
            </a:r>
          </a:p>
          <a:p>
            <a:pPr lvl="1"/>
            <a:r>
              <a:rPr lang="en-GB" sz="1600" dirty="0">
                <a:solidFill>
                  <a:schemeClr val="tx2"/>
                </a:solidFill>
              </a:rPr>
              <a:t>Communication and membership</a:t>
            </a:r>
          </a:p>
          <a:p>
            <a:pPr lvl="1"/>
            <a:r>
              <a:rPr lang="en-GB" sz="1600" dirty="0">
                <a:solidFill>
                  <a:schemeClr val="tx2"/>
                </a:solidFill>
              </a:rPr>
              <a:t>External representation</a:t>
            </a:r>
          </a:p>
          <a:p>
            <a:pPr lvl="1"/>
            <a:r>
              <a:rPr lang="en-GB" sz="1600" dirty="0">
                <a:solidFill>
                  <a:schemeClr val="tx2"/>
                </a:solidFill>
              </a:rPr>
              <a:t>Core events (AGM, Regional Advocacy Seminar, Patient Safety Conference, Internal meetings - PAG, Working Groups, Access Campaign)</a:t>
            </a:r>
          </a:p>
          <a:p>
            <a:pPr lvl="1"/>
            <a:r>
              <a:rPr lang="en-GB" sz="1600" dirty="0">
                <a:solidFill>
                  <a:schemeClr val="tx2"/>
                </a:solidFill>
              </a:rPr>
              <a:t>Youth Group activities</a:t>
            </a:r>
            <a:endParaRPr lang="en-GB" sz="1600" dirty="0"/>
          </a:p>
          <a:p>
            <a:endParaRPr lang="en-GB" dirty="0"/>
          </a:p>
        </p:txBody>
      </p:sp>
      <p:sp>
        <p:nvSpPr>
          <p:cNvPr id="3" name="Text Placeholder 2"/>
          <p:cNvSpPr>
            <a:spLocks noGrp="1"/>
          </p:cNvSpPr>
          <p:nvPr>
            <p:ph type="body" sz="quarter" idx="14"/>
          </p:nvPr>
        </p:nvSpPr>
        <p:spPr/>
        <p:txBody>
          <a:bodyPr/>
          <a:lstStyle/>
          <a:p>
            <a:r>
              <a:rPr lang="en-GB" dirty="0"/>
              <a:t>EPF 2017 Budget: Main Features</a:t>
            </a:r>
          </a:p>
        </p:txBody>
      </p:sp>
    </p:spTree>
    <p:extLst>
      <p:ext uri="{BB962C8B-B14F-4D97-AF65-F5344CB8AC3E}">
        <p14:creationId xmlns:p14="http://schemas.microsoft.com/office/powerpoint/2010/main" val="11081617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11472" y="145969"/>
            <a:ext cx="6912471" cy="647700"/>
          </a:xfrm>
        </p:spPr>
        <p:txBody>
          <a:bodyPr/>
          <a:lstStyle/>
          <a:p>
            <a:r>
              <a:rPr lang="en-GB" dirty="0"/>
              <a:t>Empowerment Working Group</a:t>
            </a:r>
            <a:endParaRPr lang="en-IE" sz="2400" dirty="0"/>
          </a:p>
        </p:txBody>
      </p:sp>
      <p:sp>
        <p:nvSpPr>
          <p:cNvPr id="67" name="TextBox 66"/>
          <p:cNvSpPr txBox="1"/>
          <p:nvPr/>
        </p:nvSpPr>
        <p:spPr>
          <a:xfrm>
            <a:off x="2843808" y="1790180"/>
            <a:ext cx="3872122" cy="95410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800" b="1" i="1" dirty="0">
                <a:latin typeface="Calibri" panose="020F0502020204030204" pitchFamily="34" charset="0"/>
                <a:cs typeface="Calibri" panose="020F0502020204030204" pitchFamily="34" charset="0"/>
              </a:rPr>
              <a:t>2016 work plan focused on</a:t>
            </a:r>
            <a:r>
              <a:rPr lang="en-GB" sz="2800" b="1" i="1" dirty="0">
                <a:solidFill>
                  <a:prstClr val="black"/>
                </a:solidFill>
                <a:latin typeface="Calibri" panose="020F0502020204030204" pitchFamily="34" charset="0"/>
                <a:cs typeface="Calibri" panose="020F0502020204030204" pitchFamily="34" charset="0"/>
              </a:rPr>
              <a:t>:</a:t>
            </a:r>
            <a:endParaRPr lang="en-GB" sz="2800" b="1" i="1" dirty="0">
              <a:latin typeface="Calibri" panose="020F0502020204030204" pitchFamily="34" charset="0"/>
              <a:cs typeface="Calibri" panose="020F0502020204030204" pitchFamily="34" charset="0"/>
            </a:endParaRPr>
          </a:p>
        </p:txBody>
      </p:sp>
      <p:sp>
        <p:nvSpPr>
          <p:cNvPr id="2" name="Rectangle 1"/>
          <p:cNvSpPr/>
          <p:nvPr/>
        </p:nvSpPr>
        <p:spPr>
          <a:xfrm>
            <a:off x="154510" y="3761902"/>
            <a:ext cx="4572000" cy="193899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a:spAutoFit/>
          </a:bodyPr>
          <a:lstStyle/>
          <a:p>
            <a:r>
              <a:rPr lang="en-GB" sz="2000" b="1" dirty="0">
                <a:latin typeface="Calibri" panose="020F0502020204030204" pitchFamily="34" charset="0"/>
                <a:cs typeface="Calibri" panose="020F0502020204030204" pitchFamily="34" charset="0"/>
              </a:rPr>
              <a:t>Patients’ Rights And Responsibilities</a:t>
            </a:r>
          </a:p>
          <a:p>
            <a:endParaRPr lang="en-GB" sz="2000" b="1" dirty="0">
              <a:latin typeface="Calibri" panose="020F0502020204030204" pitchFamily="34" charset="0"/>
              <a:cs typeface="Calibri" panose="020F0502020204030204" pitchFamily="34" charset="0"/>
            </a:endParaRPr>
          </a:p>
          <a:p>
            <a:r>
              <a:rPr lang="en-GB" sz="2000" dirty="0">
                <a:latin typeface="Calibri" panose="020F0502020204030204" pitchFamily="34" charset="0"/>
                <a:cs typeface="Calibri" panose="020F0502020204030204" pitchFamily="34" charset="0"/>
              </a:rPr>
              <a:t>Paper on patients’ rights and responsibilities which will serve as a basis for further reflection with the membership.</a:t>
            </a:r>
          </a:p>
        </p:txBody>
      </p:sp>
      <p:sp>
        <p:nvSpPr>
          <p:cNvPr id="8" name="Rectangle 7"/>
          <p:cNvSpPr/>
          <p:nvPr/>
        </p:nvSpPr>
        <p:spPr>
          <a:xfrm>
            <a:off x="4942533" y="3761902"/>
            <a:ext cx="4032448" cy="193899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en-GB" sz="2000" b="1" dirty="0">
                <a:latin typeface="Calibri" panose="020F0502020204030204" pitchFamily="34" charset="0"/>
                <a:cs typeface="Calibri" panose="020F0502020204030204" pitchFamily="34" charset="0"/>
              </a:rPr>
              <a:t>Healthcare Quality Indicators For</a:t>
            </a:r>
          </a:p>
          <a:p>
            <a:pPr algn="just"/>
            <a:r>
              <a:rPr lang="en-GB" sz="2000" b="1" dirty="0">
                <a:latin typeface="Calibri" panose="020F0502020204030204" pitchFamily="34" charset="0"/>
                <a:cs typeface="Calibri" panose="020F0502020204030204" pitchFamily="34" charset="0"/>
              </a:rPr>
              <a:t>Patient-centeredness</a:t>
            </a:r>
          </a:p>
          <a:p>
            <a:endParaRPr lang="en-GB" sz="2000" dirty="0">
              <a:latin typeface="Calibri" panose="020F0502020204030204" pitchFamily="34" charset="0"/>
              <a:cs typeface="Calibri" panose="020F0502020204030204" pitchFamily="34" charset="0"/>
            </a:endParaRPr>
          </a:p>
          <a:p>
            <a:r>
              <a:rPr lang="en-GB" sz="2000" dirty="0">
                <a:latin typeface="Calibri" panose="020F0502020204030204" pitchFamily="34" charset="0"/>
                <a:cs typeface="Calibri" panose="020F0502020204030204" pitchFamily="34" charset="0"/>
              </a:rPr>
              <a:t>Meeting with OECD expert to discuss further work</a:t>
            </a:r>
          </a:p>
          <a:p>
            <a:endParaRPr lang="en-GB" sz="2000" dirty="0"/>
          </a:p>
        </p:txBody>
      </p:sp>
      <p:pic>
        <p:nvPicPr>
          <p:cNvPr id="7" name="Picture 6"/>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82315">
            <a:off x="5377488" y="2685093"/>
            <a:ext cx="916884" cy="1136001"/>
          </a:xfrm>
          <a:prstGeom prst="rect">
            <a:avLst/>
          </a:prstGeom>
        </p:spPr>
      </p:pic>
      <p:pic>
        <p:nvPicPr>
          <p:cNvPr id="10" name="Picture 9"/>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07559">
            <a:off x="3229018" y="2717001"/>
            <a:ext cx="916884" cy="1136001"/>
          </a:xfrm>
          <a:prstGeom prst="rect">
            <a:avLst/>
          </a:prstGeom>
        </p:spPr>
      </p:pic>
    </p:spTree>
    <p:extLst>
      <p:ext uri="{BB962C8B-B14F-4D97-AF65-F5344CB8AC3E}">
        <p14:creationId xmlns:p14="http://schemas.microsoft.com/office/powerpoint/2010/main" val="966057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GB" dirty="0"/>
              <a:t>EPF 2017 Budget: Main Features</a:t>
            </a:r>
          </a:p>
        </p:txBody>
      </p:sp>
      <p:sp>
        <p:nvSpPr>
          <p:cNvPr id="5" name="Text Placeholder 1"/>
          <p:cNvSpPr>
            <a:spLocks noGrp="1"/>
          </p:cNvSpPr>
          <p:nvPr>
            <p:ph type="body" sz="quarter" idx="13"/>
          </p:nvPr>
        </p:nvSpPr>
        <p:spPr>
          <a:xfrm>
            <a:off x="323528" y="1340768"/>
            <a:ext cx="6552728" cy="4896544"/>
          </a:xfrm>
        </p:spPr>
        <p:txBody>
          <a:bodyPr/>
          <a:lstStyle/>
          <a:p>
            <a:r>
              <a:rPr lang="en-GB" sz="2400" b="1" dirty="0">
                <a:solidFill>
                  <a:schemeClr val="tx2"/>
                </a:solidFill>
              </a:rPr>
              <a:t>EUR 287.000 carry over from 2016</a:t>
            </a:r>
          </a:p>
          <a:p>
            <a:pPr lvl="1"/>
            <a:r>
              <a:rPr lang="en-GB" sz="1800" dirty="0">
                <a:solidFill>
                  <a:schemeClr val="tx2"/>
                </a:solidFill>
              </a:rPr>
              <a:t>Capacity Building Programme</a:t>
            </a:r>
          </a:p>
          <a:p>
            <a:pPr lvl="1"/>
            <a:r>
              <a:rPr lang="en-GB" sz="1800" dirty="0" err="1">
                <a:solidFill>
                  <a:schemeClr val="tx2"/>
                </a:solidFill>
              </a:rPr>
              <a:t>ProStep</a:t>
            </a:r>
            <a:endParaRPr lang="en-GB" sz="1800" dirty="0">
              <a:solidFill>
                <a:schemeClr val="tx2"/>
              </a:solidFill>
            </a:endParaRPr>
          </a:p>
          <a:p>
            <a:pPr marL="457200" lvl="1" indent="0">
              <a:buNone/>
            </a:pPr>
            <a:endParaRPr lang="en-GB" sz="1800" b="1" dirty="0">
              <a:solidFill>
                <a:schemeClr val="tx2"/>
              </a:solidFill>
            </a:endParaRPr>
          </a:p>
          <a:p>
            <a:r>
              <a:rPr lang="en-GB" sz="2400" b="1" dirty="0">
                <a:solidFill>
                  <a:schemeClr val="tx2"/>
                </a:solidFill>
              </a:rPr>
              <a:t>EPF staff in 2017 :</a:t>
            </a:r>
          </a:p>
          <a:p>
            <a:pPr lvl="1"/>
            <a:r>
              <a:rPr lang="en-GB" sz="1800" dirty="0">
                <a:solidFill>
                  <a:schemeClr val="tx2"/>
                </a:solidFill>
              </a:rPr>
              <a:t>Staff 12.98 Full Time Equivalents (FTE)</a:t>
            </a:r>
          </a:p>
          <a:p>
            <a:pPr lvl="1"/>
            <a:r>
              <a:rPr lang="en-GB" sz="1800" dirty="0">
                <a:solidFill>
                  <a:schemeClr val="tx2"/>
                </a:solidFill>
              </a:rPr>
              <a:t>14 people in the Brussels Secretariat (of which three are currently being recruited) + 1 Youth Intern</a:t>
            </a:r>
          </a:p>
          <a:p>
            <a:pPr lvl="1"/>
            <a:r>
              <a:rPr lang="en-GB" sz="1800" dirty="0">
                <a:solidFill>
                  <a:schemeClr val="tx2"/>
                </a:solidFill>
              </a:rPr>
              <a:t>Secretary General</a:t>
            </a:r>
          </a:p>
          <a:p>
            <a:pPr lvl="1"/>
            <a:r>
              <a:rPr lang="en-GB" sz="1800" dirty="0">
                <a:solidFill>
                  <a:schemeClr val="tx2"/>
                </a:solidFill>
              </a:rPr>
              <a:t>EUPATI Coordinator</a:t>
            </a:r>
          </a:p>
          <a:p>
            <a:pPr marL="457200" lvl="1" indent="0">
              <a:buNone/>
            </a:pPr>
            <a:endParaRPr lang="en-GB" sz="1600" b="1" dirty="0">
              <a:solidFill>
                <a:schemeClr val="tx2"/>
              </a:solidFill>
            </a:endParaRPr>
          </a:p>
          <a:p>
            <a:endParaRPr lang="en-GB" dirty="0"/>
          </a:p>
        </p:txBody>
      </p:sp>
    </p:spTree>
    <p:extLst>
      <p:ext uri="{BB962C8B-B14F-4D97-AF65-F5344CB8AC3E}">
        <p14:creationId xmlns:p14="http://schemas.microsoft.com/office/powerpoint/2010/main" val="23460418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07504" y="261020"/>
            <a:ext cx="6912471" cy="647700"/>
          </a:xfrm>
        </p:spPr>
        <p:txBody>
          <a:bodyPr/>
          <a:lstStyle/>
          <a:p>
            <a:r>
              <a:rPr lang="en-GB" dirty="0">
                <a:solidFill>
                  <a:schemeClr val="tx2"/>
                </a:solidFill>
              </a:rPr>
              <a:t>EPF Budget 2017 - Overview</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 y="1124744"/>
            <a:ext cx="9144000" cy="5285549"/>
          </a:xfrm>
          <a:prstGeom prst="rect">
            <a:avLst/>
          </a:prstGeom>
        </p:spPr>
      </p:pic>
    </p:spTree>
    <p:extLst>
      <p:ext uri="{BB962C8B-B14F-4D97-AF65-F5344CB8AC3E}">
        <p14:creationId xmlns:p14="http://schemas.microsoft.com/office/powerpoint/2010/main" val="11571938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07504" y="261020"/>
            <a:ext cx="6912471" cy="647700"/>
          </a:xfrm>
        </p:spPr>
        <p:txBody>
          <a:bodyPr/>
          <a:lstStyle/>
          <a:p>
            <a:r>
              <a:rPr lang="en-GB" dirty="0">
                <a:solidFill>
                  <a:schemeClr val="tx2"/>
                </a:solidFill>
              </a:rPr>
              <a:t>EPF Income 2017</a:t>
            </a:r>
          </a:p>
        </p:txBody>
      </p:sp>
      <p:graphicFrame>
        <p:nvGraphicFramePr>
          <p:cNvPr id="4" name="Chart 3">
            <a:extLst>
              <a:ext uri="{FF2B5EF4-FFF2-40B4-BE49-F238E27FC236}">
                <a16:creationId xmlns:a16="http://schemas.microsoft.com/office/drawing/2014/main" id="{F57BAD94-A505-4CB0-BF17-50273D4B5DD8}"/>
              </a:ext>
            </a:extLst>
          </p:cNvPr>
          <p:cNvGraphicFramePr>
            <a:graphicFrameLocks/>
          </p:cNvGraphicFramePr>
          <p:nvPr>
            <p:extLst/>
          </p:nvPr>
        </p:nvGraphicFramePr>
        <p:xfrm>
          <a:off x="251520" y="1059656"/>
          <a:ext cx="8496944" cy="51056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213860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25347" y="1484784"/>
            <a:ext cx="6264696" cy="4536480"/>
          </a:xfrm>
        </p:spPr>
        <p:txBody>
          <a:bodyPr/>
          <a:lstStyle/>
          <a:p>
            <a:r>
              <a:rPr lang="en-GB" sz="2000" dirty="0"/>
              <a:t>The five-year EUPATI project funded under the Innovative Medicines Initiative (IMI) ended in January 2017</a:t>
            </a:r>
          </a:p>
          <a:p>
            <a:r>
              <a:rPr lang="en-GB" sz="2000" dirty="0"/>
              <a:t>“New” EUPATI programme moving forward under the direction of EPF</a:t>
            </a:r>
          </a:p>
          <a:p>
            <a:pPr lvl="1"/>
            <a:r>
              <a:rPr lang="en-GB" sz="2000" dirty="0"/>
              <a:t>“</a:t>
            </a:r>
            <a:r>
              <a:rPr lang="en-GB" sz="1800" dirty="0"/>
              <a:t>Bridging model”;</a:t>
            </a:r>
          </a:p>
          <a:p>
            <a:pPr lvl="1"/>
            <a:r>
              <a:rPr lang="en-GB" sz="1800" dirty="0"/>
              <a:t>Focusing on the project’s core tasks;</a:t>
            </a:r>
          </a:p>
          <a:p>
            <a:pPr lvl="1"/>
            <a:r>
              <a:rPr lang="en-GB" sz="1800" dirty="0"/>
              <a:t>Substantially reduced annual budget;</a:t>
            </a:r>
          </a:p>
          <a:p>
            <a:pPr marL="57150" indent="0">
              <a:buNone/>
            </a:pPr>
            <a:endParaRPr lang="en-GB" sz="2000" dirty="0"/>
          </a:p>
          <a:p>
            <a:pPr marL="57150" indent="0">
              <a:buNone/>
            </a:pPr>
            <a:r>
              <a:rPr lang="en-GB" sz="2000" dirty="0">
                <a:sym typeface="Wingdings" panose="05000000000000000000" pitchFamily="2" charset="2"/>
              </a:rPr>
              <a:t> </a:t>
            </a:r>
            <a:r>
              <a:rPr lang="en-GB" sz="2000" dirty="0"/>
              <a:t>This approach ensures the continuity of EUPATI as a hugely successful project and a trusted brand for patient education in R&amp;D while facing the realities of a post-EU-funded project period and seeking longer term sustainability</a:t>
            </a:r>
          </a:p>
          <a:p>
            <a:pPr marL="457200" lvl="1" indent="0">
              <a:buNone/>
            </a:pPr>
            <a:endParaRPr lang="en-GB" sz="2000" dirty="0"/>
          </a:p>
          <a:p>
            <a:endParaRPr lang="en-GB" dirty="0"/>
          </a:p>
        </p:txBody>
      </p:sp>
      <p:sp>
        <p:nvSpPr>
          <p:cNvPr id="3" name="Text Placeholder 2"/>
          <p:cNvSpPr>
            <a:spLocks noGrp="1"/>
          </p:cNvSpPr>
          <p:nvPr>
            <p:ph type="body" sz="quarter" idx="14"/>
          </p:nvPr>
        </p:nvSpPr>
        <p:spPr/>
        <p:txBody>
          <a:bodyPr/>
          <a:lstStyle/>
          <a:p>
            <a:r>
              <a:rPr lang="en-GB" dirty="0"/>
              <a:t>New EUPATI Programme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6931" y="1628800"/>
            <a:ext cx="2451161" cy="1715385"/>
          </a:xfrm>
          <a:prstGeom prst="rect">
            <a:avLst/>
          </a:prstGeom>
        </p:spPr>
      </p:pic>
    </p:spTree>
    <p:extLst>
      <p:ext uri="{BB962C8B-B14F-4D97-AF65-F5344CB8AC3E}">
        <p14:creationId xmlns:p14="http://schemas.microsoft.com/office/powerpoint/2010/main" val="1850925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07504" y="261020"/>
            <a:ext cx="6912471" cy="647700"/>
          </a:xfrm>
        </p:spPr>
        <p:txBody>
          <a:bodyPr/>
          <a:lstStyle/>
          <a:p>
            <a:r>
              <a:rPr lang="en-GB" dirty="0">
                <a:solidFill>
                  <a:schemeClr val="tx2"/>
                </a:solidFill>
              </a:rPr>
              <a:t>EPF Income 2017: Public Funds</a:t>
            </a:r>
          </a:p>
        </p:txBody>
      </p:sp>
      <p:graphicFrame>
        <p:nvGraphicFramePr>
          <p:cNvPr id="4" name="Chart 3">
            <a:extLst>
              <a:ext uri="{FF2B5EF4-FFF2-40B4-BE49-F238E27FC236}">
                <a16:creationId xmlns:a16="http://schemas.microsoft.com/office/drawing/2014/main" id="{2420C3AD-3CBC-4071-868C-0AF06BB3D7C3}"/>
              </a:ext>
            </a:extLst>
          </p:cNvPr>
          <p:cNvGraphicFramePr>
            <a:graphicFrameLocks/>
          </p:cNvGraphicFramePr>
          <p:nvPr>
            <p:extLst/>
          </p:nvPr>
        </p:nvGraphicFramePr>
        <p:xfrm>
          <a:off x="611560" y="1268760"/>
          <a:ext cx="8064896" cy="48245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96957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07504" y="261020"/>
            <a:ext cx="6912471" cy="647700"/>
          </a:xfrm>
        </p:spPr>
        <p:txBody>
          <a:bodyPr/>
          <a:lstStyle/>
          <a:p>
            <a:r>
              <a:rPr lang="en-GB" dirty="0">
                <a:solidFill>
                  <a:schemeClr val="tx2"/>
                </a:solidFill>
              </a:rPr>
              <a:t>2017 Expenditures: Overview  </a:t>
            </a:r>
          </a:p>
        </p:txBody>
      </p:sp>
      <p:graphicFrame>
        <p:nvGraphicFramePr>
          <p:cNvPr id="5" name="Chart 4"/>
          <p:cNvGraphicFramePr>
            <a:graphicFrameLocks/>
          </p:cNvGraphicFramePr>
          <p:nvPr>
            <p:extLst/>
          </p:nvPr>
        </p:nvGraphicFramePr>
        <p:xfrm>
          <a:off x="40746" y="620688"/>
          <a:ext cx="9062508" cy="59046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59604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79512" y="188640"/>
            <a:ext cx="6912471" cy="647700"/>
          </a:xfrm>
        </p:spPr>
        <p:txBody>
          <a:bodyPr/>
          <a:lstStyle/>
          <a:p>
            <a:r>
              <a:rPr lang="en-GB" dirty="0">
                <a:solidFill>
                  <a:schemeClr val="tx2"/>
                </a:solidFill>
              </a:rPr>
              <a:t>2017 Expenditures by Type </a:t>
            </a:r>
          </a:p>
        </p:txBody>
      </p:sp>
      <p:graphicFrame>
        <p:nvGraphicFramePr>
          <p:cNvPr id="5" name="Chart 4"/>
          <p:cNvGraphicFramePr>
            <a:graphicFrameLocks/>
          </p:cNvGraphicFramePr>
          <p:nvPr>
            <p:extLst/>
          </p:nvPr>
        </p:nvGraphicFramePr>
        <p:xfrm>
          <a:off x="0" y="1080120"/>
          <a:ext cx="9144000" cy="58772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041148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5496" y="188640"/>
            <a:ext cx="6912471" cy="647700"/>
          </a:xfrm>
        </p:spPr>
        <p:txBody>
          <a:bodyPr/>
          <a:lstStyle/>
          <a:p>
            <a:r>
              <a:rPr lang="en-GB" dirty="0">
                <a:solidFill>
                  <a:schemeClr val="tx2"/>
                </a:solidFill>
              </a:rPr>
              <a:t>Operating Grant 2017 Expenditures</a:t>
            </a:r>
          </a:p>
        </p:txBody>
      </p:sp>
      <p:graphicFrame>
        <p:nvGraphicFramePr>
          <p:cNvPr id="5" name="Chart 4"/>
          <p:cNvGraphicFramePr>
            <a:graphicFrameLocks/>
          </p:cNvGraphicFramePr>
          <p:nvPr>
            <p:extLst/>
          </p:nvPr>
        </p:nvGraphicFramePr>
        <p:xfrm>
          <a:off x="0" y="980728"/>
          <a:ext cx="9144000" cy="58772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nvPr>
        </p:nvGraphicFramePr>
        <p:xfrm>
          <a:off x="35496" y="1124744"/>
          <a:ext cx="9143999" cy="60409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69809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1403648" y="3535482"/>
            <a:ext cx="6336704" cy="504056"/>
          </a:xfrm>
        </p:spPr>
        <p:txBody>
          <a:bodyPr/>
          <a:lstStyle/>
          <a:p>
            <a:r>
              <a:rPr lang="en-GB" sz="2000" dirty="0"/>
              <a:t>Marco Greco</a:t>
            </a:r>
          </a:p>
          <a:p>
            <a:r>
              <a:rPr lang="en-GB" sz="1400" dirty="0"/>
              <a:t>EPF President</a:t>
            </a:r>
          </a:p>
        </p:txBody>
      </p:sp>
      <p:sp>
        <p:nvSpPr>
          <p:cNvPr id="9" name="Text Placeholder 8"/>
          <p:cNvSpPr>
            <a:spLocks noGrp="1"/>
          </p:cNvSpPr>
          <p:nvPr>
            <p:ph type="body" sz="quarter" idx="10"/>
          </p:nvPr>
        </p:nvSpPr>
        <p:spPr/>
        <p:txBody>
          <a:bodyPr/>
          <a:lstStyle/>
          <a:p>
            <a:r>
              <a:rPr lang="en-GB" dirty="0"/>
              <a:t>11. Improving synergies in 2017</a:t>
            </a:r>
          </a:p>
          <a:p>
            <a:r>
              <a:rPr lang="en-GB" dirty="0"/>
              <a:t>Cluster approach</a:t>
            </a:r>
          </a:p>
        </p:txBody>
      </p:sp>
      <p:sp>
        <p:nvSpPr>
          <p:cNvPr id="8" name="Text Placeholder 6"/>
          <p:cNvSpPr>
            <a:spLocks noGrp="1"/>
          </p:cNvSpPr>
          <p:nvPr>
            <p:ph type="body" sz="quarter" idx="14"/>
          </p:nvPr>
        </p:nvSpPr>
        <p:spPr>
          <a:xfrm>
            <a:off x="6156176" y="4725144"/>
            <a:ext cx="2987824" cy="792088"/>
          </a:xfrm>
        </p:spPr>
        <p:txBody>
          <a:bodyPr/>
          <a:lstStyle/>
          <a:p>
            <a:pPr lvl="0" algn="r"/>
            <a:endParaRPr lang="en-GB" sz="1400" dirty="0">
              <a:solidFill>
                <a:prstClr val="white"/>
              </a:solidFill>
            </a:endParaRPr>
          </a:p>
          <a:p>
            <a:pPr lvl="0" algn="r"/>
            <a:endParaRPr lang="en-GB" sz="1400" dirty="0">
              <a:solidFill>
                <a:prstClr val="white"/>
              </a:solidFill>
            </a:endParaRPr>
          </a:p>
          <a:p>
            <a:pPr lvl="0" algn="r"/>
            <a:r>
              <a:rPr lang="en-GB" sz="1400" dirty="0">
                <a:solidFill>
                  <a:prstClr val="white"/>
                </a:solidFill>
              </a:rPr>
              <a:t>@</a:t>
            </a:r>
            <a:r>
              <a:rPr lang="en-GB" sz="1400" dirty="0" err="1">
                <a:solidFill>
                  <a:prstClr val="white"/>
                </a:solidFill>
              </a:rPr>
              <a:t>eupatientsforum</a:t>
            </a:r>
            <a:endParaRPr lang="en-GB" sz="1400" dirty="0">
              <a:solidFill>
                <a:prstClr val="white"/>
              </a:solidFill>
            </a:endParaRPr>
          </a:p>
          <a:p>
            <a:pPr algn="r"/>
            <a:endParaRPr lang="en-GB" sz="2000" b="1" dirty="0"/>
          </a:p>
        </p:txBody>
      </p:sp>
      <p:sp>
        <p:nvSpPr>
          <p:cNvPr id="10" name="Text Placeholder 4"/>
          <p:cNvSpPr>
            <a:spLocks noGrp="1"/>
          </p:cNvSpPr>
          <p:nvPr>
            <p:ph type="body" sz="quarter" idx="12"/>
          </p:nvPr>
        </p:nvSpPr>
        <p:spPr>
          <a:xfrm>
            <a:off x="251520" y="4800212"/>
            <a:ext cx="3096344" cy="779323"/>
          </a:xfrm>
        </p:spPr>
        <p:txBody>
          <a:bodyPr/>
          <a:lstStyle/>
          <a:p>
            <a:r>
              <a:rPr lang="en-GB" dirty="0"/>
              <a:t>10/04/17</a:t>
            </a:r>
          </a:p>
          <a:p>
            <a:r>
              <a:rPr lang="en-GB" dirty="0"/>
              <a:t>EPF Annual General Meeting</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0091" y="5189874"/>
            <a:ext cx="372160" cy="306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14314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1403648" y="3212976"/>
            <a:ext cx="6336704" cy="504056"/>
          </a:xfrm>
        </p:spPr>
        <p:txBody>
          <a:bodyPr/>
          <a:lstStyle/>
          <a:p>
            <a:r>
              <a:rPr lang="en-GB" sz="2000" dirty="0"/>
              <a:t>Nicola Bedlington</a:t>
            </a:r>
          </a:p>
          <a:p>
            <a:r>
              <a:rPr lang="en-GB" sz="1400" dirty="0"/>
              <a:t>EPF Secretary General</a:t>
            </a:r>
          </a:p>
        </p:txBody>
      </p:sp>
      <p:sp>
        <p:nvSpPr>
          <p:cNvPr id="9" name="Text Placeholder 8"/>
          <p:cNvSpPr>
            <a:spLocks noGrp="1"/>
          </p:cNvSpPr>
          <p:nvPr>
            <p:ph type="body" sz="quarter" idx="10"/>
          </p:nvPr>
        </p:nvSpPr>
        <p:spPr/>
        <p:txBody>
          <a:bodyPr/>
          <a:lstStyle/>
          <a:p>
            <a:r>
              <a:rPr lang="en-GB" dirty="0"/>
              <a:t>12. EPF and Wider </a:t>
            </a:r>
            <a:r>
              <a:rPr lang="en-GB" dirty="0" err="1"/>
              <a:t>europe</a:t>
            </a:r>
            <a:endParaRPr lang="en-GB" dirty="0"/>
          </a:p>
        </p:txBody>
      </p:sp>
      <p:sp>
        <p:nvSpPr>
          <p:cNvPr id="8" name="Text Placeholder 6"/>
          <p:cNvSpPr>
            <a:spLocks noGrp="1"/>
          </p:cNvSpPr>
          <p:nvPr>
            <p:ph type="body" sz="quarter" idx="14"/>
          </p:nvPr>
        </p:nvSpPr>
        <p:spPr>
          <a:xfrm>
            <a:off x="6156176" y="4725144"/>
            <a:ext cx="2987824" cy="792088"/>
          </a:xfrm>
        </p:spPr>
        <p:txBody>
          <a:bodyPr/>
          <a:lstStyle/>
          <a:p>
            <a:pPr lvl="0" algn="r"/>
            <a:endParaRPr lang="en-GB" sz="1400" dirty="0">
              <a:solidFill>
                <a:prstClr val="white"/>
              </a:solidFill>
            </a:endParaRPr>
          </a:p>
          <a:p>
            <a:pPr lvl="0" algn="r"/>
            <a:endParaRPr lang="en-GB" sz="1400" dirty="0">
              <a:solidFill>
                <a:prstClr val="white"/>
              </a:solidFill>
            </a:endParaRPr>
          </a:p>
          <a:p>
            <a:pPr lvl="0" algn="r"/>
            <a:r>
              <a:rPr lang="en-GB" sz="1400" dirty="0">
                <a:solidFill>
                  <a:prstClr val="white"/>
                </a:solidFill>
              </a:rPr>
              <a:t>@</a:t>
            </a:r>
            <a:r>
              <a:rPr lang="en-GB" sz="1400" dirty="0" err="1">
                <a:solidFill>
                  <a:prstClr val="white"/>
                </a:solidFill>
              </a:rPr>
              <a:t>eupatientsforum</a:t>
            </a:r>
            <a:endParaRPr lang="en-GB" sz="1400" dirty="0">
              <a:solidFill>
                <a:prstClr val="white"/>
              </a:solidFill>
            </a:endParaRPr>
          </a:p>
          <a:p>
            <a:pPr algn="r"/>
            <a:endParaRPr lang="en-GB" sz="2000" b="1" dirty="0"/>
          </a:p>
        </p:txBody>
      </p:sp>
      <p:sp>
        <p:nvSpPr>
          <p:cNvPr id="10" name="Text Placeholder 4"/>
          <p:cNvSpPr>
            <a:spLocks noGrp="1"/>
          </p:cNvSpPr>
          <p:nvPr>
            <p:ph type="body" sz="quarter" idx="12"/>
          </p:nvPr>
        </p:nvSpPr>
        <p:spPr>
          <a:xfrm>
            <a:off x="251520" y="4800212"/>
            <a:ext cx="3096344" cy="779323"/>
          </a:xfrm>
        </p:spPr>
        <p:txBody>
          <a:bodyPr/>
          <a:lstStyle/>
          <a:p>
            <a:r>
              <a:rPr lang="en-GB" dirty="0"/>
              <a:t>10/04/17</a:t>
            </a:r>
          </a:p>
          <a:p>
            <a:r>
              <a:rPr lang="en-GB" dirty="0"/>
              <a:t>EPF Annual General Meeting</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0091" y="5189874"/>
            <a:ext cx="372160" cy="306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369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TEMPLATE_PPT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PF Candara">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spcBef>
            <a:spcPts val="0"/>
          </a:spcBef>
          <a:defRPr sz="1800" b="1" kern="1200" dirty="0" smtClean="0">
            <a:solidFill>
              <a:schemeClr val="bg1"/>
            </a:solidFill>
            <a:latin typeface="+mn-lt"/>
            <a:ea typeface="+mn-ea"/>
            <a:cs typeface="+mn-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TEMPLATE_PPT PRESENTATION</Template>
  <TotalTime>5211</TotalTime>
  <Words>6082</Words>
  <Application>Microsoft Office PowerPoint</Application>
  <PresentationFormat>On-screen Show (4:3)</PresentationFormat>
  <Paragraphs>1081</Paragraphs>
  <Slides>107</Slides>
  <Notes>51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107</vt:i4>
      </vt:variant>
    </vt:vector>
  </HeadingPairs>
  <TitlesOfParts>
    <vt:vector size="117" baseType="lpstr">
      <vt:lpstr>Arial</vt:lpstr>
      <vt:lpstr>Calibri</vt:lpstr>
      <vt:lpstr>Candara</vt:lpstr>
      <vt:lpstr>Gill Sans</vt:lpstr>
      <vt:lpstr>Lato</vt:lpstr>
      <vt:lpstr>Lucida Bright</vt:lpstr>
      <vt:lpstr>Rockwell Std</vt:lpstr>
      <vt:lpstr>Times New Roman</vt:lpstr>
      <vt:lpstr>Wingdings</vt:lpstr>
      <vt:lpstr>TEMPLATE_PPT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Laurene</dc:creator>
  <cp:lastModifiedBy>Laurent Louette | EPF</cp:lastModifiedBy>
  <cp:revision>345</cp:revision>
  <dcterms:created xsi:type="dcterms:W3CDTF">2014-05-07T09:26:25Z</dcterms:created>
  <dcterms:modified xsi:type="dcterms:W3CDTF">2017-04-10T06:31:38Z</dcterms:modified>
</cp:coreProperties>
</file>