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9"/>
  </p:notesMasterIdLst>
  <p:handoutMasterIdLst>
    <p:handoutMasterId r:id="rId20"/>
  </p:handoutMasterIdLst>
  <p:sldIdLst>
    <p:sldId id="256" r:id="rId2"/>
    <p:sldId id="258" r:id="rId3"/>
    <p:sldId id="293" r:id="rId4"/>
    <p:sldId id="260" r:id="rId5"/>
    <p:sldId id="259" r:id="rId6"/>
    <p:sldId id="262" r:id="rId7"/>
    <p:sldId id="264" r:id="rId8"/>
    <p:sldId id="277" r:id="rId9"/>
    <p:sldId id="306" r:id="rId10"/>
    <p:sldId id="299" r:id="rId11"/>
    <p:sldId id="304" r:id="rId12"/>
    <p:sldId id="300" r:id="rId13"/>
    <p:sldId id="290" r:id="rId14"/>
    <p:sldId id="291" r:id="rId15"/>
    <p:sldId id="295" r:id="rId16"/>
    <p:sldId id="278" r:id="rId17"/>
    <p:sldId id="281" r:id="rId1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il, Tomas" initials="MT" lastIdx="9" clrIdx="0">
    <p:extLst/>
  </p:cmAuthor>
  <p:cmAuthor id="2" name="Sabina Stan" initials="SS" lastIdx="12" clrIdx="1">
    <p:extLst/>
  </p:cmAuthor>
  <p:cmAuthor id="3" name="Mainil, Tomas" initials="MT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8A7"/>
    <a:srgbClr val="D34141"/>
    <a:srgbClr val="A0268F"/>
    <a:srgbClr val="FC18CB"/>
    <a:srgbClr val="EA7D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5" autoAdjust="0"/>
    <p:restoredTop sz="49267" autoAdjust="0"/>
  </p:normalViewPr>
  <p:slideViewPr>
    <p:cSldViewPr snapToGrid="0" snapToObjects="1">
      <p:cViewPr varScale="1">
        <p:scale>
          <a:sx n="36" d="100"/>
          <a:sy n="36" d="100"/>
        </p:scale>
        <p:origin x="245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stans\Desktop\Lena\projets%20en%20cours\conferences\EPF%202017\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de-DE" sz="2800" b="0" i="0" u="none" strike="noStrike" baseline="0" dirty="0">
                <a:effectLst>
                  <a:outerShdw blurRad="63500" dist="38100" dir="5400000" algn="t" rotWithShape="0">
                    <a:srgbClr val="000000">
                      <a:alpha val="25000"/>
                    </a:srgbClr>
                  </a:outerShdw>
                </a:effectLst>
                <a:latin typeface="Times New Roman" panose="02020603050405020304" pitchFamily="18" charset="0"/>
                <a:cs typeface="Times New Roman" panose="02020603050405020304" pitchFamily="18" charset="0"/>
              </a:rPr>
              <a:t>International accreditations of </a:t>
            </a:r>
          </a:p>
          <a:p>
            <a:pPr>
              <a:defRPr/>
            </a:pPr>
            <a:r>
              <a:rPr lang="de-DE" sz="2800" b="0" i="0" u="none" strike="noStrike" baseline="0" dirty="0">
                <a:effectLst>
                  <a:outerShdw blurRad="63500" dist="38100" dir="5400000" algn="t" rotWithShape="0">
                    <a:srgbClr val="000000">
                      <a:alpha val="25000"/>
                    </a:srgbClr>
                  </a:outerShdw>
                </a:effectLst>
                <a:latin typeface="Times New Roman" panose="02020603050405020304" pitchFamily="18" charset="0"/>
                <a:cs typeface="Times New Roman" panose="02020603050405020304" pitchFamily="18" charset="0"/>
              </a:rPr>
              <a:t>EU hospitals      </a:t>
            </a:r>
            <a:r>
              <a:rPr lang="de-DE" sz="2800" b="0" i="0" u="none" strike="noStrike" baseline="0" dirty="0">
                <a:latin typeface="Times New Roman" panose="02020603050405020304" pitchFamily="18" charset="0"/>
                <a:cs typeface="Times New Roman" panose="02020603050405020304" pitchFamily="18" charset="0"/>
              </a:rPr>
              <a:t> </a:t>
            </a:r>
            <a:endParaRPr lang="en-US" sz="2800" b="0" dirty="0">
              <a:latin typeface="Times New Roman" panose="02020603050405020304" pitchFamily="18" charset="0"/>
              <a:cs typeface="Times New Roman" panose="02020603050405020304" pitchFamily="18" charset="0"/>
            </a:endParaRPr>
          </a:p>
        </c:rich>
      </c:tx>
      <c:layout>
        <c:manualLayout>
          <c:xMode val="edge"/>
          <c:yMode val="edge"/>
          <c:x val="0.240768763946627"/>
          <c:y val="4.0423094828124097E-2"/>
        </c:manualLayout>
      </c:layout>
      <c:overlay val="0"/>
    </c:title>
    <c:autoTitleDeleted val="0"/>
    <c:plotArea>
      <c:layout/>
      <c:barChart>
        <c:barDir val="col"/>
        <c:grouping val="clustered"/>
        <c:varyColors val="0"/>
        <c:ser>
          <c:idx val="0"/>
          <c:order val="0"/>
          <c:invertIfNegative val="0"/>
          <c:cat>
            <c:numRef>
              <c:f>Sheet1!$C$5:$D$5</c:f>
              <c:numCache>
                <c:formatCode>General</c:formatCode>
                <c:ptCount val="2"/>
                <c:pt idx="0">
                  <c:v>2011</c:v>
                </c:pt>
                <c:pt idx="1">
                  <c:v>2016</c:v>
                </c:pt>
              </c:numCache>
            </c:numRef>
          </c:cat>
          <c:val>
            <c:numRef>
              <c:f>Sheet1!$C$6:$D$6</c:f>
              <c:numCache>
                <c:formatCode>General</c:formatCode>
                <c:ptCount val="2"/>
                <c:pt idx="0">
                  <c:v>67</c:v>
                </c:pt>
                <c:pt idx="1">
                  <c:v>142</c:v>
                </c:pt>
              </c:numCache>
            </c:numRef>
          </c:val>
          <c:extLst>
            <c:ext xmlns:c16="http://schemas.microsoft.com/office/drawing/2014/chart" uri="{C3380CC4-5D6E-409C-BE32-E72D297353CC}">
              <c16:uniqueId val="{00000000-6DFE-44F4-97A3-C61C394D1816}"/>
            </c:ext>
          </c:extLst>
        </c:ser>
        <c:dLbls>
          <c:showLegendKey val="0"/>
          <c:showVal val="0"/>
          <c:showCatName val="0"/>
          <c:showSerName val="0"/>
          <c:showPercent val="0"/>
          <c:showBubbleSize val="0"/>
        </c:dLbls>
        <c:gapWidth val="150"/>
        <c:axId val="2062334104"/>
        <c:axId val="2062335624"/>
      </c:barChart>
      <c:catAx>
        <c:axId val="2062334104"/>
        <c:scaling>
          <c:orientation val="minMax"/>
        </c:scaling>
        <c:delete val="0"/>
        <c:axPos val="b"/>
        <c:numFmt formatCode="General" sourceLinked="1"/>
        <c:majorTickMark val="none"/>
        <c:minorTickMark val="none"/>
        <c:tickLblPos val="nextTo"/>
        <c:txPr>
          <a:bodyPr/>
          <a:lstStyle/>
          <a:p>
            <a:pPr>
              <a:defRPr sz="2000" baseline="0"/>
            </a:pPr>
            <a:endParaRPr lang="en-US"/>
          </a:p>
        </c:txPr>
        <c:crossAx val="2062335624"/>
        <c:crosses val="autoZero"/>
        <c:auto val="1"/>
        <c:lblAlgn val="ctr"/>
        <c:lblOffset val="100"/>
        <c:noMultiLvlLbl val="0"/>
      </c:catAx>
      <c:valAx>
        <c:axId val="2062335624"/>
        <c:scaling>
          <c:orientation val="minMax"/>
        </c:scaling>
        <c:delete val="0"/>
        <c:axPos val="l"/>
        <c:majorGridlines/>
        <c:numFmt formatCode="General" sourceLinked="1"/>
        <c:majorTickMark val="none"/>
        <c:minorTickMark val="none"/>
        <c:tickLblPos val="nextTo"/>
        <c:crossAx val="20623341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C82E-485C-ADE7-D6BB3725EED3}"/>
              </c:ext>
            </c:extLst>
          </c:dPt>
          <c:dPt>
            <c:idx val="1"/>
            <c:invertIfNegative val="0"/>
            <c:bubble3D val="0"/>
            <c:spPr>
              <a:solidFill>
                <a:srgbClr val="7030A0"/>
              </a:solidFill>
              <a:ln>
                <a:noFill/>
              </a:ln>
              <a:effectLst/>
            </c:spPr>
            <c:extLst>
              <c:ext xmlns:c16="http://schemas.microsoft.com/office/drawing/2014/chart" uri="{C3380CC4-5D6E-409C-BE32-E72D297353CC}">
                <c16:uniqueId val="{00000003-C82E-485C-ADE7-D6BB3725EED3}"/>
              </c:ext>
            </c:extLst>
          </c:dPt>
          <c:dPt>
            <c:idx val="2"/>
            <c:invertIfNegative val="0"/>
            <c:bubble3D val="0"/>
            <c:spPr>
              <a:solidFill>
                <a:srgbClr val="FF0000"/>
              </a:solidFill>
              <a:ln>
                <a:noFill/>
              </a:ln>
              <a:effectLst/>
            </c:spPr>
            <c:extLst>
              <c:ext xmlns:c16="http://schemas.microsoft.com/office/drawing/2014/chart" uri="{C3380CC4-5D6E-409C-BE32-E72D297353CC}">
                <c16:uniqueId val="{00000005-C82E-485C-ADE7-D6BB3725EED3}"/>
              </c:ext>
            </c:extLst>
          </c:dPt>
          <c:cat>
            <c:strRef>
              <c:f>Sheet1!$B$48:$B$50</c:f>
              <c:strCache>
                <c:ptCount val="3"/>
                <c:pt idx="0">
                  <c:v>Regulation route</c:v>
                </c:pt>
                <c:pt idx="1">
                  <c:v>Directive route</c:v>
                </c:pt>
                <c:pt idx="2">
                  <c:v>Medical tourism</c:v>
                </c:pt>
              </c:strCache>
            </c:strRef>
          </c:cat>
          <c:val>
            <c:numRef>
              <c:f>Sheet1!$C$48:$C$50</c:f>
              <c:numCache>
                <c:formatCode>General</c:formatCode>
                <c:ptCount val="3"/>
                <c:pt idx="0">
                  <c:v>1500</c:v>
                </c:pt>
                <c:pt idx="1">
                  <c:v>150</c:v>
                </c:pt>
                <c:pt idx="2">
                  <c:v>500</c:v>
                </c:pt>
              </c:numCache>
            </c:numRef>
          </c:val>
          <c:extLst>
            <c:ext xmlns:c16="http://schemas.microsoft.com/office/drawing/2014/chart" uri="{C3380CC4-5D6E-409C-BE32-E72D297353CC}">
              <c16:uniqueId val="{00000006-C82E-485C-ADE7-D6BB3725EED3}"/>
            </c:ext>
          </c:extLst>
        </c:ser>
        <c:dLbls>
          <c:showLegendKey val="0"/>
          <c:showVal val="0"/>
          <c:showCatName val="0"/>
          <c:showSerName val="0"/>
          <c:showPercent val="0"/>
          <c:showBubbleSize val="0"/>
        </c:dLbls>
        <c:gapWidth val="219"/>
        <c:overlap val="-27"/>
        <c:axId val="2061662328"/>
        <c:axId val="2061658680"/>
      </c:barChart>
      <c:catAx>
        <c:axId val="206166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61658680"/>
        <c:crosses val="autoZero"/>
        <c:auto val="1"/>
        <c:lblAlgn val="ctr"/>
        <c:lblOffset val="100"/>
        <c:noMultiLvlLbl val="0"/>
      </c:catAx>
      <c:valAx>
        <c:axId val="2061658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66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F8B884B6-0D3B-446F-9B0E-693A054206C7}" type="datetimeFigureOut">
              <a:rPr lang="en-IE" smtClean="0"/>
              <a:t>04/12/2017</a:t>
            </a:fld>
            <a:endParaRPr lang="en-IE"/>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764FFEF2-FDCE-4665-8692-00C9B2F187FD}" type="slidenum">
              <a:rPr lang="en-IE" smtClean="0"/>
              <a:t>‹#›</a:t>
            </a:fld>
            <a:endParaRPr lang="en-IE"/>
          </a:p>
        </p:txBody>
      </p:sp>
    </p:spTree>
    <p:extLst>
      <p:ext uri="{BB962C8B-B14F-4D97-AF65-F5344CB8AC3E}">
        <p14:creationId xmlns:p14="http://schemas.microsoft.com/office/powerpoint/2010/main" val="70427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5B60EBC7-D255-914F-B117-E9C29907B512}" type="datetimeFigureOut">
              <a:rPr lang="en-US" smtClean="0"/>
              <a:t>12/4/2017</a:t>
            </a:fld>
            <a:endParaRPr lang="de-DE"/>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de-DE"/>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ECD88BD-1ECA-5D48-A0A4-AAF8B3E5165D}" type="slidenum">
              <a:rPr lang="de-DE" smtClean="0"/>
              <a:t>‹#›</a:t>
            </a:fld>
            <a:endParaRPr lang="de-DE"/>
          </a:p>
        </p:txBody>
      </p:sp>
    </p:spTree>
    <p:extLst>
      <p:ext uri="{BB962C8B-B14F-4D97-AF65-F5344CB8AC3E}">
        <p14:creationId xmlns:p14="http://schemas.microsoft.com/office/powerpoint/2010/main" val="3660590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solidFill>
                <a:latin typeface="Times New Roman" panose="02020603050405020304" pitchFamily="18" charset="0"/>
                <a:cs typeface="Times New Roman" panose="02020603050405020304" pitchFamily="18" charset="0"/>
              </a:rPr>
              <a:t>First,</a:t>
            </a:r>
            <a:r>
              <a:rPr lang="en-IE" baseline="0" dirty="0" smtClean="0">
                <a:solidFill>
                  <a:schemeClr val="tx1"/>
                </a:solidFill>
                <a:latin typeface="Times New Roman" panose="02020603050405020304" pitchFamily="18" charset="0"/>
                <a:cs typeface="Times New Roman" panose="02020603050405020304" pitchFamily="18" charset="0"/>
              </a:rPr>
              <a:t> I want to t</a:t>
            </a:r>
            <a:r>
              <a:rPr lang="en-IE" dirty="0" smtClean="0">
                <a:solidFill>
                  <a:schemeClr val="tx1"/>
                </a:solidFill>
                <a:latin typeface="Times New Roman" panose="02020603050405020304" pitchFamily="18" charset="0"/>
                <a:cs typeface="Times New Roman" panose="02020603050405020304" pitchFamily="18" charset="0"/>
              </a:rPr>
              <a:t>hank</a:t>
            </a:r>
            <a:r>
              <a:rPr lang="en-IE" baseline="0" dirty="0" smtClean="0">
                <a:solidFill>
                  <a:schemeClr val="tx1"/>
                </a:solidFill>
                <a:latin typeface="Times New Roman" panose="02020603050405020304" pitchFamily="18" charset="0"/>
                <a:cs typeface="Times New Roman" panose="02020603050405020304" pitchFamily="18" charset="0"/>
              </a:rPr>
              <a:t> the European Patient Forum</a:t>
            </a:r>
            <a:r>
              <a:rPr lang="en-IE" dirty="0" smtClean="0">
                <a:solidFill>
                  <a:schemeClr val="tx1"/>
                </a:solidFill>
                <a:latin typeface="Times New Roman" panose="02020603050405020304" pitchFamily="18" charset="0"/>
                <a:cs typeface="Times New Roman" panose="02020603050405020304" pitchFamily="18" charset="0"/>
              </a:rPr>
              <a:t> </a:t>
            </a:r>
            <a:r>
              <a:rPr lang="en-IE" dirty="0">
                <a:solidFill>
                  <a:schemeClr val="tx1"/>
                </a:solidFill>
                <a:latin typeface="Times New Roman" panose="02020603050405020304" pitchFamily="18" charset="0"/>
                <a:cs typeface="Times New Roman" panose="02020603050405020304" pitchFamily="18" charset="0"/>
              </a:rPr>
              <a:t>for inviting us to speak at this Round Table.</a:t>
            </a:r>
          </a:p>
          <a:p>
            <a:endParaRPr lang="en-IE" dirty="0">
              <a:solidFill>
                <a:schemeClr val="tx1"/>
              </a:solidFill>
              <a:latin typeface="Times New Roman" panose="02020603050405020304" pitchFamily="18" charset="0"/>
              <a:cs typeface="Times New Roman" panose="02020603050405020304" pitchFamily="18" charset="0"/>
            </a:endParaRPr>
          </a:p>
          <a:p>
            <a:r>
              <a:rPr lang="en-IE" dirty="0">
                <a:solidFill>
                  <a:schemeClr val="tx1"/>
                </a:solidFill>
                <a:latin typeface="Times New Roman" panose="02020603050405020304" pitchFamily="18" charset="0"/>
                <a:cs typeface="Times New Roman" panose="02020603050405020304" pitchFamily="18" charset="0"/>
              </a:rPr>
              <a:t>I’m Tomas Mainil from Breda University in the Netherlands and, together with my colleague Sabina Stan from Dublin City University, we</a:t>
            </a:r>
            <a:r>
              <a:rPr lang="en-IE" baseline="0" dirty="0">
                <a:solidFill>
                  <a:schemeClr val="tx1"/>
                </a:solidFill>
                <a:latin typeface="Times New Roman" panose="02020603050405020304" pitchFamily="18" charset="0"/>
                <a:cs typeface="Times New Roman" panose="02020603050405020304" pitchFamily="18" charset="0"/>
              </a:rPr>
              <a:t>’d like to turn the discussion </a:t>
            </a:r>
          </a:p>
          <a:p>
            <a:endParaRPr lang="en-IE" baseline="0" dirty="0">
              <a:solidFill>
                <a:schemeClr val="tx1"/>
              </a:solidFill>
              <a:latin typeface="Times New Roman" panose="02020603050405020304" pitchFamily="18" charset="0"/>
              <a:cs typeface="Times New Roman" panose="02020603050405020304" pitchFamily="18" charset="0"/>
            </a:endParaRPr>
          </a:p>
          <a:p>
            <a:r>
              <a:rPr lang="en-IE" baseline="0" dirty="0">
                <a:solidFill>
                  <a:schemeClr val="tx1"/>
                </a:solidFill>
                <a:latin typeface="Times New Roman" panose="02020603050405020304" pitchFamily="18" charset="0"/>
                <a:cs typeface="Times New Roman" panose="02020603050405020304" pitchFamily="18" charset="0"/>
              </a:rPr>
              <a:t>-from this very informative mapping of patients’ rights in the Directive, </a:t>
            </a:r>
          </a:p>
          <a:p>
            <a:endParaRPr lang="en-IE" baseline="0" dirty="0">
              <a:solidFill>
                <a:schemeClr val="tx1"/>
              </a:solidFill>
              <a:latin typeface="Times New Roman" panose="02020603050405020304" pitchFamily="18" charset="0"/>
              <a:cs typeface="Times New Roman" panose="02020603050405020304" pitchFamily="18" charset="0"/>
            </a:endParaRPr>
          </a:p>
          <a:p>
            <a:r>
              <a:rPr lang="en-IE" baseline="0" dirty="0">
                <a:solidFill>
                  <a:schemeClr val="tx1"/>
                </a:solidFill>
                <a:latin typeface="Times New Roman" panose="02020603050405020304" pitchFamily="18" charset="0"/>
                <a:cs typeface="Times New Roman" panose="02020603050405020304" pitchFamily="18" charset="0"/>
              </a:rPr>
              <a:t>-to the challenges </a:t>
            </a:r>
            <a:r>
              <a:rPr lang="en-IE" baseline="0" dirty="0" smtClean="0">
                <a:solidFill>
                  <a:schemeClr val="tx1"/>
                </a:solidFill>
                <a:latin typeface="Times New Roman" panose="02020603050405020304" pitchFamily="18" charset="0"/>
                <a:cs typeface="Times New Roman" panose="02020603050405020304" pitchFamily="18" charset="0"/>
              </a:rPr>
              <a:t>for Cross-border Directive patients that result from the transnational dimensions of European healthcare.</a:t>
            </a:r>
            <a:endParaRPr lang="en-IE" baseline="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a:t>
            </a:fld>
            <a:endParaRPr lang="de-DE"/>
          </a:p>
        </p:txBody>
      </p:sp>
    </p:spTree>
    <p:extLst>
      <p:ext uri="{BB962C8B-B14F-4D97-AF65-F5344CB8AC3E}">
        <p14:creationId xmlns:p14="http://schemas.microsoft.com/office/powerpoint/2010/main" val="363102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200" baseline="0" dirty="0">
                <a:solidFill>
                  <a:schemeClr val="tx1"/>
                </a:solidFill>
                <a:latin typeface="Times New Roman" panose="02020603050405020304" pitchFamily="18" charset="0"/>
                <a:cs typeface="Times New Roman" panose="02020603050405020304" pitchFamily="18" charset="0"/>
              </a:rPr>
              <a:t>So we see with this example that patient routes </a:t>
            </a:r>
            <a:r>
              <a:rPr lang="en-IE" sz="1200" baseline="0" dirty="0" smtClean="0">
                <a:solidFill>
                  <a:schemeClr val="tx1"/>
                </a:solidFill>
                <a:latin typeface="Times New Roman" panose="02020603050405020304" pitchFamily="18" charset="0"/>
                <a:cs typeface="Times New Roman" panose="02020603050405020304" pitchFamily="18" charset="0"/>
              </a:rPr>
              <a:t>even in </a:t>
            </a:r>
            <a:r>
              <a:rPr lang="en-IE" sz="1200" u="sng" baseline="0" dirty="0">
                <a:solidFill>
                  <a:schemeClr val="tx1"/>
                </a:solidFill>
                <a:latin typeface="Times New Roman" panose="02020603050405020304" pitchFamily="18" charset="0"/>
                <a:cs typeface="Times New Roman" panose="02020603050405020304" pitchFamily="18" charset="0"/>
              </a:rPr>
              <a:t>national</a:t>
            </a:r>
            <a:r>
              <a:rPr lang="en-IE" sz="1200" baseline="0" dirty="0">
                <a:solidFill>
                  <a:schemeClr val="tx1"/>
                </a:solidFill>
                <a:latin typeface="Times New Roman" panose="02020603050405020304" pitchFamily="18" charset="0"/>
                <a:cs typeface="Times New Roman" panose="02020603050405020304" pitchFamily="18" charset="0"/>
              </a:rPr>
              <a:t> settings are complex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1200" baseline="0"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E" sz="1200" baseline="0" dirty="0">
                <a:solidFill>
                  <a:schemeClr val="tx1"/>
                </a:solidFill>
                <a:latin typeface="Times New Roman" panose="02020603050405020304" pitchFamily="18" charset="0"/>
                <a:cs typeface="Times New Roman" panose="02020603050405020304" pitchFamily="18" charset="0"/>
              </a:rPr>
              <a:t>with ‘</a:t>
            </a:r>
            <a:r>
              <a:rPr lang="en-IE" sz="1200" baseline="0" dirty="0" smtClean="0">
                <a:solidFill>
                  <a:schemeClr val="tx1"/>
                </a:solidFill>
                <a:latin typeface="Times New Roman" panose="02020603050405020304" pitchFamily="18" charset="0"/>
                <a:cs typeface="Times New Roman" panose="02020603050405020304" pitchFamily="18" charset="0"/>
              </a:rPr>
              <a:t>public’ and ‘private’ services now being distinct in terms of coverage, but overlapping in terms of provision, as both may be provided in either public or private setting. </a:t>
            </a:r>
            <a:endParaRPr lang="en-I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10</a:t>
            </a:fld>
            <a:endParaRPr lang="de-DE"/>
          </a:p>
        </p:txBody>
      </p:sp>
    </p:spTree>
    <p:extLst>
      <p:ext uri="{BB962C8B-B14F-4D97-AF65-F5344CB8AC3E}">
        <p14:creationId xmlns:p14="http://schemas.microsoft.com/office/powerpoint/2010/main" val="238939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200" baseline="0" dirty="0" smtClean="0">
                <a:solidFill>
                  <a:schemeClr val="tx1"/>
                </a:solidFill>
                <a:latin typeface="Times New Roman" panose="02020603050405020304" pitchFamily="18" charset="0"/>
                <a:cs typeface="Times New Roman" panose="02020603050405020304" pitchFamily="18" charset="0"/>
              </a:rPr>
              <a:t>This complexity </a:t>
            </a:r>
            <a:r>
              <a:rPr lang="en-IE" sz="1200" baseline="0" dirty="0">
                <a:solidFill>
                  <a:schemeClr val="tx1"/>
                </a:solidFill>
                <a:latin typeface="Times New Roman" panose="02020603050405020304" pitchFamily="18" charset="0"/>
                <a:cs typeface="Times New Roman" panose="02020603050405020304" pitchFamily="18" charset="0"/>
              </a:rPr>
              <a:t>in national settings increases exponentially if we add </a:t>
            </a:r>
            <a:r>
              <a:rPr lang="en-IE" sz="1200" baseline="0" dirty="0" smtClean="0">
                <a:solidFill>
                  <a:schemeClr val="tx1"/>
                </a:solidFill>
                <a:latin typeface="Times New Roman" panose="02020603050405020304" pitchFamily="18" charset="0"/>
                <a:cs typeface="Times New Roman" panose="02020603050405020304" pitchFamily="18" charset="0"/>
              </a:rPr>
              <a:t>cross</a:t>
            </a:r>
            <a:r>
              <a:rPr lang="en-IE" sz="1200" baseline="0" dirty="0">
                <a:solidFill>
                  <a:schemeClr val="tx1"/>
                </a:solidFill>
                <a:latin typeface="Times New Roman" panose="02020603050405020304" pitchFamily="18" charset="0"/>
                <a:cs typeface="Times New Roman" panose="02020603050405020304" pitchFamily="18" charset="0"/>
              </a:rPr>
              <a:t>-border contexts,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1200" baseline="0"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E" sz="1200" baseline="0" dirty="0">
                <a:solidFill>
                  <a:schemeClr val="tx1"/>
                </a:solidFill>
                <a:latin typeface="Times New Roman" panose="02020603050405020304" pitchFamily="18" charset="0"/>
                <a:cs typeface="Times New Roman" panose="02020603050405020304" pitchFamily="18" charset="0"/>
              </a:rPr>
              <a:t>where we have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1200" baseline="0"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E" sz="1200" baseline="0" dirty="0" smtClean="0">
                <a:solidFill>
                  <a:schemeClr val="tx1"/>
                </a:solidFill>
                <a:latin typeface="Times New Roman" panose="02020603050405020304" pitchFamily="18" charset="0"/>
                <a:cs typeface="Times New Roman" panose="02020603050405020304" pitchFamily="18" charset="0"/>
              </a:rPr>
              <a:t>- At one end, the </a:t>
            </a:r>
            <a:r>
              <a:rPr lang="en-IE" sz="1200" baseline="0" dirty="0">
                <a:solidFill>
                  <a:schemeClr val="tx1"/>
                </a:solidFill>
                <a:latin typeface="Times New Roman" panose="02020603050405020304" pitchFamily="18" charset="0"/>
                <a:cs typeface="Times New Roman" panose="02020603050405020304" pitchFamily="18" charset="0"/>
              </a:rPr>
              <a:t>Regulation route (based on </a:t>
            </a:r>
            <a:r>
              <a:rPr lang="de-DE" sz="1200" b="0" baseline="0" dirty="0">
                <a:solidFill>
                  <a:schemeClr val="tx1"/>
                </a:solidFill>
                <a:latin typeface="Times New Roman" panose="02020603050405020304" pitchFamily="18" charset="0"/>
                <a:cs typeface="Times New Roman" panose="02020603050405020304" pitchFamily="18" charset="0"/>
              </a:rPr>
              <a:t>the Regulations for the coordination of social security) </a:t>
            </a:r>
            <a:r>
              <a:rPr lang="de-DE" sz="1200" b="0" baseline="0" dirty="0" err="1" smtClean="0">
                <a:solidFill>
                  <a:schemeClr val="tx1"/>
                </a:solidFill>
                <a:latin typeface="Times New Roman" panose="02020603050405020304" pitchFamily="18" charset="0"/>
                <a:cs typeface="Times New Roman" panose="02020603050405020304" pitchFamily="18" charset="0"/>
              </a:rPr>
              <a:t>that</a:t>
            </a:r>
            <a:r>
              <a:rPr lang="de-DE" sz="1200" b="0" baseline="0" dirty="0" smtClean="0">
                <a:solidFill>
                  <a:schemeClr val="tx1"/>
                </a:solidFill>
                <a:latin typeface="Times New Roman" panose="02020603050405020304" pitchFamily="18" charset="0"/>
                <a:cs typeface="Times New Roman" panose="02020603050405020304" pitchFamily="18" charset="0"/>
              </a:rPr>
              <a:t> </a:t>
            </a:r>
            <a:r>
              <a:rPr lang="en-IE" sz="1200" baseline="0" dirty="0" smtClean="0">
                <a:solidFill>
                  <a:schemeClr val="tx1"/>
                </a:solidFill>
                <a:latin typeface="Times New Roman" panose="02020603050405020304" pitchFamily="18" charset="0"/>
                <a:cs typeface="Times New Roman" panose="02020603050405020304" pitchFamily="18" charset="0"/>
              </a:rPr>
              <a:t>relies </a:t>
            </a:r>
            <a:r>
              <a:rPr lang="en-IE" sz="1200" baseline="0" dirty="0">
                <a:solidFill>
                  <a:schemeClr val="tx1"/>
                </a:solidFill>
                <a:latin typeface="Times New Roman" panose="02020603050405020304" pitchFamily="18" charset="0"/>
                <a:cs typeface="Times New Roman" panose="02020603050405020304" pitchFamily="18" charset="0"/>
              </a:rPr>
              <a:t>on </a:t>
            </a:r>
            <a:r>
              <a:rPr lang="en-IE" sz="1200" baseline="0" dirty="0" smtClean="0">
                <a:solidFill>
                  <a:schemeClr val="tx1"/>
                </a:solidFill>
                <a:latin typeface="Times New Roman" panose="02020603050405020304" pitchFamily="18" charset="0"/>
                <a:cs typeface="Times New Roman" panose="02020603050405020304" pitchFamily="18" charset="0"/>
              </a:rPr>
              <a:t>coverage </a:t>
            </a:r>
            <a:r>
              <a:rPr lang="en-IE" sz="1200" baseline="0" dirty="0">
                <a:solidFill>
                  <a:schemeClr val="tx1"/>
                </a:solidFill>
                <a:latin typeface="Times New Roman" panose="02020603050405020304" pitchFamily="18" charset="0"/>
                <a:cs typeface="Times New Roman" panose="02020603050405020304" pitchFamily="18" charset="0"/>
              </a:rPr>
              <a:t>and </a:t>
            </a:r>
            <a:r>
              <a:rPr lang="en-IE" sz="1200" baseline="0" dirty="0" smtClean="0">
                <a:solidFill>
                  <a:schemeClr val="tx1"/>
                </a:solidFill>
                <a:latin typeface="Times New Roman" panose="02020603050405020304" pitchFamily="18" charset="0"/>
                <a:cs typeface="Times New Roman" panose="02020603050405020304" pitchFamily="18" charset="0"/>
              </a:rPr>
              <a:t>provision that are both public, </a:t>
            </a:r>
            <a:endParaRPr lang="en-IE" sz="1200" baseline="0"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1200" baseline="0" dirty="0">
              <a:solidFill>
                <a:schemeClr val="tx1"/>
              </a:solidFill>
              <a:latin typeface="Times New Roman" panose="02020603050405020304" pitchFamily="18"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IE" sz="1200" baseline="0" dirty="0" smtClean="0">
                <a:solidFill>
                  <a:schemeClr val="tx1"/>
                </a:solidFill>
                <a:latin typeface="Times New Roman" panose="02020603050405020304" pitchFamily="18" charset="0"/>
                <a:cs typeface="Times New Roman" panose="02020603050405020304" pitchFamily="18" charset="0"/>
              </a:rPr>
              <a:t>at the other end, Medical </a:t>
            </a:r>
            <a:r>
              <a:rPr lang="en-IE" sz="1200" baseline="0" dirty="0">
                <a:solidFill>
                  <a:schemeClr val="tx1"/>
                </a:solidFill>
                <a:latin typeface="Times New Roman" panose="02020603050405020304" pitchFamily="18" charset="0"/>
                <a:cs typeface="Times New Roman" panose="02020603050405020304" pitchFamily="18" charset="0"/>
              </a:rPr>
              <a:t>tourism </a:t>
            </a:r>
            <a:r>
              <a:rPr lang="de-DE" sz="1200" b="0" baseline="0" dirty="0" smtClean="0">
                <a:solidFill>
                  <a:schemeClr val="tx1"/>
                </a:solidFill>
                <a:latin typeface="Times New Roman" panose="02020603050405020304" pitchFamily="18" charset="0"/>
                <a:cs typeface="Times New Roman" panose="02020603050405020304" pitchFamily="18" charset="0"/>
              </a:rPr>
              <a:t>(</a:t>
            </a:r>
            <a:r>
              <a:rPr lang="de-DE" sz="1200" b="0" baseline="0" dirty="0" err="1" smtClean="0">
                <a:solidFill>
                  <a:schemeClr val="tx1"/>
                </a:solidFill>
                <a:latin typeface="Times New Roman" panose="02020603050405020304" pitchFamily="18" charset="0"/>
                <a:cs typeface="Times New Roman" panose="02020603050405020304" pitchFamily="18" charset="0"/>
              </a:rPr>
              <a:t>where</a:t>
            </a:r>
            <a:r>
              <a:rPr lang="de-DE" sz="1200" b="0" baseline="0" dirty="0" smtClean="0">
                <a:solidFill>
                  <a:schemeClr val="tx1"/>
                </a:solidFill>
                <a:latin typeface="Times New Roman" panose="02020603050405020304" pitchFamily="18" charset="0"/>
                <a:cs typeface="Times New Roman" panose="02020603050405020304" pitchFamily="18" charset="0"/>
              </a:rPr>
              <a:t> </a:t>
            </a:r>
            <a:r>
              <a:rPr lang="de-DE" sz="1200" b="0" baseline="0" dirty="0">
                <a:solidFill>
                  <a:schemeClr val="tx1"/>
                </a:solidFill>
                <a:latin typeface="Times New Roman" panose="02020603050405020304" pitchFamily="18" charset="0"/>
                <a:cs typeface="Times New Roman" panose="02020603050405020304" pitchFamily="18" charset="0"/>
              </a:rPr>
              <a:t>patients accessing health services </a:t>
            </a:r>
            <a:r>
              <a:rPr lang="de-DE" sz="1200" b="0" baseline="0" dirty="0" err="1">
                <a:solidFill>
                  <a:schemeClr val="tx1"/>
                </a:solidFill>
                <a:latin typeface="Times New Roman" panose="02020603050405020304" pitchFamily="18" charset="0"/>
                <a:cs typeface="Times New Roman" panose="02020603050405020304" pitchFamily="18" charset="0"/>
              </a:rPr>
              <a:t>abroad</a:t>
            </a:r>
            <a:r>
              <a:rPr lang="de-DE" sz="1200" b="0" baseline="0" dirty="0">
                <a:solidFill>
                  <a:schemeClr val="tx1"/>
                </a:solidFill>
                <a:latin typeface="Times New Roman" panose="02020603050405020304" pitchFamily="18" charset="0"/>
                <a:cs typeface="Times New Roman" panose="02020603050405020304" pitchFamily="18" charset="0"/>
              </a:rPr>
              <a:t> </a:t>
            </a:r>
            <a:r>
              <a:rPr lang="de-DE" sz="1200" b="0" baseline="0" dirty="0" err="1" smtClean="0">
                <a:solidFill>
                  <a:schemeClr val="tx1"/>
                </a:solidFill>
                <a:latin typeface="Times New Roman" panose="02020603050405020304" pitchFamily="18" charset="0"/>
                <a:cs typeface="Times New Roman" panose="02020603050405020304" pitchFamily="18" charset="0"/>
              </a:rPr>
              <a:t>pay</a:t>
            </a:r>
            <a:r>
              <a:rPr lang="de-DE" sz="1200" b="0" baseline="0" dirty="0" smtClean="0">
                <a:solidFill>
                  <a:schemeClr val="tx1"/>
                </a:solidFill>
                <a:latin typeface="Times New Roman" panose="02020603050405020304" pitchFamily="18" charset="0"/>
                <a:cs typeface="Times New Roman" panose="02020603050405020304" pitchFamily="18" charset="0"/>
              </a:rPr>
              <a:t> </a:t>
            </a:r>
            <a:r>
              <a:rPr lang="de-DE" sz="1200" b="0" baseline="0" dirty="0" err="1" smtClean="0">
                <a:solidFill>
                  <a:schemeClr val="tx1"/>
                </a:solidFill>
                <a:latin typeface="Times New Roman" panose="02020603050405020304" pitchFamily="18" charset="0"/>
                <a:cs typeface="Times New Roman" panose="02020603050405020304" pitchFamily="18" charset="0"/>
              </a:rPr>
              <a:t>privately</a:t>
            </a:r>
            <a:r>
              <a:rPr lang="de-DE" sz="1200" b="0" baseline="0" dirty="0" smtClean="0">
                <a:solidFill>
                  <a:schemeClr val="tx1"/>
                </a:solidFill>
                <a:latin typeface="Times New Roman" panose="02020603050405020304" pitchFamily="18" charset="0"/>
                <a:cs typeface="Times New Roman" panose="02020603050405020304" pitchFamily="18" charset="0"/>
              </a:rPr>
              <a:t> </a:t>
            </a:r>
            <a:r>
              <a:rPr lang="de-DE" sz="1200" b="0" baseline="0" dirty="0">
                <a:solidFill>
                  <a:schemeClr val="tx1"/>
                </a:solidFill>
                <a:latin typeface="Times New Roman" panose="02020603050405020304" pitchFamily="18" charset="0"/>
                <a:cs typeface="Times New Roman" panose="02020603050405020304" pitchFamily="18" charset="0"/>
              </a:rPr>
              <a:t>for </a:t>
            </a:r>
            <a:r>
              <a:rPr lang="de-DE" sz="1200" b="0" baseline="0" dirty="0" err="1">
                <a:solidFill>
                  <a:schemeClr val="tx1"/>
                </a:solidFill>
                <a:latin typeface="Times New Roman" panose="02020603050405020304" pitchFamily="18" charset="0"/>
                <a:cs typeface="Times New Roman" panose="02020603050405020304" pitchFamily="18" charset="0"/>
              </a:rPr>
              <a:t>them</a:t>
            </a:r>
            <a:r>
              <a:rPr lang="de-DE" sz="1200" b="0" baseline="0" dirty="0" smtClean="0">
                <a:solidFill>
                  <a:schemeClr val="tx1"/>
                </a:solidFill>
                <a:latin typeface="Times New Roman" panose="02020603050405020304" pitchFamily="18" charset="0"/>
                <a:cs typeface="Times New Roman" panose="02020603050405020304" pitchFamily="18" charset="0"/>
              </a:rPr>
              <a:t>) </a:t>
            </a:r>
            <a:r>
              <a:rPr lang="de-DE" sz="1200" b="0" baseline="0" dirty="0" err="1" smtClean="0">
                <a:solidFill>
                  <a:schemeClr val="tx1"/>
                </a:solidFill>
                <a:latin typeface="Times New Roman" panose="02020603050405020304" pitchFamily="18" charset="0"/>
                <a:cs typeface="Times New Roman" panose="02020603050405020304" pitchFamily="18" charset="0"/>
              </a:rPr>
              <a:t>that</a:t>
            </a:r>
            <a:r>
              <a:rPr lang="de-DE" sz="1200" b="0" baseline="0" dirty="0" smtClean="0">
                <a:solidFill>
                  <a:schemeClr val="tx1"/>
                </a:solidFill>
                <a:latin typeface="Times New Roman" panose="02020603050405020304" pitchFamily="18" charset="0"/>
                <a:cs typeface="Times New Roman" panose="02020603050405020304" pitchFamily="18" charset="0"/>
              </a:rPr>
              <a:t> </a:t>
            </a:r>
            <a:r>
              <a:rPr lang="en-IE" sz="1200" baseline="0" dirty="0" smtClean="0">
                <a:solidFill>
                  <a:schemeClr val="tx1"/>
                </a:solidFill>
                <a:latin typeface="Times New Roman" panose="02020603050405020304" pitchFamily="18" charset="0"/>
                <a:cs typeface="Times New Roman" panose="02020603050405020304" pitchFamily="18" charset="0"/>
              </a:rPr>
              <a:t>relies </a:t>
            </a:r>
            <a:r>
              <a:rPr lang="en-IE" sz="1200" baseline="0" dirty="0">
                <a:solidFill>
                  <a:schemeClr val="tx1"/>
                </a:solidFill>
                <a:latin typeface="Times New Roman" panose="02020603050405020304" pitchFamily="18" charset="0"/>
                <a:cs typeface="Times New Roman" panose="02020603050405020304" pitchFamily="18" charset="0"/>
              </a:rPr>
              <a:t>on </a:t>
            </a:r>
            <a:r>
              <a:rPr lang="en-IE" sz="1200" baseline="0" dirty="0" smtClean="0">
                <a:solidFill>
                  <a:schemeClr val="tx1"/>
                </a:solidFill>
                <a:latin typeface="Times New Roman" panose="02020603050405020304" pitchFamily="18" charset="0"/>
                <a:cs typeface="Times New Roman" panose="02020603050405020304" pitchFamily="18" charset="0"/>
              </a:rPr>
              <a:t>coverage </a:t>
            </a:r>
            <a:r>
              <a:rPr lang="en-IE" sz="1200" baseline="0" dirty="0">
                <a:solidFill>
                  <a:schemeClr val="tx1"/>
                </a:solidFill>
                <a:latin typeface="Times New Roman" panose="02020603050405020304" pitchFamily="18" charset="0"/>
                <a:cs typeface="Times New Roman" panose="02020603050405020304" pitchFamily="18" charset="0"/>
              </a:rPr>
              <a:t>and </a:t>
            </a:r>
            <a:r>
              <a:rPr lang="en-IE" sz="1200" baseline="0" dirty="0" smtClean="0">
                <a:solidFill>
                  <a:schemeClr val="tx1"/>
                </a:solidFill>
                <a:latin typeface="Times New Roman" panose="02020603050405020304" pitchFamily="18" charset="0"/>
                <a:cs typeface="Times New Roman" panose="02020603050405020304" pitchFamily="18" charset="0"/>
              </a:rPr>
              <a:t>provision that are both private, </a:t>
            </a:r>
            <a:endParaRPr lang="en-IE" sz="1200" baseline="0" dirty="0">
              <a:solidFill>
                <a:schemeClr val="tx1"/>
              </a:solidFill>
              <a:latin typeface="Times New Roman" panose="02020603050405020304" pitchFamily="18"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IE" sz="1200" baseline="0" dirty="0">
              <a:solidFill>
                <a:schemeClr val="tx1"/>
              </a:solidFill>
              <a:latin typeface="Times New Roman" panose="02020603050405020304" pitchFamily="18"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IE" sz="1200" baseline="0" dirty="0" smtClean="0">
                <a:solidFill>
                  <a:schemeClr val="tx1"/>
                </a:solidFill>
                <a:latin typeface="Times New Roman" panose="02020603050405020304" pitchFamily="18" charset="0"/>
                <a:cs typeface="Times New Roman" panose="02020603050405020304" pitchFamily="18" charset="0"/>
              </a:rPr>
              <a:t> and in between, the </a:t>
            </a:r>
            <a:r>
              <a:rPr lang="en-IE" sz="1200" baseline="0" dirty="0">
                <a:solidFill>
                  <a:schemeClr val="tx1"/>
                </a:solidFill>
                <a:latin typeface="Times New Roman" panose="02020603050405020304" pitchFamily="18" charset="0"/>
                <a:cs typeface="Times New Roman" panose="02020603050405020304" pitchFamily="18" charset="0"/>
              </a:rPr>
              <a:t>Directive route </a:t>
            </a:r>
            <a:r>
              <a:rPr lang="en-IE" sz="1200" baseline="0" dirty="0" smtClean="0">
                <a:solidFill>
                  <a:schemeClr val="tx1"/>
                </a:solidFill>
                <a:latin typeface="Times New Roman" panose="02020603050405020304" pitchFamily="18" charset="0"/>
                <a:cs typeface="Times New Roman" panose="02020603050405020304" pitchFamily="18" charset="0"/>
              </a:rPr>
              <a:t>that combines </a:t>
            </a:r>
            <a:r>
              <a:rPr lang="en-IE" sz="1200" baseline="0" dirty="0">
                <a:solidFill>
                  <a:schemeClr val="tx1"/>
                </a:solidFill>
                <a:latin typeface="Times New Roman" panose="02020603050405020304" pitchFamily="18" charset="0"/>
                <a:cs typeface="Times New Roman" panose="02020603050405020304" pitchFamily="18" charset="0"/>
              </a:rPr>
              <a:t>public coverage with either public or private </a:t>
            </a:r>
            <a:r>
              <a:rPr lang="en-IE" sz="1200" baseline="0" dirty="0" smtClean="0">
                <a:solidFill>
                  <a:schemeClr val="tx1"/>
                </a:solidFill>
                <a:latin typeface="Times New Roman" panose="02020603050405020304" pitchFamily="18" charset="0"/>
                <a:cs typeface="Times New Roman" panose="02020603050405020304" pitchFamily="18" charset="0"/>
              </a:rPr>
              <a:t>provision.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IE" sz="1200" baseline="0" dirty="0" smtClean="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E" sz="1200" baseline="0" dirty="0" smtClean="0">
                <a:solidFill>
                  <a:schemeClr val="tx1"/>
                </a:solidFill>
                <a:latin typeface="Times New Roman" panose="02020603050405020304" pitchFamily="18" charset="0"/>
                <a:cs typeface="Times New Roman" panose="02020603050405020304" pitchFamily="18" charset="0"/>
              </a:rPr>
              <a:t>So a very complex system</a:t>
            </a:r>
            <a:r>
              <a:rPr lang="is-IS" sz="1200" baseline="0" dirty="0" smtClean="0">
                <a:solidFill>
                  <a:schemeClr val="tx1"/>
                </a:solidFill>
                <a:latin typeface="Times New Roman" panose="02020603050405020304" pitchFamily="18" charset="0"/>
                <a:cs typeface="Times New Roman" panose="02020603050405020304" pitchFamily="18" charset="0"/>
              </a:rPr>
              <a:t>…</a:t>
            </a:r>
            <a:endParaRPr lang="en-I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11</a:t>
            </a:fld>
            <a:endParaRPr lang="de-DE"/>
          </a:p>
        </p:txBody>
      </p:sp>
    </p:spTree>
    <p:extLst>
      <p:ext uri="{BB962C8B-B14F-4D97-AF65-F5344CB8AC3E}">
        <p14:creationId xmlns:p14="http://schemas.microsoft.com/office/powerpoint/2010/main" val="379278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dirty="0">
                <a:solidFill>
                  <a:schemeClr val="tx1"/>
                </a:solidFill>
                <a:latin typeface="Times New Roman" panose="02020603050405020304" pitchFamily="18" charset="0"/>
                <a:cs typeface="Times New Roman" panose="02020603050405020304" pitchFamily="18" charset="0"/>
              </a:rPr>
              <a:t>Now, if we look more closely at the cross-border context, </a:t>
            </a:r>
          </a:p>
          <a:p>
            <a:endParaRPr lang="de-DE" sz="1200" b="0" dirty="0">
              <a:solidFill>
                <a:schemeClr val="tx1"/>
              </a:solidFill>
              <a:latin typeface="Times New Roman" panose="02020603050405020304" pitchFamily="18" charset="0"/>
              <a:cs typeface="Times New Roman" panose="02020603050405020304" pitchFamily="18" charset="0"/>
            </a:endParaRPr>
          </a:p>
          <a:p>
            <a:r>
              <a:rPr lang="de-DE" sz="1200" b="0" dirty="0" smtClean="0">
                <a:solidFill>
                  <a:schemeClr val="tx1"/>
                </a:solidFill>
                <a:latin typeface="Times New Roman" panose="02020603050405020304" pitchFamily="18" charset="0"/>
                <a:cs typeface="Times New Roman" panose="02020603050405020304" pitchFamily="18" charset="0"/>
              </a:rPr>
              <a:t>Still incomplete available</a:t>
            </a:r>
            <a:r>
              <a:rPr lang="de-DE" sz="1200" b="0" baseline="0" dirty="0" smtClean="0">
                <a:solidFill>
                  <a:schemeClr val="tx1"/>
                </a:solidFill>
                <a:latin typeface="Times New Roman" panose="02020603050405020304" pitchFamily="18" charset="0"/>
                <a:cs typeface="Times New Roman" panose="02020603050405020304" pitchFamily="18" charset="0"/>
              </a:rPr>
              <a:t> data seem to indicate that the older </a:t>
            </a:r>
            <a:r>
              <a:rPr lang="de-DE" sz="1200" b="0" baseline="0" dirty="0">
                <a:solidFill>
                  <a:schemeClr val="tx1"/>
                </a:solidFill>
                <a:latin typeface="Times New Roman" panose="02020603050405020304" pitchFamily="18" charset="0"/>
                <a:cs typeface="Times New Roman" panose="02020603050405020304" pitchFamily="18" charset="0"/>
              </a:rPr>
              <a:t>Regulation route is </a:t>
            </a:r>
            <a:r>
              <a:rPr lang="de-DE" sz="1200" b="0" baseline="0" dirty="0" smtClean="0">
                <a:solidFill>
                  <a:schemeClr val="tx1"/>
                </a:solidFill>
                <a:latin typeface="Times New Roman" panose="02020603050405020304" pitchFamily="18" charset="0"/>
                <a:cs typeface="Times New Roman" panose="02020603050405020304" pitchFamily="18" charset="0"/>
              </a:rPr>
              <a:t>dominant, followed </a:t>
            </a:r>
            <a:r>
              <a:rPr lang="de-DE" sz="1200" b="0" baseline="0" dirty="0">
                <a:solidFill>
                  <a:schemeClr val="tx1"/>
                </a:solidFill>
                <a:latin typeface="Times New Roman" panose="02020603050405020304" pitchFamily="18" charset="0"/>
                <a:cs typeface="Times New Roman" panose="02020603050405020304" pitchFamily="18" charset="0"/>
              </a:rPr>
              <a:t>by </a:t>
            </a:r>
            <a:r>
              <a:rPr lang="de-DE" sz="1200" b="0" baseline="0" dirty="0" smtClean="0">
                <a:solidFill>
                  <a:schemeClr val="tx1"/>
                </a:solidFill>
                <a:latin typeface="Times New Roman" panose="02020603050405020304" pitchFamily="18" charset="0"/>
                <a:cs typeface="Times New Roman" panose="02020603050405020304" pitchFamily="18" charset="0"/>
              </a:rPr>
              <a:t>‚</a:t>
            </a:r>
            <a:r>
              <a:rPr lang="de-DE" sz="1200" b="0" baseline="0" dirty="0">
                <a:solidFill>
                  <a:schemeClr val="tx1"/>
                </a:solidFill>
                <a:latin typeface="Times New Roman" panose="02020603050405020304" pitchFamily="18" charset="0"/>
                <a:cs typeface="Times New Roman" panose="02020603050405020304" pitchFamily="18" charset="0"/>
              </a:rPr>
              <a:t>Medical tourism‘ </a:t>
            </a:r>
            <a:r>
              <a:rPr lang="de-DE" sz="1200" b="0" baseline="0" dirty="0" smtClean="0">
                <a:solidFill>
                  <a:schemeClr val="tx1"/>
                </a:solidFill>
                <a:latin typeface="Times New Roman" panose="02020603050405020304" pitchFamily="18" charset="0"/>
                <a:cs typeface="Times New Roman" panose="02020603050405020304" pitchFamily="18" charset="0"/>
              </a:rPr>
              <a:t>and only then bythe </a:t>
            </a:r>
            <a:r>
              <a:rPr lang="de-DE" sz="1200" b="0" baseline="0" dirty="0" smtClean="0">
                <a:solidFill>
                  <a:schemeClr val="tx1"/>
                </a:solidFill>
                <a:latin typeface="Times New Roman" panose="02020603050405020304" pitchFamily="18" charset="0"/>
                <a:cs typeface="Times New Roman" panose="02020603050405020304" pitchFamily="18" charset="0"/>
              </a:rPr>
              <a:t>newer  </a:t>
            </a:r>
            <a:r>
              <a:rPr lang="de-DE" sz="1200" b="0" baseline="0" dirty="0">
                <a:solidFill>
                  <a:schemeClr val="tx1"/>
                </a:solidFill>
                <a:latin typeface="Times New Roman" panose="02020603050405020304" pitchFamily="18" charset="0"/>
                <a:cs typeface="Times New Roman" panose="02020603050405020304" pitchFamily="18" charset="0"/>
              </a:rPr>
              <a:t>Directive Route, </a:t>
            </a:r>
            <a:r>
              <a:rPr lang="de-DE" sz="1200" b="0" baseline="0" dirty="0" smtClean="0">
                <a:solidFill>
                  <a:schemeClr val="tx1"/>
                </a:solidFill>
                <a:latin typeface="Times New Roman" panose="02020603050405020304" pitchFamily="18" charset="0"/>
                <a:cs typeface="Times New Roman" panose="02020603050405020304" pitchFamily="18" charset="0"/>
              </a:rPr>
              <a:t>which is </a:t>
            </a:r>
            <a:r>
              <a:rPr lang="de-DE" sz="1200" b="0" baseline="0" dirty="0" smtClean="0">
                <a:solidFill>
                  <a:schemeClr val="tx1"/>
                </a:solidFill>
                <a:latin typeface="Times New Roman" panose="02020603050405020304" pitchFamily="18" charset="0"/>
                <a:cs typeface="Times New Roman" panose="02020603050405020304" pitchFamily="18" charset="0"/>
              </a:rPr>
              <a:t> still but </a:t>
            </a:r>
            <a:r>
              <a:rPr lang="de-DE" sz="1200" b="0" baseline="0" dirty="0" smtClean="0">
                <a:solidFill>
                  <a:schemeClr val="tx1"/>
                </a:solidFill>
                <a:latin typeface="Times New Roman" panose="02020603050405020304" pitchFamily="18" charset="0"/>
                <a:cs typeface="Times New Roman" panose="02020603050405020304" pitchFamily="18" charset="0"/>
              </a:rPr>
              <a:t>possibily </a:t>
            </a:r>
            <a:r>
              <a:rPr lang="de-DE" sz="1200" b="0" baseline="0" dirty="0" smtClean="0">
                <a:solidFill>
                  <a:schemeClr val="tx1"/>
                </a:solidFill>
                <a:latin typeface="Times New Roman" panose="02020603050405020304" pitchFamily="18" charset="0"/>
                <a:cs typeface="Times New Roman" panose="02020603050405020304" pitchFamily="18" charset="0"/>
              </a:rPr>
              <a:t>bound to rise </a:t>
            </a:r>
            <a:r>
              <a:rPr lang="de-DE" sz="1200" b="0" baseline="0" dirty="0">
                <a:solidFill>
                  <a:schemeClr val="tx1"/>
                </a:solidFill>
                <a:latin typeface="Times New Roman" panose="02020603050405020304" pitchFamily="18" charset="0"/>
                <a:cs typeface="Times New Roman" panose="02020603050405020304" pitchFamily="18" charset="0"/>
              </a:rPr>
              <a:t>in </a:t>
            </a:r>
            <a:r>
              <a:rPr lang="de-DE" sz="1200" b="0" baseline="0" dirty="0" smtClean="0">
                <a:solidFill>
                  <a:schemeClr val="tx1"/>
                </a:solidFill>
                <a:latin typeface="Times New Roman" panose="02020603050405020304" pitchFamily="18" charset="0"/>
                <a:cs typeface="Times New Roman" panose="02020603050405020304" pitchFamily="18" charset="0"/>
              </a:rPr>
              <a:t>importance in the future.</a:t>
            </a:r>
            <a:endParaRPr lang="de-DE" sz="1200" b="0" baseline="0" dirty="0">
              <a:solidFill>
                <a:schemeClr val="tx1"/>
              </a:solidFill>
              <a:latin typeface="Times New Roman" panose="02020603050405020304" pitchFamily="18" charset="0"/>
              <a:cs typeface="Times New Roman" panose="02020603050405020304" pitchFamily="18" charset="0"/>
            </a:endParaRPr>
          </a:p>
          <a:p>
            <a:endParaRPr lang="de-DE" sz="1200" b="0" baseline="0" dirty="0">
              <a:solidFill>
                <a:schemeClr val="tx1"/>
              </a:solidFill>
              <a:latin typeface="Times New Roman" panose="02020603050405020304" pitchFamily="18" charset="0"/>
              <a:cs typeface="Times New Roman" panose="02020603050405020304" pitchFamily="18" charset="0"/>
            </a:endParaRPr>
          </a:p>
          <a:p>
            <a:r>
              <a:rPr lang="en-IE" dirty="0">
                <a:latin typeface="Times New Roman" panose="02020603050405020304" pitchFamily="18" charset="0"/>
                <a:cs typeface="Times New Roman" panose="02020603050405020304" pitchFamily="18" charset="0"/>
              </a:rPr>
              <a:t>Beyond</a:t>
            </a:r>
            <a:r>
              <a:rPr lang="en-IE" baseline="0" dirty="0">
                <a:latin typeface="Times New Roman" panose="02020603050405020304" pitchFamily="18" charset="0"/>
                <a:cs typeface="Times New Roman" panose="02020603050405020304" pitchFamily="18" charset="0"/>
              </a:rPr>
              <a:t> their actual size, what is highly relevant to note is that the three routes are </a:t>
            </a:r>
            <a:r>
              <a:rPr lang="en-IE" baseline="0" dirty="0" smtClean="0">
                <a:latin typeface="Times New Roman" panose="02020603050405020304" pitchFamily="18" charset="0"/>
                <a:cs typeface="Times New Roman" panose="02020603050405020304" pitchFamily="18" charset="0"/>
              </a:rPr>
              <a:t>connected to each other as well as to the size of domestic public and private care.  </a:t>
            </a:r>
            <a:r>
              <a:rPr lang="en-IE" baseline="0" dirty="0">
                <a:latin typeface="Times New Roman" panose="02020603050405020304" pitchFamily="18" charset="0"/>
                <a:cs typeface="Times New Roman" panose="02020603050405020304" pitchFamily="18" charset="0"/>
              </a:rPr>
              <a:t>Thus, for example,</a:t>
            </a:r>
          </a:p>
          <a:p>
            <a:endParaRPr lang="en-IE" baseline="0" dirty="0">
              <a:latin typeface="Times New Roman" panose="02020603050405020304" pitchFamily="18" charset="0"/>
              <a:cs typeface="Times New Roman" panose="02020603050405020304" pitchFamily="18" charset="0"/>
            </a:endParaRPr>
          </a:p>
          <a:p>
            <a:pPr marL="171450" indent="-171450" algn="l">
              <a:buFontTx/>
              <a:buChar char="-"/>
            </a:pPr>
            <a:r>
              <a:rPr lang="en-IE" sz="1200" dirty="0" smtClean="0">
                <a:latin typeface="Times New Roman" panose="02020603050405020304" pitchFamily="18" charset="0"/>
                <a:cs typeface="Times New Roman" panose="02020603050405020304" pitchFamily="18" charset="0"/>
              </a:rPr>
              <a:t>If national </a:t>
            </a:r>
            <a:r>
              <a:rPr lang="en-IE" sz="1200" dirty="0">
                <a:latin typeface="Times New Roman" panose="02020603050405020304" pitchFamily="18" charset="0"/>
                <a:cs typeface="Times New Roman" panose="02020603050405020304" pitchFamily="18" charset="0"/>
              </a:rPr>
              <a:t>waiting lists </a:t>
            </a:r>
            <a:r>
              <a:rPr lang="en-IE" sz="1200" dirty="0" smtClean="0">
                <a:latin typeface="Times New Roman" panose="02020603050405020304" pitchFamily="18" charset="0"/>
                <a:cs typeface="Times New Roman" panose="02020603050405020304" pitchFamily="18" charset="0"/>
              </a:rPr>
              <a:t>increase,</a:t>
            </a:r>
            <a:r>
              <a:rPr lang="en-IE" sz="1200" baseline="0" dirty="0" smtClean="0">
                <a:latin typeface="Times New Roman" panose="02020603050405020304" pitchFamily="18" charset="0"/>
                <a:cs typeface="Times New Roman" panose="02020603050405020304" pitchFamily="18" charset="0"/>
              </a:rPr>
              <a:t> </a:t>
            </a:r>
            <a:r>
              <a:rPr lang="en-IE" sz="1200" dirty="0" smtClean="0">
                <a:latin typeface="Times New Roman" panose="02020603050405020304" pitchFamily="18" charset="0"/>
                <a:cs typeface="Times New Roman" panose="02020603050405020304" pitchFamily="18" charset="0"/>
              </a:rPr>
              <a:t>the </a:t>
            </a:r>
            <a:r>
              <a:rPr lang="en-IE" sz="1200" dirty="0">
                <a:latin typeface="Times New Roman" panose="02020603050405020304" pitchFamily="18" charset="0"/>
                <a:cs typeface="Times New Roman" panose="02020603050405020304" pitchFamily="18" charset="0"/>
              </a:rPr>
              <a:t>availability of timely</a:t>
            </a:r>
            <a:r>
              <a:rPr lang="en-IE" sz="1200" baseline="0" dirty="0">
                <a:latin typeface="Times New Roman" panose="02020603050405020304" pitchFamily="18" charset="0"/>
                <a:cs typeface="Times New Roman" panose="02020603050405020304" pitchFamily="18" charset="0"/>
              </a:rPr>
              <a:t> services at </a:t>
            </a:r>
            <a:r>
              <a:rPr lang="en-IE" sz="1200" baseline="0" dirty="0" smtClean="0">
                <a:latin typeface="Times New Roman" panose="02020603050405020304" pitchFamily="18" charset="0"/>
                <a:cs typeface="Times New Roman" panose="02020603050405020304" pitchFamily="18" charset="0"/>
              </a:rPr>
              <a:t>national level </a:t>
            </a:r>
            <a:r>
              <a:rPr lang="en-IE" sz="1200" baseline="0" dirty="0" smtClean="0">
                <a:latin typeface="Times New Roman" panose="02020603050405020304" pitchFamily="18" charset="0"/>
                <a:cs typeface="Times New Roman" panose="02020603050405020304" pitchFamily="18" charset="0"/>
              </a:rPr>
              <a:t>decreases. This </a:t>
            </a:r>
            <a:r>
              <a:rPr lang="en-IE" sz="1200" baseline="0" dirty="0" smtClean="0">
                <a:latin typeface="Times New Roman" panose="02020603050405020304" pitchFamily="18" charset="0"/>
                <a:cs typeface="Times New Roman" panose="02020603050405020304" pitchFamily="18" charset="0"/>
              </a:rPr>
              <a:t>leads to increased </a:t>
            </a:r>
            <a:r>
              <a:rPr lang="en-IE" sz="1200" baseline="0" dirty="0">
                <a:latin typeface="Times New Roman" panose="02020603050405020304" pitchFamily="18" charset="0"/>
                <a:cs typeface="Times New Roman" panose="02020603050405020304" pitchFamily="18" charset="0"/>
              </a:rPr>
              <a:t>attraction of exit options and thus </a:t>
            </a:r>
            <a:r>
              <a:rPr lang="en-IE" sz="1200" baseline="0">
                <a:latin typeface="Times New Roman" panose="02020603050405020304" pitchFamily="18" charset="0"/>
                <a:cs typeface="Times New Roman" panose="02020603050405020304" pitchFamily="18" charset="0"/>
              </a:rPr>
              <a:t>also </a:t>
            </a:r>
            <a:r>
              <a:rPr lang="en-IE" sz="1200" baseline="0" smtClean="0">
                <a:latin typeface="Times New Roman" panose="02020603050405020304" pitchFamily="18" charset="0"/>
                <a:cs typeface="Times New Roman" panose="02020603050405020304" pitchFamily="18" charset="0"/>
              </a:rPr>
              <a:t>potentially raise</a:t>
            </a:r>
            <a:r>
              <a:rPr lang="en-IE" sz="1200" smtClean="0">
                <a:latin typeface="Times New Roman" panose="02020603050405020304" pitchFamily="18" charset="0"/>
                <a:cs typeface="Times New Roman" panose="02020603050405020304" pitchFamily="18" charset="0"/>
              </a:rPr>
              <a:t> </a:t>
            </a:r>
            <a:r>
              <a:rPr lang="en-IE" sz="1200" dirty="0">
                <a:latin typeface="Times New Roman" panose="02020603050405020304" pitchFamily="18" charset="0"/>
                <a:cs typeface="Times New Roman" panose="02020603050405020304" pitchFamily="18" charset="0"/>
              </a:rPr>
              <a:t>demand for </a:t>
            </a:r>
            <a:r>
              <a:rPr lang="en-IE" sz="1200" dirty="0" smtClean="0">
                <a:latin typeface="Times New Roman" panose="02020603050405020304" pitchFamily="18" charset="0"/>
                <a:cs typeface="Times New Roman" panose="02020603050405020304" pitchFamily="18" charset="0"/>
              </a:rPr>
              <a:t>the </a:t>
            </a:r>
            <a:r>
              <a:rPr lang="en-IE" sz="1200">
                <a:latin typeface="Times New Roman" panose="02020603050405020304" pitchFamily="18" charset="0"/>
                <a:cs typeface="Times New Roman" panose="02020603050405020304" pitchFamily="18" charset="0"/>
              </a:rPr>
              <a:t>Directive </a:t>
            </a:r>
            <a:r>
              <a:rPr lang="en-IE" sz="1200" smtClean="0">
                <a:latin typeface="Times New Roman" panose="02020603050405020304" pitchFamily="18" charset="0"/>
                <a:cs typeface="Times New Roman" panose="02020603050405020304" pitchFamily="18" charset="0"/>
              </a:rPr>
              <a:t>route. </a:t>
            </a:r>
            <a:endParaRPr lang="en-IE" sz="1200" dirty="0">
              <a:latin typeface="Times New Roman" panose="02020603050405020304" pitchFamily="18" charset="0"/>
              <a:cs typeface="Times New Roman" panose="02020603050405020304" pitchFamily="18" charset="0"/>
            </a:endParaRPr>
          </a:p>
          <a:p>
            <a:pPr marL="171450" indent="-171450" algn="l">
              <a:buFontTx/>
              <a:buChar char="-"/>
            </a:pPr>
            <a:endParaRPr lang="en-IE" sz="1200" dirty="0">
              <a:latin typeface="Times New Roman" panose="02020603050405020304" pitchFamily="18" charset="0"/>
              <a:cs typeface="Times New Roman" panose="02020603050405020304" pitchFamily="18" charset="0"/>
            </a:endParaRPr>
          </a:p>
          <a:p>
            <a:pPr algn="l"/>
            <a:r>
              <a:rPr lang="en-IE" sz="1200" dirty="0">
                <a:latin typeface="Times New Roman" panose="02020603050405020304" pitchFamily="18" charset="0"/>
                <a:cs typeface="Times New Roman" panose="02020603050405020304" pitchFamily="18" charset="0"/>
              </a:rPr>
              <a:t>- In</a:t>
            </a:r>
            <a:r>
              <a:rPr lang="en-IE" sz="1200" baseline="0" dirty="0">
                <a:latin typeface="Times New Roman" panose="02020603050405020304" pitchFamily="18" charset="0"/>
                <a:cs typeface="Times New Roman" panose="02020603050405020304" pitchFamily="18" charset="0"/>
              </a:rPr>
              <a:t> the same manner, m</a:t>
            </a:r>
            <a:r>
              <a:rPr lang="en-IE" sz="1200" dirty="0">
                <a:latin typeface="Times New Roman" panose="02020603050405020304" pitchFamily="18" charset="0"/>
                <a:cs typeface="Times New Roman" panose="02020603050405020304" pitchFamily="18" charset="0"/>
              </a:rPr>
              <a:t>ore</a:t>
            </a:r>
            <a:r>
              <a:rPr lang="en-IE" sz="1200" baseline="0" dirty="0">
                <a:latin typeface="Times New Roman" panose="02020603050405020304" pitchFamily="18" charset="0"/>
                <a:cs typeface="Times New Roman" panose="02020603050405020304" pitchFamily="18" charset="0"/>
              </a:rPr>
              <a:t> restricted </a:t>
            </a:r>
            <a:r>
              <a:rPr lang="de-DE" sz="1200" dirty="0">
                <a:latin typeface="Times New Roman" panose="02020603050405020304" pitchFamily="18" charset="0"/>
                <a:cs typeface="Times New Roman" panose="02020603050405020304" pitchFamily="18" charset="0"/>
              </a:rPr>
              <a:t>‚baskets of national public services‘ curtail the possibility of taking publicly </a:t>
            </a:r>
            <a:r>
              <a:rPr lang="de-DE" sz="1200" dirty="0" err="1">
                <a:latin typeface="Times New Roman" panose="02020603050405020304" pitchFamily="18" charset="0"/>
                <a:cs typeface="Times New Roman" panose="02020603050405020304" pitchFamily="18" charset="0"/>
              </a:rPr>
              <a:t>covered</a:t>
            </a:r>
            <a:r>
              <a:rPr lang="de-DE" sz="1200" dirty="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cross-border</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routes</a:t>
            </a:r>
            <a:r>
              <a:rPr lang="de-DE" sz="1200" dirty="0" smtClean="0">
                <a:latin typeface="Times New Roman" panose="02020603050405020304" pitchFamily="18" charset="0"/>
                <a:cs typeface="Times New Roman" panose="02020603050405020304" pitchFamily="18" charset="0"/>
              </a:rPr>
              <a:t> </a:t>
            </a:r>
            <a:r>
              <a:rPr lang="de-DE" sz="1200" dirty="0">
                <a:latin typeface="Times New Roman" panose="02020603050405020304" pitchFamily="18" charset="0"/>
                <a:cs typeface="Times New Roman" panose="02020603050405020304" pitchFamily="18" charset="0"/>
              </a:rPr>
              <a:t>for </a:t>
            </a:r>
            <a:r>
              <a:rPr lang="de-DE" sz="1200" baseline="0" dirty="0">
                <a:latin typeface="Times New Roman" panose="02020603050405020304" pitchFamily="18" charset="0"/>
                <a:cs typeface="Times New Roman" panose="02020603050405020304" pitchFamily="18" charset="0"/>
              </a:rPr>
              <a:t>services </a:t>
            </a:r>
            <a:r>
              <a:rPr lang="de-DE" sz="1200" dirty="0">
                <a:latin typeface="Times New Roman" panose="02020603050405020304" pitchFamily="18" charset="0"/>
                <a:cs typeface="Times New Roman" panose="02020603050405020304" pitchFamily="18" charset="0"/>
              </a:rPr>
              <a:t>excluded</a:t>
            </a:r>
            <a:r>
              <a:rPr lang="de-DE" sz="1200" baseline="0" dirty="0">
                <a:latin typeface="Times New Roman" panose="02020603050405020304" pitchFamily="18" charset="0"/>
                <a:cs typeface="Times New Roman" panose="02020603050405020304" pitchFamily="18" charset="0"/>
              </a:rPr>
              <a:t> from these baskets </a:t>
            </a:r>
            <a:r>
              <a:rPr lang="de-DE" sz="1200" dirty="0">
                <a:latin typeface="Times New Roman" panose="02020603050405020304" pitchFamily="18" charset="0"/>
                <a:cs typeface="Times New Roman" panose="02020603050405020304" pitchFamily="18" charset="0"/>
              </a:rPr>
              <a:t>and potentially increase demand for Medical tourism.</a:t>
            </a:r>
            <a:r>
              <a:rPr lang="en-IE"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FECD88BD-1ECA-5D48-A0A4-AAF8B3E5165D}" type="slidenum">
              <a:rPr lang="de-DE" smtClean="0"/>
              <a:t>12</a:t>
            </a:fld>
            <a:endParaRPr lang="de-DE"/>
          </a:p>
        </p:txBody>
      </p:sp>
    </p:spTree>
    <p:extLst>
      <p:ext uri="{BB962C8B-B14F-4D97-AF65-F5344CB8AC3E}">
        <p14:creationId xmlns:p14="http://schemas.microsoft.com/office/powerpoint/2010/main" val="247671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Times New Roman" panose="02020603050405020304" pitchFamily="18" charset="0"/>
                <a:cs typeface="Times New Roman" panose="02020603050405020304" pitchFamily="18" charset="0"/>
              </a:rPr>
              <a:t>So</a:t>
            </a:r>
            <a:r>
              <a:rPr lang="en-IE" baseline="0" dirty="0">
                <a:latin typeface="Times New Roman" panose="02020603050405020304" pitchFamily="18" charset="0"/>
                <a:cs typeface="Times New Roman" panose="02020603050405020304" pitchFamily="18" charset="0"/>
              </a:rPr>
              <a:t> w</a:t>
            </a:r>
            <a:r>
              <a:rPr lang="en-IE" dirty="0">
                <a:latin typeface="Times New Roman" panose="02020603050405020304" pitchFamily="18" charset="0"/>
                <a:cs typeface="Times New Roman" panose="02020603050405020304" pitchFamily="18" charset="0"/>
              </a:rPr>
              <a:t>e would like to end with two hypothetical</a:t>
            </a:r>
            <a:r>
              <a:rPr lang="en-IE" baseline="0" dirty="0">
                <a:latin typeface="Times New Roman" panose="02020603050405020304" pitchFamily="18" charset="0"/>
                <a:cs typeface="Times New Roman" panose="02020603050405020304" pitchFamily="18" charset="0"/>
              </a:rPr>
              <a:t> scenarios for </a:t>
            </a:r>
            <a:r>
              <a:rPr lang="de-DE" sz="1200" b="0" dirty="0">
                <a:latin typeface="Times New Roman" panose="02020603050405020304" pitchFamily="18" charset="0"/>
                <a:cs typeface="Times New Roman" panose="02020603050405020304" pitchFamily="18" charset="0"/>
              </a:rPr>
              <a:t>the </a:t>
            </a:r>
            <a:r>
              <a:rPr lang="de-DE" sz="1200" b="0" dirty="0" err="1">
                <a:latin typeface="Times New Roman" panose="02020603050405020304" pitchFamily="18" charset="0"/>
                <a:cs typeface="Times New Roman" panose="02020603050405020304" pitchFamily="18" charset="0"/>
              </a:rPr>
              <a:t>Directive</a:t>
            </a:r>
            <a:r>
              <a:rPr lang="de-DE" sz="1200" b="0" dirty="0">
                <a:latin typeface="Times New Roman" panose="02020603050405020304" pitchFamily="18" charset="0"/>
                <a:cs typeface="Times New Roman" panose="02020603050405020304" pitchFamily="18" charset="0"/>
              </a:rPr>
              <a:t> </a:t>
            </a:r>
            <a:r>
              <a:rPr lang="de-DE" sz="1200" b="0" dirty="0" smtClean="0">
                <a:latin typeface="Times New Roman" panose="02020603050405020304" pitchFamily="18" charset="0"/>
                <a:cs typeface="Times New Roman" panose="02020603050405020304" pitchFamily="18" charset="0"/>
              </a:rPr>
              <a:t>route </a:t>
            </a:r>
            <a:r>
              <a:rPr lang="de-DE" sz="1200" b="0" dirty="0" err="1" smtClean="0">
                <a:latin typeface="Times New Roman" panose="02020603050405020304" pitchFamily="18" charset="0"/>
                <a:cs typeface="Times New Roman" panose="02020603050405020304" pitchFamily="18" charset="0"/>
              </a:rPr>
              <a:t>and</a:t>
            </a:r>
            <a:r>
              <a:rPr lang="de-DE" sz="1200" b="0" dirty="0" smtClean="0">
                <a:latin typeface="Times New Roman" panose="02020603050405020304" pitchFamily="18" charset="0"/>
                <a:cs typeface="Times New Roman" panose="02020603050405020304" pitchFamily="18" charset="0"/>
              </a:rPr>
              <a:t> transnational </a:t>
            </a:r>
            <a:r>
              <a:rPr lang="de-DE" sz="1200" b="0" dirty="0" err="1" smtClean="0">
                <a:latin typeface="Times New Roman" panose="02020603050405020304" pitchFamily="18" charset="0"/>
                <a:cs typeface="Times New Roman" panose="02020603050405020304" pitchFamily="18" charset="0"/>
              </a:rPr>
              <a:t>healthcare</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more</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generally</a:t>
            </a:r>
            <a:r>
              <a:rPr lang="de-DE" sz="1200" b="0" dirty="0" smtClean="0">
                <a:latin typeface="Times New Roman" panose="02020603050405020304" pitchFamily="18" charset="0"/>
                <a:cs typeface="Times New Roman" panose="02020603050405020304" pitchFamily="18" charset="0"/>
              </a:rPr>
              <a:t> </a:t>
            </a:r>
            <a:r>
              <a:rPr lang="de-DE" sz="1200" b="0" dirty="0">
                <a:latin typeface="Times New Roman" panose="02020603050405020304" pitchFamily="18" charset="0"/>
                <a:cs typeface="Times New Roman" panose="02020603050405020304" pitchFamily="18" charset="0"/>
              </a:rPr>
              <a:t>in Europe, what I</a:t>
            </a:r>
            <a:r>
              <a:rPr lang="de-DE" sz="1200" b="0" baseline="0" dirty="0">
                <a:latin typeface="Times New Roman" panose="02020603050405020304" pitchFamily="18" charset="0"/>
                <a:cs typeface="Times New Roman" panose="02020603050405020304" pitchFamily="18" charset="0"/>
              </a:rPr>
              <a:t> have called in a recent report on Health tourism in the EU, the transnational healthcare </a:t>
            </a:r>
            <a:r>
              <a:rPr lang="de-DE" sz="1200" b="0" u="sng" baseline="0" dirty="0">
                <a:latin typeface="Times New Roman" panose="02020603050405020304" pitchFamily="18" charset="0"/>
                <a:cs typeface="Times New Roman" panose="02020603050405020304" pitchFamily="18" charset="0"/>
              </a:rPr>
              <a:t>growth</a:t>
            </a:r>
            <a:r>
              <a:rPr lang="de-DE" sz="1200" b="0" baseline="0" dirty="0">
                <a:latin typeface="Times New Roman" panose="02020603050405020304" pitchFamily="18" charset="0"/>
                <a:cs typeface="Times New Roman" panose="02020603050405020304" pitchFamily="18" charset="0"/>
              </a:rPr>
              <a:t> and the transnational healthcare </a:t>
            </a:r>
            <a:r>
              <a:rPr lang="de-DE" sz="1200" b="0" u="sng" baseline="0" dirty="0">
                <a:latin typeface="Times New Roman" panose="02020603050405020304" pitchFamily="18" charset="0"/>
                <a:cs typeface="Times New Roman" panose="02020603050405020304" pitchFamily="18" charset="0"/>
              </a:rPr>
              <a:t>vitality</a:t>
            </a:r>
            <a:r>
              <a:rPr lang="de-DE" sz="1200" b="0" baseline="0" dirty="0">
                <a:latin typeface="Times New Roman" panose="02020603050405020304" pitchFamily="18" charset="0"/>
                <a:cs typeface="Times New Roman" panose="02020603050405020304" pitchFamily="18" charset="0"/>
              </a:rPr>
              <a:t> scenarios</a:t>
            </a:r>
            <a:r>
              <a:rPr lang="de-DE" sz="1200" b="0" dirty="0">
                <a:latin typeface="Times New Roman" panose="02020603050405020304" pitchFamily="18" charset="0"/>
                <a:cs typeface="Times New Roman" panose="02020603050405020304" pitchFamily="18" charset="0"/>
              </a:rPr>
              <a:t>.</a:t>
            </a:r>
          </a:p>
          <a:p>
            <a:endParaRPr lang="de-DE" sz="1200" b="0" dirty="0">
              <a:latin typeface="Times New Roman" panose="02020603050405020304" pitchFamily="18" charset="0"/>
              <a:cs typeface="Times New Roman" panose="02020603050405020304" pitchFamily="18" charset="0"/>
            </a:endParaRPr>
          </a:p>
          <a:p>
            <a:r>
              <a:rPr lang="de-DE" sz="1200" b="0" dirty="0" err="1" smtClean="0">
                <a:latin typeface="Times New Roman" panose="02020603050405020304" pitchFamily="18" charset="0"/>
                <a:cs typeface="Times New Roman" panose="02020603050405020304" pitchFamily="18" charset="0"/>
              </a:rPr>
              <a:t>I‘d</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like</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you</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to</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keep</a:t>
            </a:r>
            <a:r>
              <a:rPr lang="de-DE" sz="1200" b="0" dirty="0" smtClean="0">
                <a:latin typeface="Times New Roman" panose="02020603050405020304" pitchFamily="18" charset="0"/>
                <a:cs typeface="Times New Roman" panose="02020603050405020304" pitchFamily="18" charset="0"/>
              </a:rPr>
              <a:t> in </a:t>
            </a:r>
            <a:r>
              <a:rPr lang="de-DE" sz="1200" b="0" dirty="0" err="1" smtClean="0">
                <a:latin typeface="Times New Roman" panose="02020603050405020304" pitchFamily="18" charset="0"/>
                <a:cs typeface="Times New Roman" panose="02020603050405020304" pitchFamily="18" charset="0"/>
              </a:rPr>
              <a:t>mind</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that</a:t>
            </a:r>
            <a:r>
              <a:rPr lang="de-DE" sz="1200" b="0" dirty="0" smtClean="0">
                <a:latin typeface="Times New Roman" panose="02020603050405020304" pitchFamily="18" charset="0"/>
                <a:cs typeface="Times New Roman" panose="02020603050405020304" pitchFamily="18" charset="0"/>
              </a:rPr>
              <a:t>, </a:t>
            </a:r>
            <a:r>
              <a:rPr lang="de-DE" sz="1200" b="0" dirty="0" err="1" smtClean="0">
                <a:latin typeface="Times New Roman" panose="02020603050405020304" pitchFamily="18" charset="0"/>
                <a:cs typeface="Times New Roman" panose="02020603050405020304" pitchFamily="18" charset="0"/>
              </a:rPr>
              <a:t>while</a:t>
            </a:r>
            <a:r>
              <a:rPr lang="de-DE" sz="1200" b="0" baseline="0" dirty="0" smtClean="0">
                <a:latin typeface="Times New Roman" panose="02020603050405020304" pitchFamily="18" charset="0"/>
                <a:cs typeface="Times New Roman" panose="02020603050405020304" pitchFamily="18" charset="0"/>
              </a:rPr>
              <a:t> </a:t>
            </a:r>
            <a:r>
              <a:rPr lang="de-DE" sz="1200" b="0" baseline="0" dirty="0">
                <a:latin typeface="Times New Roman" panose="02020603050405020304" pitchFamily="18" charset="0"/>
                <a:cs typeface="Times New Roman" panose="02020603050405020304" pitchFamily="18" charset="0"/>
              </a:rPr>
              <a:t>t</a:t>
            </a:r>
            <a:r>
              <a:rPr lang="de-DE" sz="1200" b="0" dirty="0">
                <a:latin typeface="Times New Roman" panose="02020603050405020304" pitchFamily="18" charset="0"/>
                <a:cs typeface="Times New Roman" panose="02020603050405020304" pitchFamily="18" charset="0"/>
              </a:rPr>
              <a:t>he</a:t>
            </a:r>
            <a:r>
              <a:rPr lang="de-DE" sz="1200" b="0" baseline="0" dirty="0">
                <a:latin typeface="Times New Roman" panose="02020603050405020304" pitchFamily="18" charset="0"/>
                <a:cs typeface="Times New Roman" panose="02020603050405020304" pitchFamily="18" charset="0"/>
              </a:rPr>
              <a:t> two scenarios include aspects that can already be observed in European healthcare, they are better understood as extreme </a:t>
            </a:r>
            <a:r>
              <a:rPr lang="de-DE" sz="1200" b="0" baseline="0" dirty="0" smtClean="0">
                <a:latin typeface="Times New Roman" panose="02020603050405020304" pitchFamily="18" charset="0"/>
                <a:cs typeface="Times New Roman" panose="02020603050405020304" pitchFamily="18" charset="0"/>
              </a:rPr>
              <a:t>ideal </a:t>
            </a:r>
            <a:r>
              <a:rPr lang="de-DE" sz="1200" b="0" baseline="0" dirty="0" err="1" smtClean="0">
                <a:latin typeface="Times New Roman" panose="02020603050405020304" pitchFamily="18" charset="0"/>
                <a:cs typeface="Times New Roman" panose="02020603050405020304" pitchFamily="18" charset="0"/>
              </a:rPr>
              <a:t>types</a:t>
            </a:r>
            <a:r>
              <a:rPr lang="de-DE" sz="1200" b="0" baseline="0" dirty="0" smtClean="0">
                <a:latin typeface="Times New Roman" panose="02020603050405020304" pitchFamily="18" charset="0"/>
                <a:cs typeface="Times New Roman" panose="02020603050405020304" pitchFamily="18" charset="0"/>
              </a:rPr>
              <a:t> </a:t>
            </a:r>
            <a:r>
              <a:rPr lang="de-DE" sz="1200" b="0" baseline="0" dirty="0">
                <a:latin typeface="Times New Roman" panose="02020603050405020304" pitchFamily="18" charset="0"/>
                <a:cs typeface="Times New Roman" panose="02020603050405020304" pitchFamily="18" charset="0"/>
              </a:rPr>
              <a:t>rather than approximations of reality, with probable course of development taking place somewhere between the two.</a:t>
            </a:r>
            <a:endParaRPr lang="en-IE"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13</a:t>
            </a:fld>
            <a:endParaRPr lang="de-DE"/>
          </a:p>
        </p:txBody>
      </p:sp>
    </p:spTree>
    <p:extLst>
      <p:ext uri="{BB962C8B-B14F-4D97-AF65-F5344CB8AC3E}">
        <p14:creationId xmlns:p14="http://schemas.microsoft.com/office/powerpoint/2010/main" val="2177407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In the first, ‘growth’ scenario,</a:t>
            </a:r>
          </a:p>
          <a:p>
            <a:pPr marL="0" indent="0" fontAlgn="base">
              <a:lnSpc>
                <a:spcPct val="9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EU policies mainly aim for </a:t>
            </a:r>
            <a:r>
              <a:rPr lang="en-US" u="sng" dirty="0">
                <a:solidFill>
                  <a:schemeClr val="tx1"/>
                </a:solidFill>
                <a:latin typeface="Times New Roman" panose="02020603050405020304" pitchFamily="18" charset="0"/>
                <a:cs typeface="Times New Roman" panose="02020603050405020304" pitchFamily="18" charset="0"/>
              </a:rPr>
              <a:t>economic </a:t>
            </a:r>
            <a:r>
              <a:rPr lang="en-US" u="sng" dirty="0" smtClean="0">
                <a:solidFill>
                  <a:schemeClr val="tx1"/>
                </a:solidFill>
                <a:latin typeface="Times New Roman" panose="02020603050405020304" pitchFamily="18" charset="0"/>
                <a:cs typeface="Times New Roman" panose="02020603050405020304" pitchFamily="18" charset="0"/>
              </a:rPr>
              <a:t>growth</a:t>
            </a:r>
            <a:r>
              <a:rPr lang="en-US" u="none" dirty="0" smtClean="0">
                <a:solidFill>
                  <a:schemeClr val="tx1"/>
                </a:solidFill>
                <a:latin typeface="Times New Roman" panose="02020603050405020304" pitchFamily="18" charset="0"/>
                <a:cs typeface="Times New Roman" panose="02020603050405020304" pitchFamily="18" charset="0"/>
              </a:rPr>
              <a:t>, including </a:t>
            </a:r>
            <a:r>
              <a:rPr lang="en-US" dirty="0">
                <a:solidFill>
                  <a:schemeClr val="tx1"/>
                </a:solidFill>
                <a:latin typeface="Times New Roman" panose="02020603050405020304" pitchFamily="18" charset="0"/>
                <a:cs typeface="Times New Roman" panose="02020603050405020304" pitchFamily="18" charset="0"/>
              </a:rPr>
              <a:t>of transnational healthcare.</a:t>
            </a:r>
          </a:p>
          <a:p>
            <a:pPr marL="0" indent="0" fontAlgn="base">
              <a:lnSpc>
                <a:spcPct val="90000"/>
              </a:lnSpc>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9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In the same time,</a:t>
            </a:r>
            <a:r>
              <a:rPr lang="en-US" baseline="0" dirty="0">
                <a:solidFill>
                  <a:schemeClr val="tx1"/>
                </a:solidFill>
                <a:latin typeface="Times New Roman" panose="02020603050405020304" pitchFamily="18" charset="0"/>
                <a:cs typeface="Times New Roman" panose="02020603050405020304" pitchFamily="18" charset="0"/>
              </a:rPr>
              <a:t> fiscal sustainability and resulting c</a:t>
            </a:r>
            <a:r>
              <a:rPr lang="en-US" sz="1200" dirty="0">
                <a:solidFill>
                  <a:schemeClr val="tx1"/>
                </a:solidFill>
                <a:latin typeface="Times New Roman" panose="02020603050405020304" pitchFamily="18" charset="0"/>
                <a:cs typeface="Times New Roman" panose="02020603050405020304" pitchFamily="18" charset="0"/>
              </a:rPr>
              <a:t>uts to public health expenditure </a:t>
            </a:r>
            <a:r>
              <a:rPr lang="en-US" sz="1200" dirty="0" smtClean="0">
                <a:solidFill>
                  <a:schemeClr val="tx1"/>
                </a:solidFill>
                <a:latin typeface="Times New Roman" panose="02020603050405020304" pitchFamily="18" charset="0"/>
                <a:cs typeface="Times New Roman" panose="02020603050405020304" pitchFamily="18" charset="0"/>
              </a:rPr>
              <a:t>lead </a:t>
            </a:r>
            <a:r>
              <a:rPr lang="en-US" sz="1200" dirty="0">
                <a:solidFill>
                  <a:schemeClr val="tx1"/>
                </a:solidFill>
                <a:latin typeface="Times New Roman" panose="02020603050405020304" pitchFamily="18" charset="0"/>
                <a:cs typeface="Times New Roman" panose="02020603050405020304" pitchFamily="18" charset="0"/>
              </a:rPr>
              <a:t>to reduced ‘baskets of services’ &amp; </a:t>
            </a:r>
            <a:r>
              <a:rPr lang="en-US" sz="1200" dirty="0" smtClean="0">
                <a:solidFill>
                  <a:schemeClr val="tx1"/>
                </a:solidFill>
                <a:latin typeface="Times New Roman" panose="02020603050405020304" pitchFamily="18" charset="0"/>
                <a:cs typeface="Times New Roman" panose="02020603050405020304" pitchFamily="18" charset="0"/>
              </a:rPr>
              <a:t>longer access times in national public health</a:t>
            </a:r>
            <a:r>
              <a:rPr lang="en-US" sz="1200" baseline="0" dirty="0" smtClean="0">
                <a:solidFill>
                  <a:schemeClr val="tx1"/>
                </a:solidFill>
                <a:latin typeface="Times New Roman" panose="02020603050405020304" pitchFamily="18" charset="0"/>
                <a:cs typeface="Times New Roman" panose="02020603050405020304" pitchFamily="18" charset="0"/>
              </a:rPr>
              <a:t> systems</a:t>
            </a:r>
            <a:endParaRPr lang="en-US" sz="1200"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The Directive route </a:t>
            </a:r>
            <a:r>
              <a:rPr lang="en-US" dirty="0" smtClean="0">
                <a:solidFill>
                  <a:schemeClr val="tx1"/>
                </a:solidFill>
                <a:latin typeface="Times New Roman" panose="02020603050405020304" pitchFamily="18" charset="0"/>
                <a:cs typeface="Times New Roman" panose="02020603050405020304" pitchFamily="18" charset="0"/>
              </a:rPr>
              <a:t>and </a:t>
            </a:r>
            <a:r>
              <a:rPr lang="en-US" dirty="0">
                <a:solidFill>
                  <a:schemeClr val="tx1"/>
                </a:solidFill>
                <a:latin typeface="Times New Roman" panose="02020603050405020304" pitchFamily="18" charset="0"/>
                <a:cs typeface="Times New Roman" panose="02020603050405020304" pitchFamily="18" charset="0"/>
              </a:rPr>
              <a:t>other policies </a:t>
            </a:r>
            <a:r>
              <a:rPr lang="en-US" dirty="0" smtClean="0">
                <a:solidFill>
                  <a:schemeClr val="tx1"/>
                </a:solidFill>
                <a:latin typeface="Times New Roman" panose="02020603050405020304" pitchFamily="18" charset="0"/>
                <a:cs typeface="Times New Roman" panose="02020603050405020304" pitchFamily="18" charset="0"/>
              </a:rPr>
              <a:t>(private </a:t>
            </a:r>
            <a:r>
              <a:rPr lang="en-US" dirty="0">
                <a:solidFill>
                  <a:schemeClr val="tx1"/>
                </a:solidFill>
                <a:latin typeface="Times New Roman" panose="02020603050405020304" pitchFamily="18" charset="0"/>
                <a:cs typeface="Times New Roman" panose="02020603050405020304" pitchFamily="18" charset="0"/>
              </a:rPr>
              <a:t>&amp; public investment in </a:t>
            </a:r>
            <a:r>
              <a:rPr lang="en-US" dirty="0" smtClean="0">
                <a:solidFill>
                  <a:schemeClr val="tx1"/>
                </a:solidFill>
                <a:latin typeface="Times New Roman" panose="02020603050405020304" pitchFamily="18" charset="0"/>
                <a:cs typeface="Times New Roman" panose="02020603050405020304" pitchFamily="18" charset="0"/>
              </a:rPr>
              <a:t>medical tourism and </a:t>
            </a:r>
            <a:r>
              <a:rPr lang="en-US" dirty="0">
                <a:solidFill>
                  <a:schemeClr val="tx1"/>
                </a:solidFill>
                <a:latin typeface="Times New Roman" panose="02020603050405020304" pitchFamily="18" charset="0"/>
                <a:cs typeface="Times New Roman" panose="02020603050405020304" pitchFamily="18" charset="0"/>
              </a:rPr>
              <a:t>deregulation of </a:t>
            </a:r>
            <a:r>
              <a:rPr lang="en-US" dirty="0" smtClean="0">
                <a:solidFill>
                  <a:schemeClr val="tx1"/>
                </a:solidFill>
                <a:latin typeface="Times New Roman" panose="02020603050405020304" pitchFamily="18" charset="0"/>
                <a:cs typeface="Times New Roman" panose="02020603050405020304" pitchFamily="18" charset="0"/>
              </a:rPr>
              <a:t>trade </a:t>
            </a:r>
            <a:r>
              <a:rPr lang="en-US" dirty="0">
                <a:solidFill>
                  <a:schemeClr val="tx1"/>
                </a:solidFill>
                <a:latin typeface="Times New Roman" panose="02020603050405020304" pitchFamily="18" charset="0"/>
                <a:cs typeface="Times New Roman" panose="02020603050405020304" pitchFamily="18" charset="0"/>
              </a:rPr>
              <a:t>in healthcare) </a:t>
            </a:r>
            <a:r>
              <a:rPr lang="en-US" dirty="0" smtClean="0">
                <a:solidFill>
                  <a:schemeClr val="tx1"/>
                </a:solidFill>
                <a:latin typeface="Times New Roman" panose="02020603050405020304" pitchFamily="18" charset="0"/>
                <a:cs typeface="Times New Roman" panose="02020603050405020304" pitchFamily="18" charset="0"/>
              </a:rPr>
              <a:t>are used </a:t>
            </a:r>
            <a:r>
              <a:rPr lang="en-US" dirty="0">
                <a:solidFill>
                  <a:schemeClr val="tx1"/>
                </a:solidFill>
                <a:latin typeface="Times New Roman" panose="02020603050405020304" pitchFamily="18" charset="0"/>
                <a:cs typeface="Times New Roman" panose="02020603050405020304" pitchFamily="18" charset="0"/>
              </a:rPr>
              <a:t>as a tool to foster Europe as leader in the global medical tourism </a:t>
            </a:r>
            <a:r>
              <a:rPr lang="en-US" u="sng" dirty="0">
                <a:solidFill>
                  <a:schemeClr val="tx1"/>
                </a:solidFill>
                <a:latin typeface="Times New Roman" panose="02020603050405020304" pitchFamily="18" charset="0"/>
                <a:cs typeface="Times New Roman" panose="02020603050405020304" pitchFamily="18" charset="0"/>
              </a:rPr>
              <a:t>market</a:t>
            </a:r>
            <a:r>
              <a:rPr lang="en-US" dirty="0">
                <a:solidFill>
                  <a:schemeClr val="tx1"/>
                </a:solidFill>
                <a:latin typeface="Times New Roman" panose="02020603050405020304" pitchFamily="18" charset="0"/>
                <a:cs typeface="Times New Roman" panose="02020603050405020304" pitchFamily="18" charset="0"/>
              </a:rPr>
              <a:t>.</a:t>
            </a:r>
          </a:p>
          <a:p>
            <a:pPr marL="0" indent="0" fontAlgn="base">
              <a:lnSpc>
                <a:spcPct val="9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This</a:t>
            </a:r>
            <a:r>
              <a:rPr lang="en-US" baseline="0" dirty="0">
                <a:solidFill>
                  <a:schemeClr val="tx1"/>
                </a:solidFill>
                <a:latin typeface="Times New Roman" panose="02020603050405020304" pitchFamily="18" charset="0"/>
                <a:cs typeface="Times New Roman" panose="02020603050405020304" pitchFamily="18" charset="0"/>
              </a:rPr>
              <a:t> leads to a </a:t>
            </a:r>
            <a:r>
              <a:rPr lang="en-US" u="sng" baseline="0" dirty="0">
                <a:solidFill>
                  <a:schemeClr val="tx1"/>
                </a:solidFill>
                <a:latin typeface="Times New Roman" panose="02020603050405020304" pitchFamily="18" charset="0"/>
                <a:cs typeface="Times New Roman" panose="02020603050405020304" pitchFamily="18" charset="0"/>
              </a:rPr>
              <a:t>segmented</a:t>
            </a:r>
            <a:r>
              <a:rPr lang="en-US" baseline="0" dirty="0">
                <a:solidFill>
                  <a:schemeClr val="tx1"/>
                </a:solidFill>
                <a:latin typeface="Times New Roman" panose="02020603050405020304" pitchFamily="18" charset="0"/>
                <a:cs typeface="Times New Roman" panose="02020603050405020304" pitchFamily="18" charset="0"/>
              </a:rPr>
              <a:t> p</a:t>
            </a:r>
            <a:r>
              <a:rPr lang="en-US" dirty="0">
                <a:solidFill>
                  <a:schemeClr val="tx1"/>
                </a:solidFill>
                <a:latin typeface="Times New Roman" panose="02020603050405020304" pitchFamily="18" charset="0"/>
                <a:cs typeface="Times New Roman" panose="02020603050405020304" pitchFamily="18" charset="0"/>
              </a:rPr>
              <a:t>atient access to health services, going from:</a:t>
            </a:r>
          </a:p>
          <a:p>
            <a:pPr marL="0" indent="0" fontAlgn="base">
              <a:lnSpc>
                <a:spcPct val="9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-Well-off </a:t>
            </a:r>
            <a:r>
              <a:rPr lang="en-US" dirty="0" smtClean="0">
                <a:solidFill>
                  <a:schemeClr val="tx1"/>
                </a:solidFill>
                <a:latin typeface="Times New Roman" panose="02020603050405020304" pitchFamily="18" charset="0"/>
                <a:cs typeface="Times New Roman" panose="02020603050405020304" pitchFamily="18" charset="0"/>
              </a:rPr>
              <a:t>patients availing </a:t>
            </a:r>
            <a:r>
              <a:rPr lang="en-US" dirty="0">
                <a:solidFill>
                  <a:schemeClr val="tx1"/>
                </a:solidFill>
                <a:latin typeface="Times New Roman" panose="02020603050405020304" pitchFamily="18" charset="0"/>
                <a:cs typeface="Times New Roman" panose="02020603050405020304" pitchFamily="18" charset="0"/>
              </a:rPr>
              <a:t>of top private and public care both nationally and abroad,</a:t>
            </a:r>
            <a:r>
              <a:rPr lang="en-US" baseline="0" dirty="0">
                <a:solidFill>
                  <a:schemeClr val="tx1"/>
                </a:solidFill>
                <a:latin typeface="Times New Roman" panose="02020603050405020304" pitchFamily="18" charset="0"/>
                <a:cs typeface="Times New Roman" panose="02020603050405020304" pitchFamily="18" charset="0"/>
              </a:rPr>
              <a:t> to</a:t>
            </a: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 Medium-income patients </a:t>
            </a:r>
            <a:r>
              <a:rPr lang="en-US" dirty="0" smtClean="0">
                <a:solidFill>
                  <a:schemeClr val="tx1"/>
                </a:solidFill>
                <a:latin typeface="Times New Roman" panose="02020603050405020304" pitchFamily="18" charset="0"/>
                <a:cs typeface="Times New Roman" panose="02020603050405020304" pitchFamily="18" charset="0"/>
              </a:rPr>
              <a:t>increasingly exiting </a:t>
            </a:r>
            <a:r>
              <a:rPr lang="en-US" dirty="0">
                <a:solidFill>
                  <a:schemeClr val="tx1"/>
                </a:solidFill>
                <a:latin typeface="Times New Roman" panose="02020603050405020304" pitchFamily="18" charset="0"/>
                <a:cs typeface="Times New Roman" panose="02020603050405020304" pitchFamily="18" charset="0"/>
              </a:rPr>
              <a:t>public healthcare for private care both nationally and abroad, and to</a:t>
            </a:r>
          </a:p>
          <a:p>
            <a:pPr marL="0" indent="0" fontAlgn="base">
              <a:lnSpc>
                <a:spcPct val="9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r>
              <a:rPr lang="en-US" dirty="0">
                <a:solidFill>
                  <a:schemeClr val="tx1"/>
                </a:solidFill>
                <a:latin typeface="Times New Roman" panose="02020603050405020304" pitchFamily="18" charset="0"/>
                <a:cs typeface="Times New Roman" panose="02020603050405020304" pitchFamily="18" charset="0"/>
              </a:rPr>
              <a:t>-Patients from poorer backgrounds and vulnerable groups accessing limited public healthcare or </a:t>
            </a:r>
            <a:r>
              <a:rPr lang="en-US" dirty="0" smtClean="0">
                <a:solidFill>
                  <a:schemeClr val="tx1"/>
                </a:solidFill>
                <a:latin typeface="Times New Roman" panose="02020603050405020304" pitchFamily="18" charset="0"/>
                <a:cs typeface="Times New Roman" panose="02020603050405020304" pitchFamily="18" charset="0"/>
              </a:rPr>
              <a:t>no care at all.</a:t>
            </a:r>
            <a:endParaRPr lang="en-US" dirty="0">
              <a:latin typeface="Times New Roman" panose="02020603050405020304" pitchFamily="18" charset="0"/>
              <a:cs typeface="Times New Roman" panose="02020603050405020304" pitchFamily="18" charset="0"/>
            </a:endParaRPr>
          </a:p>
          <a:p>
            <a:endParaRPr lang="en-I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14</a:t>
            </a:fld>
            <a:endParaRPr lang="de-DE"/>
          </a:p>
        </p:txBody>
      </p:sp>
    </p:spTree>
    <p:extLst>
      <p:ext uri="{BB962C8B-B14F-4D97-AF65-F5344CB8AC3E}">
        <p14:creationId xmlns:p14="http://schemas.microsoft.com/office/powerpoint/2010/main" val="68389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anose="02020603050405020304" pitchFamily="18" charset="0"/>
                <a:cs typeface="Times New Roman" panose="02020603050405020304" pitchFamily="18" charset="0"/>
              </a:rPr>
              <a:t>But</a:t>
            </a:r>
            <a:r>
              <a:rPr lang="en-US" sz="1200" baseline="0" dirty="0" smtClean="0">
                <a:solidFill>
                  <a:schemeClr val="tx1"/>
                </a:solidFill>
                <a:latin typeface="Times New Roman" panose="02020603050405020304" pitchFamily="18" charset="0"/>
                <a:cs typeface="Times New Roman" panose="02020603050405020304" pitchFamily="18" charset="0"/>
              </a:rPr>
              <a:t> there is</a:t>
            </a:r>
            <a:r>
              <a:rPr lang="en-US" sz="1200" dirty="0" smtClean="0">
                <a:solidFill>
                  <a:schemeClr val="tx1"/>
                </a:solidFill>
                <a:latin typeface="Times New Roman" panose="02020603050405020304" pitchFamily="18" charset="0"/>
                <a:cs typeface="Times New Roman" panose="02020603050405020304" pitchFamily="18" charset="0"/>
              </a:rPr>
              <a:t> a</a:t>
            </a:r>
            <a:r>
              <a:rPr lang="en-US" sz="1200" baseline="0" dirty="0" smtClean="0">
                <a:solidFill>
                  <a:schemeClr val="tx1"/>
                </a:solidFill>
                <a:latin typeface="Times New Roman" panose="02020603050405020304" pitchFamily="18" charset="0"/>
                <a:cs typeface="Times New Roman" panose="02020603050405020304" pitchFamily="18" charset="0"/>
              </a:rPr>
              <a:t> less gloom and doom</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alternative second scenario,</a:t>
            </a:r>
            <a:r>
              <a:rPr lang="en-US" sz="1200" baseline="0" dirty="0">
                <a:solidFill>
                  <a:schemeClr val="tx1"/>
                </a:solidFill>
                <a:latin typeface="Times New Roman" panose="02020603050405020304" pitchFamily="18" charset="0"/>
                <a:cs typeface="Times New Roman" panose="02020603050405020304" pitchFamily="18" charset="0"/>
              </a:rPr>
              <a:t> </a:t>
            </a:r>
            <a:r>
              <a:rPr lang="en-US" sz="1200" baseline="0" dirty="0" smtClean="0">
                <a:solidFill>
                  <a:schemeClr val="tx1"/>
                </a:solidFill>
                <a:latin typeface="Times New Roman" panose="02020603050405020304" pitchFamily="18" charset="0"/>
                <a:cs typeface="Times New Roman" panose="02020603050405020304" pitchFamily="18" charset="0"/>
              </a:rPr>
              <a:t>in which t</a:t>
            </a:r>
            <a:r>
              <a:rPr lang="en-US" sz="1200" dirty="0" smtClean="0">
                <a:solidFill>
                  <a:schemeClr val="tx1"/>
                </a:solidFill>
                <a:latin typeface="Times New Roman" panose="02020603050405020304" pitchFamily="18" charset="0"/>
                <a:cs typeface="Times New Roman" panose="02020603050405020304" pitchFamily="18" charset="0"/>
              </a:rPr>
              <a:t>he </a:t>
            </a:r>
            <a:r>
              <a:rPr lang="en-US" sz="1200" dirty="0">
                <a:solidFill>
                  <a:schemeClr val="tx1"/>
                </a:solidFill>
                <a:latin typeface="Times New Roman" panose="02020603050405020304" pitchFamily="18" charset="0"/>
                <a:cs typeface="Times New Roman" panose="02020603050405020304" pitchFamily="18" charset="0"/>
              </a:rPr>
              <a:t>EU enforces its EU Social Pillar</a:t>
            </a:r>
            <a:r>
              <a:rPr lang="en-US" sz="1200" baseline="0" dirty="0">
                <a:solidFill>
                  <a:schemeClr val="tx1"/>
                </a:solidFill>
                <a:latin typeface="Times New Roman" panose="02020603050405020304" pitchFamily="18" charset="0"/>
                <a:cs typeface="Times New Roman" panose="02020603050405020304" pitchFamily="18" charset="0"/>
              </a:rPr>
              <a:t> and </a:t>
            </a:r>
            <a:r>
              <a:rPr lang="en-US" sz="1200" baseline="0" dirty="0" smtClean="0">
                <a:solidFill>
                  <a:schemeClr val="tx1"/>
                </a:solidFill>
                <a:latin typeface="Times New Roman" panose="02020603050405020304" pitchFamily="18" charset="0"/>
                <a:cs typeface="Times New Roman" panose="02020603050405020304" pitchFamily="18" charset="0"/>
              </a:rPr>
              <a:t>EU citizens’ rights </a:t>
            </a:r>
            <a:r>
              <a:rPr lang="en-US" sz="1200" baseline="0" dirty="0">
                <a:solidFill>
                  <a:schemeClr val="tx1"/>
                </a:solidFill>
                <a:latin typeface="Times New Roman" panose="02020603050405020304" pitchFamily="18" charset="0"/>
                <a:cs typeface="Times New Roman" panose="02020603050405020304" pitchFamily="18" charset="0"/>
              </a:rPr>
              <a:t>to ‘</a:t>
            </a:r>
            <a:r>
              <a:rPr lang="en-IE" sz="1200" dirty="0">
                <a:solidFill>
                  <a:schemeClr val="tx1"/>
                </a:solidFill>
                <a:latin typeface="Times New Roman" panose="02020603050405020304" pitchFamily="18" charset="0"/>
                <a:cs typeface="Times New Roman" panose="02020603050405020304" pitchFamily="18" charset="0"/>
              </a:rPr>
              <a:t>timely access to affordable … </a:t>
            </a:r>
            <a:r>
              <a:rPr lang="en-IE" sz="1200" dirty="0" smtClean="0">
                <a:solidFill>
                  <a:schemeClr val="tx1"/>
                </a:solidFill>
                <a:latin typeface="Times New Roman" panose="02020603050405020304" pitchFamily="18" charset="0"/>
                <a:cs typeface="Times New Roman" panose="02020603050405020304" pitchFamily="18" charset="0"/>
              </a:rPr>
              <a:t>healthcare </a:t>
            </a:r>
            <a:r>
              <a:rPr lang="en-IE" sz="1200" dirty="0">
                <a:solidFill>
                  <a:schemeClr val="tx1"/>
                </a:solidFill>
                <a:latin typeface="Times New Roman" panose="02020603050405020304" pitchFamily="18" charset="0"/>
                <a:cs typeface="Times New Roman" panose="02020603050405020304" pitchFamily="18" charset="0"/>
              </a:rPr>
              <a:t>of good quality’</a:t>
            </a:r>
          </a:p>
          <a:p>
            <a:pPr marL="0" indent="0">
              <a:buNone/>
            </a:pPr>
            <a:endParaRPr lang="en-US" sz="1200" dirty="0">
              <a:solidFill>
                <a:schemeClr val="tx1"/>
              </a:solidFill>
              <a:latin typeface="Times New Roman" panose="02020603050405020304" pitchFamily="18" charset="0"/>
              <a:cs typeface="Times New Roman" panose="02020603050405020304" pitchFamily="18" charset="0"/>
            </a:endParaRPr>
          </a:p>
          <a:p>
            <a:pPr marL="0" indent="0">
              <a:buNone/>
            </a:pPr>
            <a:r>
              <a:rPr lang="en-IE" sz="1200" dirty="0">
                <a:solidFill>
                  <a:schemeClr val="tx1"/>
                </a:solidFill>
                <a:latin typeface="Times New Roman" panose="02020603050405020304" pitchFamily="18" charset="0"/>
                <a:cs typeface="Times New Roman" panose="02020603050405020304" pitchFamily="18" charset="0"/>
              </a:rPr>
              <a:t>and</a:t>
            </a:r>
            <a:r>
              <a:rPr lang="en-IE" sz="1200" baseline="0" dirty="0">
                <a:solidFill>
                  <a:schemeClr val="tx1"/>
                </a:solidFill>
                <a:latin typeface="Times New Roman" panose="02020603050405020304" pitchFamily="18" charset="0"/>
                <a:cs typeface="Times New Roman" panose="02020603050405020304" pitchFamily="18" charset="0"/>
              </a:rPr>
              <a:t> t</a:t>
            </a:r>
            <a:r>
              <a:rPr lang="en-IE" sz="1200" dirty="0">
                <a:solidFill>
                  <a:schemeClr val="tx1"/>
                </a:solidFill>
                <a:latin typeface="Times New Roman" panose="02020603050405020304" pitchFamily="18" charset="0"/>
                <a:cs typeface="Times New Roman" panose="02020603050405020304" pitchFamily="18" charset="0"/>
              </a:rPr>
              <a:t>he Directive also becomes a springboard to implement these rights, more notably by</a:t>
            </a:r>
          </a:p>
          <a:p>
            <a:endParaRPr lang="en-IE" sz="1200" dirty="0">
              <a:solidFill>
                <a:schemeClr val="tx1"/>
              </a:solidFill>
              <a:latin typeface="Times New Roman" panose="02020603050405020304" pitchFamily="18" charset="0"/>
              <a:cs typeface="Times New Roman" panose="02020603050405020304" pitchFamily="18" charset="0"/>
            </a:endParaRPr>
          </a:p>
          <a:p>
            <a:r>
              <a:rPr lang="en-IE" sz="1200" dirty="0">
                <a:solidFill>
                  <a:schemeClr val="tx1"/>
                </a:solidFill>
                <a:latin typeface="Times New Roman" panose="02020603050405020304" pitchFamily="18" charset="0"/>
                <a:cs typeface="Times New Roman" panose="02020603050405020304" pitchFamily="18" charset="0"/>
              </a:rPr>
              <a:t>- adequately funding </a:t>
            </a:r>
            <a:r>
              <a:rPr lang="en-IE" sz="1200" u="sng" dirty="0">
                <a:solidFill>
                  <a:schemeClr val="tx1"/>
                </a:solidFill>
                <a:latin typeface="Times New Roman" panose="02020603050405020304" pitchFamily="18" charset="0"/>
                <a:cs typeface="Times New Roman" panose="02020603050405020304" pitchFamily="18" charset="0"/>
              </a:rPr>
              <a:t>National</a:t>
            </a:r>
            <a:r>
              <a:rPr lang="en-IE" sz="1200" dirty="0">
                <a:solidFill>
                  <a:schemeClr val="tx1"/>
                </a:solidFill>
                <a:latin typeface="Times New Roman" panose="02020603050405020304" pitchFamily="18" charset="0"/>
                <a:cs typeface="Times New Roman" panose="02020603050405020304" pitchFamily="18" charset="0"/>
              </a:rPr>
              <a:t> Contact Points</a:t>
            </a:r>
          </a:p>
          <a:p>
            <a:endParaRPr lang="en-IE" sz="1200" dirty="0">
              <a:solidFill>
                <a:schemeClr val="tx1"/>
              </a:solidFill>
              <a:latin typeface="Times New Roman" panose="02020603050405020304" pitchFamily="18" charset="0"/>
              <a:cs typeface="Times New Roman" panose="02020603050405020304" pitchFamily="18" charset="0"/>
            </a:endParaRPr>
          </a:p>
          <a:p>
            <a:r>
              <a:rPr lang="en-IE" sz="1200" dirty="0">
                <a:solidFill>
                  <a:schemeClr val="tx1"/>
                </a:solidFill>
                <a:latin typeface="Times New Roman" panose="02020603050405020304" pitchFamily="18" charset="0"/>
                <a:cs typeface="Times New Roman" panose="02020603050405020304" pitchFamily="18" charset="0"/>
              </a:rPr>
              <a:t>-</a:t>
            </a:r>
            <a:r>
              <a:rPr lang="en-IE" sz="1200" baseline="0" dirty="0">
                <a:solidFill>
                  <a:schemeClr val="tx1"/>
                </a:solidFill>
                <a:latin typeface="Times New Roman" panose="02020603050405020304" pitchFamily="18" charset="0"/>
                <a:cs typeface="Times New Roman" panose="02020603050405020304" pitchFamily="18" charset="0"/>
              </a:rPr>
              <a:t> </a:t>
            </a:r>
            <a:r>
              <a:rPr lang="en-IE" sz="1200" dirty="0">
                <a:solidFill>
                  <a:schemeClr val="tx1"/>
                </a:solidFill>
                <a:latin typeface="Times New Roman" panose="02020603050405020304" pitchFamily="18" charset="0"/>
                <a:cs typeface="Times New Roman" panose="02020603050405020304" pitchFamily="18" charset="0"/>
              </a:rPr>
              <a:t>reinforcing </a:t>
            </a:r>
            <a:r>
              <a:rPr lang="en-IE" sz="1200" u="sng" dirty="0">
                <a:solidFill>
                  <a:schemeClr val="tx1"/>
                </a:solidFill>
                <a:latin typeface="Times New Roman" panose="02020603050405020304" pitchFamily="18" charset="0"/>
                <a:cs typeface="Times New Roman" panose="02020603050405020304" pitchFamily="18" charset="0"/>
              </a:rPr>
              <a:t>national</a:t>
            </a:r>
            <a:r>
              <a:rPr lang="en-IE" sz="1200" dirty="0">
                <a:solidFill>
                  <a:schemeClr val="tx1"/>
                </a:solidFill>
                <a:latin typeface="Times New Roman" panose="02020603050405020304" pitchFamily="18" charset="0"/>
                <a:cs typeface="Times New Roman" panose="02020603050405020304" pitchFamily="18" charset="0"/>
              </a:rPr>
              <a:t> </a:t>
            </a:r>
            <a:r>
              <a:rPr lang="en-IE" sz="1200" u="sng" dirty="0">
                <a:solidFill>
                  <a:schemeClr val="tx1"/>
                </a:solidFill>
                <a:latin typeface="Times New Roman" panose="02020603050405020304" pitchFamily="18" charset="0"/>
                <a:cs typeface="Times New Roman" panose="02020603050405020304" pitchFamily="18" charset="0"/>
              </a:rPr>
              <a:t>public</a:t>
            </a:r>
            <a:r>
              <a:rPr lang="en-IE" sz="1200" dirty="0">
                <a:solidFill>
                  <a:schemeClr val="tx1"/>
                </a:solidFill>
                <a:latin typeface="Times New Roman" panose="02020603050405020304" pitchFamily="18" charset="0"/>
                <a:cs typeface="Times New Roman" panose="02020603050405020304" pitchFamily="18" charset="0"/>
              </a:rPr>
              <a:t> provision of quality &amp; timely care </a:t>
            </a:r>
          </a:p>
          <a:p>
            <a:endParaRPr lang="en-IE" sz="1200" dirty="0">
              <a:solidFill>
                <a:schemeClr val="tx1"/>
              </a:solidFill>
              <a:latin typeface="Times New Roman" panose="02020603050405020304" pitchFamily="18" charset="0"/>
              <a:cs typeface="Times New Roman" panose="02020603050405020304" pitchFamily="18" charset="0"/>
            </a:endParaRPr>
          </a:p>
          <a:p>
            <a:r>
              <a:rPr lang="en-IE" sz="1200" dirty="0">
                <a:solidFill>
                  <a:schemeClr val="tx1"/>
                </a:solidFill>
                <a:latin typeface="Times New Roman" panose="02020603050405020304" pitchFamily="18" charset="0"/>
                <a:cs typeface="Times New Roman" panose="02020603050405020304" pitchFamily="18" charset="0"/>
              </a:rPr>
              <a:t>- regulating medical tourism industry</a:t>
            </a:r>
            <a:endParaRPr lang="en-IE" sz="1200" dirty="0">
              <a:latin typeface="Times New Roman" panose="02020603050405020304" pitchFamily="18" charset="0"/>
              <a:cs typeface="Times New Roman" panose="02020603050405020304" pitchFamily="18" charset="0"/>
            </a:endParaRPr>
          </a:p>
          <a:p>
            <a:pPr marL="0" indent="0">
              <a:buNone/>
            </a:pPr>
            <a:endParaRPr lang="en-IE" sz="1200" dirty="0">
              <a:latin typeface="Times New Roman" panose="02020603050405020304" pitchFamily="18" charset="0"/>
              <a:cs typeface="Times New Roman" panose="02020603050405020304" pitchFamily="18" charset="0"/>
            </a:endParaRPr>
          </a:p>
          <a:p>
            <a:pPr marL="0" indent="0">
              <a:buNone/>
            </a:pPr>
            <a:r>
              <a:rPr lang="en-IE" sz="1200" dirty="0">
                <a:solidFill>
                  <a:schemeClr val="tx1"/>
                </a:solidFill>
                <a:latin typeface="Times New Roman" panose="02020603050405020304" pitchFamily="18" charset="0"/>
                <a:cs typeface="Times New Roman" panose="02020603050405020304" pitchFamily="18" charset="0"/>
              </a:rPr>
              <a:t>In this scenario, patient access to health services is maximally inclusive rather than segmented</a:t>
            </a:r>
            <a:r>
              <a:rPr lang="en-IE" sz="1200" baseline="0" dirty="0">
                <a:solidFill>
                  <a:schemeClr val="tx1"/>
                </a:solidFill>
                <a:latin typeface="Times New Roman" panose="02020603050405020304" pitchFamily="18" charset="0"/>
                <a:cs typeface="Times New Roman" panose="02020603050405020304" pitchFamily="18" charset="0"/>
              </a:rPr>
              <a:t> among various groups</a:t>
            </a:r>
            <a:r>
              <a:rPr lang="en-IE" sz="1200" baseline="0"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IE" sz="1200" baseline="0" dirty="0" smtClean="0">
              <a:solidFill>
                <a:schemeClr val="tx1"/>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latin typeface="Times New Roman" panose="02020603050405020304" pitchFamily="18" charset="0"/>
                <a:cs typeface="Times New Roman" panose="02020603050405020304" pitchFamily="18" charset="0"/>
              </a:rPr>
              <a:t>We will leave you with these considerations</a:t>
            </a:r>
            <a:r>
              <a:rPr lang="en-IE" baseline="0" dirty="0" smtClean="0">
                <a:latin typeface="Times New Roman" panose="02020603050405020304" pitchFamily="18" charset="0"/>
                <a:cs typeface="Times New Roman" panose="02020603050405020304" pitchFamily="18" charset="0"/>
              </a:rPr>
              <a:t> hoping they provide some food for thought as to the challenges the Directive poses to patients’ rights in a transnational Europe.</a:t>
            </a:r>
          </a:p>
          <a:p>
            <a:pPr marL="0" indent="0">
              <a:buNone/>
            </a:pPr>
            <a:endParaRPr lang="en-IE"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15</a:t>
            </a:fld>
            <a:endParaRPr lang="de-DE"/>
          </a:p>
        </p:txBody>
      </p:sp>
    </p:spTree>
    <p:extLst>
      <p:ext uri="{BB962C8B-B14F-4D97-AF65-F5344CB8AC3E}">
        <p14:creationId xmlns:p14="http://schemas.microsoft.com/office/powerpoint/2010/main" val="314685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imes New Roman" panose="02020603050405020304" pitchFamily="18" charset="0"/>
                <a:cs typeface="Times New Roman" panose="02020603050405020304" pitchFamily="18" charset="0"/>
              </a:rPr>
              <a:t>Here </a:t>
            </a:r>
            <a:r>
              <a:rPr lang="en-IE" dirty="0">
                <a:latin typeface="Times New Roman" panose="02020603050405020304" pitchFamily="18" charset="0"/>
                <a:cs typeface="Times New Roman" panose="02020603050405020304" pitchFamily="18" charset="0"/>
              </a:rPr>
              <a:t>you can find some of the work we have published on the topics of transnationalism, health tourism and patient mobility</a:t>
            </a:r>
          </a:p>
        </p:txBody>
      </p:sp>
      <p:sp>
        <p:nvSpPr>
          <p:cNvPr id="4" name="Slide Number Placeholder 3"/>
          <p:cNvSpPr>
            <a:spLocks noGrp="1"/>
          </p:cNvSpPr>
          <p:nvPr>
            <p:ph type="sldNum" sz="quarter" idx="10"/>
          </p:nvPr>
        </p:nvSpPr>
        <p:spPr/>
        <p:txBody>
          <a:bodyPr/>
          <a:lstStyle/>
          <a:p>
            <a:fld id="{FECD88BD-1ECA-5D48-A0A4-AAF8B3E5165D}" type="slidenum">
              <a:rPr lang="de-DE" smtClean="0"/>
              <a:t>16</a:t>
            </a:fld>
            <a:endParaRPr lang="de-DE"/>
          </a:p>
        </p:txBody>
      </p:sp>
    </p:spTree>
    <p:extLst>
      <p:ext uri="{BB962C8B-B14F-4D97-AF65-F5344CB8AC3E}">
        <p14:creationId xmlns:p14="http://schemas.microsoft.com/office/powerpoint/2010/main" val="324754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Times New Roman" panose="02020603050405020304" pitchFamily="18" charset="0"/>
                <a:cs typeface="Times New Roman" panose="02020603050405020304" pitchFamily="18" charset="0"/>
              </a:rPr>
              <a:t>As well as our email addresses </a:t>
            </a:r>
            <a:r>
              <a:rPr lang="en-IE" dirty="0" smtClean="0">
                <a:latin typeface="Times New Roman" panose="02020603050405020304" pitchFamily="18" charset="0"/>
                <a:cs typeface="Times New Roman" panose="02020603050405020304" pitchFamily="18" charset="0"/>
              </a:rPr>
              <a:t>if </a:t>
            </a:r>
            <a:r>
              <a:rPr lang="en-IE" dirty="0">
                <a:latin typeface="Times New Roman" panose="02020603050405020304" pitchFamily="18" charset="0"/>
                <a:cs typeface="Times New Roman" panose="02020603050405020304" pitchFamily="18" charset="0"/>
              </a:rPr>
              <a:t>you wish</a:t>
            </a:r>
            <a:r>
              <a:rPr lang="en-IE" baseline="0" dirty="0">
                <a:latin typeface="Times New Roman" panose="02020603050405020304" pitchFamily="18" charset="0"/>
                <a:cs typeface="Times New Roman" panose="02020603050405020304" pitchFamily="18" charset="0"/>
              </a:rPr>
              <a:t> to contact us. Thank you!</a:t>
            </a:r>
            <a:endParaRPr lang="en-I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17</a:t>
            </a:fld>
            <a:endParaRPr lang="de-DE"/>
          </a:p>
        </p:txBody>
      </p:sp>
    </p:spTree>
    <p:extLst>
      <p:ext uri="{BB962C8B-B14F-4D97-AF65-F5344CB8AC3E}">
        <p14:creationId xmlns:p14="http://schemas.microsoft.com/office/powerpoint/2010/main" val="231015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dirty="0" smtClean="0">
                <a:latin typeface="Times New Roman" panose="02020603050405020304" pitchFamily="18" charset="0"/>
                <a:cs typeface="Times New Roman" panose="02020603050405020304" pitchFamily="18" charset="0"/>
              </a:rPr>
              <a:t>Our </a:t>
            </a:r>
            <a:r>
              <a:rPr lang="de-DE" dirty="0" err="1">
                <a:latin typeface="Times New Roman" panose="02020603050405020304" pitchFamily="18" charset="0"/>
                <a:cs typeface="Times New Roman" panose="02020603050405020304" pitchFamily="18" charset="0"/>
              </a:rPr>
              <a:t>argument</a:t>
            </a:r>
            <a:r>
              <a:rPr lang="de-DE" dirty="0">
                <a:latin typeface="Times New Roman" panose="02020603050405020304" pitchFamily="18" charset="0"/>
                <a:cs typeface="Times New Roman" panose="02020603050405020304" pitchFamily="18" charset="0"/>
              </a:rPr>
              <a:t> </a:t>
            </a:r>
            <a:r>
              <a:rPr lang="ga-IE" dirty="0" smtClean="0">
                <a:latin typeface="Times New Roman" panose="02020603050405020304" pitchFamily="18" charset="0"/>
                <a:cs typeface="Times New Roman" panose="02020603050405020304" pitchFamily="18" charset="0"/>
              </a:rPr>
              <a:t>in this </a:t>
            </a:r>
            <a:r>
              <a:rPr lang="en-IE" dirty="0" smtClean="0">
                <a:latin typeface="Times New Roman" panose="02020603050405020304" pitchFamily="18" charset="0"/>
                <a:cs typeface="Times New Roman" panose="02020603050405020304" pitchFamily="18" charset="0"/>
              </a:rPr>
              <a:t>presentation </a:t>
            </a:r>
            <a:r>
              <a:rPr lang="de-DE" dirty="0">
                <a:latin typeface="Times New Roman" panose="02020603050405020304" pitchFamily="18" charset="0"/>
                <a:cs typeface="Times New Roman" panose="02020603050405020304" pitchFamily="18" charset="0"/>
              </a:rPr>
              <a:t>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latin typeface="Times New Roman" panose="02020603050405020304" pitchFamily="18" charset="0"/>
                <a:cs typeface="Times New Roman" panose="02020603050405020304" pitchFamily="18" charset="0"/>
              </a:rPr>
              <a:t>that the Directive participates</a:t>
            </a:r>
            <a:r>
              <a:rPr lang="de-DE" baseline="0" dirty="0">
                <a:latin typeface="Times New Roman" panose="02020603050405020304" pitchFamily="18" charset="0"/>
                <a:cs typeface="Times New Roman" panose="02020603050405020304" pitchFamily="18" charset="0"/>
              </a:rPr>
              <a:t> in </a:t>
            </a:r>
            <a:r>
              <a:rPr lang="de-DE" baseline="0" dirty="0" smtClean="0">
                <a:latin typeface="Times New Roman" panose="02020603050405020304" pitchFamily="18" charset="0"/>
                <a:cs typeface="Times New Roman" panose="02020603050405020304" pitchFamily="18" charset="0"/>
              </a:rPr>
              <a:t>a </a:t>
            </a:r>
            <a:r>
              <a:rPr lang="de-DE" baseline="0" dirty="0" err="1" smtClean="0">
                <a:latin typeface="Times New Roman" panose="02020603050405020304" pitchFamily="18" charset="0"/>
                <a:cs typeface="Times New Roman" panose="02020603050405020304" pitchFamily="18" charset="0"/>
              </a:rPr>
              <a:t>process</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of</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transnationalisation</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of</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healthcare</a:t>
            </a:r>
            <a:r>
              <a:rPr lang="de-DE" baseline="0" dirty="0" smtClean="0">
                <a:latin typeface="Times New Roman" panose="02020603050405020304" pitchFamily="18" charset="0"/>
                <a:cs typeface="Times New Roman" panose="02020603050405020304" pitchFamily="18" charset="0"/>
              </a:rPr>
              <a:t> in Europe</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aseline="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baseline="0" dirty="0" err="1" smtClean="0">
                <a:latin typeface="Times New Roman" panose="02020603050405020304" pitchFamily="18" charset="0"/>
                <a:cs typeface="Times New Roman" panose="02020603050405020304" pitchFamily="18" charset="0"/>
              </a:rPr>
              <a:t>and</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that</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the</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latter</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has</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contributed</a:t>
            </a:r>
            <a:r>
              <a:rPr lang="de-DE" baseline="0" dirty="0" smtClean="0">
                <a:latin typeface="Times New Roman" panose="02020603050405020304" pitchFamily="18" charset="0"/>
                <a:cs typeface="Times New Roman" panose="02020603050405020304" pitchFamily="18" charset="0"/>
              </a:rPr>
              <a:t> </a:t>
            </a:r>
            <a:r>
              <a:rPr lang="de-DE" baseline="0" dirty="0">
                <a:latin typeface="Times New Roman" panose="02020603050405020304" pitchFamily="18" charset="0"/>
                <a:cs typeface="Times New Roman" panose="02020603050405020304" pitchFamily="18" charset="0"/>
              </a:rPr>
              <a:t>to increase the complexity </a:t>
            </a:r>
            <a:r>
              <a:rPr lang="de-DE" baseline="0" dirty="0" err="1">
                <a:latin typeface="Times New Roman" panose="02020603050405020304" pitchFamily="18" charset="0"/>
                <a:cs typeface="Times New Roman" panose="02020603050405020304" pitchFamily="18" charset="0"/>
              </a:rPr>
              <a:t>of</a:t>
            </a:r>
            <a:r>
              <a:rPr lang="de-DE" baseline="0" dirty="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healthcare</a:t>
            </a:r>
            <a:r>
              <a:rPr lang="de-DE" baseline="0" dirty="0" smtClean="0">
                <a:latin typeface="Times New Roman" panose="02020603050405020304" pitchFamily="18" charset="0"/>
                <a:cs typeface="Times New Roman" panose="02020603050405020304" pitchFamily="18" charset="0"/>
              </a:rPr>
              <a:t> </a:t>
            </a:r>
            <a:r>
              <a:rPr lang="de-DE" baseline="0" dirty="0">
                <a:latin typeface="Times New Roman" panose="02020603050405020304" pitchFamily="18" charset="0"/>
                <a:cs typeface="Times New Roman" panose="02020603050405020304" pitchFamily="18" charset="0"/>
              </a:rPr>
              <a:t>accross the EU, </a:t>
            </a:r>
            <a:r>
              <a:rPr lang="de-DE" baseline="0" dirty="0" err="1" smtClean="0">
                <a:latin typeface="Times New Roman" panose="02020603050405020304" pitchFamily="18" charset="0"/>
                <a:cs typeface="Times New Roman" panose="02020603050405020304" pitchFamily="18" charset="0"/>
              </a:rPr>
              <a:t>most</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notably</a:t>
            </a:r>
            <a:r>
              <a:rPr lang="de-DE" baseline="0" dirty="0" smtClean="0">
                <a:latin typeface="Times New Roman" panose="02020603050405020304" pitchFamily="18" charset="0"/>
                <a:cs typeface="Times New Roman" panose="02020603050405020304" pitchFamily="18" charset="0"/>
              </a:rPr>
              <a:t> in </a:t>
            </a:r>
            <a:r>
              <a:rPr lang="de-DE" baseline="0" dirty="0" err="1" smtClean="0">
                <a:latin typeface="Times New Roman" panose="02020603050405020304" pitchFamily="18" charset="0"/>
                <a:cs typeface="Times New Roman" panose="02020603050405020304" pitchFamily="18" charset="0"/>
              </a:rPr>
              <a:t>terms</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of</a:t>
            </a:r>
            <a:r>
              <a:rPr lang="de-DE" baseline="0" dirty="0" smtClean="0">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public</a:t>
            </a:r>
            <a:r>
              <a:rPr lang="de-DE" sz="1200" i="0" dirty="0" smtClean="0">
                <a:solidFill>
                  <a:srgbClr val="000000"/>
                </a:solidFill>
                <a:latin typeface="Times New Roman" panose="02020603050405020304" pitchFamily="18" charset="0"/>
                <a:cs typeface="Times New Roman" panose="02020603050405020304" pitchFamily="18" charset="0"/>
              </a:rPr>
              <a:t>/private </a:t>
            </a:r>
            <a:r>
              <a:rPr lang="de-DE" sz="1200" i="0" dirty="0" err="1" smtClean="0">
                <a:solidFill>
                  <a:srgbClr val="000000"/>
                </a:solidFill>
                <a:latin typeface="Times New Roman" panose="02020603050405020304" pitchFamily="18" charset="0"/>
                <a:cs typeface="Times New Roman" panose="02020603050405020304" pitchFamily="18" charset="0"/>
              </a:rPr>
              <a:t>mixes</a:t>
            </a:r>
            <a:r>
              <a:rPr lang="de-DE" sz="1200" i="0" dirty="0" smtClean="0">
                <a:solidFill>
                  <a:srgbClr val="000000"/>
                </a:solidFill>
                <a:latin typeface="Times New Roman" panose="02020603050405020304" pitchFamily="18" charset="0"/>
                <a:cs typeface="Times New Roman" panose="02020603050405020304" pitchFamily="18" charset="0"/>
              </a:rPr>
              <a:t> in </a:t>
            </a:r>
            <a:r>
              <a:rPr lang="de-DE" sz="1200" i="0" dirty="0" err="1" smtClean="0">
                <a:solidFill>
                  <a:srgbClr val="000000"/>
                </a:solidFill>
                <a:latin typeface="Times New Roman" panose="02020603050405020304" pitchFamily="18" charset="0"/>
                <a:cs typeface="Times New Roman" panose="02020603050405020304" pitchFamily="18" charset="0"/>
              </a:rPr>
              <a:t>coverage</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and</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provision</a:t>
            </a:r>
            <a:r>
              <a:rPr lang="de-DE" sz="1200" i="0" dirty="0" smtClean="0">
                <a:solidFill>
                  <a:srgbClr val="000000"/>
                </a:solidFill>
                <a:latin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i="0" dirty="0" smtClean="0">
              <a:solidFill>
                <a:srgbClr val="000000"/>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i="0" dirty="0" err="1" smtClean="0">
                <a:solidFill>
                  <a:srgbClr val="000000"/>
                </a:solidFill>
                <a:latin typeface="Times New Roman" panose="02020603050405020304" pitchFamily="18" charset="0"/>
                <a:cs typeface="Times New Roman" panose="02020603050405020304" pitchFamily="18" charset="0"/>
              </a:rPr>
              <a:t>thus</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i="0" baseline="0" dirty="0" err="1" smtClean="0">
                <a:latin typeface="Times New Roman" panose="02020603050405020304" pitchFamily="18" charset="0"/>
                <a:cs typeface="Times New Roman" panose="02020603050405020304" pitchFamily="18" charset="0"/>
              </a:rPr>
              <a:t>enhancing</a:t>
            </a:r>
            <a:r>
              <a:rPr lang="de-DE" i="0" baseline="0" dirty="0" smtClean="0">
                <a:latin typeface="Times New Roman" panose="02020603050405020304" pitchFamily="18" charset="0"/>
                <a:cs typeface="Times New Roman" panose="02020603050405020304" pitchFamily="18" charset="0"/>
              </a:rPr>
              <a:t> </a:t>
            </a:r>
            <a:r>
              <a:rPr lang="de-DE" i="0" baseline="0" dirty="0">
                <a:latin typeface="Times New Roman" panose="02020603050405020304" pitchFamily="18" charset="0"/>
                <a:cs typeface="Times New Roman" panose="02020603050405020304" pitchFamily="18" charset="0"/>
              </a:rPr>
              <a:t>the </a:t>
            </a:r>
            <a:r>
              <a:rPr lang="de-DE" sz="1200" i="0" baseline="0" dirty="0" err="1">
                <a:solidFill>
                  <a:srgbClr val="000000"/>
                </a:solidFill>
                <a:latin typeface="Times New Roman" panose="02020603050405020304" pitchFamily="18" charset="0"/>
                <a:cs typeface="Times New Roman" panose="02020603050405020304" pitchFamily="18" charset="0"/>
              </a:rPr>
              <a:t>c</a:t>
            </a:r>
            <a:r>
              <a:rPr lang="de-DE" sz="1200" i="0" dirty="0" err="1">
                <a:solidFill>
                  <a:srgbClr val="000000"/>
                </a:solidFill>
                <a:latin typeface="Times New Roman" panose="02020603050405020304" pitchFamily="18" charset="0"/>
                <a:cs typeface="Times New Roman" panose="02020603050405020304" pitchFamily="18" charset="0"/>
              </a:rPr>
              <a:t>hallenge</a:t>
            </a:r>
            <a:r>
              <a:rPr lang="de-DE" sz="1200" i="0" dirty="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for</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patients</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of</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navigating</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these</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complex</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combinations</a:t>
            </a:r>
            <a:endParaRPr lang="de-DE" sz="1200" i="0" dirty="0">
              <a:solidFill>
                <a:srgbClr val="000000"/>
              </a:solidFill>
              <a:latin typeface="Times New Roman" panose="02020603050405020304" pitchFamily="18" charset="0"/>
              <a:cs typeface="Times New Roman" panose="02020603050405020304" pitchFamily="18" charset="0"/>
            </a:endParaRPr>
          </a:p>
          <a:p>
            <a:endParaRPr lang="de-DE" baseline="0" dirty="0">
              <a:latin typeface="Times New Roman" panose="02020603050405020304" pitchFamily="18" charset="0"/>
              <a:cs typeface="Times New Roman" panose="02020603050405020304" pitchFamily="18" charset="0"/>
            </a:endParaRPr>
          </a:p>
          <a:p>
            <a:r>
              <a:rPr lang="de-DE" baseline="0" dirty="0">
                <a:latin typeface="Times New Roman" panose="02020603050405020304" pitchFamily="18" charset="0"/>
                <a:cs typeface="Times New Roman" panose="02020603050405020304" pitchFamily="18" charset="0"/>
              </a:rPr>
              <a:t>We will </a:t>
            </a:r>
            <a:r>
              <a:rPr lang="de-DE" baseline="0" dirty="0" err="1" smtClean="0">
                <a:latin typeface="Times New Roman" panose="02020603050405020304" pitchFamily="18" charset="0"/>
                <a:cs typeface="Times New Roman" panose="02020603050405020304" pitchFamily="18" charset="0"/>
              </a:rPr>
              <a:t>draw</a:t>
            </a:r>
            <a:r>
              <a:rPr lang="de-DE" baseline="0" dirty="0" smtClean="0">
                <a:latin typeface="Times New Roman" panose="02020603050405020304" pitchFamily="18" charset="0"/>
                <a:cs typeface="Times New Roman" panose="02020603050405020304" pitchFamily="18" charset="0"/>
              </a:rPr>
              <a:t> in </a:t>
            </a:r>
            <a:r>
              <a:rPr lang="de-DE" baseline="0" dirty="0" err="1" smtClean="0">
                <a:latin typeface="Times New Roman" panose="02020603050405020304" pitchFamily="18" charset="0"/>
                <a:cs typeface="Times New Roman" panose="02020603050405020304" pitchFamily="18" charset="0"/>
              </a:rPr>
              <a:t>conclusion</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some</a:t>
            </a:r>
            <a:r>
              <a:rPr lang="de-DE" baseline="0" dirty="0" smtClean="0">
                <a:latin typeface="Times New Roman" panose="02020603050405020304" pitchFamily="18" charset="0"/>
                <a:cs typeface="Times New Roman" panose="02020603050405020304" pitchFamily="18" charset="0"/>
              </a:rPr>
              <a:t> </a:t>
            </a:r>
            <a:r>
              <a:rPr lang="de-DE" baseline="0" dirty="0">
                <a:latin typeface="Times New Roman" panose="02020603050405020304" pitchFamily="18" charset="0"/>
                <a:cs typeface="Times New Roman" panose="02020603050405020304" pitchFamily="18" charset="0"/>
              </a:rPr>
              <a:t>implications that transnational healthcare </a:t>
            </a:r>
            <a:r>
              <a:rPr lang="de-DE" baseline="0" dirty="0" err="1">
                <a:latin typeface="Times New Roman" panose="02020603050405020304" pitchFamily="18" charset="0"/>
                <a:cs typeface="Times New Roman" panose="02020603050405020304" pitchFamily="18" charset="0"/>
              </a:rPr>
              <a:t>has</a:t>
            </a:r>
            <a:r>
              <a:rPr lang="de-DE" baseline="0" dirty="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for</a:t>
            </a:r>
            <a:r>
              <a:rPr lang="de-DE" baseline="0" dirty="0" smtClean="0">
                <a:latin typeface="Times New Roman" panose="02020603050405020304" pitchFamily="18" charset="0"/>
                <a:cs typeface="Times New Roman" panose="02020603050405020304" pitchFamily="18" charset="0"/>
              </a:rPr>
              <a:t> Cross-</a:t>
            </a:r>
            <a:r>
              <a:rPr lang="de-DE" baseline="0" dirty="0" err="1" smtClean="0">
                <a:latin typeface="Times New Roman" panose="02020603050405020304" pitchFamily="18" charset="0"/>
                <a:cs typeface="Times New Roman" panose="02020603050405020304" pitchFamily="18" charset="0"/>
              </a:rPr>
              <a:t>Border</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Directive</a:t>
            </a:r>
            <a:r>
              <a:rPr lang="de-DE" baseline="0" dirty="0" smtClean="0">
                <a:latin typeface="Times New Roman" panose="02020603050405020304" pitchFamily="18" charset="0"/>
                <a:cs typeface="Times New Roman" panose="02020603050405020304" pitchFamily="18" charset="0"/>
              </a:rPr>
              <a:t> </a:t>
            </a:r>
            <a:r>
              <a:rPr lang="de-DE" baseline="0" dirty="0" err="1" smtClean="0">
                <a:latin typeface="Times New Roman" panose="02020603050405020304" pitchFamily="18" charset="0"/>
                <a:cs typeface="Times New Roman" panose="02020603050405020304" pitchFamily="18" charset="0"/>
              </a:rPr>
              <a:t>patients</a:t>
            </a:r>
            <a:r>
              <a:rPr lang="de-DE" baseline="0" dirty="0" smtClean="0">
                <a:latin typeface="Times New Roman" panose="02020603050405020304" pitchFamily="18" charset="0"/>
                <a:cs typeface="Times New Roman" panose="02020603050405020304" pitchFamily="18" charset="0"/>
              </a:rPr>
              <a:t>.</a:t>
            </a:r>
            <a:endParaRPr lang="de-DE"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2</a:t>
            </a:fld>
            <a:endParaRPr lang="de-DE"/>
          </a:p>
        </p:txBody>
      </p:sp>
    </p:spTree>
    <p:extLst>
      <p:ext uri="{BB962C8B-B14F-4D97-AF65-F5344CB8AC3E}">
        <p14:creationId xmlns:p14="http://schemas.microsoft.com/office/powerpoint/2010/main" val="34773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sz="1200" b="1" dirty="0">
                <a:solidFill>
                  <a:schemeClr val="tx1"/>
                </a:solidFill>
                <a:latin typeface="Times New Roman" panose="02020603050405020304" pitchFamily="18" charset="0"/>
                <a:cs typeface="Times New Roman" panose="02020603050405020304" pitchFamily="18" charset="0"/>
              </a:rPr>
              <a:t>Transnationalism</a:t>
            </a:r>
            <a:r>
              <a:rPr lang="en-IE" sz="1200" b="1" baseline="0" dirty="0">
                <a:solidFill>
                  <a:schemeClr val="tx1"/>
                </a:solidFill>
                <a:latin typeface="Times New Roman" panose="02020603050405020304" pitchFamily="18" charset="0"/>
                <a:cs typeface="Times New Roman" panose="02020603050405020304" pitchFamily="18" charset="0"/>
              </a:rPr>
              <a:t> </a:t>
            </a:r>
            <a:r>
              <a:rPr lang="en-IE" sz="1200" b="0" baseline="0" dirty="0">
                <a:solidFill>
                  <a:schemeClr val="tx1"/>
                </a:solidFill>
                <a:latin typeface="Times New Roman" panose="02020603050405020304" pitchFamily="18" charset="0"/>
                <a:cs typeface="Times New Roman" panose="02020603050405020304" pitchFamily="18" charset="0"/>
              </a:rPr>
              <a:t>refers to</a:t>
            </a:r>
            <a:r>
              <a:rPr lang="en-IE" sz="1200" b="1" dirty="0">
                <a:solidFill>
                  <a:schemeClr val="tx1"/>
                </a:solidFill>
                <a:latin typeface="Times New Roman" panose="02020603050405020304" pitchFamily="18" charset="0"/>
                <a:cs typeface="Times New Roman" panose="02020603050405020304" pitchFamily="18" charset="0"/>
              </a:rPr>
              <a:t> </a:t>
            </a:r>
            <a:r>
              <a:rPr lang="en-IE" sz="1200" dirty="0">
                <a:solidFill>
                  <a:schemeClr val="tx1"/>
                </a:solidFill>
                <a:latin typeface="Times New Roman" panose="02020603050405020304" pitchFamily="18" charset="0"/>
                <a:cs typeface="Times New Roman" panose="02020603050405020304" pitchFamily="18" charset="0"/>
              </a:rPr>
              <a:t>sustained </a:t>
            </a:r>
            <a:r>
              <a:rPr lang="en-IE" sz="1200" b="1" dirty="0">
                <a:solidFill>
                  <a:schemeClr val="tx1"/>
                </a:solidFill>
                <a:latin typeface="Times New Roman" panose="02020603050405020304" pitchFamily="18" charset="0"/>
                <a:cs typeface="Times New Roman" panose="02020603050405020304" pitchFamily="18" charset="0"/>
              </a:rPr>
              <a:t>linkages </a:t>
            </a:r>
            <a:r>
              <a:rPr lang="en-IE" sz="1200" dirty="0">
                <a:solidFill>
                  <a:schemeClr val="tx1"/>
                </a:solidFill>
                <a:latin typeface="Times New Roman" panose="02020603050405020304" pitchFamily="18" charset="0"/>
                <a:cs typeface="Times New Roman" panose="02020603050405020304" pitchFamily="18" charset="0"/>
              </a:rPr>
              <a:t>between people, places &amp; institutions</a:t>
            </a:r>
            <a:r>
              <a:rPr lang="en-IE" sz="1200" b="1" dirty="0">
                <a:solidFill>
                  <a:schemeClr val="tx1"/>
                </a:solidFill>
                <a:latin typeface="Times New Roman" panose="02020603050405020304" pitchFamily="18" charset="0"/>
                <a:cs typeface="Times New Roman" panose="02020603050405020304" pitchFamily="18" charset="0"/>
              </a:rPr>
              <a:t> across borders </a:t>
            </a:r>
            <a:r>
              <a:rPr lang="en-IE" sz="1200" b="0" dirty="0">
                <a:solidFill>
                  <a:schemeClr val="tx1"/>
                </a:solidFill>
                <a:latin typeface="Times New Roman" panose="02020603050405020304" pitchFamily="18" charset="0"/>
                <a:cs typeface="Times New Roman" panose="02020603050405020304" pitchFamily="18" charset="0"/>
              </a:rPr>
              <a:t>of</a:t>
            </a:r>
            <a:r>
              <a:rPr lang="en-IE" sz="1200" b="1" dirty="0">
                <a:solidFill>
                  <a:schemeClr val="tx1"/>
                </a:solidFill>
                <a:latin typeface="Times New Roman" panose="02020603050405020304" pitchFamily="18" charset="0"/>
                <a:cs typeface="Times New Roman" panose="02020603050405020304" pitchFamily="18" charset="0"/>
              </a:rPr>
              <a:t> nation states </a:t>
            </a:r>
            <a:r>
              <a:rPr lang="en-IE" sz="1200" dirty="0">
                <a:solidFill>
                  <a:schemeClr val="tx1"/>
                </a:solidFill>
                <a:latin typeface="Times New Roman" panose="02020603050405020304" pitchFamily="18" charset="0"/>
                <a:cs typeface="Times New Roman" panose="02020603050405020304" pitchFamily="18" charset="0"/>
              </a:rPr>
              <a:t>(</a:t>
            </a:r>
            <a:r>
              <a:rPr lang="en-IE" sz="1200" dirty="0" err="1">
                <a:solidFill>
                  <a:schemeClr val="tx1"/>
                </a:solidFill>
                <a:latin typeface="Times New Roman" panose="02020603050405020304" pitchFamily="18" charset="0"/>
                <a:cs typeface="Times New Roman" panose="02020603050405020304" pitchFamily="18" charset="0"/>
              </a:rPr>
              <a:t>Faist</a:t>
            </a:r>
            <a:r>
              <a:rPr lang="en-IE" sz="1200" dirty="0">
                <a:solidFill>
                  <a:schemeClr val="tx1"/>
                </a:solidFill>
                <a:latin typeface="Times New Roman" panose="02020603050405020304" pitchFamily="18" charset="0"/>
                <a:cs typeface="Times New Roman" panose="02020603050405020304" pitchFamily="18" charset="0"/>
              </a:rPr>
              <a:t> 2010).</a:t>
            </a:r>
          </a:p>
          <a:p>
            <a:endParaRPr lang="en-IE" sz="1200" dirty="0">
              <a:solidFill>
                <a:schemeClr val="tx1"/>
              </a:solidFill>
              <a:latin typeface="Times New Roman" panose="02020603050405020304" pitchFamily="18" charset="0"/>
              <a:cs typeface="Times New Roman" panose="02020603050405020304" pitchFamily="18" charset="0"/>
            </a:endParaRPr>
          </a:p>
          <a:p>
            <a:pPr marL="0" indent="0">
              <a:buNone/>
            </a:pPr>
            <a:r>
              <a:rPr lang="en-IE" sz="1200" b="1" dirty="0">
                <a:solidFill>
                  <a:schemeClr val="tx1"/>
                </a:solidFill>
                <a:latin typeface="Times New Roman" panose="02020603050405020304" pitchFamily="18" charset="0"/>
                <a:cs typeface="Times New Roman" panose="02020603050405020304" pitchFamily="18" charset="0"/>
              </a:rPr>
              <a:t>In healthcare,</a:t>
            </a:r>
            <a:r>
              <a:rPr lang="en-IE" sz="1200" b="1" baseline="0" dirty="0">
                <a:solidFill>
                  <a:schemeClr val="tx1"/>
                </a:solidFill>
                <a:latin typeface="Times New Roman" panose="02020603050405020304" pitchFamily="18" charset="0"/>
                <a:cs typeface="Times New Roman" panose="02020603050405020304" pitchFamily="18" charset="0"/>
              </a:rPr>
              <a:t> t</a:t>
            </a:r>
            <a:r>
              <a:rPr lang="en-IE" sz="1200" b="1" dirty="0">
                <a:solidFill>
                  <a:schemeClr val="tx1"/>
                </a:solidFill>
                <a:latin typeface="Times New Roman" panose="02020603050405020304" pitchFamily="18" charset="0"/>
                <a:cs typeface="Times New Roman" panose="02020603050405020304" pitchFamily="18" charset="0"/>
              </a:rPr>
              <a:t>ransnationalism</a:t>
            </a:r>
            <a:r>
              <a:rPr lang="en-IE" sz="1200" b="1" baseline="0" dirty="0">
                <a:solidFill>
                  <a:schemeClr val="tx1"/>
                </a:solidFill>
                <a:latin typeface="Times New Roman" panose="02020603050405020304" pitchFamily="18" charset="0"/>
                <a:cs typeface="Times New Roman" panose="02020603050405020304" pitchFamily="18" charset="0"/>
              </a:rPr>
              <a:t> </a:t>
            </a:r>
            <a:r>
              <a:rPr lang="en-IE" sz="1200" b="0" baseline="0" dirty="0">
                <a:solidFill>
                  <a:schemeClr val="tx1"/>
                </a:solidFill>
                <a:latin typeface="Times New Roman" panose="02020603050405020304" pitchFamily="18" charset="0"/>
                <a:cs typeface="Times New Roman" panose="02020603050405020304" pitchFamily="18" charset="0"/>
              </a:rPr>
              <a:t>refers to linkages fostered through</a:t>
            </a:r>
            <a:r>
              <a:rPr lang="en-IE" sz="1200" dirty="0">
                <a:solidFill>
                  <a:schemeClr val="tx1"/>
                </a:solidFill>
                <a:latin typeface="Times New Roman" panose="02020603050405020304" pitchFamily="18" charset="0"/>
                <a:cs typeface="Times New Roman" panose="02020603050405020304" pitchFamily="18" charset="0"/>
              </a:rPr>
              <a:t> border crossing policies, provision and patients.</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For</a:t>
            </a:r>
            <a:r>
              <a:rPr lang="en-US" sz="1200" baseline="0" dirty="0">
                <a:solidFill>
                  <a:schemeClr val="tx1"/>
                </a:solidFill>
                <a:latin typeface="Times New Roman" panose="02020603050405020304" pitchFamily="18" charset="0"/>
                <a:cs typeface="Times New Roman" panose="02020603050405020304" pitchFamily="18" charset="0"/>
              </a:rPr>
              <a:t> example, w</a:t>
            </a:r>
            <a:r>
              <a:rPr lang="en-US" sz="1200" dirty="0">
                <a:solidFill>
                  <a:schemeClr val="tx1"/>
                </a:solidFill>
                <a:latin typeface="Times New Roman" panose="02020603050405020304" pitchFamily="18" charset="0"/>
                <a:cs typeface="Times New Roman" panose="02020603050405020304" pitchFamily="18" charset="0"/>
              </a:rPr>
              <a:t>hen a </a:t>
            </a:r>
            <a:r>
              <a:rPr lang="en-US" sz="1200" b="1" dirty="0">
                <a:solidFill>
                  <a:schemeClr val="tx1"/>
                </a:solidFill>
                <a:latin typeface="Times New Roman" panose="02020603050405020304" pitchFamily="18" charset="0"/>
                <a:cs typeface="Times New Roman" panose="02020603050405020304" pitchFamily="18" charset="0"/>
              </a:rPr>
              <a:t>patient</a:t>
            </a:r>
            <a:r>
              <a:rPr lang="en-US" sz="1200" dirty="0">
                <a:solidFill>
                  <a:schemeClr val="tx1"/>
                </a:solidFill>
                <a:latin typeface="Times New Roman" panose="02020603050405020304" pitchFamily="18" charset="0"/>
                <a:cs typeface="Times New Roman" panose="02020603050405020304" pitchFamily="18" charset="0"/>
              </a:rPr>
              <a:t> is transcending the national health system and its borders, a</a:t>
            </a:r>
            <a:r>
              <a:rPr lang="en-US" sz="1200" b="1" dirty="0">
                <a:solidFill>
                  <a:schemeClr val="tx1"/>
                </a:solidFill>
                <a:latin typeface="Times New Roman" panose="02020603050405020304" pitchFamily="18" charset="0"/>
                <a:cs typeface="Times New Roman" panose="02020603050405020304" pitchFamily="18" charset="0"/>
              </a:rPr>
              <a:t> transnational </a:t>
            </a:r>
            <a:r>
              <a:rPr lang="en-US" sz="1200" dirty="0">
                <a:solidFill>
                  <a:schemeClr val="tx1"/>
                </a:solidFill>
                <a:latin typeface="Times New Roman" panose="02020603050405020304" pitchFamily="18" charset="0"/>
                <a:cs typeface="Times New Roman" panose="02020603050405020304" pitchFamily="18" charset="0"/>
              </a:rPr>
              <a:t>action is performed</a:t>
            </a:r>
            <a:r>
              <a:rPr lang="en-US" sz="1200" dirty="0" smtClean="0">
                <a:solidFill>
                  <a:schemeClr val="tx1"/>
                </a:solidFill>
                <a:latin typeface="Times New Roman" panose="02020603050405020304" pitchFamily="18" charset="0"/>
                <a:cs typeface="Times New Roman" panose="02020603050405020304" pitchFamily="18" charset="0"/>
              </a:rPr>
              <a:t>.</a:t>
            </a:r>
            <a:r>
              <a:rPr lang="en-US" sz="1200" baseline="0" dirty="0" smtClean="0">
                <a:solidFill>
                  <a:schemeClr val="tx1"/>
                </a:solidFill>
                <a:latin typeface="Times New Roman" panose="02020603050405020304" pitchFamily="18" charset="0"/>
                <a:cs typeface="Times New Roman" panose="02020603050405020304" pitchFamily="18" charset="0"/>
              </a:rPr>
              <a:t> </a:t>
            </a:r>
            <a:r>
              <a:rPr lang="en-US" sz="1200" baseline="0" dirty="0">
                <a:solidFill>
                  <a:schemeClr val="tx1"/>
                </a:solidFill>
                <a:latin typeface="Times New Roman" panose="02020603050405020304" pitchFamily="18" charset="0"/>
                <a:cs typeface="Times New Roman" panose="02020603050405020304" pitchFamily="18" charset="0"/>
              </a:rPr>
              <a:t>This has wide </a:t>
            </a:r>
            <a:r>
              <a:rPr lang="en-US" sz="1200" baseline="0" dirty="0" smtClean="0">
                <a:solidFill>
                  <a:schemeClr val="tx1"/>
                </a:solidFill>
                <a:latin typeface="Times New Roman" panose="02020603050405020304" pitchFamily="18" charset="0"/>
                <a:cs typeface="Times New Roman" panose="02020603050405020304" pitchFamily="18" charset="0"/>
              </a:rPr>
              <a:t>implications: </a:t>
            </a:r>
            <a:r>
              <a:rPr lang="en-US" sz="1200" baseline="0" dirty="0">
                <a:solidFill>
                  <a:schemeClr val="tx1"/>
                </a:solidFill>
                <a:latin typeface="Times New Roman" panose="02020603050405020304" pitchFamily="18" charset="0"/>
                <a:cs typeface="Times New Roman" panose="02020603050405020304" pitchFamily="18" charset="0"/>
              </a:rPr>
              <a:t>i</a:t>
            </a:r>
            <a:r>
              <a:rPr lang="en-US" sz="1200" dirty="0">
                <a:solidFill>
                  <a:schemeClr val="tx1"/>
                </a:solidFill>
                <a:latin typeface="Times New Roman" panose="02020603050405020304" pitchFamily="18" charset="0"/>
                <a:cs typeface="Times New Roman" panose="02020603050405020304" pitchFamily="18" charset="0"/>
              </a:rPr>
              <a:t>f the health system of Romania is of lesser perceived quality than its Hungarian counterpart, the resulting patient mobility will change the lives of cross-border patients, but also have a transformative impact on both health systems. </a:t>
            </a:r>
          </a:p>
        </p:txBody>
      </p:sp>
      <p:sp>
        <p:nvSpPr>
          <p:cNvPr id="4" name="Slide Number Placeholder 3"/>
          <p:cNvSpPr>
            <a:spLocks noGrp="1"/>
          </p:cNvSpPr>
          <p:nvPr>
            <p:ph type="sldNum" sz="quarter" idx="10"/>
          </p:nvPr>
        </p:nvSpPr>
        <p:spPr/>
        <p:txBody>
          <a:bodyPr/>
          <a:lstStyle/>
          <a:p>
            <a:fld id="{FECD88BD-1ECA-5D48-A0A4-AAF8B3E5165D}" type="slidenum">
              <a:rPr lang="de-DE" smtClean="0"/>
              <a:t>3</a:t>
            </a:fld>
            <a:endParaRPr lang="de-DE"/>
          </a:p>
        </p:txBody>
      </p:sp>
    </p:spTree>
    <p:extLst>
      <p:ext uri="{BB962C8B-B14F-4D97-AF65-F5344CB8AC3E}">
        <p14:creationId xmlns:p14="http://schemas.microsoft.com/office/powerpoint/2010/main" val="159975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imes New Roman" panose="02020603050405020304" pitchFamily="18" charset="0"/>
                <a:cs typeface="Times New Roman" panose="02020603050405020304" pitchFamily="18" charset="0"/>
              </a:rPr>
              <a:t>So,</a:t>
            </a:r>
            <a:r>
              <a:rPr lang="en-IE" baseline="0" dirty="0" smtClean="0">
                <a:latin typeface="Times New Roman" panose="02020603050405020304" pitchFamily="18" charset="0"/>
                <a:cs typeface="Times New Roman" panose="02020603050405020304" pitchFamily="18" charset="0"/>
              </a:rPr>
              <a:t> keeping this</a:t>
            </a:r>
            <a:r>
              <a:rPr lang="en-IE" dirty="0" smtClean="0">
                <a:latin typeface="Times New Roman" panose="02020603050405020304" pitchFamily="18" charset="0"/>
                <a:cs typeface="Times New Roman" panose="02020603050405020304" pitchFamily="18" charset="0"/>
              </a:rPr>
              <a:t> transnational</a:t>
            </a:r>
            <a:r>
              <a:rPr lang="en-IE" baseline="0" dirty="0" smtClean="0">
                <a:latin typeface="Times New Roman" panose="02020603050405020304" pitchFamily="18" charset="0"/>
                <a:cs typeface="Times New Roman" panose="02020603050405020304" pitchFamily="18" charset="0"/>
              </a:rPr>
              <a:t> dimension in</a:t>
            </a:r>
            <a:r>
              <a:rPr lang="en-IE" dirty="0" smtClean="0">
                <a:latin typeface="Times New Roman" panose="02020603050405020304" pitchFamily="18" charset="0"/>
                <a:cs typeface="Times New Roman" panose="02020603050405020304" pitchFamily="18" charset="0"/>
              </a:rPr>
              <a:t> healthcare in our minds,</a:t>
            </a:r>
          </a:p>
          <a:p>
            <a:endParaRPr lang="en-IE" dirty="0" smtClean="0">
              <a:latin typeface="Times New Roman" panose="02020603050405020304" pitchFamily="18" charset="0"/>
              <a:cs typeface="Times New Roman" panose="02020603050405020304" pitchFamily="18" charset="0"/>
            </a:endParaRPr>
          </a:p>
          <a:p>
            <a:r>
              <a:rPr lang="en-IE" dirty="0" smtClean="0">
                <a:latin typeface="Times New Roman" panose="02020603050405020304" pitchFamily="18" charset="0"/>
                <a:cs typeface="Times New Roman" panose="02020603050405020304" pitchFamily="18" charset="0"/>
              </a:rPr>
              <a:t>we’d like to move the discussion on the Directive’s challenge to</a:t>
            </a:r>
            <a:r>
              <a:rPr lang="en-IE" baseline="0" dirty="0" smtClean="0">
                <a:latin typeface="Times New Roman" panose="02020603050405020304" pitchFamily="18" charset="0"/>
                <a:cs typeface="Times New Roman" panose="02020603050405020304" pitchFamily="18" charset="0"/>
              </a:rPr>
              <a:t> </a:t>
            </a:r>
            <a:r>
              <a:rPr lang="en-IE" dirty="0" smtClean="0">
                <a:latin typeface="Times New Roman" panose="02020603050405020304" pitchFamily="18" charset="0"/>
                <a:cs typeface="Times New Roman" panose="02020603050405020304" pitchFamily="18" charset="0"/>
              </a:rPr>
              <a:t>patients’ rights</a:t>
            </a:r>
          </a:p>
          <a:p>
            <a:endParaRPr lang="en-IE" dirty="0" smtClean="0">
              <a:latin typeface="Times New Roman" panose="02020603050405020304" pitchFamily="18" charset="0"/>
              <a:cs typeface="Times New Roman" panose="02020603050405020304" pitchFamily="18" charset="0"/>
            </a:endParaRPr>
          </a:p>
          <a:p>
            <a:r>
              <a:rPr lang="en-IE" dirty="0" smtClean="0">
                <a:latin typeface="Times New Roman" panose="02020603050405020304" pitchFamily="18" charset="0"/>
                <a:cs typeface="Times New Roman" panose="02020603050405020304" pitchFamily="18" charset="0"/>
              </a:rPr>
              <a:t>from the </a:t>
            </a:r>
            <a:r>
              <a:rPr lang="en-IE" baseline="0" dirty="0" smtClean="0">
                <a:latin typeface="Times New Roman" panose="02020603050405020304" pitchFamily="18" charset="0"/>
                <a:cs typeface="Times New Roman" panose="02020603050405020304" pitchFamily="18" charset="0"/>
              </a:rPr>
              <a:t>perspective of its implementation in </a:t>
            </a:r>
            <a:r>
              <a:rPr lang="en-IE" u="sng" baseline="0" dirty="0" smtClean="0">
                <a:latin typeface="Times New Roman" panose="02020603050405020304" pitchFamily="18" charset="0"/>
                <a:cs typeface="Times New Roman" panose="02020603050405020304" pitchFamily="18" charset="0"/>
              </a:rPr>
              <a:t>national</a:t>
            </a:r>
            <a:r>
              <a:rPr lang="en-IE" baseline="0" dirty="0" smtClean="0">
                <a:latin typeface="Times New Roman" panose="02020603050405020304" pitchFamily="18" charset="0"/>
                <a:cs typeface="Times New Roman" panose="02020603050405020304" pitchFamily="18" charset="0"/>
              </a:rPr>
              <a:t> contexts, which we agree is crucial</a:t>
            </a:r>
            <a:r>
              <a:rPr lang="en-IE" baseline="0" dirty="0">
                <a:latin typeface="Times New Roman" panose="02020603050405020304" pitchFamily="18" charset="0"/>
                <a:cs typeface="Times New Roman" panose="02020603050405020304" pitchFamily="18" charset="0"/>
              </a:rPr>
              <a:t>, </a:t>
            </a:r>
            <a:endParaRPr lang="en-IE" baseline="0" dirty="0" smtClean="0">
              <a:latin typeface="Times New Roman" panose="02020603050405020304" pitchFamily="18" charset="0"/>
              <a:cs typeface="Times New Roman" panose="02020603050405020304" pitchFamily="18" charset="0"/>
            </a:endParaRPr>
          </a:p>
          <a:p>
            <a:endParaRPr lang="en-IE" baseline="0" dirty="0" smtClean="0">
              <a:latin typeface="Times New Roman" panose="02020603050405020304" pitchFamily="18" charset="0"/>
              <a:cs typeface="Times New Roman" panose="02020603050405020304" pitchFamily="18" charset="0"/>
            </a:endParaRPr>
          </a:p>
          <a:p>
            <a:r>
              <a:rPr lang="en-IE" baseline="0" dirty="0" smtClean="0">
                <a:latin typeface="Times New Roman" panose="02020603050405020304" pitchFamily="18" charset="0"/>
                <a:cs typeface="Times New Roman" panose="02020603050405020304" pitchFamily="18" charset="0"/>
              </a:rPr>
              <a:t>to nevertheless a complementary and less discussed perspective of challenges that follow from the </a:t>
            </a:r>
            <a:r>
              <a:rPr lang="en-IE" baseline="0" dirty="0">
                <a:latin typeface="Times New Roman" panose="02020603050405020304" pitchFamily="18" charset="0"/>
                <a:cs typeface="Times New Roman" panose="02020603050405020304" pitchFamily="18" charset="0"/>
              </a:rPr>
              <a:t>Directive’s role in </a:t>
            </a:r>
            <a:r>
              <a:rPr lang="en-IE" u="sng" baseline="0" dirty="0">
                <a:latin typeface="Times New Roman" panose="02020603050405020304" pitchFamily="18" charset="0"/>
                <a:cs typeface="Times New Roman" panose="02020603050405020304" pitchFamily="18" charset="0"/>
              </a:rPr>
              <a:t>transnational</a:t>
            </a:r>
            <a:r>
              <a:rPr lang="en-IE" baseline="0" dirty="0">
                <a:latin typeface="Times New Roman" panose="02020603050405020304" pitchFamily="18" charset="0"/>
                <a:cs typeface="Times New Roman" panose="02020603050405020304" pitchFamily="18" charset="0"/>
              </a:rPr>
              <a:t> healthcare in Europe.</a:t>
            </a:r>
          </a:p>
          <a:p>
            <a:endParaRPr lang="en-IE" baseline="0" dirty="0">
              <a:latin typeface="Times New Roman" panose="02020603050405020304" pitchFamily="18" charset="0"/>
              <a:cs typeface="Times New Roman" panose="02020603050405020304" pitchFamily="18" charset="0"/>
            </a:endParaRPr>
          </a:p>
          <a:p>
            <a:r>
              <a:rPr lang="en-IE" dirty="0" smtClean="0">
                <a:latin typeface="Times New Roman" panose="02020603050405020304" pitchFamily="18" charset="0"/>
                <a:cs typeface="Times New Roman" panose="02020603050405020304" pitchFamily="18" charset="0"/>
              </a:rPr>
              <a:t>This is appropriate as</a:t>
            </a:r>
            <a:r>
              <a:rPr lang="en-IE" baseline="0" dirty="0" smtClean="0">
                <a:latin typeface="Times New Roman" panose="02020603050405020304" pitchFamily="18" charset="0"/>
                <a:cs typeface="Times New Roman" panose="02020603050405020304" pitchFamily="18" charset="0"/>
              </a:rPr>
              <a:t> </a:t>
            </a:r>
            <a:r>
              <a:rPr lang="en-IE" baseline="0" dirty="0">
                <a:latin typeface="Times New Roman" panose="02020603050405020304" pitchFamily="18" charset="0"/>
                <a:cs typeface="Times New Roman" panose="02020603050405020304" pitchFamily="18" charset="0"/>
              </a:rPr>
              <a:t>the </a:t>
            </a:r>
            <a:r>
              <a:rPr lang="en-IE" baseline="0" dirty="0" smtClean="0">
                <a:latin typeface="Times New Roman" panose="02020603050405020304" pitchFamily="18" charset="0"/>
                <a:cs typeface="Times New Roman" panose="02020603050405020304" pitchFamily="18" charset="0"/>
              </a:rPr>
              <a:t>Directive </a:t>
            </a:r>
            <a:r>
              <a:rPr lang="en-IE" baseline="0" dirty="0">
                <a:latin typeface="Times New Roman" panose="02020603050405020304" pitchFamily="18" charset="0"/>
                <a:cs typeface="Times New Roman" panose="02020603050405020304" pitchFamily="18" charset="0"/>
              </a:rPr>
              <a:t>itself participates </a:t>
            </a:r>
            <a:r>
              <a:rPr lang="de-DE" dirty="0">
                <a:solidFill>
                  <a:srgbClr val="000000"/>
                </a:solidFill>
                <a:latin typeface="Times New Roman" panose="02020603050405020304" pitchFamily="18" charset="0"/>
                <a:cs typeface="Times New Roman" panose="02020603050405020304" pitchFamily="18" charset="0"/>
              </a:rPr>
              <a:t>in </a:t>
            </a:r>
            <a:r>
              <a:rPr lang="de-DE" dirty="0" err="1" smtClean="0">
                <a:solidFill>
                  <a:srgbClr val="000000"/>
                </a:solidFill>
                <a:latin typeface="Times New Roman" panose="02020603050405020304" pitchFamily="18" charset="0"/>
                <a:cs typeface="Times New Roman" panose="02020603050405020304" pitchFamily="18" charset="0"/>
              </a:rPr>
              <a:t>transnationalisation</a:t>
            </a:r>
            <a:r>
              <a:rPr lang="de-DE" dirty="0" smtClean="0">
                <a:solidFill>
                  <a:srgbClr val="000000"/>
                </a:solidFill>
                <a:latin typeface="Times New Roman" panose="02020603050405020304" pitchFamily="18" charset="0"/>
                <a:cs typeface="Times New Roman" panose="02020603050405020304" pitchFamily="18" charset="0"/>
              </a:rPr>
              <a:t> </a:t>
            </a:r>
            <a:r>
              <a:rPr lang="de-DE" dirty="0" err="1" smtClean="0">
                <a:solidFill>
                  <a:srgbClr val="000000"/>
                </a:solidFill>
                <a:latin typeface="Times New Roman" panose="02020603050405020304" pitchFamily="18" charset="0"/>
                <a:cs typeface="Times New Roman" panose="02020603050405020304" pitchFamily="18" charset="0"/>
              </a:rPr>
              <a:t>as</a:t>
            </a:r>
            <a:r>
              <a:rPr lang="de-DE" dirty="0" smtClean="0">
                <a:solidFill>
                  <a:srgbClr val="000000"/>
                </a:solidFill>
                <a:latin typeface="Times New Roman" panose="02020603050405020304" pitchFamily="18" charset="0"/>
                <a:cs typeface="Times New Roman" panose="02020603050405020304" pitchFamily="18" charset="0"/>
              </a:rPr>
              <a:t> </a:t>
            </a:r>
            <a:r>
              <a:rPr lang="de-DE" dirty="0" err="1">
                <a:solidFill>
                  <a:srgbClr val="000000"/>
                </a:solidFill>
                <a:latin typeface="Times New Roman" panose="02020603050405020304" pitchFamily="18" charset="0"/>
                <a:cs typeface="Times New Roman" panose="02020603050405020304" pitchFamily="18" charset="0"/>
              </a:rPr>
              <a:t>it</a:t>
            </a:r>
            <a:r>
              <a:rPr lang="de-DE" baseline="0" dirty="0">
                <a:solidFill>
                  <a:srgbClr val="000000"/>
                </a:solidFill>
                <a:latin typeface="Times New Roman" panose="02020603050405020304" pitchFamily="18" charset="0"/>
                <a:cs typeface="Times New Roman" panose="02020603050405020304" pitchFamily="18" charset="0"/>
              </a:rPr>
              <a:t> </a:t>
            </a:r>
            <a:r>
              <a:rPr lang="de-DE" baseline="0" dirty="0" err="1" smtClean="0">
                <a:solidFill>
                  <a:srgbClr val="000000"/>
                </a:solidFill>
                <a:latin typeface="Times New Roman" panose="02020603050405020304" pitchFamily="18" charset="0"/>
                <a:cs typeface="Times New Roman" panose="02020603050405020304" pitchFamily="18" charset="0"/>
              </a:rPr>
              <a:t>contributes</a:t>
            </a:r>
            <a:r>
              <a:rPr lang="de-DE" baseline="0" dirty="0" smtClean="0">
                <a:solidFill>
                  <a:srgbClr val="000000"/>
                </a:solidFill>
                <a:latin typeface="Times New Roman" panose="02020603050405020304" pitchFamily="18" charset="0"/>
                <a:cs typeface="Times New Roman" panose="02020603050405020304" pitchFamily="18" charset="0"/>
              </a:rPr>
              <a:t> </a:t>
            </a:r>
            <a:r>
              <a:rPr lang="de-DE" baseline="0" dirty="0" err="1" smtClean="0">
                <a:solidFill>
                  <a:srgbClr val="000000"/>
                </a:solidFill>
                <a:latin typeface="Times New Roman" panose="02020603050405020304" pitchFamily="18" charset="0"/>
                <a:cs typeface="Times New Roman" panose="02020603050405020304" pitchFamily="18" charset="0"/>
              </a:rPr>
              <a:t>to</a:t>
            </a:r>
            <a:r>
              <a:rPr lang="de-DE" baseline="0" dirty="0" smtClean="0">
                <a:solidFill>
                  <a:srgbClr val="000000"/>
                </a:solidFill>
                <a:latin typeface="Times New Roman" panose="02020603050405020304" pitchFamily="18" charset="0"/>
                <a:cs typeface="Times New Roman" panose="02020603050405020304" pitchFamily="18" charset="0"/>
              </a:rPr>
              <a:t> </a:t>
            </a:r>
            <a:r>
              <a:rPr lang="de-DE" u="sng" dirty="0" err="1" smtClean="0">
                <a:solidFill>
                  <a:srgbClr val="000000"/>
                </a:solidFill>
                <a:latin typeface="Times New Roman" panose="02020603050405020304" pitchFamily="18" charset="0"/>
                <a:cs typeface="Times New Roman" panose="02020603050405020304" pitchFamily="18" charset="0"/>
              </a:rPr>
              <a:t>extend</a:t>
            </a:r>
            <a:r>
              <a:rPr lang="de-DE" u="sng" dirty="0" smtClean="0">
                <a:solidFill>
                  <a:srgbClr val="000000"/>
                </a:solidFill>
                <a:latin typeface="Times New Roman" panose="02020603050405020304" pitchFamily="18" charset="0"/>
                <a:cs typeface="Times New Roman" panose="02020603050405020304" pitchFamily="18" charset="0"/>
              </a:rPr>
              <a:t> </a:t>
            </a:r>
            <a:r>
              <a:rPr lang="de-DE" u="sng" dirty="0" err="1" smtClean="0">
                <a:solidFill>
                  <a:srgbClr val="000000"/>
                </a:solidFill>
                <a:latin typeface="Times New Roman" panose="02020603050405020304" pitchFamily="18" charset="0"/>
                <a:cs typeface="Times New Roman" panose="02020603050405020304" pitchFamily="18" charset="0"/>
              </a:rPr>
              <a:t>patient</a:t>
            </a:r>
            <a:r>
              <a:rPr lang="de-DE" u="sng" dirty="0" smtClean="0">
                <a:solidFill>
                  <a:srgbClr val="000000"/>
                </a:solidFill>
                <a:latin typeface="Times New Roman" panose="02020603050405020304" pitchFamily="18" charset="0"/>
                <a:cs typeface="Times New Roman" panose="02020603050405020304" pitchFamily="18" charset="0"/>
              </a:rPr>
              <a:t> </a:t>
            </a:r>
            <a:r>
              <a:rPr lang="de-DE" u="sng" dirty="0" err="1" smtClean="0">
                <a:solidFill>
                  <a:srgbClr val="000000"/>
                </a:solidFill>
                <a:latin typeface="Times New Roman" panose="02020603050405020304" pitchFamily="18" charset="0"/>
                <a:cs typeface="Times New Roman" panose="02020603050405020304" pitchFamily="18" charset="0"/>
              </a:rPr>
              <a:t>access</a:t>
            </a:r>
            <a:r>
              <a:rPr lang="de-DE" u="sng" dirty="0" smtClean="0">
                <a:solidFill>
                  <a:srgbClr val="000000"/>
                </a:solidFill>
                <a:latin typeface="Times New Roman" panose="02020603050405020304" pitchFamily="18" charset="0"/>
                <a:cs typeface="Times New Roman" panose="02020603050405020304" pitchFamily="18" charset="0"/>
              </a:rPr>
              <a:t> </a:t>
            </a:r>
            <a:r>
              <a:rPr lang="de-DE" u="sng" dirty="0" err="1" smtClean="0">
                <a:solidFill>
                  <a:srgbClr val="000000"/>
                </a:solidFill>
                <a:latin typeface="Times New Roman" panose="02020603050405020304" pitchFamily="18" charset="0"/>
                <a:cs typeface="Times New Roman" panose="02020603050405020304" pitchFamily="18" charset="0"/>
              </a:rPr>
              <a:t>to</a:t>
            </a:r>
            <a:r>
              <a:rPr lang="de-DE" u="sng" dirty="0" smtClean="0">
                <a:solidFill>
                  <a:srgbClr val="000000"/>
                </a:solidFill>
                <a:latin typeface="Times New Roman" panose="02020603050405020304" pitchFamily="18" charset="0"/>
                <a:cs typeface="Times New Roman" panose="02020603050405020304" pitchFamily="18" charset="0"/>
              </a:rPr>
              <a:t> </a:t>
            </a:r>
            <a:r>
              <a:rPr lang="de-DE" u="none" dirty="0" err="1" smtClean="0">
                <a:solidFill>
                  <a:srgbClr val="000000"/>
                </a:solidFill>
                <a:latin typeface="Times New Roman" panose="02020603050405020304" pitchFamily="18" charset="0"/>
                <a:cs typeface="Times New Roman" panose="02020603050405020304" pitchFamily="18" charset="0"/>
              </a:rPr>
              <a:t>the</a:t>
            </a:r>
            <a:r>
              <a:rPr lang="de-DE" u="none" dirty="0" smtClean="0">
                <a:solidFill>
                  <a:srgbClr val="000000"/>
                </a:solidFill>
                <a:latin typeface="Times New Roman" panose="02020603050405020304" pitchFamily="18" charset="0"/>
                <a:cs typeface="Times New Roman" panose="02020603050405020304" pitchFamily="18" charset="0"/>
              </a:rPr>
              <a:t> </a:t>
            </a:r>
            <a:r>
              <a:rPr lang="de-DE" u="none" dirty="0">
                <a:solidFill>
                  <a:srgbClr val="000000"/>
                </a:solidFill>
                <a:latin typeface="Times New Roman" panose="02020603050405020304" pitchFamily="18" charset="0"/>
                <a:cs typeface="Times New Roman" panose="02020603050405020304" pitchFamily="18" charset="0"/>
              </a:rPr>
              <a:t>EU </a:t>
            </a:r>
            <a:r>
              <a:rPr lang="de-DE" u="sng" dirty="0" smtClean="0">
                <a:solidFill>
                  <a:srgbClr val="000000"/>
                </a:solidFill>
                <a:latin typeface="Times New Roman" panose="02020603050405020304" pitchFamily="18" charset="0"/>
                <a:cs typeface="Times New Roman" panose="02020603050405020304" pitchFamily="18" charset="0"/>
              </a:rPr>
              <a:t>transnational</a:t>
            </a:r>
            <a:r>
              <a:rPr lang="de-DE" u="none" dirty="0" smtClean="0">
                <a:solidFill>
                  <a:srgbClr val="000000"/>
                </a:solidFill>
                <a:latin typeface="Times New Roman" panose="02020603050405020304" pitchFamily="18" charset="0"/>
                <a:cs typeface="Times New Roman" panose="02020603050405020304" pitchFamily="18" charset="0"/>
              </a:rPr>
              <a:t> </a:t>
            </a:r>
            <a:r>
              <a:rPr lang="de-DE" u="none" dirty="0" err="1" smtClean="0">
                <a:solidFill>
                  <a:srgbClr val="000000"/>
                </a:solidFill>
                <a:latin typeface="Times New Roman" panose="02020603050405020304" pitchFamily="18" charset="0"/>
                <a:cs typeface="Times New Roman" panose="02020603050405020304" pitchFamily="18" charset="0"/>
              </a:rPr>
              <a:t>scale</a:t>
            </a:r>
            <a:r>
              <a:rPr lang="de-DE" dirty="0">
                <a:solidFill>
                  <a:srgbClr val="000000"/>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FECD88BD-1ECA-5D48-A0A4-AAF8B3E5165D}" type="slidenum">
              <a:rPr lang="de-DE" smtClean="0"/>
              <a:t>4</a:t>
            </a:fld>
            <a:endParaRPr lang="de-DE"/>
          </a:p>
        </p:txBody>
      </p:sp>
    </p:spTree>
    <p:extLst>
      <p:ext uri="{BB962C8B-B14F-4D97-AF65-F5344CB8AC3E}">
        <p14:creationId xmlns:p14="http://schemas.microsoft.com/office/powerpoint/2010/main" val="30529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imes New Roman" panose="02020603050405020304" pitchFamily="18" charset="0"/>
                <a:cs typeface="Times New Roman" panose="02020603050405020304" pitchFamily="18" charset="0"/>
              </a:rPr>
              <a:t>Healthcare </a:t>
            </a:r>
            <a:r>
              <a:rPr lang="en-IE" dirty="0">
                <a:latin typeface="Times New Roman" panose="02020603050405020304" pitchFamily="18" charset="0"/>
                <a:cs typeface="Times New Roman" panose="02020603050405020304" pitchFamily="18" charset="0"/>
              </a:rPr>
              <a:t>in Europe has traditionally been seen as a national</a:t>
            </a:r>
            <a:r>
              <a:rPr lang="en-IE" baseline="0" dirty="0">
                <a:latin typeface="Times New Roman" panose="02020603050405020304" pitchFamily="18" charset="0"/>
                <a:cs typeface="Times New Roman" panose="02020603050405020304" pitchFamily="18" charset="0"/>
              </a:rPr>
              <a:t> matter, </a:t>
            </a:r>
            <a:r>
              <a:rPr lang="en-IE" baseline="0" dirty="0" smtClean="0">
                <a:latin typeface="Times New Roman" panose="02020603050405020304" pitchFamily="18" charset="0"/>
                <a:cs typeface="Times New Roman" panose="02020603050405020304" pitchFamily="18" charset="0"/>
              </a:rPr>
              <a:t>and it is certainly so in a number of very important ways.</a:t>
            </a:r>
          </a:p>
          <a:p>
            <a:endParaRPr lang="en-IE" baseline="0" dirty="0" smtClean="0">
              <a:latin typeface="Times New Roman" panose="02020603050405020304" pitchFamily="18" charset="0"/>
              <a:cs typeface="Times New Roman" panose="02020603050405020304" pitchFamily="18" charset="0"/>
            </a:endParaRPr>
          </a:p>
          <a:p>
            <a:r>
              <a:rPr lang="en-IE" baseline="0" dirty="0" smtClean="0">
                <a:latin typeface="Times New Roman" panose="02020603050405020304" pitchFamily="18" charset="0"/>
                <a:cs typeface="Times New Roman" panose="02020603050405020304" pitchFamily="18" charset="0"/>
              </a:rPr>
              <a:t>However, more </a:t>
            </a:r>
            <a:r>
              <a:rPr lang="en-IE" baseline="0" dirty="0">
                <a:latin typeface="Times New Roman" panose="02020603050405020304" pitchFamily="18" charset="0"/>
                <a:cs typeface="Times New Roman" panose="02020603050405020304" pitchFamily="18" charset="0"/>
              </a:rPr>
              <a:t>and more in the last years w</a:t>
            </a:r>
            <a:r>
              <a:rPr lang="en-IE" dirty="0">
                <a:latin typeface="Times New Roman" panose="02020603050405020304" pitchFamily="18" charset="0"/>
                <a:cs typeface="Times New Roman" panose="02020603050405020304" pitchFamily="18" charset="0"/>
              </a:rPr>
              <a:t>e</a:t>
            </a:r>
            <a:r>
              <a:rPr lang="en-IE" baseline="0" dirty="0">
                <a:latin typeface="Times New Roman" panose="02020603050405020304" pitchFamily="18" charset="0"/>
                <a:cs typeface="Times New Roman" panose="02020603050405020304" pitchFamily="18" charset="0"/>
              </a:rPr>
              <a:t> have </a:t>
            </a:r>
            <a:r>
              <a:rPr lang="en-IE" u="sng" baseline="0" dirty="0" smtClean="0">
                <a:latin typeface="Times New Roman" panose="02020603050405020304" pitchFamily="18" charset="0"/>
                <a:cs typeface="Times New Roman" panose="02020603050405020304" pitchFamily="18" charset="0"/>
              </a:rPr>
              <a:t>all</a:t>
            </a:r>
            <a:r>
              <a:rPr lang="en-IE" baseline="0" dirty="0" smtClean="0">
                <a:latin typeface="Times New Roman" panose="02020603050405020304" pitchFamily="18" charset="0"/>
                <a:cs typeface="Times New Roman" panose="02020603050405020304" pitchFamily="18" charset="0"/>
              </a:rPr>
              <a:t> been </a:t>
            </a:r>
            <a:r>
              <a:rPr lang="en-IE" baseline="0" dirty="0">
                <a:latin typeface="Times New Roman" panose="02020603050405020304" pitchFamily="18" charset="0"/>
                <a:cs typeface="Times New Roman" panose="02020603050405020304" pitchFamily="18" charset="0"/>
              </a:rPr>
              <a:t>compelled to think of </a:t>
            </a:r>
            <a:endParaRPr lang="en-IE" baseline="0" dirty="0" smtClean="0">
              <a:latin typeface="Times New Roman" panose="02020603050405020304" pitchFamily="18" charset="0"/>
              <a:cs typeface="Times New Roman" panose="02020603050405020304" pitchFamily="18" charset="0"/>
            </a:endParaRPr>
          </a:p>
          <a:p>
            <a:endParaRPr lang="en-IE" baseline="0" dirty="0" smtClean="0">
              <a:latin typeface="Times New Roman" panose="02020603050405020304" pitchFamily="18" charset="0"/>
              <a:cs typeface="Times New Roman" panose="02020603050405020304" pitchFamily="18" charset="0"/>
            </a:endParaRPr>
          </a:p>
          <a:p>
            <a:r>
              <a:rPr lang="en-IE" baseline="0" dirty="0" smtClean="0">
                <a:latin typeface="Times New Roman" panose="02020603050405020304" pitchFamily="18" charset="0"/>
                <a:cs typeface="Times New Roman" panose="02020603050405020304" pitchFamily="18" charset="0"/>
              </a:rPr>
              <a:t>European </a:t>
            </a:r>
            <a:r>
              <a:rPr lang="en-IE" baseline="0" dirty="0">
                <a:latin typeface="Times New Roman" panose="02020603050405020304" pitchFamily="18" charset="0"/>
                <a:cs typeface="Times New Roman" panose="02020603050405020304" pitchFamily="18" charset="0"/>
              </a:rPr>
              <a:t>healthcare as being </a:t>
            </a:r>
            <a:r>
              <a:rPr lang="en-IE" u="sng" baseline="0" dirty="0">
                <a:latin typeface="Times New Roman" panose="02020603050405020304" pitchFamily="18" charset="0"/>
                <a:cs typeface="Times New Roman" panose="02020603050405020304" pitchFamily="18" charset="0"/>
              </a:rPr>
              <a:t>transnational</a:t>
            </a:r>
            <a:r>
              <a:rPr lang="en-IE" baseline="0" dirty="0">
                <a:latin typeface="Times New Roman" panose="02020603050405020304" pitchFamily="18" charset="0"/>
                <a:cs typeface="Times New Roman" panose="02020603050405020304" pitchFamily="18" charset="0"/>
              </a:rPr>
              <a:t>, as it </a:t>
            </a:r>
            <a:r>
              <a:rPr lang="en-IE" baseline="0" dirty="0" smtClean="0">
                <a:latin typeface="Times New Roman" panose="02020603050405020304" pitchFamily="18" charset="0"/>
                <a:cs typeface="Times New Roman" panose="02020603050405020304" pitchFamily="18" charset="0"/>
              </a:rPr>
              <a:t>has been </a:t>
            </a:r>
            <a:r>
              <a:rPr lang="en-IE" baseline="0" dirty="0">
                <a:latin typeface="Times New Roman" panose="02020603050405020304" pitchFamily="18" charset="0"/>
                <a:cs typeface="Times New Roman" panose="02020603050405020304" pitchFamily="18" charset="0"/>
              </a:rPr>
              <a:t>affected by the </a:t>
            </a:r>
            <a:r>
              <a:rPr lang="en-IE" baseline="0" dirty="0" smtClean="0">
                <a:latin typeface="Times New Roman" panose="02020603050405020304" pitchFamily="18" charset="0"/>
                <a:cs typeface="Times New Roman" panose="02020603050405020304" pitchFamily="18" charset="0"/>
              </a:rPr>
              <a:t>crossing of borders of </a:t>
            </a:r>
            <a:r>
              <a:rPr lang="en-IE" baseline="0" dirty="0">
                <a:latin typeface="Times New Roman" panose="02020603050405020304" pitchFamily="18" charset="0"/>
                <a:cs typeface="Times New Roman" panose="02020603050405020304" pitchFamily="18" charset="0"/>
              </a:rPr>
              <a:t>healthcare policies, provision, and patients. </a:t>
            </a:r>
          </a:p>
        </p:txBody>
      </p:sp>
      <p:sp>
        <p:nvSpPr>
          <p:cNvPr id="4" name="Slide Number Placeholder 3"/>
          <p:cNvSpPr>
            <a:spLocks noGrp="1"/>
          </p:cNvSpPr>
          <p:nvPr>
            <p:ph type="sldNum" sz="quarter" idx="10"/>
          </p:nvPr>
        </p:nvSpPr>
        <p:spPr/>
        <p:txBody>
          <a:bodyPr/>
          <a:lstStyle/>
          <a:p>
            <a:fld id="{FECD88BD-1ECA-5D48-A0A4-AAF8B3E5165D}" type="slidenum">
              <a:rPr lang="de-DE" smtClean="0"/>
              <a:t>5</a:t>
            </a:fld>
            <a:endParaRPr lang="de-DE"/>
          </a:p>
        </p:txBody>
      </p:sp>
    </p:spTree>
    <p:extLst>
      <p:ext uri="{BB962C8B-B14F-4D97-AF65-F5344CB8AC3E}">
        <p14:creationId xmlns:p14="http://schemas.microsoft.com/office/powerpoint/2010/main" val="287818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de-DE" sz="1200" dirty="0">
                <a:latin typeface="Times New Roman" panose="02020603050405020304" pitchFamily="18" charset="0"/>
                <a:cs typeface="Times New Roman" panose="02020603050405020304" pitchFamily="18" charset="0"/>
              </a:rPr>
              <a:t>So if we first look at policies, we see that, while</a:t>
            </a:r>
            <a:r>
              <a:rPr lang="de-DE" sz="1200" baseline="0" dirty="0">
                <a:latin typeface="Times New Roman" panose="02020603050405020304" pitchFamily="18" charset="0"/>
                <a:cs typeface="Times New Roman" panose="02020603050405020304" pitchFamily="18" charset="0"/>
              </a:rPr>
              <a:t> </a:t>
            </a:r>
            <a:r>
              <a:rPr lang="de-DE" sz="1200" dirty="0">
                <a:latin typeface="Times New Roman" panose="02020603050405020304" pitchFamily="18" charset="0"/>
                <a:cs typeface="Times New Roman" panose="02020603050405020304" pitchFamily="18" charset="0"/>
              </a:rPr>
              <a:t>in Europe </a:t>
            </a:r>
            <a:r>
              <a:rPr lang="de-DE" sz="1200" baseline="0" dirty="0">
                <a:latin typeface="Times New Roman" panose="02020603050405020304" pitchFamily="18" charset="0"/>
                <a:cs typeface="Times New Roman" panose="02020603050405020304" pitchFamily="18" charset="0"/>
              </a:rPr>
              <a:t>a variety of h</a:t>
            </a:r>
            <a:r>
              <a:rPr lang="de-DE" sz="1200" dirty="0">
                <a:latin typeface="Times New Roman" panose="02020603050405020304" pitchFamily="18" charset="0"/>
                <a:cs typeface="Times New Roman" panose="02020603050405020304" pitchFamily="18" charset="0"/>
              </a:rPr>
              <a:t>ealth policies have crossed borders for </a:t>
            </a:r>
            <a:r>
              <a:rPr lang="de-DE" sz="1200" dirty="0" err="1">
                <a:latin typeface="Times New Roman" panose="02020603050405020304" pitchFamily="18" charset="0"/>
                <a:cs typeface="Times New Roman" panose="02020603050405020304" pitchFamily="18" charset="0"/>
              </a:rPr>
              <a:t>quite</a:t>
            </a:r>
            <a:r>
              <a:rPr lang="de-DE" sz="1200" dirty="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some</a:t>
            </a:r>
            <a:r>
              <a:rPr lang="de-DE" sz="1200" dirty="0" smtClean="0">
                <a:latin typeface="Times New Roman" panose="02020603050405020304" pitchFamily="18" charset="0"/>
                <a:cs typeface="Times New Roman" panose="02020603050405020304" pitchFamily="18" charset="0"/>
              </a:rPr>
              <a:t> time (</a:t>
            </a:r>
            <a:r>
              <a:rPr lang="de-DE" sz="1200" dirty="0" err="1" smtClean="0">
                <a:latin typeface="Times New Roman" panose="02020603050405020304" pitchFamily="18" charset="0"/>
                <a:cs typeface="Times New Roman" panose="02020603050405020304" pitchFamily="18" charset="0"/>
              </a:rPr>
              <a:t>think</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of</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sanitation</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measures</a:t>
            </a:r>
            <a:r>
              <a:rPr lang="de-DE" sz="1200" dirty="0" smtClean="0">
                <a:latin typeface="Times New Roman" panose="02020603050405020304" pitchFamily="18" charset="0"/>
                <a:cs typeface="Times New Roman" panose="02020603050405020304" pitchFamily="18" charset="0"/>
              </a:rPr>
              <a:t> in </a:t>
            </a:r>
            <a:r>
              <a:rPr lang="de-DE" sz="1200" dirty="0" err="1" smtClean="0">
                <a:latin typeface="Times New Roman" panose="02020603050405020304" pitchFamily="18" charset="0"/>
                <a:cs typeface="Times New Roman" panose="02020603050405020304" pitchFamily="18" charset="0"/>
              </a:rPr>
              <a:t>the</a:t>
            </a:r>
            <a:r>
              <a:rPr lang="de-DE" sz="1200" dirty="0" smtClean="0">
                <a:latin typeface="Times New Roman" panose="02020603050405020304" pitchFamily="18" charset="0"/>
                <a:cs typeface="Times New Roman" panose="02020603050405020304" pitchFamily="18" charset="0"/>
              </a:rPr>
              <a:t> 19th </a:t>
            </a:r>
            <a:r>
              <a:rPr lang="de-DE" sz="1200" dirty="0" err="1" smtClean="0">
                <a:latin typeface="Times New Roman" panose="02020603050405020304" pitchFamily="18" charset="0"/>
                <a:cs typeface="Times New Roman" panose="02020603050405020304" pitchFamily="18" charset="0"/>
              </a:rPr>
              <a:t>century</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closer</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to</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us</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and</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especially</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since</a:t>
            </a:r>
            <a:r>
              <a:rPr lang="de-DE" sz="1200" dirty="0" smtClean="0">
                <a:latin typeface="Times New Roman" panose="02020603050405020304" pitchFamily="18" charset="0"/>
                <a:cs typeface="Times New Roman" panose="02020603050405020304" pitchFamily="18" charset="0"/>
              </a:rPr>
              <a:t> </a:t>
            </a:r>
            <a:r>
              <a:rPr lang="de-DE" sz="1200" dirty="0">
                <a:latin typeface="Times New Roman" panose="02020603050405020304" pitchFamily="18" charset="0"/>
                <a:cs typeface="Times New Roman" panose="02020603050405020304" pitchFamily="18" charset="0"/>
              </a:rPr>
              <a:t>the 90s we</a:t>
            </a:r>
            <a:r>
              <a:rPr lang="de-DE" sz="1200" baseline="0" dirty="0">
                <a:latin typeface="Times New Roman" panose="02020603050405020304" pitchFamily="18" charset="0"/>
                <a:cs typeface="Times New Roman" panose="02020603050405020304" pitchFamily="18" charset="0"/>
              </a:rPr>
              <a:t> have witnessed the diffusion throughout Europe and beyond of </a:t>
            </a:r>
            <a:r>
              <a:rPr lang="de-DE" sz="1200" dirty="0" err="1">
                <a:solidFill>
                  <a:srgbClr val="000000"/>
                </a:solidFill>
                <a:latin typeface="Times New Roman" panose="02020603050405020304" pitchFamily="18" charset="0"/>
                <a:cs typeface="Times New Roman" panose="02020603050405020304" pitchFamily="18" charset="0"/>
              </a:rPr>
              <a:t>policies</a:t>
            </a:r>
            <a:r>
              <a:rPr lang="de-DE" sz="1200" dirty="0">
                <a:solidFill>
                  <a:srgbClr val="000000"/>
                </a:solidFill>
                <a:latin typeface="Times New Roman" panose="02020603050405020304" pitchFamily="18" charset="0"/>
                <a:cs typeface="Times New Roman" panose="02020603050405020304" pitchFamily="18" charset="0"/>
              </a:rPr>
              <a:t> </a:t>
            </a:r>
            <a:r>
              <a:rPr lang="de-DE" sz="1200" dirty="0" err="1" smtClean="0">
                <a:solidFill>
                  <a:srgbClr val="000000"/>
                </a:solidFill>
                <a:latin typeface="Times New Roman" panose="02020603050405020304" pitchFamily="18" charset="0"/>
                <a:cs typeface="Times New Roman" panose="02020603050405020304" pitchFamily="18" charset="0"/>
              </a:rPr>
              <a:t>seeking</a:t>
            </a:r>
            <a:r>
              <a:rPr lang="de-DE" sz="1200" dirty="0" smtClean="0">
                <a:solidFill>
                  <a:srgbClr val="000000"/>
                </a:solidFill>
                <a:latin typeface="Times New Roman" panose="02020603050405020304" pitchFamily="18" charset="0"/>
                <a:cs typeface="Times New Roman" panose="02020603050405020304" pitchFamily="18" charset="0"/>
              </a:rPr>
              <a:t> </a:t>
            </a:r>
            <a:r>
              <a:rPr lang="de-DE" sz="1200" dirty="0" err="1" smtClean="0">
                <a:solidFill>
                  <a:srgbClr val="000000"/>
                </a:solidFill>
                <a:latin typeface="Times New Roman" panose="02020603050405020304" pitchFamily="18" charset="0"/>
                <a:cs typeface="Times New Roman" panose="02020603050405020304" pitchFamily="18" charset="0"/>
              </a:rPr>
              <a:t>to</a:t>
            </a:r>
            <a:r>
              <a:rPr lang="de-DE" sz="1200" dirty="0" smtClean="0">
                <a:solidFill>
                  <a:srgbClr val="000000"/>
                </a:solidFill>
                <a:latin typeface="Times New Roman" panose="02020603050405020304" pitchFamily="18" charset="0"/>
                <a:cs typeface="Times New Roman" panose="02020603050405020304" pitchFamily="18" charset="0"/>
              </a:rPr>
              <a:t> </a:t>
            </a:r>
            <a:r>
              <a:rPr lang="de-DE" sz="1200" i="1" dirty="0" err="1" smtClean="0">
                <a:solidFill>
                  <a:srgbClr val="000000"/>
                </a:solidFill>
                <a:latin typeface="Times New Roman" panose="02020603050405020304" pitchFamily="18" charset="0"/>
                <a:cs typeface="Times New Roman" panose="02020603050405020304" pitchFamily="18" charset="0"/>
              </a:rPr>
              <a:t>marketise</a:t>
            </a:r>
            <a:r>
              <a:rPr lang="de-DE" sz="1200" i="1" dirty="0" smtClean="0">
                <a:solidFill>
                  <a:srgbClr val="000000"/>
                </a:solidFill>
                <a:latin typeface="Times New Roman" panose="02020603050405020304" pitchFamily="18" charset="0"/>
                <a:cs typeface="Times New Roman" panose="02020603050405020304" pitchFamily="18" charset="0"/>
              </a:rPr>
              <a:t> </a:t>
            </a:r>
            <a:r>
              <a:rPr lang="de-DE" sz="1200" i="1" dirty="0" err="1">
                <a:solidFill>
                  <a:srgbClr val="000000"/>
                </a:solidFill>
                <a:latin typeface="Times New Roman" panose="02020603050405020304" pitchFamily="18" charset="0"/>
                <a:cs typeface="Times New Roman" panose="02020603050405020304" pitchFamily="18" charset="0"/>
              </a:rPr>
              <a:t>and</a:t>
            </a:r>
            <a:r>
              <a:rPr lang="de-DE" sz="1200" i="1" dirty="0">
                <a:solidFill>
                  <a:srgbClr val="000000"/>
                </a:solidFill>
                <a:latin typeface="Times New Roman" panose="02020603050405020304" pitchFamily="18" charset="0"/>
                <a:cs typeface="Times New Roman" panose="02020603050405020304" pitchFamily="18" charset="0"/>
              </a:rPr>
              <a:t> </a:t>
            </a:r>
            <a:r>
              <a:rPr lang="de-DE" sz="1200" i="1" dirty="0" err="1" smtClean="0">
                <a:solidFill>
                  <a:srgbClr val="000000"/>
                </a:solidFill>
                <a:latin typeface="Times New Roman" panose="02020603050405020304" pitchFamily="18" charset="0"/>
                <a:cs typeface="Times New Roman" panose="02020603050405020304" pitchFamily="18" charset="0"/>
              </a:rPr>
              <a:t>commercialise</a:t>
            </a:r>
            <a:r>
              <a:rPr lang="de-DE" sz="1200" dirty="0" smtClean="0">
                <a:solidFill>
                  <a:srgbClr val="000000"/>
                </a:solidFill>
                <a:latin typeface="Times New Roman" panose="02020603050405020304" pitchFamily="18" charset="0"/>
                <a:cs typeface="Times New Roman" panose="02020603050405020304" pitchFamily="18" charset="0"/>
              </a:rPr>
              <a:t> </a:t>
            </a:r>
            <a:r>
              <a:rPr lang="de-DE" sz="1200" dirty="0">
                <a:solidFill>
                  <a:srgbClr val="000000"/>
                </a:solidFill>
                <a:latin typeface="Times New Roman" panose="02020603050405020304" pitchFamily="18" charset="0"/>
                <a:cs typeface="Times New Roman" panose="02020603050405020304" pitchFamily="18" charset="0"/>
              </a:rPr>
              <a:t>healthcare</a:t>
            </a:r>
            <a:r>
              <a:rPr lang="de-DE" sz="1200" baseline="0" dirty="0">
                <a:solidFill>
                  <a:srgbClr val="000000"/>
                </a:solidFill>
                <a:latin typeface="Times New Roman" panose="02020603050405020304" pitchFamily="18" charset="0"/>
                <a:cs typeface="Times New Roman" panose="02020603050405020304" pitchFamily="18" charset="0"/>
              </a:rPr>
              <a:t> – for example, </a:t>
            </a:r>
            <a:r>
              <a:rPr lang="de-DE" sz="1200" baseline="0" dirty="0" err="1" smtClean="0">
                <a:solidFill>
                  <a:srgbClr val="000000"/>
                </a:solidFill>
                <a:latin typeface="Times New Roman" panose="02020603050405020304" pitchFamily="18" charset="0"/>
                <a:cs typeface="Times New Roman" panose="02020603050405020304" pitchFamily="18" charset="0"/>
              </a:rPr>
              <a:t>policies</a:t>
            </a:r>
            <a:r>
              <a:rPr lang="de-DE" sz="1200" baseline="0" dirty="0" smtClean="0">
                <a:solidFill>
                  <a:srgbClr val="000000"/>
                </a:solidFill>
                <a:latin typeface="Times New Roman" panose="02020603050405020304" pitchFamily="18" charset="0"/>
                <a:cs typeface="Times New Roman" panose="02020603050405020304" pitchFamily="18" charset="0"/>
              </a:rPr>
              <a:t> </a:t>
            </a:r>
            <a:r>
              <a:rPr lang="de-DE" sz="1200" baseline="0" dirty="0" err="1" smtClean="0">
                <a:solidFill>
                  <a:srgbClr val="000000"/>
                </a:solidFill>
                <a:latin typeface="Times New Roman" panose="02020603050405020304" pitchFamily="18" charset="0"/>
                <a:cs typeface="Times New Roman" panose="02020603050405020304" pitchFamily="18" charset="0"/>
              </a:rPr>
              <a:t>to</a:t>
            </a:r>
            <a:r>
              <a:rPr lang="de-DE" sz="1200" baseline="0" dirty="0" smtClean="0">
                <a:solidFill>
                  <a:srgbClr val="000000"/>
                </a:solidFill>
                <a:latin typeface="Times New Roman" panose="02020603050405020304" pitchFamily="18" charset="0"/>
                <a:cs typeface="Times New Roman" panose="02020603050405020304" pitchFamily="18" charset="0"/>
              </a:rPr>
              <a:t> </a:t>
            </a:r>
            <a:r>
              <a:rPr lang="de-DE" sz="1200" baseline="0" dirty="0" err="1" smtClean="0">
                <a:solidFill>
                  <a:srgbClr val="000000"/>
                </a:solidFill>
                <a:latin typeface="Times New Roman" panose="02020603050405020304" pitchFamily="18" charset="0"/>
                <a:cs typeface="Times New Roman" panose="02020603050405020304" pitchFamily="18" charset="0"/>
              </a:rPr>
              <a:t>introduce</a:t>
            </a:r>
            <a:r>
              <a:rPr lang="de-DE" sz="1200" baseline="0" dirty="0" smtClean="0">
                <a:solidFill>
                  <a:srgbClr val="000000"/>
                </a:solidFill>
                <a:latin typeface="Times New Roman" panose="02020603050405020304" pitchFamily="18" charset="0"/>
                <a:cs typeface="Times New Roman" panose="02020603050405020304" pitchFamily="18" charset="0"/>
              </a:rPr>
              <a:t> </a:t>
            </a:r>
            <a:r>
              <a:rPr lang="de-DE" sz="1200" baseline="0" dirty="0">
                <a:solidFill>
                  <a:schemeClr val="tx1"/>
                </a:solidFill>
                <a:latin typeface="Times New Roman" panose="02020603050405020304" pitchFamily="18" charset="0"/>
                <a:cs typeface="Times New Roman" panose="02020603050405020304" pitchFamily="18" charset="0"/>
              </a:rPr>
              <a:t>n</a:t>
            </a:r>
            <a:r>
              <a:rPr lang="de-DE" sz="1200" dirty="0">
                <a:latin typeface="Times New Roman" panose="02020603050405020304" pitchFamily="18" charset="0"/>
                <a:cs typeface="Times New Roman" panose="02020603050405020304" pitchFamily="18" charset="0"/>
              </a:rPr>
              <a:t>ew public management in public health services,</a:t>
            </a:r>
            <a:r>
              <a:rPr lang="de-DE" sz="1200" baseline="0" dirty="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outsource </a:t>
            </a:r>
            <a:r>
              <a:rPr lang="de-DE" sz="1200" baseline="0" dirty="0">
                <a:latin typeface="Times New Roman" panose="02020603050405020304" pitchFamily="18" charset="0"/>
                <a:cs typeface="Times New Roman" panose="02020603050405020304" pitchFamily="18" charset="0"/>
              </a:rPr>
              <a:t>ancillary services in </a:t>
            </a:r>
            <a:r>
              <a:rPr lang="de-DE" sz="1200" baseline="0" dirty="0" err="1" smtClean="0">
                <a:latin typeface="Times New Roman" panose="02020603050405020304" pitchFamily="18" charset="0"/>
                <a:cs typeface="Times New Roman" panose="02020603050405020304" pitchFamily="18" charset="0"/>
              </a:rPr>
              <a:t>hospitals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private </a:t>
            </a:r>
            <a:r>
              <a:rPr lang="de-DE" sz="1200" baseline="0" dirty="0" err="1" smtClean="0">
                <a:latin typeface="Times New Roman" panose="02020603050405020304" pitchFamily="18" charset="0"/>
                <a:cs typeface="Times New Roman" panose="02020603050405020304" pitchFamily="18" charset="0"/>
              </a:rPr>
              <a:t>cleaning</a:t>
            </a:r>
            <a:r>
              <a:rPr lang="de-DE" sz="1200" baseline="0" dirty="0" smtClean="0">
                <a:latin typeface="Times New Roman" panose="02020603050405020304" pitchFamily="18" charset="0"/>
                <a:cs typeface="Times New Roman" panose="02020603050405020304" pitchFamily="18" charset="0"/>
              </a:rPr>
              <a:t> &amp; </a:t>
            </a:r>
            <a:r>
              <a:rPr lang="de-DE" sz="1200" baseline="0" dirty="0" err="1" smtClean="0">
                <a:latin typeface="Times New Roman" panose="02020603050405020304" pitchFamily="18" charset="0"/>
                <a:cs typeface="Times New Roman" panose="02020603050405020304" pitchFamily="18" charset="0"/>
              </a:rPr>
              <a:t>catering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companies</a:t>
            </a:r>
            <a:r>
              <a:rPr lang="de-DE" sz="1200" baseline="0" dirty="0" smtClean="0">
                <a:latin typeface="Times New Roman" panose="02020603050405020304" pitchFamily="18" charset="0"/>
                <a:cs typeface="Times New Roman" panose="02020603050405020304" pitchFamily="18" charset="0"/>
              </a:rPr>
              <a:t> </a:t>
            </a:r>
            <a:r>
              <a:rPr lang="de-DE" sz="1200" baseline="0" dirty="0">
                <a:latin typeface="Times New Roman" panose="02020603050405020304" pitchFamily="18" charset="0"/>
                <a:cs typeface="Times New Roman" panose="02020603050405020304" pitchFamily="18" charset="0"/>
              </a:rPr>
              <a:t>or </a:t>
            </a:r>
            <a:r>
              <a:rPr lang="de-DE" sz="1200" baseline="0" dirty="0" err="1">
                <a:latin typeface="Times New Roman" panose="02020603050405020304" pitchFamily="18" charset="0"/>
                <a:cs typeface="Times New Roman" panose="02020603050405020304" pitchFamily="18" charset="0"/>
              </a:rPr>
              <a:t>again</a:t>
            </a:r>
            <a:r>
              <a:rPr lang="de-DE" sz="1200" baseline="0" dirty="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privatise</a:t>
            </a:r>
            <a:r>
              <a:rPr lang="de-DE" sz="1200" baseline="0" dirty="0" smtClean="0">
                <a:latin typeface="Times New Roman" panose="02020603050405020304" pitchFamily="18" charset="0"/>
                <a:cs typeface="Times New Roman" panose="02020603050405020304" pitchFamily="18" charset="0"/>
              </a:rPr>
              <a:t> </a:t>
            </a:r>
            <a:r>
              <a:rPr lang="de-DE" sz="1200" baseline="0" dirty="0" err="1">
                <a:latin typeface="Times New Roman" panose="02020603050405020304" pitchFamily="18" charset="0"/>
                <a:cs typeface="Times New Roman" panose="02020603050405020304" pitchFamily="18" charset="0"/>
              </a:rPr>
              <a:t>healthcare</a:t>
            </a:r>
            <a:r>
              <a:rPr lang="de-DE" sz="1200" baseline="0" dirty="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delivery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encourage</a:t>
            </a:r>
            <a:r>
              <a:rPr lang="de-DE" sz="1200" baseline="0" dirty="0" smtClean="0">
                <a:latin typeface="Times New Roman" panose="02020603050405020304" pitchFamily="18" charset="0"/>
                <a:cs typeface="Times New Roman" panose="02020603050405020304" pitchFamily="18" charset="0"/>
              </a:rPr>
              <a:t> </a:t>
            </a:r>
            <a:r>
              <a:rPr lang="de-DE" sz="1200" baseline="0" dirty="0">
                <a:latin typeface="Times New Roman" panose="02020603050405020304" pitchFamily="18" charset="0"/>
                <a:cs typeface="Times New Roman" panose="02020603050405020304" pitchFamily="18" charset="0"/>
              </a:rPr>
              <a:t>the rise of private hospitals and clinics.</a:t>
            </a:r>
            <a:endParaRPr lang="de-DE" sz="1200"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de-DE" sz="12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de-DE" sz="1200" dirty="0">
                <a:solidFill>
                  <a:srgbClr val="000000"/>
                </a:solidFill>
                <a:latin typeface="Times New Roman" panose="02020603050405020304" pitchFamily="18" charset="0"/>
                <a:cs typeface="Times New Roman" panose="02020603050405020304" pitchFamily="18" charset="0"/>
              </a:rPr>
              <a:t>In addition to these, more </a:t>
            </a:r>
            <a:r>
              <a:rPr lang="de-DE" sz="1200" dirty="0" err="1">
                <a:solidFill>
                  <a:srgbClr val="000000"/>
                </a:solidFill>
                <a:latin typeface="Times New Roman" panose="02020603050405020304" pitchFamily="18" charset="0"/>
                <a:cs typeface="Times New Roman" panose="02020603050405020304" pitchFamily="18" charset="0"/>
              </a:rPr>
              <a:t>recently</a:t>
            </a:r>
            <a:r>
              <a:rPr lang="de-DE" sz="1200" baseline="0" dirty="0">
                <a:solidFill>
                  <a:srgbClr val="000000"/>
                </a:solidFill>
                <a:latin typeface="Times New Roman" panose="02020603050405020304" pitchFamily="18" charset="0"/>
                <a:cs typeface="Times New Roman" panose="02020603050405020304" pitchFamily="18" charset="0"/>
              </a:rPr>
              <a:t> </a:t>
            </a:r>
            <a:r>
              <a:rPr lang="de-DE" sz="1200" baseline="0" dirty="0" err="1" smtClean="0">
                <a:solidFill>
                  <a:srgbClr val="000000"/>
                </a:solidFill>
                <a:latin typeface="Times New Roman" panose="02020603050405020304" pitchFamily="18" charset="0"/>
                <a:cs typeface="Times New Roman" panose="02020603050405020304" pitchFamily="18" charset="0"/>
              </a:rPr>
              <a:t>the</a:t>
            </a:r>
            <a:r>
              <a:rPr lang="de-DE" sz="1200" baseline="0" dirty="0" smtClean="0">
                <a:solidFill>
                  <a:srgbClr val="000000"/>
                </a:solidFill>
                <a:latin typeface="Times New Roman" panose="02020603050405020304" pitchFamily="18" charset="0"/>
                <a:cs typeface="Times New Roman" panose="02020603050405020304" pitchFamily="18" charset="0"/>
              </a:rPr>
              <a:t> European Semester </a:t>
            </a:r>
            <a:r>
              <a:rPr lang="de-DE" sz="1200" baseline="0" dirty="0" err="1" smtClean="0">
                <a:solidFill>
                  <a:srgbClr val="000000"/>
                </a:solidFill>
                <a:latin typeface="Times New Roman" panose="02020603050405020304" pitchFamily="18" charset="0"/>
                <a:cs typeface="Times New Roman" panose="02020603050405020304" pitchFamily="18" charset="0"/>
              </a:rPr>
              <a:t>led</a:t>
            </a:r>
            <a:r>
              <a:rPr lang="de-DE" sz="1200" baseline="0" dirty="0" smtClean="0">
                <a:solidFill>
                  <a:srgbClr val="000000"/>
                </a:solidFill>
                <a:latin typeface="Times New Roman" panose="02020603050405020304" pitchFamily="18" charset="0"/>
                <a:cs typeface="Times New Roman" panose="02020603050405020304" pitchFamily="18" charset="0"/>
              </a:rPr>
              <a:t> </a:t>
            </a:r>
            <a:r>
              <a:rPr lang="de-DE" sz="1200" baseline="0" dirty="0">
                <a:solidFill>
                  <a:srgbClr val="000000"/>
                </a:solidFill>
                <a:latin typeface="Times New Roman" panose="02020603050405020304" pitchFamily="18" charset="0"/>
                <a:cs typeface="Times New Roman" panose="02020603050405020304" pitchFamily="18" charset="0"/>
              </a:rPr>
              <a:t>to EU </a:t>
            </a:r>
            <a:r>
              <a:rPr lang="de-DE" sz="1200" dirty="0">
                <a:solidFill>
                  <a:srgbClr val="000000"/>
                </a:solidFill>
                <a:latin typeface="Times New Roman" panose="02020603050405020304" pitchFamily="18" charset="0"/>
                <a:cs typeface="Times New Roman" panose="02020603050405020304" pitchFamily="18" charset="0"/>
              </a:rPr>
              <a:t>interventions that have sought </a:t>
            </a:r>
            <a:r>
              <a:rPr lang="de-DE" sz="1200" dirty="0" err="1">
                <a:solidFill>
                  <a:srgbClr val="000000"/>
                </a:solidFill>
                <a:latin typeface="Times New Roman" panose="02020603050405020304" pitchFamily="18" charset="0"/>
                <a:cs typeface="Times New Roman" panose="02020603050405020304" pitchFamily="18" charset="0"/>
              </a:rPr>
              <a:t>to</a:t>
            </a:r>
            <a:r>
              <a:rPr lang="de-DE" sz="1200" dirty="0">
                <a:solidFill>
                  <a:srgbClr val="000000"/>
                </a:solidFill>
                <a:latin typeface="Times New Roman" panose="02020603050405020304" pitchFamily="18" charset="0"/>
                <a:cs typeface="Times New Roman" panose="02020603050405020304" pitchFamily="18" charset="0"/>
              </a:rPr>
              <a:t> </a:t>
            </a:r>
            <a:r>
              <a:rPr lang="de-DE" sz="1200" dirty="0" err="1" smtClean="0">
                <a:solidFill>
                  <a:srgbClr val="000000"/>
                </a:solidFill>
                <a:latin typeface="Times New Roman" panose="02020603050405020304" pitchFamily="18" charset="0"/>
                <a:cs typeface="Times New Roman" panose="02020603050405020304" pitchFamily="18" charset="0"/>
              </a:rPr>
              <a:t>embed</a:t>
            </a:r>
            <a:r>
              <a:rPr lang="de-DE" sz="1200" dirty="0" smtClean="0">
                <a:solidFill>
                  <a:srgbClr val="000000"/>
                </a:solidFill>
                <a:latin typeface="Times New Roman" panose="02020603050405020304" pitchFamily="18" charset="0"/>
                <a:cs typeface="Times New Roman" panose="02020603050405020304" pitchFamily="18" charset="0"/>
              </a:rPr>
              <a:t> </a:t>
            </a:r>
            <a:r>
              <a:rPr lang="de-DE" sz="1200" i="1" dirty="0">
                <a:solidFill>
                  <a:srgbClr val="000000"/>
                </a:solidFill>
                <a:latin typeface="Times New Roman" panose="02020603050405020304" pitchFamily="18" charset="0"/>
                <a:cs typeface="Times New Roman" panose="02020603050405020304" pitchFamily="18" charset="0"/>
              </a:rPr>
              <a:t>fiscal sustainability</a:t>
            </a:r>
            <a:r>
              <a:rPr lang="de-DE" sz="1200" i="0" baseline="0" dirty="0">
                <a:solidFill>
                  <a:srgbClr val="000000"/>
                </a:solidFill>
                <a:latin typeface="Times New Roman" panose="02020603050405020304" pitchFamily="18" charset="0"/>
                <a:cs typeface="Times New Roman" panose="02020603050405020304" pitchFamily="18" charset="0"/>
              </a:rPr>
              <a:t> </a:t>
            </a:r>
            <a:r>
              <a:rPr lang="de-DE" sz="1200" dirty="0">
                <a:solidFill>
                  <a:srgbClr val="000000"/>
                </a:solidFill>
                <a:latin typeface="Times New Roman" panose="02020603050405020304" pitchFamily="18" charset="0"/>
                <a:cs typeface="Times New Roman" panose="02020603050405020304" pitchFamily="18" charset="0"/>
              </a:rPr>
              <a:t>in national </a:t>
            </a:r>
            <a:r>
              <a:rPr lang="de-DE" sz="1200" dirty="0" err="1" smtClean="0">
                <a:solidFill>
                  <a:srgbClr val="000000"/>
                </a:solidFill>
                <a:latin typeface="Times New Roman" panose="02020603050405020304" pitchFamily="18" charset="0"/>
                <a:cs typeface="Times New Roman" panose="02020603050405020304" pitchFamily="18" charset="0"/>
              </a:rPr>
              <a:t>health</a:t>
            </a:r>
            <a:r>
              <a:rPr lang="de-DE" sz="1200" dirty="0" smtClean="0">
                <a:solidFill>
                  <a:srgbClr val="000000"/>
                </a:solidFill>
                <a:latin typeface="Times New Roman" panose="02020603050405020304" pitchFamily="18" charset="0"/>
                <a:cs typeface="Times New Roman" panose="02020603050405020304" pitchFamily="18" charset="0"/>
              </a:rPr>
              <a:t> </a:t>
            </a:r>
            <a:r>
              <a:rPr lang="de-DE" sz="1200" dirty="0" err="1">
                <a:solidFill>
                  <a:srgbClr val="000000"/>
                </a:solidFill>
                <a:latin typeface="Times New Roman" panose="02020603050405020304" pitchFamily="18" charset="0"/>
                <a:cs typeface="Times New Roman" panose="02020603050405020304" pitchFamily="18" charset="0"/>
              </a:rPr>
              <a:t>policies</a:t>
            </a:r>
            <a:r>
              <a:rPr lang="de-DE" sz="1200" dirty="0">
                <a:solidFill>
                  <a:srgbClr val="000000"/>
                </a:solidFill>
                <a:latin typeface="Times New Roman" panose="02020603050405020304" pitchFamily="18" charset="0"/>
                <a:cs typeface="Times New Roman" panose="02020603050405020304" pitchFamily="18" charset="0"/>
              </a:rPr>
              <a:t> </a:t>
            </a:r>
            <a:r>
              <a:rPr lang="de-DE" sz="120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more</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err="1" smtClean="0">
                <a:solidFill>
                  <a:srgbClr val="000000"/>
                </a:solidFill>
                <a:latin typeface="Times New Roman" panose="02020603050405020304" pitchFamily="18" charset="0"/>
                <a:cs typeface="Times New Roman" panose="02020603050405020304" pitchFamily="18" charset="0"/>
              </a:rPr>
              <a:t>precisely</a:t>
            </a:r>
            <a:r>
              <a:rPr lang="de-DE" sz="1200" i="0" dirty="0" smtClean="0">
                <a:solidFill>
                  <a:srgbClr val="000000"/>
                </a:solidFill>
                <a:latin typeface="Times New Roman" panose="02020603050405020304" pitchFamily="18" charset="0"/>
                <a:cs typeface="Times New Roman" panose="02020603050405020304" pitchFamily="18" charset="0"/>
              </a:rPr>
              <a:t> </a:t>
            </a:r>
            <a:r>
              <a:rPr lang="de-DE" sz="1200" i="0" dirty="0">
                <a:solidFill>
                  <a:srgbClr val="000000"/>
                </a:solidFill>
                <a:latin typeface="Times New Roman" panose="02020603050405020304" pitchFamily="18" charset="0"/>
                <a:cs typeface="Times New Roman" panose="02020603050405020304" pitchFamily="18" charset="0"/>
              </a:rPr>
              <a:t>by cutting down or containing public health expenditure</a:t>
            </a:r>
            <a:r>
              <a:rPr lang="de-DE" sz="1200" dirty="0">
                <a:solidFill>
                  <a:srgbClr val="000000"/>
                </a:solidFill>
                <a:latin typeface="Times New Roman" panose="02020603050405020304" pitchFamily="18" charset="0"/>
                <a:cs typeface="Times New Roman" panose="02020603050405020304" pitchFamily="18" charset="0"/>
              </a:rPr>
              <a:t>.</a:t>
            </a:r>
          </a:p>
          <a:p>
            <a:pPr marL="0" indent="0" algn="just">
              <a:buNone/>
            </a:pPr>
            <a:endParaRPr lang="de-DE" sz="12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de-DE" sz="1200" dirty="0">
                <a:solidFill>
                  <a:srgbClr val="000000"/>
                </a:solidFill>
                <a:latin typeface="Times New Roman" panose="02020603050405020304" pitchFamily="18" charset="0"/>
                <a:cs typeface="Times New Roman" panose="02020603050405020304" pitchFamily="18" charset="0"/>
              </a:rPr>
              <a:t>All these processes have</a:t>
            </a:r>
            <a:r>
              <a:rPr lang="de-DE" sz="1200" baseline="0" dirty="0">
                <a:solidFill>
                  <a:srgbClr val="000000"/>
                </a:solidFill>
                <a:latin typeface="Times New Roman" panose="02020603050405020304" pitchFamily="18" charset="0"/>
                <a:cs typeface="Times New Roman" panose="02020603050405020304" pitchFamily="18" charset="0"/>
              </a:rPr>
              <a:t> led accross Europe </a:t>
            </a:r>
            <a:r>
              <a:rPr lang="de-DE" sz="1200" baseline="0" dirty="0" err="1">
                <a:solidFill>
                  <a:srgbClr val="000000"/>
                </a:solidFill>
                <a:latin typeface="Times New Roman" panose="02020603050405020304" pitchFamily="18" charset="0"/>
                <a:cs typeface="Times New Roman" panose="02020603050405020304" pitchFamily="18" charset="0"/>
              </a:rPr>
              <a:t>to</a:t>
            </a:r>
            <a:r>
              <a:rPr lang="de-DE" sz="1200" baseline="0" dirty="0">
                <a:solidFill>
                  <a:srgbClr val="000000"/>
                </a:solidFill>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increasingly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mixed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public</a:t>
            </a:r>
            <a:r>
              <a:rPr lang="de-DE" sz="1200" baseline="0" dirty="0" smtClean="0">
                <a:latin typeface="Times New Roman" panose="02020603050405020304" pitchFamily="18" charset="0"/>
                <a:cs typeface="Times New Roman" panose="02020603050405020304" pitchFamily="18" charset="0"/>
              </a:rPr>
              <a:t>/private, </a:t>
            </a:r>
            <a:r>
              <a:rPr lang="de-DE" sz="1200" baseline="0" dirty="0" err="1">
                <a:latin typeface="Times New Roman" panose="02020603050405020304" pitchFamily="18" charset="0"/>
                <a:cs typeface="Times New Roman" panose="02020603050405020304" pitchFamily="18" charset="0"/>
              </a:rPr>
              <a:t>health</a:t>
            </a:r>
            <a:r>
              <a:rPr lang="de-DE" sz="1200" baseline="0" dirty="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services</a:t>
            </a:r>
            <a:r>
              <a:rPr lang="de-DE" sz="1200" baseline="0" dirty="0" smtClean="0">
                <a:latin typeface="Times New Roman" panose="02020603050405020304" pitchFamily="18" charset="0"/>
                <a:cs typeface="Times New Roman" panose="02020603050405020304" pitchFamily="18" charset="0"/>
              </a:rPr>
              <a:t>, </a:t>
            </a:r>
            <a:r>
              <a:rPr lang="de-DE" sz="1200" baseline="0" dirty="0" err="1">
                <a:latin typeface="Times New Roman" panose="02020603050405020304" pitchFamily="18" charset="0"/>
                <a:cs typeface="Times New Roman" panose="02020603050405020304" pitchFamily="18" charset="0"/>
              </a:rPr>
              <a:t>and</a:t>
            </a:r>
            <a:r>
              <a:rPr lang="de-DE" sz="1200" baseline="0" dirty="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thus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a:latin typeface="Times New Roman" panose="02020603050405020304" pitchFamily="18" charset="0"/>
                <a:cs typeface="Times New Roman" panose="02020603050405020304" pitchFamily="18" charset="0"/>
              </a:rPr>
              <a:t>increased challenges for patients as to how to navigate </a:t>
            </a:r>
            <a:r>
              <a:rPr lang="de-DE" sz="1200" baseline="0" dirty="0" err="1">
                <a:latin typeface="Times New Roman" panose="02020603050405020304" pitchFamily="18" charset="0"/>
                <a:cs typeface="Times New Roman" panose="02020603050405020304" pitchFamily="18" charset="0"/>
              </a:rPr>
              <a:t>these</a:t>
            </a:r>
            <a:r>
              <a:rPr lang="de-DE" sz="1200" baseline="0" dirty="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mixes</a:t>
            </a:r>
            <a:r>
              <a:rPr lang="de-DE" sz="1200" baseline="0" dirty="0" smtClean="0">
                <a:latin typeface="Times New Roman" panose="02020603050405020304" pitchFamily="18" charset="0"/>
                <a:cs typeface="Times New Roman" panose="02020603050405020304" pitchFamily="18" charset="0"/>
              </a:rPr>
              <a:t> in </a:t>
            </a:r>
            <a:r>
              <a:rPr lang="de-DE" sz="1200" baseline="0" dirty="0" err="1" smtClean="0">
                <a:latin typeface="Times New Roman" panose="02020603050405020304" pitchFamily="18" charset="0"/>
                <a:cs typeface="Times New Roman" panose="02020603050405020304" pitchFamily="18" charset="0"/>
              </a:rPr>
              <a:t>coverage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provision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services</a:t>
            </a:r>
            <a:r>
              <a:rPr lang="de-DE" sz="1200" baseline="0" dirty="0" smtClean="0">
                <a:latin typeface="Times New Roman" panose="02020603050405020304" pitchFamily="18" charset="0"/>
                <a:cs typeface="Times New Roman" panose="02020603050405020304" pitchFamily="18" charset="0"/>
              </a:rPr>
              <a:t>.</a:t>
            </a:r>
            <a:endParaRPr lang="de-DE" sz="1200" i="1"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6</a:t>
            </a:fld>
            <a:endParaRPr lang="de-DE"/>
          </a:p>
        </p:txBody>
      </p:sp>
    </p:spTree>
    <p:extLst>
      <p:ext uri="{BB962C8B-B14F-4D97-AF65-F5344CB8AC3E}">
        <p14:creationId xmlns:p14="http://schemas.microsoft.com/office/powerpoint/2010/main" val="131153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latin typeface="Times New Roman" panose="02020603050405020304" pitchFamily="18" charset="0"/>
                <a:cs typeface="Times New Roman" panose="02020603050405020304" pitchFamily="18" charset="0"/>
              </a:rPr>
              <a:t>In the same time, in the last decades we have also seen the rise of ‘healthcare multinationals’ active</a:t>
            </a:r>
            <a:r>
              <a:rPr lang="en-IE" sz="1200" baseline="0" dirty="0">
                <a:latin typeface="Times New Roman" panose="02020603050405020304" pitchFamily="18" charset="0"/>
                <a:cs typeface="Times New Roman" panose="02020603050405020304" pitchFamily="18" charset="0"/>
              </a:rPr>
              <a:t> across the EU not only in ancillary services (like cleaning and catering) but also in high tech diagnostic and treatment services </a:t>
            </a:r>
            <a:r>
              <a:rPr lang="en-IE" sz="1200" baseline="0" dirty="0" smtClean="0">
                <a:latin typeface="Times New Roman" panose="02020603050405020304" pitchFamily="18" charset="0"/>
                <a:cs typeface="Times New Roman" panose="02020603050405020304" pitchFamily="18" charset="0"/>
              </a:rPr>
              <a:t>as well as </a:t>
            </a:r>
            <a:r>
              <a:rPr lang="en-IE" sz="1200" baseline="0" dirty="0">
                <a:latin typeface="Times New Roman" panose="02020603050405020304" pitchFamily="18" charset="0"/>
                <a:cs typeface="Times New Roman" panose="02020603050405020304" pitchFamily="18" charset="0"/>
              </a:rPr>
              <a:t>in more ‘core’ medical and care services (with names such as Medicover, Capio, or Ramsay </a:t>
            </a:r>
            <a:r>
              <a:rPr lang="en-IE" sz="1200" baseline="0" dirty="0" smtClean="0">
                <a:latin typeface="Times New Roman" panose="02020603050405020304" pitchFamily="18" charset="0"/>
                <a:cs typeface="Times New Roman" panose="02020603050405020304" pitchFamily="18" charset="0"/>
              </a:rPr>
              <a:t>and many others now </a:t>
            </a:r>
            <a:r>
              <a:rPr lang="en-IE" sz="1200" baseline="0" dirty="0">
                <a:latin typeface="Times New Roman" panose="02020603050405020304" pitchFamily="18" charset="0"/>
                <a:cs typeface="Times New Roman" panose="02020603050405020304" pitchFamily="18" charset="0"/>
              </a:rPr>
              <a:t>part of the healthcare landscape in several member states).</a:t>
            </a:r>
          </a:p>
          <a:p>
            <a:endParaRPr lang="en-IE" sz="1200" baseline="0" dirty="0">
              <a:latin typeface="Times New Roman" panose="02020603050405020304" pitchFamily="18" charset="0"/>
              <a:cs typeface="Times New Roman" panose="02020603050405020304" pitchFamily="18" charset="0"/>
            </a:endParaRPr>
          </a:p>
          <a:p>
            <a:r>
              <a:rPr lang="en-IE" sz="1200" baseline="0" dirty="0">
                <a:latin typeface="Times New Roman" panose="02020603050405020304" pitchFamily="18" charset="0"/>
                <a:cs typeface="Times New Roman" panose="02020603050405020304" pitchFamily="18" charset="0"/>
              </a:rPr>
              <a:t>Some of these healthcare multinationals, as well as </a:t>
            </a:r>
            <a:r>
              <a:rPr lang="en-IE" sz="1200" baseline="0" dirty="0" smtClean="0">
                <a:latin typeface="Times New Roman" panose="02020603050405020304" pitchFamily="18" charset="0"/>
                <a:cs typeface="Times New Roman" panose="02020603050405020304" pitchFamily="18" charset="0"/>
              </a:rPr>
              <a:t>moe local </a:t>
            </a:r>
            <a:r>
              <a:rPr lang="en-IE" sz="1200" baseline="0" dirty="0">
                <a:latin typeface="Times New Roman" panose="02020603050405020304" pitchFamily="18" charset="0"/>
                <a:cs typeface="Times New Roman" panose="02020603050405020304" pitchFamily="18" charset="0"/>
              </a:rPr>
              <a:t>private healthcare providers, started in the last few years to increasingly look for international accreditation of quality standards with a view of </a:t>
            </a:r>
            <a:r>
              <a:rPr lang="en-IE" sz="1200" baseline="0" dirty="0" smtClean="0">
                <a:latin typeface="Times New Roman" panose="02020603050405020304" pitchFamily="18" charset="0"/>
                <a:cs typeface="Times New Roman" panose="02020603050405020304" pitchFamily="18" charset="0"/>
              </a:rPr>
              <a:t>opening their </a:t>
            </a:r>
            <a:r>
              <a:rPr lang="en-IE" sz="1200" baseline="0" dirty="0">
                <a:latin typeface="Times New Roman" panose="02020603050405020304" pitchFamily="18" charset="0"/>
                <a:cs typeface="Times New Roman" panose="02020603050405020304" pitchFamily="18" charset="0"/>
              </a:rPr>
              <a:t>services </a:t>
            </a:r>
            <a:r>
              <a:rPr lang="en-IE" sz="1200" baseline="0" dirty="0" smtClean="0">
                <a:latin typeface="Times New Roman" panose="02020603050405020304" pitchFamily="18" charset="0"/>
                <a:cs typeface="Times New Roman" panose="02020603050405020304" pitchFamily="18" charset="0"/>
              </a:rPr>
              <a:t>to global markets through </a:t>
            </a:r>
            <a:r>
              <a:rPr lang="en-IE" sz="1200" baseline="0" dirty="0">
                <a:latin typeface="Times New Roman" panose="02020603050405020304" pitchFamily="18" charset="0"/>
                <a:cs typeface="Times New Roman" panose="02020603050405020304" pitchFamily="18" charset="0"/>
              </a:rPr>
              <a:t>medical tourism.</a:t>
            </a:r>
          </a:p>
          <a:p>
            <a:endParaRPr lang="en-IE" sz="1200" baseline="0" dirty="0">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IE" sz="1200" baseline="0" dirty="0">
                <a:latin typeface="Times New Roman" panose="02020603050405020304" pitchFamily="18" charset="0"/>
                <a:cs typeface="Times New Roman" panose="02020603050405020304" pitchFamily="18" charset="0"/>
              </a:rPr>
              <a:t>Both these phenomena have contributed to increase </a:t>
            </a:r>
            <a:r>
              <a:rPr lang="en-IE" sz="1200" baseline="0" dirty="0" smtClean="0">
                <a:latin typeface="Times New Roman" panose="02020603050405020304" pitchFamily="18" charset="0"/>
                <a:cs typeface="Times New Roman" panose="02020603050405020304" pitchFamily="18" charset="0"/>
              </a:rPr>
              <a:t>public</a:t>
            </a:r>
            <a:r>
              <a:rPr lang="en-IE" sz="1200" baseline="0" dirty="0">
                <a:latin typeface="Times New Roman" panose="02020603050405020304" pitchFamily="18" charset="0"/>
                <a:cs typeface="Times New Roman" panose="02020603050405020304" pitchFamily="18" charset="0"/>
              </a:rPr>
              <a:t>-private mixes in coverage and provision and thus to enhance the already seen challenge for patients of </a:t>
            </a:r>
            <a:r>
              <a:rPr lang="de-DE" sz="1200" i="1" dirty="0">
                <a:solidFill>
                  <a:srgbClr val="000000"/>
                </a:solidFill>
                <a:latin typeface="Times New Roman" panose="02020603050405020304" pitchFamily="18" charset="0"/>
                <a:cs typeface="Times New Roman" panose="02020603050405020304" pitchFamily="18" charset="0"/>
              </a:rPr>
              <a:t>navigating</a:t>
            </a:r>
            <a:r>
              <a:rPr lang="de-DE" sz="1200" i="1" baseline="0" dirty="0">
                <a:solidFill>
                  <a:srgbClr val="000000"/>
                </a:solidFill>
                <a:latin typeface="Times New Roman" panose="02020603050405020304" pitchFamily="18" charset="0"/>
                <a:cs typeface="Times New Roman" panose="02020603050405020304" pitchFamily="18" charset="0"/>
              </a:rPr>
              <a:t> these mixes</a:t>
            </a:r>
            <a:r>
              <a:rPr lang="de-DE" sz="1200" i="1" dirty="0">
                <a:solidFill>
                  <a:srgbClr val="000000"/>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FECD88BD-1ECA-5D48-A0A4-AAF8B3E5165D}" type="slidenum">
              <a:rPr lang="de-DE" smtClean="0"/>
              <a:t>7</a:t>
            </a:fld>
            <a:endParaRPr lang="de-DE"/>
          </a:p>
        </p:txBody>
      </p:sp>
    </p:spTree>
    <p:extLst>
      <p:ext uri="{BB962C8B-B14F-4D97-AF65-F5344CB8AC3E}">
        <p14:creationId xmlns:p14="http://schemas.microsoft.com/office/powerpoint/2010/main" val="249216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Times New Roman" panose="02020603050405020304" pitchFamily="18" charset="0"/>
                <a:cs typeface="Times New Roman" panose="02020603050405020304" pitchFamily="18" charset="0"/>
              </a:rPr>
              <a:t>Now looking more closely at these challenges for patients,</a:t>
            </a:r>
            <a:r>
              <a:rPr lang="de-DE" sz="1200" baseline="0" dirty="0">
                <a:solidFill>
                  <a:schemeClr val="tx1"/>
                </a:solidFill>
                <a:latin typeface="Times New Roman" panose="02020603050405020304" pitchFamily="18" charset="0"/>
                <a:cs typeface="Times New Roman" panose="02020603050405020304" pitchFamily="18" charset="0"/>
              </a:rPr>
              <a:t> what we can say is </a:t>
            </a:r>
            <a:r>
              <a:rPr lang="de-DE" sz="1200" baseline="0" dirty="0" err="1">
                <a:solidFill>
                  <a:schemeClr val="tx1"/>
                </a:solidFill>
                <a:latin typeface="Times New Roman" panose="02020603050405020304" pitchFamily="18" charset="0"/>
                <a:cs typeface="Times New Roman" panose="02020603050405020304" pitchFamily="18" charset="0"/>
              </a:rPr>
              <a:t>that</a:t>
            </a:r>
            <a:r>
              <a:rPr lang="de-DE" sz="1200" baseline="0" dirty="0">
                <a:solidFill>
                  <a:schemeClr val="tx1"/>
                </a:solidFill>
                <a:latin typeface="Times New Roman" panose="02020603050405020304" pitchFamily="18" charset="0"/>
                <a:cs typeface="Times New Roman" panose="02020603050405020304" pitchFamily="18" charset="0"/>
              </a:rPr>
              <a:t> </a:t>
            </a:r>
            <a:r>
              <a:rPr lang="de-DE" sz="1200" baseline="0" dirty="0" smtClean="0">
                <a:solidFill>
                  <a:schemeClr val="tx1"/>
                </a:solidFill>
                <a:latin typeface="Times New Roman" panose="02020603050405020304" pitchFamily="18" charset="0"/>
                <a:cs typeface="Times New Roman" panose="02020603050405020304" pitchFamily="18" charset="0"/>
              </a:rPr>
              <a:t>in </a:t>
            </a:r>
            <a:r>
              <a:rPr lang="de-DE" sz="1200" baseline="0" dirty="0" err="1" smtClean="0">
                <a:solidFill>
                  <a:schemeClr val="tx1"/>
                </a:solidFill>
                <a:latin typeface="Times New Roman" panose="02020603050405020304" pitchFamily="18" charset="0"/>
                <a:cs typeface="Times New Roman" panose="02020603050405020304" pitchFamily="18" charset="0"/>
              </a:rPr>
              <a:t>these</a:t>
            </a:r>
            <a:r>
              <a:rPr lang="de-DE" sz="1200" baseline="0" dirty="0" smtClean="0">
                <a:solidFill>
                  <a:schemeClr val="tx1"/>
                </a:solidFill>
                <a:latin typeface="Times New Roman" panose="02020603050405020304" pitchFamily="18" charset="0"/>
                <a:cs typeface="Times New Roman" panose="02020603050405020304" pitchFamily="18" charset="0"/>
              </a:rPr>
              <a:t> </a:t>
            </a:r>
            <a:r>
              <a:rPr lang="de-DE" sz="1200" dirty="0" err="1" smtClean="0">
                <a:solidFill>
                  <a:schemeClr val="tx1"/>
                </a:solidFill>
                <a:latin typeface="Times New Roman" panose="02020603050405020304" pitchFamily="18" charset="0"/>
                <a:cs typeface="Times New Roman" panose="02020603050405020304" pitchFamily="18" charset="0"/>
              </a:rPr>
              <a:t>increasingly</a:t>
            </a:r>
            <a:r>
              <a:rPr lang="de-DE" sz="1200" dirty="0" smtClean="0">
                <a:solidFill>
                  <a:schemeClr val="tx1"/>
                </a:solidFill>
                <a:latin typeface="Times New Roman" panose="02020603050405020304" pitchFamily="18" charset="0"/>
                <a:cs typeface="Times New Roman" panose="02020603050405020304" pitchFamily="18" charset="0"/>
              </a:rPr>
              <a:t> </a:t>
            </a:r>
            <a:r>
              <a:rPr lang="de-DE" sz="1200" u="sng" dirty="0">
                <a:solidFill>
                  <a:schemeClr val="tx1"/>
                </a:solidFill>
                <a:latin typeface="Times New Roman" panose="02020603050405020304" pitchFamily="18" charset="0"/>
                <a:cs typeface="Times New Roman" panose="02020603050405020304" pitchFamily="18" charset="0"/>
              </a:rPr>
              <a:t>complex &amp; mixed </a:t>
            </a:r>
            <a:r>
              <a:rPr lang="de-DE" sz="1200" dirty="0">
                <a:solidFill>
                  <a:schemeClr val="tx1"/>
                </a:solidFill>
                <a:latin typeface="Times New Roman" panose="02020603050405020304" pitchFamily="18" charset="0"/>
                <a:cs typeface="Times New Roman" panose="02020603050405020304" pitchFamily="18" charset="0"/>
              </a:rPr>
              <a:t>healthcare systems, </a:t>
            </a:r>
            <a:r>
              <a:rPr lang="de-DE" sz="1200" dirty="0" smtClean="0">
                <a:solidFill>
                  <a:schemeClr val="tx1"/>
                </a:solidFill>
                <a:latin typeface="Times New Roman" panose="02020603050405020304" pitchFamily="18" charset="0"/>
                <a:cs typeface="Times New Roman" panose="02020603050405020304" pitchFamily="18" charset="0"/>
              </a:rPr>
              <a:t>so</a:t>
            </a:r>
            <a:r>
              <a:rPr lang="de-DE" sz="1200" baseline="0" dirty="0" smtClean="0">
                <a:solidFill>
                  <a:schemeClr val="tx1"/>
                </a:solidFill>
                <a:latin typeface="Times New Roman" panose="02020603050405020304" pitchFamily="18" charset="0"/>
                <a:cs typeface="Times New Roman" panose="02020603050405020304" pitchFamily="18" charset="0"/>
              </a:rPr>
              <a:t> </a:t>
            </a:r>
            <a:r>
              <a:rPr lang="de-DE" sz="1200" u="sng" dirty="0" err="1" smtClean="0">
                <a:solidFill>
                  <a:schemeClr val="tx1"/>
                </a:solidFill>
                <a:latin typeface="Times New Roman" panose="02020603050405020304" pitchFamily="18" charset="0"/>
                <a:cs typeface="Times New Roman" panose="02020603050405020304" pitchFamily="18" charset="0"/>
              </a:rPr>
              <a:t>even</a:t>
            </a:r>
            <a:r>
              <a:rPr lang="de-DE" sz="1200" u="sng" dirty="0" smtClean="0">
                <a:solidFill>
                  <a:schemeClr val="tx1"/>
                </a:solidFill>
                <a:latin typeface="Times New Roman" panose="02020603050405020304" pitchFamily="18" charset="0"/>
                <a:cs typeface="Times New Roman" panose="02020603050405020304" pitchFamily="18" charset="0"/>
              </a:rPr>
              <a:t> </a:t>
            </a:r>
            <a:r>
              <a:rPr lang="de-DE" sz="1200" u="sng" dirty="0">
                <a:solidFill>
                  <a:schemeClr val="tx1"/>
                </a:solidFill>
                <a:latin typeface="Times New Roman" panose="02020603050405020304" pitchFamily="18" charset="0"/>
                <a:cs typeface="Times New Roman" panose="02020603050405020304" pitchFamily="18" charset="0"/>
              </a:rPr>
              <a:t>before crossing borders</a:t>
            </a:r>
            <a:r>
              <a:rPr lang="de-DE" sz="1200" baseline="0" dirty="0">
                <a:latin typeface="Times New Roman" panose="02020603050405020304" pitchFamily="18" charset="0"/>
                <a:cs typeface="Times New Roman" panose="02020603050405020304" pitchFamily="18" charset="0"/>
              </a:rPr>
              <a:t>, </a:t>
            </a:r>
            <a:r>
              <a:rPr lang="de-DE" sz="1200" baseline="0" dirty="0" err="1" smtClean="0">
                <a:solidFill>
                  <a:schemeClr val="tx1"/>
                </a:solidFill>
                <a:latin typeface="Times New Roman" panose="02020603050405020304" pitchFamily="18" charset="0"/>
                <a:cs typeface="Times New Roman" panose="02020603050405020304" pitchFamily="18" charset="0"/>
              </a:rPr>
              <a:t>patients</a:t>
            </a:r>
            <a:r>
              <a:rPr lang="de-DE" sz="1200" baseline="0" dirty="0" smtClean="0">
                <a:solidFill>
                  <a:schemeClr val="tx1"/>
                </a:solidFill>
                <a:latin typeface="Times New Roman" panose="02020603050405020304" pitchFamily="18" charset="0"/>
                <a:cs typeface="Times New Roman" panose="02020603050405020304" pitchFamily="18" charset="0"/>
              </a:rPr>
              <a:t> </a:t>
            </a:r>
            <a:r>
              <a:rPr lang="de-DE" sz="1200" baseline="0" dirty="0" err="1" smtClean="0">
                <a:solidFill>
                  <a:schemeClr val="tx1"/>
                </a:solidFill>
                <a:latin typeface="Times New Roman" panose="02020603050405020304" pitchFamily="18" charset="0"/>
                <a:cs typeface="Times New Roman" panose="02020603050405020304" pitchFamily="18" charset="0"/>
              </a:rPr>
              <a:t>may</a:t>
            </a:r>
            <a:r>
              <a:rPr lang="de-DE" sz="1200" baseline="0" dirty="0" smtClean="0">
                <a:solidFill>
                  <a:schemeClr val="tx1"/>
                </a:solidFill>
                <a:latin typeface="Times New Roman" panose="02020603050405020304" pitchFamily="18" charset="0"/>
                <a:cs typeface="Times New Roman" panose="02020603050405020304" pitchFamily="18" charset="0"/>
              </a:rPr>
              <a:t> </a:t>
            </a:r>
            <a:r>
              <a:rPr lang="de-DE" sz="1200" baseline="0" dirty="0" err="1" smtClean="0">
                <a:solidFill>
                  <a:schemeClr val="tx1"/>
                </a:solidFill>
                <a:latin typeface="Times New Roman" panose="02020603050405020304" pitchFamily="18" charset="0"/>
                <a:cs typeface="Times New Roman" panose="02020603050405020304" pitchFamily="18" charset="0"/>
              </a:rPr>
              <a:t>now</a:t>
            </a:r>
            <a:endParaRPr lang="de-DE" sz="1200" baseline="0" dirty="0" smtClean="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Times New Roman" panose="02020603050405020304" pitchFamily="18" charset="0"/>
              <a:cs typeface="Times New Roman" panose="02020603050405020304" pitchFamily="18" charset="0"/>
            </a:endParaRPr>
          </a:p>
          <a:p>
            <a:pPr marL="0" indent="0">
              <a:buFontTx/>
              <a:buNone/>
            </a:pPr>
            <a:r>
              <a:rPr lang="de-DE" sz="1200" dirty="0">
                <a:solidFill>
                  <a:schemeClr val="tx1"/>
                </a:solidFill>
                <a:latin typeface="Times New Roman" panose="02020603050405020304" pitchFamily="18" charset="0"/>
                <a:cs typeface="Times New Roman" panose="02020603050405020304" pitchFamily="18" charset="0"/>
              </a:rPr>
              <a:t>- sometimes, at least some of them, avail of increased choice and better quality services, </a:t>
            </a:r>
          </a:p>
          <a:p>
            <a:pPr marL="0" indent="0">
              <a:buFontTx/>
              <a:buNone/>
            </a:pPr>
            <a:endParaRPr lang="de-DE" sz="1200" dirty="0">
              <a:solidFill>
                <a:schemeClr val="tx1"/>
              </a:solidFill>
              <a:latin typeface="Times New Roman" panose="02020603050405020304" pitchFamily="18" charset="0"/>
              <a:cs typeface="Times New Roman" panose="02020603050405020304" pitchFamily="18" charset="0"/>
            </a:endParaRPr>
          </a:p>
          <a:p>
            <a:pPr marL="0" indent="0">
              <a:buFontTx/>
              <a:buNone/>
            </a:pPr>
            <a:r>
              <a:rPr lang="de-DE" sz="1200" dirty="0">
                <a:solidFill>
                  <a:schemeClr val="tx1"/>
                </a:solidFill>
                <a:latin typeface="Times New Roman" panose="02020603050405020304" pitchFamily="18" charset="0"/>
                <a:cs typeface="Times New Roman" panose="02020603050405020304" pitchFamily="18" charset="0"/>
              </a:rPr>
              <a:t>but </a:t>
            </a:r>
            <a:r>
              <a:rPr lang="de-DE" sz="1200" dirty="0" smtClean="0">
                <a:solidFill>
                  <a:schemeClr val="tx1"/>
                </a:solidFill>
                <a:latin typeface="Times New Roman" panose="02020603050405020304" pitchFamily="18" charset="0"/>
                <a:cs typeface="Times New Roman" panose="02020603050405020304" pitchFamily="18" charset="0"/>
              </a:rPr>
              <a:t>also </a:t>
            </a:r>
            <a:r>
              <a:rPr lang="de-DE" sz="1200" dirty="0" err="1" smtClean="0">
                <a:solidFill>
                  <a:schemeClr val="tx1"/>
                </a:solidFill>
                <a:latin typeface="Times New Roman" panose="02020603050405020304" pitchFamily="18" charset="0"/>
                <a:cs typeface="Times New Roman" panose="02020603050405020304" pitchFamily="18" charset="0"/>
              </a:rPr>
              <a:t>other</a:t>
            </a:r>
            <a:r>
              <a:rPr lang="de-DE" sz="1200" dirty="0" smtClean="0">
                <a:solidFill>
                  <a:schemeClr val="tx1"/>
                </a:solidFill>
                <a:latin typeface="Times New Roman" panose="02020603050405020304" pitchFamily="18" charset="0"/>
                <a:cs typeface="Times New Roman" panose="02020603050405020304" pitchFamily="18" charset="0"/>
              </a:rPr>
              <a:t> </a:t>
            </a:r>
            <a:r>
              <a:rPr lang="de-DE" sz="1200" dirty="0">
                <a:solidFill>
                  <a:schemeClr val="tx1"/>
                </a:solidFill>
                <a:latin typeface="Times New Roman" panose="02020603050405020304" pitchFamily="18" charset="0"/>
                <a:cs typeface="Times New Roman" panose="02020603050405020304" pitchFamily="18" charset="0"/>
              </a:rPr>
              <a:t>times (and as </a:t>
            </a:r>
            <a:r>
              <a:rPr lang="de-DE" sz="1200" baseline="0" dirty="0">
                <a:latin typeface="Times New Roman" panose="02020603050405020304" pitchFamily="18" charset="0"/>
                <a:cs typeface="Times New Roman" panose="02020603050405020304" pitchFamily="18" charset="0"/>
              </a:rPr>
              <a:t>already m</a:t>
            </a:r>
            <a:r>
              <a:rPr lang="de-DE" sz="1200" dirty="0">
                <a:latin typeface="Times New Roman" panose="02020603050405020304" pitchFamily="18" charset="0"/>
                <a:cs typeface="Times New Roman" panose="02020603050405020304" pitchFamily="18" charset="0"/>
              </a:rPr>
              <a:t>entioned in the EPF‘s position paper on the Directive) </a:t>
            </a:r>
            <a:r>
              <a:rPr lang="de-DE" sz="1200" dirty="0" err="1">
                <a:solidFill>
                  <a:schemeClr val="tx1"/>
                </a:solidFill>
                <a:latin typeface="Times New Roman" panose="02020603050405020304" pitchFamily="18" charset="0"/>
                <a:cs typeface="Times New Roman" panose="02020603050405020304" pitchFamily="18" charset="0"/>
              </a:rPr>
              <a:t>patients</a:t>
            </a:r>
            <a:r>
              <a:rPr lang="de-DE" sz="1200" dirty="0">
                <a:solidFill>
                  <a:schemeClr val="tx1"/>
                </a:solidFill>
                <a:latin typeface="Times New Roman" panose="02020603050405020304" pitchFamily="18" charset="0"/>
                <a:cs typeface="Times New Roman" panose="02020603050405020304" pitchFamily="18" charset="0"/>
              </a:rPr>
              <a:t> </a:t>
            </a:r>
            <a:r>
              <a:rPr lang="de-DE" sz="1200" dirty="0" err="1" smtClean="0">
                <a:solidFill>
                  <a:schemeClr val="tx1"/>
                </a:solidFill>
                <a:latin typeface="Times New Roman" panose="02020603050405020304" pitchFamily="18" charset="0"/>
                <a:cs typeface="Times New Roman" panose="02020603050405020304" pitchFamily="18" charset="0"/>
              </a:rPr>
              <a:t>may</a:t>
            </a:r>
            <a:endParaRPr lang="de-DE" sz="1200" dirty="0">
              <a:solidFill>
                <a:schemeClr val="tx1"/>
              </a:solidFill>
              <a:latin typeface="Times New Roman" panose="02020603050405020304" pitchFamily="18" charset="0"/>
              <a:cs typeface="Times New Roman" panose="02020603050405020304" pitchFamily="18" charset="0"/>
            </a:endParaRPr>
          </a:p>
          <a:p>
            <a:pPr marL="0" indent="0">
              <a:buNone/>
            </a:pPr>
            <a:endParaRPr lang="de-DE" sz="1200" dirty="0">
              <a:solidFill>
                <a:schemeClr val="tx1"/>
              </a:solidFill>
              <a:latin typeface="Times New Roman" panose="02020603050405020304" pitchFamily="18" charset="0"/>
              <a:cs typeface="Times New Roman" panose="02020603050405020304" pitchFamily="18" charset="0"/>
            </a:endParaRPr>
          </a:p>
          <a:p>
            <a:r>
              <a:rPr lang="de-DE" sz="1200" dirty="0">
                <a:solidFill>
                  <a:schemeClr val="tx1"/>
                </a:solidFill>
                <a:latin typeface="Times New Roman" panose="02020603050405020304" pitchFamily="18" charset="0"/>
                <a:cs typeface="Times New Roman" panose="02020603050405020304" pitchFamily="18" charset="0"/>
              </a:rPr>
              <a:t>-</a:t>
            </a:r>
            <a:r>
              <a:rPr lang="de-DE" sz="1200" dirty="0" smtClean="0">
                <a:solidFill>
                  <a:schemeClr val="tx1"/>
                </a:solidFill>
                <a:latin typeface="Times New Roman" panose="02020603050405020304" pitchFamily="18" charset="0"/>
                <a:cs typeface="Times New Roman" panose="02020603050405020304" pitchFamily="18" charset="0"/>
              </a:rPr>
              <a:t>face </a:t>
            </a:r>
            <a:r>
              <a:rPr lang="de-DE" sz="1200" dirty="0">
                <a:solidFill>
                  <a:schemeClr val="tx1"/>
                </a:solidFill>
                <a:latin typeface="Times New Roman" panose="02020603050405020304" pitchFamily="18" charset="0"/>
                <a:cs typeface="Times New Roman" panose="02020603050405020304" pitchFamily="18" charset="0"/>
              </a:rPr>
              <a:t>bureaucracy &amp; uncertainty &amp; even barriers regarding</a:t>
            </a:r>
          </a:p>
          <a:p>
            <a:pPr lvl="1"/>
            <a:r>
              <a:rPr lang="de-DE" sz="1200" dirty="0">
                <a:solidFill>
                  <a:schemeClr val="tx1"/>
                </a:solidFill>
                <a:latin typeface="Times New Roman" panose="02020603050405020304" pitchFamily="18" charset="0"/>
                <a:cs typeface="Times New Roman" panose="02020603050405020304" pitchFamily="18" charset="0"/>
              </a:rPr>
              <a:t>- quality &amp; continuity of care</a:t>
            </a:r>
          </a:p>
          <a:p>
            <a:pPr lvl="1"/>
            <a:r>
              <a:rPr lang="de-DE" sz="1200" dirty="0">
                <a:solidFill>
                  <a:schemeClr val="tx1"/>
                </a:solidFill>
                <a:latin typeface="Times New Roman" panose="02020603050405020304" pitchFamily="18" charset="0"/>
                <a:cs typeface="Times New Roman" panose="02020603050405020304" pitchFamily="18" charset="0"/>
              </a:rPr>
              <a:t>- rights of access </a:t>
            </a:r>
            <a:r>
              <a:rPr lang="de-DE" sz="1200" dirty="0" err="1">
                <a:solidFill>
                  <a:schemeClr val="tx1"/>
                </a:solidFill>
                <a:latin typeface="Times New Roman" panose="02020603050405020304" pitchFamily="18" charset="0"/>
                <a:cs typeface="Times New Roman" panose="02020603050405020304" pitchFamily="18" charset="0"/>
              </a:rPr>
              <a:t>and</a:t>
            </a:r>
            <a:r>
              <a:rPr lang="de-DE" sz="1200" dirty="0">
                <a:solidFill>
                  <a:schemeClr val="tx1"/>
                </a:solidFill>
                <a:latin typeface="Times New Roman" panose="02020603050405020304" pitchFamily="18" charset="0"/>
                <a:cs typeface="Times New Roman" panose="02020603050405020304" pitchFamily="18" charset="0"/>
              </a:rPr>
              <a:t> </a:t>
            </a:r>
            <a:r>
              <a:rPr lang="de-DE" sz="1200" dirty="0" err="1" smtClean="0">
                <a:solidFill>
                  <a:schemeClr val="tx1"/>
                </a:solidFill>
                <a:latin typeface="Times New Roman" panose="02020603050405020304" pitchFamily="18" charset="0"/>
                <a:cs typeface="Times New Roman" panose="02020603050405020304" pitchFamily="18" charset="0"/>
              </a:rPr>
              <a:t>coverage</a:t>
            </a:r>
            <a:r>
              <a:rPr lang="de-DE" sz="1200" dirty="0" smtClean="0">
                <a:solidFill>
                  <a:schemeClr val="tx1"/>
                </a:solidFill>
                <a:latin typeface="Times New Roman" panose="02020603050405020304" pitchFamily="18" charset="0"/>
                <a:cs typeface="Times New Roman" panose="02020603050405020304" pitchFamily="18" charset="0"/>
              </a:rPr>
              <a:t>.</a:t>
            </a:r>
            <a:endParaRPr lang="de-DE" sz="1200" dirty="0">
              <a:solidFill>
                <a:schemeClr val="tx1"/>
              </a:solidFill>
              <a:latin typeface="Times New Roman" panose="02020603050405020304" pitchFamily="18" charset="0"/>
              <a:cs typeface="Times New Roman" panose="02020603050405020304" pitchFamily="18" charset="0"/>
            </a:endParaRPr>
          </a:p>
          <a:p>
            <a:endParaRPr lang="de-DE" sz="12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latin typeface="Times New Roman" panose="02020603050405020304" pitchFamily="18" charset="0"/>
                <a:cs typeface="Times New Roman" panose="02020603050405020304" pitchFamily="18" charset="0"/>
              </a:rPr>
              <a:t>This </a:t>
            </a:r>
            <a:r>
              <a:rPr lang="de-DE" sz="1200" dirty="0" err="1" smtClean="0">
                <a:latin typeface="Times New Roman" panose="02020603050405020304" pitchFamily="18" charset="0"/>
                <a:cs typeface="Times New Roman" panose="02020603050405020304" pitchFamily="18" charset="0"/>
              </a:rPr>
              <a:t>is</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the</a:t>
            </a:r>
            <a:r>
              <a:rPr lang="de-DE" sz="1200" dirty="0" smtClean="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case</a:t>
            </a:r>
            <a:r>
              <a:rPr lang="de-DE" sz="1200" dirty="0" smtClean="0">
                <a:latin typeface="Times New Roman" panose="02020603050405020304" pitchFamily="18" charset="0"/>
                <a:cs typeface="Times New Roman" panose="02020603050405020304" pitchFamily="18" charset="0"/>
              </a:rPr>
              <a:t> in </a:t>
            </a:r>
            <a:r>
              <a:rPr lang="en-IE" sz="1200" i="0" dirty="0" smtClean="0">
                <a:latin typeface="Times New Roman" panose="02020603050405020304" pitchFamily="18" charset="0"/>
                <a:cs typeface="Times New Roman" panose="02020603050405020304" pitchFamily="18" charset="0"/>
              </a:rPr>
              <a:t>some European member states (RO, PO, IE etc.), where patients sometimes face a veritable maze of options &amp; combinations of care.</a:t>
            </a:r>
          </a:p>
          <a:p>
            <a:pPr marL="0" marR="0" lvl="0" indent="0" algn="l" defTabSz="457200" rtl="0" eaLnBrk="1" fontAlgn="auto" latinLnBrk="0" hangingPunct="1">
              <a:lnSpc>
                <a:spcPct val="100000"/>
              </a:lnSpc>
              <a:spcBef>
                <a:spcPts val="0"/>
              </a:spcBef>
              <a:spcAft>
                <a:spcPts val="0"/>
              </a:spcAft>
              <a:buClrTx/>
              <a:buSzTx/>
              <a:buFontTx/>
              <a:buNone/>
              <a:tabLst/>
              <a:defRPr/>
            </a:pPr>
            <a:r>
              <a:rPr lang="en-IE" sz="1200" i="0" dirty="0" smtClean="0">
                <a:latin typeface="Times New Roman" panose="02020603050405020304" pitchFamily="18" charset="0"/>
                <a:cs typeface="Times New Roman" panose="02020603050405020304" pitchFamily="18" charset="0"/>
              </a:rPr>
              <a:t>In</a:t>
            </a:r>
            <a:r>
              <a:rPr lang="en-IE" sz="1200" i="0" baseline="0" dirty="0" smtClean="0">
                <a:latin typeface="Times New Roman" panose="02020603050405020304" pitchFamily="18" charset="0"/>
                <a:cs typeface="Times New Roman" panose="02020603050405020304" pitchFamily="18" charset="0"/>
              </a:rPr>
              <a:t> these</a:t>
            </a:r>
            <a:r>
              <a:rPr lang="en-IE" sz="1200" i="0" dirty="0" smtClean="0">
                <a:latin typeface="Times New Roman" panose="02020603050405020304" pitchFamily="18" charset="0"/>
                <a:cs typeface="Times New Roman" panose="02020603050405020304" pitchFamily="18" charset="0"/>
              </a:rPr>
              <a:t> countries</a:t>
            </a:r>
            <a:r>
              <a:rPr lang="en-IE" sz="1200" i="0" baseline="0" dirty="0" smtClean="0">
                <a:latin typeface="Times New Roman" panose="02020603050405020304" pitchFamily="18" charset="0"/>
                <a:cs typeface="Times New Roman" panose="02020603050405020304" pitchFamily="18" charset="0"/>
              </a:rPr>
              <a:t> care is not only delivered by both public and private providers, but through various types of coverage inside each type of provider - leading to complex combinations and navigation by patients through the system. </a:t>
            </a:r>
          </a:p>
          <a:p>
            <a:endParaRPr lang="de-DE"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8</a:t>
            </a:fld>
            <a:endParaRPr lang="de-DE"/>
          </a:p>
        </p:txBody>
      </p:sp>
    </p:spTree>
    <p:extLst>
      <p:ext uri="{BB962C8B-B14F-4D97-AF65-F5344CB8AC3E}">
        <p14:creationId xmlns:p14="http://schemas.microsoft.com/office/powerpoint/2010/main" val="380495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defRPr/>
            </a:pPr>
            <a:r>
              <a:rPr lang="en-IE" sz="1200" dirty="0" smtClean="0">
                <a:latin typeface="Times New Roman" panose="02020603050405020304" pitchFamily="18" charset="0"/>
                <a:cs typeface="Times New Roman" panose="02020603050405020304" pitchFamily="18" charset="0"/>
              </a:rPr>
              <a:t>For example, a patient may choose to attend a private clinic to speed up procedures and skip waiting lines in public clinics, but here she may either pay from her own pocket for services or have them covered from the NHF. Then she may be admitted to a public hospital, but there again as either a public (non paying) patient or a private, fee paying one. </a:t>
            </a:r>
          </a:p>
          <a:p>
            <a:endParaRPr lang="en-IE" sz="1200" i="0" baseline="0" dirty="0" smtClean="0">
              <a:latin typeface="Times New Roman" panose="02020603050405020304" pitchFamily="18" charset="0"/>
              <a:cs typeface="Times New Roman" panose="02020603050405020304" pitchFamily="18" charset="0"/>
            </a:endParaRPr>
          </a:p>
          <a:p>
            <a:r>
              <a:rPr lang="en-IE" sz="1200" i="0" baseline="0" dirty="0" smtClean="0">
                <a:latin typeface="Times New Roman" panose="02020603050405020304" pitchFamily="18" charset="0"/>
                <a:cs typeface="Times New Roman" panose="02020603050405020304" pitchFamily="18" charset="0"/>
              </a:rPr>
              <a:t>Choices </a:t>
            </a:r>
            <a:r>
              <a:rPr lang="en-IE" sz="1200" i="0" baseline="0" dirty="0" smtClean="0">
                <a:latin typeface="Times New Roman" panose="02020603050405020304" pitchFamily="18" charset="0"/>
                <a:cs typeface="Times New Roman" panose="02020603050405020304" pitchFamily="18" charset="0"/>
              </a:rPr>
              <a:t>at each stage depend on the means available to the patient and lead to various levels of quality and speed of care depending on these means.</a:t>
            </a:r>
            <a:endParaRPr lang="de-DE"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ECD88BD-1ECA-5D48-A0A4-AAF8B3E5165D}" type="slidenum">
              <a:rPr lang="de-DE" smtClean="0"/>
              <a:t>9</a:t>
            </a:fld>
            <a:endParaRPr lang="de-DE"/>
          </a:p>
        </p:txBody>
      </p:sp>
    </p:spTree>
    <p:extLst>
      <p:ext uri="{BB962C8B-B14F-4D97-AF65-F5344CB8AC3E}">
        <p14:creationId xmlns:p14="http://schemas.microsoft.com/office/powerpoint/2010/main" val="277955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ga-IE"/>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t>12/4/2017</a:t>
            </a:fld>
            <a:endParaRPr lang="en-US"/>
          </a:p>
        </p:txBody>
      </p:sp>
      <p:sp>
        <p:nvSpPr>
          <p:cNvPr id="8" name="Slide Number Placeholder 7"/>
          <p:cNvSpPr>
            <a:spLocks noGrp="1"/>
          </p:cNvSpPr>
          <p:nvPr>
            <p:ph type="sldNum" sz="quarter" idx="11"/>
          </p:nvPr>
        </p:nvSpPr>
        <p:spPr/>
        <p:txBody>
          <a:bodyPr/>
          <a:lstStyle/>
          <a:p>
            <a:fld id="{CFE4BAC9-6D41-4691-9299-18EF07EF017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ga-IE"/>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Date Placeholder 4"/>
          <p:cNvSpPr>
            <a:spLocks noGrp="1"/>
          </p:cNvSpPr>
          <p:nvPr>
            <p:ph type="dt" sz="half" idx="10"/>
          </p:nvPr>
        </p:nvSpPr>
        <p:spPr/>
        <p:txBody>
          <a:bodyPr/>
          <a:lstStyle/>
          <a:p>
            <a:fld id="{2DF66AD8-BC4A-4004-9882-414398D930CA}"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7" name="Date Placeholder 6"/>
          <p:cNvSpPr>
            <a:spLocks noGrp="1"/>
          </p:cNvSpPr>
          <p:nvPr>
            <p:ph type="dt" sz="half" idx="10"/>
          </p:nvPr>
        </p:nvSpPr>
        <p:spPr/>
        <p:txBody>
          <a:bodyPr/>
          <a:lstStyle/>
          <a:p>
            <a:fld id="{2DF66AD8-BC4A-4004-9882-414398D930CA}"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dirty="0"/>
          </a:p>
        </p:txBody>
      </p:sp>
      <p:sp>
        <p:nvSpPr>
          <p:cNvPr id="3" name="Date Placeholder 2"/>
          <p:cNvSpPr>
            <a:spLocks noGrp="1"/>
          </p:cNvSpPr>
          <p:nvPr>
            <p:ph type="dt" sz="half" idx="10"/>
          </p:nvPr>
        </p:nvSpPr>
        <p:spPr/>
        <p:txBody>
          <a:bodyPr/>
          <a:lstStyle/>
          <a:p>
            <a:fld id="{2DF66AD8-BC4A-4004-9882-414398D930CA}"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ga-IE"/>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ga-IE"/>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ga-IE"/>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DF66AD8-BC4A-4004-9882-414398D930CA}" type="datetimeFigureOut">
              <a:rPr lang="en-US" smtClean="0"/>
              <a:t>12/4/2017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9D2C864-9362-43C7-A136-D9C41D93A96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58" y="1093751"/>
            <a:ext cx="8563428" cy="2275709"/>
          </a:xfrm>
        </p:spPr>
        <p:txBody>
          <a:bodyPr/>
          <a:lstStyle/>
          <a:p>
            <a:r>
              <a:rPr lang="de-DE" sz="4000" b="1" dirty="0"/>
              <a:t>Transnational healthcare in Europe Challenges for patients</a:t>
            </a:r>
          </a:p>
        </p:txBody>
      </p:sp>
      <p:sp>
        <p:nvSpPr>
          <p:cNvPr id="3" name="Subtitle 2"/>
          <p:cNvSpPr>
            <a:spLocks noGrp="1"/>
          </p:cNvSpPr>
          <p:nvPr>
            <p:ph type="subTitle" idx="1"/>
          </p:nvPr>
        </p:nvSpPr>
        <p:spPr>
          <a:xfrm>
            <a:off x="582112" y="3810490"/>
            <a:ext cx="8028488" cy="3047510"/>
          </a:xfrm>
        </p:spPr>
        <p:txBody>
          <a:bodyPr>
            <a:normAutofit/>
          </a:bodyPr>
          <a:lstStyle/>
          <a:p>
            <a:r>
              <a:rPr lang="de-DE" sz="3200" b="1" dirty="0">
                <a:solidFill>
                  <a:schemeClr val="tx1"/>
                </a:solidFill>
              </a:rPr>
              <a:t>Tomas Mainil </a:t>
            </a:r>
          </a:p>
          <a:p>
            <a:r>
              <a:rPr lang="de-DE" dirty="0">
                <a:solidFill>
                  <a:schemeClr val="tx1"/>
                </a:solidFill>
              </a:rPr>
              <a:t>(Breda University of Applied Sciences, Netherlands)</a:t>
            </a:r>
          </a:p>
          <a:p>
            <a:r>
              <a:rPr lang="de-DE" sz="3200" b="1" dirty="0">
                <a:solidFill>
                  <a:schemeClr val="tx1"/>
                </a:solidFill>
              </a:rPr>
              <a:t>Sabina Stan </a:t>
            </a:r>
          </a:p>
          <a:p>
            <a:r>
              <a:rPr lang="de-DE" dirty="0">
                <a:solidFill>
                  <a:schemeClr val="tx1"/>
                </a:solidFill>
              </a:rPr>
              <a:t>(Dublin City University)</a:t>
            </a:r>
          </a:p>
        </p:txBody>
      </p:sp>
    </p:spTree>
    <p:extLst>
      <p:ext uri="{BB962C8B-B14F-4D97-AF65-F5344CB8AC3E}">
        <p14:creationId xmlns:p14="http://schemas.microsoft.com/office/powerpoint/2010/main" val="363429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133350"/>
            <a:ext cx="8469796" cy="1130166"/>
          </a:xfrm>
        </p:spPr>
        <p:txBody>
          <a:bodyPr/>
          <a:lstStyle/>
          <a:p>
            <a:pPr lvl="0" defTabSz="457200">
              <a:lnSpc>
                <a:spcPct val="100000"/>
              </a:lnSpc>
              <a:spcBef>
                <a:spcPts val="0"/>
              </a:spcBef>
              <a:defRPr/>
            </a:pPr>
            <a:r>
              <a:rPr lang="en-IE" sz="3200" b="1" dirty="0">
                <a:solidFill>
                  <a:schemeClr val="tx2">
                    <a:lumMod val="75000"/>
                  </a:schemeClr>
                </a:solidFill>
                <a:effectLst/>
              </a:rPr>
              <a:t>Patient routes are complex even in national settings…</a:t>
            </a:r>
          </a:p>
        </p:txBody>
      </p:sp>
      <p:sp>
        <p:nvSpPr>
          <p:cNvPr id="4" name="TextBox 3"/>
          <p:cNvSpPr txBox="1"/>
          <p:nvPr/>
        </p:nvSpPr>
        <p:spPr>
          <a:xfrm>
            <a:off x="3353619" y="1448955"/>
            <a:ext cx="2085975" cy="1077218"/>
          </a:xfrm>
          <a:prstGeom prst="rect">
            <a:avLst/>
          </a:prstGeom>
          <a:solidFill>
            <a:srgbClr val="002060"/>
          </a:solidFill>
        </p:spPr>
        <p:txBody>
          <a:bodyPr wrap="square" rtlCol="0">
            <a:spAutoFit/>
          </a:bodyPr>
          <a:lstStyle/>
          <a:p>
            <a:endParaRPr lang="en-IE" sz="800" dirty="0"/>
          </a:p>
          <a:p>
            <a:pPr algn="ctr"/>
            <a:r>
              <a:rPr lang="en-IE" sz="2400" b="1" dirty="0">
                <a:solidFill>
                  <a:schemeClr val="bg1"/>
                </a:solidFill>
                <a:latin typeface="Times New Roman" panose="02020603050405020304" pitchFamily="18" charset="0"/>
                <a:cs typeface="Times New Roman" panose="02020603050405020304" pitchFamily="18" charset="0"/>
              </a:rPr>
              <a:t>Public coverage</a:t>
            </a:r>
          </a:p>
          <a:p>
            <a:endParaRPr lang="en-IE" sz="800" dirty="0"/>
          </a:p>
        </p:txBody>
      </p:sp>
      <p:sp>
        <p:nvSpPr>
          <p:cNvPr id="8" name="TextBox 7"/>
          <p:cNvSpPr txBox="1"/>
          <p:nvPr/>
        </p:nvSpPr>
        <p:spPr>
          <a:xfrm>
            <a:off x="3325971" y="5245551"/>
            <a:ext cx="2114549" cy="1077218"/>
          </a:xfrm>
          <a:prstGeom prst="rect">
            <a:avLst/>
          </a:prstGeom>
          <a:solidFill>
            <a:srgbClr val="C00000"/>
          </a:solidFill>
        </p:spPr>
        <p:txBody>
          <a:bodyPr wrap="square" rtlCol="0">
            <a:spAutoFit/>
          </a:bodyPr>
          <a:lstStyle/>
          <a:p>
            <a:endParaRPr lang="en-IE" sz="800" dirty="0"/>
          </a:p>
          <a:p>
            <a:pPr algn="ctr"/>
            <a:r>
              <a:rPr lang="en-IE" sz="2400" b="1" dirty="0">
                <a:solidFill>
                  <a:schemeClr val="bg1"/>
                </a:solidFill>
                <a:latin typeface="Times New Roman" panose="02020603050405020304" pitchFamily="18" charset="0"/>
                <a:cs typeface="Times New Roman" panose="02020603050405020304" pitchFamily="18" charset="0"/>
              </a:rPr>
              <a:t>Private coverage</a:t>
            </a:r>
          </a:p>
          <a:p>
            <a:endParaRPr lang="en-IE" sz="800" dirty="0"/>
          </a:p>
        </p:txBody>
      </p:sp>
      <p:sp>
        <p:nvSpPr>
          <p:cNvPr id="9" name="TextBox 8"/>
          <p:cNvSpPr txBox="1"/>
          <p:nvPr/>
        </p:nvSpPr>
        <p:spPr>
          <a:xfrm>
            <a:off x="3323493" y="2942570"/>
            <a:ext cx="2085975" cy="830997"/>
          </a:xfrm>
          <a:prstGeom prst="rect">
            <a:avLst/>
          </a:prstGeom>
          <a:solidFill>
            <a:schemeClr val="accent1"/>
          </a:solidFill>
        </p:spPr>
        <p:txBody>
          <a:bodyPr wrap="square" rtlCol="0">
            <a:spAutoFit/>
          </a:bodyPr>
          <a:lstStyle/>
          <a:p>
            <a:pPr algn="ctr"/>
            <a:r>
              <a:rPr lang="en-IE" sz="2400" b="1" dirty="0">
                <a:solidFill>
                  <a:schemeClr val="bg1"/>
                </a:solidFill>
                <a:latin typeface="Times New Roman" panose="02020603050405020304" pitchFamily="18" charset="0"/>
                <a:cs typeface="Times New Roman" panose="02020603050405020304" pitchFamily="18" charset="0"/>
              </a:rPr>
              <a:t>Public</a:t>
            </a:r>
            <a:r>
              <a:rPr lang="en-IE" sz="2400" b="1" dirty="0">
                <a:solidFill>
                  <a:srgbClr val="FFFF00"/>
                </a:solidFill>
                <a:latin typeface="Times New Roman" panose="02020603050405020304" pitchFamily="18" charset="0"/>
                <a:cs typeface="Times New Roman" panose="02020603050405020304" pitchFamily="18" charset="0"/>
              </a:rPr>
              <a:t> providers</a:t>
            </a:r>
          </a:p>
        </p:txBody>
      </p:sp>
      <p:sp>
        <p:nvSpPr>
          <p:cNvPr id="10" name="TextBox 9"/>
          <p:cNvSpPr txBox="1"/>
          <p:nvPr/>
        </p:nvSpPr>
        <p:spPr>
          <a:xfrm>
            <a:off x="3325044" y="4140532"/>
            <a:ext cx="2114550" cy="830997"/>
          </a:xfrm>
          <a:prstGeom prst="rect">
            <a:avLst/>
          </a:prstGeom>
          <a:solidFill>
            <a:srgbClr val="D34141"/>
          </a:solidFill>
        </p:spPr>
        <p:txBody>
          <a:bodyPr wrap="square" rtlCol="0">
            <a:spAutoFit/>
          </a:bodyPr>
          <a:lstStyle/>
          <a:p>
            <a:pPr algn="ctr"/>
            <a:r>
              <a:rPr lang="en-IE" sz="2400" b="1" dirty="0">
                <a:solidFill>
                  <a:schemeClr val="bg1"/>
                </a:solidFill>
                <a:latin typeface="Times New Roman" panose="02020603050405020304" pitchFamily="18" charset="0"/>
                <a:cs typeface="Times New Roman" panose="02020603050405020304" pitchFamily="18" charset="0"/>
              </a:rPr>
              <a:t>Private</a:t>
            </a:r>
            <a:r>
              <a:rPr lang="en-IE" sz="2400" b="1" dirty="0">
                <a:solidFill>
                  <a:srgbClr val="FFFF00"/>
                </a:solidFill>
                <a:latin typeface="Times New Roman" panose="02020603050405020304" pitchFamily="18" charset="0"/>
                <a:cs typeface="Times New Roman" panose="02020603050405020304" pitchFamily="18" charset="0"/>
              </a:rPr>
              <a:t> providers</a:t>
            </a:r>
          </a:p>
        </p:txBody>
      </p:sp>
      <p:sp>
        <p:nvSpPr>
          <p:cNvPr id="13" name="Oval 12"/>
          <p:cNvSpPr/>
          <p:nvPr/>
        </p:nvSpPr>
        <p:spPr>
          <a:xfrm>
            <a:off x="371490" y="2198795"/>
            <a:ext cx="2306701" cy="111984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Public  services</a:t>
            </a:r>
          </a:p>
        </p:txBody>
      </p:sp>
      <p:sp>
        <p:nvSpPr>
          <p:cNvPr id="14" name="Oval 13"/>
          <p:cNvSpPr/>
          <p:nvPr/>
        </p:nvSpPr>
        <p:spPr>
          <a:xfrm>
            <a:off x="331488" y="4435049"/>
            <a:ext cx="2346703" cy="1205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Private services</a:t>
            </a:r>
          </a:p>
        </p:txBody>
      </p:sp>
      <p:cxnSp>
        <p:nvCxnSpPr>
          <p:cNvPr id="52" name="Elbow Connector 51"/>
          <p:cNvCxnSpPr>
            <a:stCxn id="4" idx="1"/>
          </p:cNvCxnSpPr>
          <p:nvPr/>
        </p:nvCxnSpPr>
        <p:spPr>
          <a:xfrm rot="10800000" flipV="1">
            <a:off x="2575671" y="1987564"/>
            <a:ext cx="777948" cy="60664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9" idx="1"/>
          </p:cNvCxnSpPr>
          <p:nvPr/>
        </p:nvCxnSpPr>
        <p:spPr>
          <a:xfrm rot="10800000">
            <a:off x="2575671" y="3010603"/>
            <a:ext cx="747822" cy="347466"/>
          </a:xfrm>
          <a:prstGeom prst="bentConnector3">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13" idx="5"/>
          </p:cNvCxnSpPr>
          <p:nvPr/>
        </p:nvCxnSpPr>
        <p:spPr>
          <a:xfrm rot="10800000">
            <a:off x="2340382" y="3154642"/>
            <a:ext cx="1181322" cy="117252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8" idx="1"/>
          </p:cNvCxnSpPr>
          <p:nvPr/>
        </p:nvCxnSpPr>
        <p:spPr>
          <a:xfrm rot="10800000">
            <a:off x="2666753" y="5174600"/>
            <a:ext cx="659219" cy="60956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endCxn id="14" idx="6"/>
          </p:cNvCxnSpPr>
          <p:nvPr/>
        </p:nvCxnSpPr>
        <p:spPr>
          <a:xfrm rot="10800000" flipV="1">
            <a:off x="2678191" y="4447910"/>
            <a:ext cx="647784" cy="58967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flipV="1">
            <a:off x="1911894" y="3587941"/>
            <a:ext cx="1403645" cy="876243"/>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06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133350"/>
            <a:ext cx="8469796" cy="1130166"/>
          </a:xfrm>
        </p:spPr>
        <p:txBody>
          <a:bodyPr/>
          <a:lstStyle/>
          <a:p>
            <a:pPr lvl="0" defTabSz="457200">
              <a:lnSpc>
                <a:spcPct val="100000"/>
              </a:lnSpc>
              <a:spcBef>
                <a:spcPts val="0"/>
              </a:spcBef>
              <a:defRPr/>
            </a:pPr>
            <a:r>
              <a:rPr lang="en-IE" sz="3200" b="1" dirty="0"/>
              <a:t>…but even more so if we add cross-border contexts</a:t>
            </a:r>
            <a:endParaRPr lang="en-IE" sz="3200" b="1" dirty="0">
              <a:solidFill>
                <a:schemeClr val="tx2">
                  <a:lumMod val="75000"/>
                </a:schemeClr>
              </a:solidFill>
              <a:effectLst/>
            </a:endParaRPr>
          </a:p>
        </p:txBody>
      </p:sp>
      <p:sp>
        <p:nvSpPr>
          <p:cNvPr id="4" name="TextBox 3"/>
          <p:cNvSpPr txBox="1"/>
          <p:nvPr/>
        </p:nvSpPr>
        <p:spPr>
          <a:xfrm>
            <a:off x="3353619" y="1448955"/>
            <a:ext cx="2085975" cy="1077218"/>
          </a:xfrm>
          <a:prstGeom prst="rect">
            <a:avLst/>
          </a:prstGeom>
          <a:solidFill>
            <a:srgbClr val="002060"/>
          </a:solidFill>
        </p:spPr>
        <p:txBody>
          <a:bodyPr wrap="square" rtlCol="0">
            <a:spAutoFit/>
          </a:bodyPr>
          <a:lstStyle/>
          <a:p>
            <a:endParaRPr lang="en-IE" sz="800" dirty="0"/>
          </a:p>
          <a:p>
            <a:pPr algn="ctr"/>
            <a:r>
              <a:rPr lang="en-IE" sz="2400" b="1" dirty="0">
                <a:solidFill>
                  <a:schemeClr val="bg1"/>
                </a:solidFill>
                <a:latin typeface="Times New Roman" panose="02020603050405020304" pitchFamily="18" charset="0"/>
                <a:cs typeface="Times New Roman" panose="02020603050405020304" pitchFamily="18" charset="0"/>
              </a:rPr>
              <a:t>Public coverage</a:t>
            </a:r>
          </a:p>
          <a:p>
            <a:endParaRPr lang="en-IE" sz="800" dirty="0"/>
          </a:p>
        </p:txBody>
      </p:sp>
      <p:sp>
        <p:nvSpPr>
          <p:cNvPr id="8" name="TextBox 7"/>
          <p:cNvSpPr txBox="1"/>
          <p:nvPr/>
        </p:nvSpPr>
        <p:spPr>
          <a:xfrm>
            <a:off x="3325971" y="5245551"/>
            <a:ext cx="2114549" cy="1077218"/>
          </a:xfrm>
          <a:prstGeom prst="rect">
            <a:avLst/>
          </a:prstGeom>
          <a:solidFill>
            <a:srgbClr val="C00000"/>
          </a:solidFill>
        </p:spPr>
        <p:txBody>
          <a:bodyPr wrap="square" rtlCol="0">
            <a:spAutoFit/>
          </a:bodyPr>
          <a:lstStyle/>
          <a:p>
            <a:endParaRPr lang="en-IE" sz="800" dirty="0"/>
          </a:p>
          <a:p>
            <a:pPr algn="ctr"/>
            <a:r>
              <a:rPr lang="en-IE" sz="2400" b="1" dirty="0">
                <a:solidFill>
                  <a:schemeClr val="bg1"/>
                </a:solidFill>
                <a:latin typeface="Times New Roman" panose="02020603050405020304" pitchFamily="18" charset="0"/>
                <a:cs typeface="Times New Roman" panose="02020603050405020304" pitchFamily="18" charset="0"/>
              </a:rPr>
              <a:t>Private coverage</a:t>
            </a:r>
          </a:p>
          <a:p>
            <a:endParaRPr lang="en-IE" sz="800" dirty="0"/>
          </a:p>
        </p:txBody>
      </p:sp>
      <p:sp>
        <p:nvSpPr>
          <p:cNvPr id="9" name="TextBox 8"/>
          <p:cNvSpPr txBox="1"/>
          <p:nvPr/>
        </p:nvSpPr>
        <p:spPr>
          <a:xfrm>
            <a:off x="3323493" y="2942570"/>
            <a:ext cx="2085975" cy="830997"/>
          </a:xfrm>
          <a:prstGeom prst="rect">
            <a:avLst/>
          </a:prstGeom>
          <a:solidFill>
            <a:schemeClr val="accent1"/>
          </a:solidFill>
        </p:spPr>
        <p:txBody>
          <a:bodyPr wrap="square" rtlCol="0">
            <a:spAutoFit/>
          </a:bodyPr>
          <a:lstStyle/>
          <a:p>
            <a:pPr algn="ctr"/>
            <a:r>
              <a:rPr lang="en-IE" sz="2400" b="1" dirty="0">
                <a:solidFill>
                  <a:schemeClr val="bg1"/>
                </a:solidFill>
                <a:latin typeface="Times New Roman" panose="02020603050405020304" pitchFamily="18" charset="0"/>
                <a:cs typeface="Times New Roman" panose="02020603050405020304" pitchFamily="18" charset="0"/>
              </a:rPr>
              <a:t>Public</a:t>
            </a:r>
            <a:r>
              <a:rPr lang="en-IE" sz="2400" b="1" dirty="0">
                <a:solidFill>
                  <a:srgbClr val="FFFF00"/>
                </a:solidFill>
                <a:latin typeface="Times New Roman" panose="02020603050405020304" pitchFamily="18" charset="0"/>
                <a:cs typeface="Times New Roman" panose="02020603050405020304" pitchFamily="18" charset="0"/>
              </a:rPr>
              <a:t> providers</a:t>
            </a:r>
          </a:p>
        </p:txBody>
      </p:sp>
      <p:sp>
        <p:nvSpPr>
          <p:cNvPr id="10" name="TextBox 9"/>
          <p:cNvSpPr txBox="1"/>
          <p:nvPr/>
        </p:nvSpPr>
        <p:spPr>
          <a:xfrm>
            <a:off x="3325044" y="4140532"/>
            <a:ext cx="2114550" cy="830997"/>
          </a:xfrm>
          <a:prstGeom prst="rect">
            <a:avLst/>
          </a:prstGeom>
          <a:solidFill>
            <a:srgbClr val="D34141"/>
          </a:solidFill>
        </p:spPr>
        <p:txBody>
          <a:bodyPr wrap="square" rtlCol="0">
            <a:spAutoFit/>
          </a:bodyPr>
          <a:lstStyle/>
          <a:p>
            <a:pPr algn="ctr"/>
            <a:r>
              <a:rPr lang="en-IE" sz="2400" b="1" dirty="0">
                <a:solidFill>
                  <a:schemeClr val="bg1"/>
                </a:solidFill>
                <a:latin typeface="Times New Roman" panose="02020603050405020304" pitchFamily="18" charset="0"/>
                <a:cs typeface="Times New Roman" panose="02020603050405020304" pitchFamily="18" charset="0"/>
              </a:rPr>
              <a:t>Private</a:t>
            </a:r>
            <a:r>
              <a:rPr lang="en-IE" sz="2400" b="1" dirty="0">
                <a:solidFill>
                  <a:srgbClr val="FFFF00"/>
                </a:solidFill>
                <a:latin typeface="Times New Roman" panose="02020603050405020304" pitchFamily="18" charset="0"/>
                <a:cs typeface="Times New Roman" panose="02020603050405020304" pitchFamily="18" charset="0"/>
              </a:rPr>
              <a:t> providers</a:t>
            </a:r>
          </a:p>
        </p:txBody>
      </p:sp>
      <p:sp>
        <p:nvSpPr>
          <p:cNvPr id="13" name="Oval 12"/>
          <p:cNvSpPr/>
          <p:nvPr/>
        </p:nvSpPr>
        <p:spPr>
          <a:xfrm>
            <a:off x="371490" y="2198795"/>
            <a:ext cx="2306701" cy="111984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Public  services</a:t>
            </a:r>
          </a:p>
        </p:txBody>
      </p:sp>
      <p:sp>
        <p:nvSpPr>
          <p:cNvPr id="14" name="Oval 13"/>
          <p:cNvSpPr/>
          <p:nvPr/>
        </p:nvSpPr>
        <p:spPr>
          <a:xfrm>
            <a:off x="331488" y="4435049"/>
            <a:ext cx="2346703" cy="1205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Private services</a:t>
            </a:r>
          </a:p>
        </p:txBody>
      </p:sp>
      <p:cxnSp>
        <p:nvCxnSpPr>
          <p:cNvPr id="52" name="Elbow Connector 51"/>
          <p:cNvCxnSpPr>
            <a:stCxn id="4" idx="1"/>
          </p:cNvCxnSpPr>
          <p:nvPr/>
        </p:nvCxnSpPr>
        <p:spPr>
          <a:xfrm rot="10800000" flipV="1">
            <a:off x="2575671" y="1987564"/>
            <a:ext cx="777948" cy="60664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9" idx="1"/>
          </p:cNvCxnSpPr>
          <p:nvPr/>
        </p:nvCxnSpPr>
        <p:spPr>
          <a:xfrm rot="10800000">
            <a:off x="2575671" y="3010603"/>
            <a:ext cx="747822" cy="347466"/>
          </a:xfrm>
          <a:prstGeom prst="bentConnector3">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13" idx="5"/>
          </p:cNvCxnSpPr>
          <p:nvPr/>
        </p:nvCxnSpPr>
        <p:spPr>
          <a:xfrm rot="10800000">
            <a:off x="2340382" y="3154642"/>
            <a:ext cx="1181322" cy="117252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8" idx="1"/>
          </p:cNvCxnSpPr>
          <p:nvPr/>
        </p:nvCxnSpPr>
        <p:spPr>
          <a:xfrm rot="10800000">
            <a:off x="2666753" y="5174600"/>
            <a:ext cx="659219" cy="60956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endCxn id="14" idx="6"/>
          </p:cNvCxnSpPr>
          <p:nvPr/>
        </p:nvCxnSpPr>
        <p:spPr>
          <a:xfrm rot="10800000" flipV="1">
            <a:off x="2678191" y="4447910"/>
            <a:ext cx="647784" cy="58967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flipV="1">
            <a:off x="1911894" y="3587941"/>
            <a:ext cx="1403645" cy="876243"/>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247673" y="1691398"/>
            <a:ext cx="2622173" cy="108866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latin typeface="Times New Roman" panose="02020603050405020304" pitchFamily="18" charset="0"/>
                <a:cs typeface="Times New Roman" panose="02020603050405020304" pitchFamily="18" charset="0"/>
              </a:rPr>
              <a:t>Regulation route</a:t>
            </a:r>
          </a:p>
        </p:txBody>
      </p:sp>
      <p:sp>
        <p:nvSpPr>
          <p:cNvPr id="16" name="Oval 15"/>
          <p:cNvSpPr/>
          <p:nvPr/>
        </p:nvSpPr>
        <p:spPr>
          <a:xfrm>
            <a:off x="6282050" y="3291495"/>
            <a:ext cx="2587796" cy="1035674"/>
          </a:xfrm>
          <a:prstGeom prst="ellipse">
            <a:avLst/>
          </a:prstGeom>
          <a:solidFill>
            <a:srgbClr val="AE18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latin typeface="Times New Roman" panose="02020603050405020304" pitchFamily="18" charset="0"/>
                <a:cs typeface="Times New Roman" panose="02020603050405020304" pitchFamily="18" charset="0"/>
              </a:rPr>
              <a:t>Directive route</a:t>
            </a:r>
          </a:p>
        </p:txBody>
      </p:sp>
      <p:sp>
        <p:nvSpPr>
          <p:cNvPr id="18" name="Oval 17"/>
          <p:cNvSpPr/>
          <p:nvPr/>
        </p:nvSpPr>
        <p:spPr>
          <a:xfrm>
            <a:off x="6282050" y="4667001"/>
            <a:ext cx="2587795" cy="11171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latin typeface="Times New Roman" panose="02020603050405020304" pitchFamily="18" charset="0"/>
                <a:cs typeface="Times New Roman" panose="02020603050405020304" pitchFamily="18" charset="0"/>
              </a:rPr>
              <a:t>Medical tourism</a:t>
            </a:r>
          </a:p>
        </p:txBody>
      </p:sp>
      <p:cxnSp>
        <p:nvCxnSpPr>
          <p:cNvPr id="19" name="Elbow Connector 18"/>
          <p:cNvCxnSpPr/>
          <p:nvPr/>
        </p:nvCxnSpPr>
        <p:spPr>
          <a:xfrm>
            <a:off x="5407901" y="1832067"/>
            <a:ext cx="975999" cy="27291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5377777" y="2512409"/>
            <a:ext cx="1339331" cy="91882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5409468" y="2396139"/>
            <a:ext cx="899230" cy="731098"/>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5407901" y="3244027"/>
            <a:ext cx="975999" cy="448618"/>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5439594" y="3866154"/>
            <a:ext cx="842457" cy="45904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5440520" y="4447910"/>
            <a:ext cx="868178" cy="58967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3"/>
            <a:endCxn id="18" idx="2"/>
          </p:cNvCxnSpPr>
          <p:nvPr/>
        </p:nvCxnSpPr>
        <p:spPr>
          <a:xfrm flipV="1">
            <a:off x="5440520" y="5225581"/>
            <a:ext cx="841530" cy="55857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0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5284"/>
            <a:ext cx="7734300" cy="895350"/>
          </a:xfrm>
        </p:spPr>
        <p:txBody>
          <a:bodyPr/>
          <a:lstStyle/>
          <a:p>
            <a:r>
              <a:rPr lang="de-DE" sz="3200" b="1" dirty="0">
                <a:latin typeface="Times New Roman" panose="02020603050405020304" pitchFamily="18" charset="0"/>
                <a:cs typeface="Times New Roman" panose="02020603050405020304" pitchFamily="18" charset="0"/>
              </a:rPr>
              <a:t>3) Border crossing patients: three routes</a:t>
            </a:r>
            <a:endParaRPr lang="en-IE" sz="3200" dirty="0">
              <a:latin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1539607303"/>
              </p:ext>
            </p:extLst>
          </p:nvPr>
        </p:nvGraphicFramePr>
        <p:xfrm>
          <a:off x="1698171" y="1000634"/>
          <a:ext cx="5695406" cy="412006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5339" y="5120703"/>
            <a:ext cx="8045585" cy="1815882"/>
          </a:xfrm>
          <a:prstGeom prst="rect">
            <a:avLst/>
          </a:prstGeom>
          <a:noFill/>
        </p:spPr>
        <p:txBody>
          <a:bodyPr wrap="square" rtlCol="0">
            <a:spAutoFit/>
          </a:bodyPr>
          <a:lstStyle/>
          <a:p>
            <a:pPr algn="ctr"/>
            <a:r>
              <a:rPr lang="en-IE" sz="2800" dirty="0">
                <a:latin typeface="Times New Roman" panose="02020603050405020304" pitchFamily="18" charset="0"/>
                <a:cs typeface="Times New Roman" panose="02020603050405020304" pitchFamily="18" charset="0"/>
              </a:rPr>
              <a:t>Longer national waiting lists increase demand for </a:t>
            </a:r>
          </a:p>
          <a:p>
            <a:pPr algn="ctr"/>
            <a:r>
              <a:rPr lang="en-IE" sz="2800" dirty="0" smtClean="0">
                <a:latin typeface="Times New Roman" panose="02020603050405020304" pitchFamily="18" charset="0"/>
                <a:cs typeface="Times New Roman" panose="02020603050405020304" pitchFamily="18" charset="0"/>
              </a:rPr>
              <a:t>Directive route. </a:t>
            </a:r>
            <a:endParaRPr lang="en-IE" sz="2800" dirty="0">
              <a:latin typeface="Times New Roman" panose="02020603050405020304" pitchFamily="18" charset="0"/>
              <a:cs typeface="Times New Roman" panose="02020603050405020304" pitchFamily="18" charset="0"/>
            </a:endParaRPr>
          </a:p>
          <a:p>
            <a:pPr algn="ctr"/>
            <a:r>
              <a:rPr lang="en-IE" sz="2800" dirty="0">
                <a:latin typeface="Times New Roman" panose="02020603050405020304" pitchFamily="18" charset="0"/>
                <a:cs typeface="Times New Roman" panose="02020603050405020304" pitchFamily="18" charset="0"/>
              </a:rPr>
              <a:t>Restricted </a:t>
            </a:r>
            <a:r>
              <a:rPr lang="de-DE" sz="2800" dirty="0">
                <a:latin typeface="Times New Roman" panose="02020603050405020304" pitchFamily="18" charset="0"/>
                <a:cs typeface="Times New Roman" panose="02020603050405020304" pitchFamily="18" charset="0"/>
              </a:rPr>
              <a:t>‚baskets of national public services‘ increase demand for Medical tourism.</a:t>
            </a:r>
            <a:r>
              <a:rPr lang="en-IE"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74761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82" y="233917"/>
            <a:ext cx="8839200" cy="1600200"/>
          </a:xfrm>
        </p:spPr>
        <p:txBody>
          <a:bodyPr/>
          <a:lstStyle/>
          <a:p>
            <a:pPr>
              <a:lnSpc>
                <a:spcPct val="100000"/>
              </a:lnSpc>
            </a:pPr>
            <a:r>
              <a:rPr lang="de-DE" sz="3600" b="1" dirty="0">
                <a:latin typeface="Times New Roman" panose="02020603050405020304" pitchFamily="18" charset="0"/>
                <a:cs typeface="Times New Roman" panose="02020603050405020304" pitchFamily="18" charset="0"/>
              </a:rPr>
              <a:t>Two scenarios for </a:t>
            </a:r>
            <a:br>
              <a:rPr lang="de-DE" sz="3600" b="1" dirty="0">
                <a:latin typeface="Times New Roman" panose="02020603050405020304" pitchFamily="18" charset="0"/>
                <a:cs typeface="Times New Roman" panose="02020603050405020304" pitchFamily="18" charset="0"/>
              </a:rPr>
            </a:br>
            <a:r>
              <a:rPr lang="de-DE" sz="3600" b="1" dirty="0">
                <a:latin typeface="Times New Roman" panose="02020603050405020304" pitchFamily="18" charset="0"/>
                <a:cs typeface="Times New Roman" panose="02020603050405020304" pitchFamily="18" charset="0"/>
              </a:rPr>
              <a:t>the Directive route in Europe</a:t>
            </a:r>
          </a:p>
        </p:txBody>
      </p:sp>
      <p:sp>
        <p:nvSpPr>
          <p:cNvPr id="3" name="Content Placeholder 2"/>
          <p:cNvSpPr>
            <a:spLocks noGrp="1"/>
          </p:cNvSpPr>
          <p:nvPr>
            <p:ph idx="1"/>
          </p:nvPr>
        </p:nvSpPr>
        <p:spPr>
          <a:xfrm>
            <a:off x="1036320" y="2066826"/>
            <a:ext cx="7079525" cy="2452923"/>
          </a:xfrm>
        </p:spPr>
        <p:txBody>
          <a:bodyPr>
            <a:normAutofit/>
          </a:bodyPr>
          <a:lstStyle/>
          <a:p>
            <a:pPr marL="0" indent="0">
              <a:buNone/>
            </a:pPr>
            <a:endParaRPr lang="de-DE" sz="800" dirty="0">
              <a:solidFill>
                <a:srgbClr val="000000"/>
              </a:solidFill>
            </a:endParaRPr>
          </a:p>
          <a:p>
            <a:pPr marL="457200" indent="-457200">
              <a:buAutoNum type="arabicPeriod"/>
            </a:pPr>
            <a:r>
              <a:rPr lang="de-DE" sz="3200" dirty="0">
                <a:solidFill>
                  <a:srgbClr val="000000"/>
                </a:solidFill>
                <a:latin typeface="Times New Roman" panose="02020603050405020304" pitchFamily="18" charset="0"/>
                <a:cs typeface="Times New Roman" panose="02020603050405020304" pitchFamily="18" charset="0"/>
              </a:rPr>
              <a:t>Transnational healthcare growth</a:t>
            </a:r>
          </a:p>
          <a:p>
            <a:pPr marL="457200" indent="-457200">
              <a:buAutoNum type="arabicPeriod"/>
            </a:pPr>
            <a:endParaRPr lang="de-DE" sz="3200" dirty="0">
              <a:solidFill>
                <a:srgbClr val="000000"/>
              </a:solidFill>
              <a:latin typeface="Times New Roman" panose="02020603050405020304" pitchFamily="18" charset="0"/>
              <a:cs typeface="Times New Roman" panose="02020603050405020304" pitchFamily="18" charset="0"/>
            </a:endParaRPr>
          </a:p>
          <a:p>
            <a:pPr marL="457200" indent="-457200">
              <a:buAutoNum type="arabicPeriod"/>
            </a:pPr>
            <a:r>
              <a:rPr lang="de-DE" sz="3200" dirty="0">
                <a:solidFill>
                  <a:srgbClr val="000000"/>
                </a:solidFill>
                <a:latin typeface="Times New Roman" panose="02020603050405020304" pitchFamily="18" charset="0"/>
                <a:cs typeface="Times New Roman" panose="02020603050405020304" pitchFamily="18" charset="0"/>
              </a:rPr>
              <a:t>Transnational healthcare vitality</a:t>
            </a:r>
          </a:p>
          <a:p>
            <a:pPr marL="0" indent="0">
              <a:buNone/>
            </a:pPr>
            <a:endParaRPr lang="de-DE" sz="3200" dirty="0">
              <a:solidFill>
                <a:srgbClr val="000000"/>
              </a:solidFill>
              <a:latin typeface="Times New Roman" panose="02020603050405020304" pitchFamily="18" charset="0"/>
              <a:cs typeface="Times New Roman" panose="02020603050405020304" pitchFamily="18" charset="0"/>
            </a:endParaRPr>
          </a:p>
          <a:p>
            <a:pPr marL="0" indent="0">
              <a:buNone/>
            </a:pPr>
            <a:endParaRPr lang="de-DE" dirty="0"/>
          </a:p>
        </p:txBody>
      </p:sp>
      <p:sp>
        <p:nvSpPr>
          <p:cNvPr id="4" name="TextBox 3"/>
          <p:cNvSpPr txBox="1"/>
          <p:nvPr/>
        </p:nvSpPr>
        <p:spPr>
          <a:xfrm>
            <a:off x="1066800" y="5765027"/>
            <a:ext cx="4717312" cy="400110"/>
          </a:xfrm>
          <a:prstGeom prst="rect">
            <a:avLst/>
          </a:prstGeom>
          <a:noFill/>
        </p:spPr>
        <p:txBody>
          <a:bodyPr wrap="square" rtlCol="0">
            <a:spAutoFit/>
          </a:bodyPr>
          <a:lstStyle/>
          <a:p>
            <a:r>
              <a:rPr lang="en-IE" sz="2000" dirty="0"/>
              <a:t>Source: adapted from Mainil et al 2017</a:t>
            </a:r>
          </a:p>
        </p:txBody>
      </p:sp>
    </p:spTree>
    <p:extLst>
      <p:ext uri="{BB962C8B-B14F-4D97-AF65-F5344CB8AC3E}">
        <p14:creationId xmlns:p14="http://schemas.microsoft.com/office/powerpoint/2010/main" val="179508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19" y="432867"/>
            <a:ext cx="8341598" cy="645458"/>
          </a:xfrm>
        </p:spPr>
        <p:txBody>
          <a:bodyPr/>
          <a:lstStyle/>
          <a:p>
            <a:pPr>
              <a:lnSpc>
                <a:spcPct val="100000"/>
              </a:lnSpc>
            </a:pPr>
            <a:r>
              <a:rPr lang="en-US" sz="3200" b="1" dirty="0"/>
              <a:t>Scenario 1: Transnational healthcare growth</a:t>
            </a:r>
          </a:p>
        </p:txBody>
      </p:sp>
      <p:sp>
        <p:nvSpPr>
          <p:cNvPr id="3" name="Content Placeholder 2"/>
          <p:cNvSpPr>
            <a:spLocks noGrp="1"/>
          </p:cNvSpPr>
          <p:nvPr>
            <p:ph idx="1"/>
          </p:nvPr>
        </p:nvSpPr>
        <p:spPr>
          <a:xfrm>
            <a:off x="351691" y="1364342"/>
            <a:ext cx="8491625" cy="4522107"/>
          </a:xfrm>
        </p:spPr>
        <p:txBody>
          <a:bodyPr>
            <a:noAutofit/>
          </a:bodyPr>
          <a:lstStyle/>
          <a:p>
            <a:pPr marL="0" indent="0" fontAlgn="base">
              <a:lnSpc>
                <a:spcPct val="90000"/>
              </a:lnSpc>
              <a:spcBef>
                <a:spcPts val="0"/>
              </a:spcBef>
              <a:buNone/>
            </a:pPr>
            <a:r>
              <a:rPr lang="en-US" sz="3200" dirty="0">
                <a:solidFill>
                  <a:schemeClr val="tx1"/>
                </a:solidFill>
                <a:latin typeface="Times New Roman" panose="02020603050405020304" pitchFamily="18" charset="0"/>
                <a:cs typeface="Times New Roman" panose="02020603050405020304" pitchFamily="18" charset="0"/>
              </a:rPr>
              <a:t>EU focus: </a:t>
            </a:r>
            <a:r>
              <a:rPr lang="en-US" sz="3200" u="sng" dirty="0">
                <a:solidFill>
                  <a:schemeClr val="tx1"/>
                </a:solidFill>
                <a:latin typeface="Times New Roman" panose="02020603050405020304" pitchFamily="18" charset="0"/>
                <a:cs typeface="Times New Roman" panose="02020603050405020304" pitchFamily="18" charset="0"/>
              </a:rPr>
              <a:t>economic growth</a:t>
            </a:r>
            <a:r>
              <a:rPr lang="en-US" sz="3200" dirty="0">
                <a:solidFill>
                  <a:schemeClr val="tx1"/>
                </a:solidFill>
                <a:latin typeface="Times New Roman" panose="02020603050405020304" pitchFamily="18" charset="0"/>
                <a:cs typeface="Times New Roman" panose="02020603050405020304" pitchFamily="18" charset="0"/>
              </a:rPr>
              <a:t> of transnational care</a:t>
            </a:r>
          </a:p>
          <a:p>
            <a:pPr marL="0" indent="0" fontAlgn="base">
              <a:lnSpc>
                <a:spcPct val="90000"/>
              </a:lnSpc>
              <a:spcBef>
                <a:spcPts val="0"/>
              </a:spcBef>
              <a:buNone/>
            </a:pPr>
            <a:endParaRPr lang="en-US" sz="800"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buNone/>
            </a:pPr>
            <a:endParaRPr lang="en-US" sz="900"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buNone/>
            </a:pPr>
            <a:r>
              <a:rPr lang="en-US" sz="3200" dirty="0">
                <a:solidFill>
                  <a:schemeClr val="tx1"/>
                </a:solidFill>
                <a:latin typeface="Times New Roman" panose="02020603050405020304" pitchFamily="18" charset="0"/>
                <a:cs typeface="Times New Roman" panose="02020603050405020304" pitchFamily="18" charset="0"/>
              </a:rPr>
              <a:t>Cuts to public health expenditure lead to reduced  ‘baskets of services’ &amp; </a:t>
            </a:r>
            <a:r>
              <a:rPr lang="en-US" sz="3200" dirty="0" smtClean="0">
                <a:solidFill>
                  <a:schemeClr val="tx1"/>
                </a:solidFill>
                <a:latin typeface="Times New Roman" panose="02020603050405020304" pitchFamily="18" charset="0"/>
                <a:cs typeface="Times New Roman" panose="02020603050405020304" pitchFamily="18" charset="0"/>
              </a:rPr>
              <a:t>longer access times</a:t>
            </a:r>
          </a:p>
          <a:p>
            <a:pPr marL="0" indent="0" fontAlgn="base">
              <a:lnSpc>
                <a:spcPct val="90000"/>
              </a:lnSpc>
              <a:spcBef>
                <a:spcPts val="0"/>
              </a:spcBef>
              <a:buNone/>
            </a:pPr>
            <a:endParaRPr lang="en-US" sz="800"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buNone/>
            </a:pPr>
            <a:r>
              <a:rPr lang="en-US" sz="3200" dirty="0">
                <a:solidFill>
                  <a:schemeClr val="tx1"/>
                </a:solidFill>
                <a:latin typeface="Times New Roman" panose="02020603050405020304" pitchFamily="18" charset="0"/>
                <a:cs typeface="Times New Roman" panose="02020603050405020304" pitchFamily="18" charset="0"/>
              </a:rPr>
              <a:t>The Directive route </a:t>
            </a:r>
            <a:r>
              <a:rPr lang="en-US" sz="3200" dirty="0" smtClean="0">
                <a:solidFill>
                  <a:schemeClr val="tx1"/>
                </a:solidFill>
                <a:latin typeface="Times New Roman" panose="02020603050405020304" pitchFamily="18" charset="0"/>
                <a:cs typeface="Times New Roman" panose="02020603050405020304" pitchFamily="18" charset="0"/>
              </a:rPr>
              <a:t>and other policies</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are used as </a:t>
            </a:r>
            <a:r>
              <a:rPr lang="en-US" sz="3200" dirty="0">
                <a:solidFill>
                  <a:schemeClr val="tx1"/>
                </a:solidFill>
                <a:latin typeface="Times New Roman" panose="02020603050405020304" pitchFamily="18" charset="0"/>
                <a:cs typeface="Times New Roman" panose="02020603050405020304" pitchFamily="18" charset="0"/>
              </a:rPr>
              <a:t>a tool to foster EU leadership in the global medical tourism </a:t>
            </a:r>
            <a:r>
              <a:rPr lang="en-US" sz="3200" u="sng" dirty="0">
                <a:solidFill>
                  <a:schemeClr val="tx1"/>
                </a:solidFill>
                <a:latin typeface="Times New Roman" panose="02020603050405020304" pitchFamily="18" charset="0"/>
                <a:cs typeface="Times New Roman" panose="02020603050405020304" pitchFamily="18" charset="0"/>
              </a:rPr>
              <a:t>market</a:t>
            </a:r>
            <a:endParaRPr lang="en-US" sz="3200"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pPr>
            <a:endParaRPr lang="en-US" sz="3200" dirty="0">
              <a:solidFill>
                <a:schemeClr val="tx1"/>
              </a:solidFill>
              <a:latin typeface="Times New Roman" panose="02020603050405020304" pitchFamily="18" charset="0"/>
              <a:cs typeface="Times New Roman" panose="02020603050405020304" pitchFamily="18" charset="0"/>
            </a:endParaRPr>
          </a:p>
          <a:p>
            <a:pPr marL="0" indent="0" fontAlgn="base">
              <a:lnSpc>
                <a:spcPct val="90000"/>
              </a:lnSpc>
              <a:spcBef>
                <a:spcPts val="0"/>
              </a:spcBef>
              <a:buNone/>
            </a:pPr>
            <a:r>
              <a:rPr lang="en-US" sz="3200" dirty="0">
                <a:solidFill>
                  <a:schemeClr val="tx1"/>
                </a:solidFill>
                <a:latin typeface="Times New Roman" panose="02020603050405020304" pitchFamily="18" charset="0"/>
                <a:cs typeface="Times New Roman" panose="02020603050405020304" pitchFamily="18" charset="0"/>
              </a:rPr>
              <a:t>Patient access to health services is segmented</a:t>
            </a:r>
          </a:p>
        </p:txBody>
      </p:sp>
    </p:spTree>
    <p:extLst>
      <p:ext uri="{BB962C8B-B14F-4D97-AF65-F5344CB8AC3E}">
        <p14:creationId xmlns:p14="http://schemas.microsoft.com/office/powerpoint/2010/main" val="4091706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3" y="522514"/>
            <a:ext cx="8496886" cy="631037"/>
          </a:xfrm>
        </p:spPr>
        <p:txBody>
          <a:bodyPr/>
          <a:lstStyle/>
          <a:p>
            <a:pPr>
              <a:lnSpc>
                <a:spcPct val="100000"/>
              </a:lnSpc>
            </a:pPr>
            <a:r>
              <a:rPr lang="en-IE" sz="3200" b="1" dirty="0">
                <a:effectLst/>
                <a:latin typeface="Times New Roman" panose="02020603050405020304" pitchFamily="18" charset="0"/>
                <a:cs typeface="Times New Roman" panose="02020603050405020304" pitchFamily="18" charset="0"/>
              </a:rPr>
              <a:t>Scenario 2: Transnational healthcare vitality</a:t>
            </a:r>
          </a:p>
        </p:txBody>
      </p:sp>
      <p:sp>
        <p:nvSpPr>
          <p:cNvPr id="3" name="Content Placeholder 2"/>
          <p:cNvSpPr>
            <a:spLocks noGrp="1"/>
          </p:cNvSpPr>
          <p:nvPr>
            <p:ph idx="1"/>
          </p:nvPr>
        </p:nvSpPr>
        <p:spPr>
          <a:xfrm>
            <a:off x="304800" y="1392702"/>
            <a:ext cx="8670388" cy="4938825"/>
          </a:xfrm>
        </p:spPr>
        <p:txBody>
          <a:bodyPr>
            <a:noAutofit/>
          </a:bodyPr>
          <a:lstStyle/>
          <a:p>
            <a:pPr marL="0" indent="0">
              <a:buNone/>
            </a:pPr>
            <a:r>
              <a:rPr lang="en-US" sz="3200" dirty="0">
                <a:solidFill>
                  <a:schemeClr val="tx1"/>
                </a:solidFill>
                <a:latin typeface="Times New Roman" panose="02020603050405020304" pitchFamily="18" charset="0"/>
                <a:cs typeface="Times New Roman" panose="02020603050405020304" pitchFamily="18" charset="0"/>
              </a:rPr>
              <a:t>EU Social Pillar: ’</a:t>
            </a:r>
            <a:r>
              <a:rPr lang="en-IE" sz="3200" dirty="0">
                <a:solidFill>
                  <a:schemeClr val="tx1"/>
                </a:solidFill>
                <a:latin typeface="Times New Roman" panose="02020603050405020304" pitchFamily="18" charset="0"/>
                <a:cs typeface="Times New Roman" panose="02020603050405020304" pitchFamily="18" charset="0"/>
              </a:rPr>
              <a:t>Everyone has the right to timely access to affordable … health care of good quality’</a:t>
            </a:r>
          </a:p>
          <a:p>
            <a:pPr marL="0" indent="0">
              <a:buNone/>
            </a:pPr>
            <a:endParaRPr lang="en-US" sz="800" dirty="0">
              <a:solidFill>
                <a:schemeClr val="tx1"/>
              </a:solidFill>
              <a:latin typeface="Times New Roman" panose="02020603050405020304" pitchFamily="18" charset="0"/>
              <a:cs typeface="Times New Roman" panose="02020603050405020304" pitchFamily="18" charset="0"/>
            </a:endParaRPr>
          </a:p>
          <a:p>
            <a:pPr marL="0" indent="0">
              <a:buNone/>
            </a:pPr>
            <a:r>
              <a:rPr lang="en-IE" sz="3200" dirty="0">
                <a:solidFill>
                  <a:schemeClr val="tx1"/>
                </a:solidFill>
                <a:latin typeface="Times New Roman" panose="02020603050405020304" pitchFamily="18" charset="0"/>
                <a:cs typeface="Times New Roman" panose="02020603050405020304" pitchFamily="18" charset="0"/>
              </a:rPr>
              <a:t>The Directive becomes a springboard to implement EU social pillar rights by</a:t>
            </a:r>
          </a:p>
          <a:p>
            <a:r>
              <a:rPr lang="en-IE" sz="3200" dirty="0">
                <a:solidFill>
                  <a:schemeClr val="tx1"/>
                </a:solidFill>
                <a:latin typeface="Times New Roman" panose="02020603050405020304" pitchFamily="18" charset="0"/>
                <a:cs typeface="Times New Roman" panose="02020603050405020304" pitchFamily="18" charset="0"/>
              </a:rPr>
              <a:t>adequately funding </a:t>
            </a:r>
            <a:r>
              <a:rPr lang="en-IE" sz="3200" u="sng" dirty="0">
                <a:solidFill>
                  <a:schemeClr val="tx1"/>
                </a:solidFill>
                <a:latin typeface="Times New Roman" panose="02020603050405020304" pitchFamily="18" charset="0"/>
                <a:cs typeface="Times New Roman" panose="02020603050405020304" pitchFamily="18" charset="0"/>
              </a:rPr>
              <a:t>National</a:t>
            </a:r>
            <a:r>
              <a:rPr lang="en-IE" sz="3200" dirty="0">
                <a:solidFill>
                  <a:schemeClr val="tx1"/>
                </a:solidFill>
                <a:latin typeface="Times New Roman" panose="02020603050405020304" pitchFamily="18" charset="0"/>
                <a:cs typeface="Times New Roman" panose="02020603050405020304" pitchFamily="18" charset="0"/>
              </a:rPr>
              <a:t> Contact Points</a:t>
            </a:r>
          </a:p>
          <a:p>
            <a:r>
              <a:rPr lang="en-IE" sz="3200" dirty="0">
                <a:solidFill>
                  <a:schemeClr val="tx1"/>
                </a:solidFill>
                <a:latin typeface="Times New Roman" panose="02020603050405020304" pitchFamily="18" charset="0"/>
                <a:cs typeface="Times New Roman" panose="02020603050405020304" pitchFamily="18" charset="0"/>
              </a:rPr>
              <a:t>reinforcing </a:t>
            </a:r>
            <a:r>
              <a:rPr lang="en-IE" sz="3200" u="sng" dirty="0">
                <a:solidFill>
                  <a:schemeClr val="tx1"/>
                </a:solidFill>
                <a:latin typeface="Times New Roman" panose="02020603050405020304" pitchFamily="18" charset="0"/>
                <a:cs typeface="Times New Roman" panose="02020603050405020304" pitchFamily="18" charset="0"/>
              </a:rPr>
              <a:t>national</a:t>
            </a:r>
            <a:r>
              <a:rPr lang="en-IE" sz="3200" dirty="0">
                <a:solidFill>
                  <a:schemeClr val="tx1"/>
                </a:solidFill>
                <a:latin typeface="Times New Roman" panose="02020603050405020304" pitchFamily="18" charset="0"/>
                <a:cs typeface="Times New Roman" panose="02020603050405020304" pitchFamily="18" charset="0"/>
              </a:rPr>
              <a:t> </a:t>
            </a:r>
            <a:r>
              <a:rPr lang="en-IE" sz="3200" u="sng" dirty="0">
                <a:solidFill>
                  <a:schemeClr val="tx1"/>
                </a:solidFill>
                <a:latin typeface="Times New Roman" panose="02020603050405020304" pitchFamily="18" charset="0"/>
                <a:cs typeface="Times New Roman" panose="02020603050405020304" pitchFamily="18" charset="0"/>
              </a:rPr>
              <a:t>public</a:t>
            </a:r>
            <a:r>
              <a:rPr lang="en-IE" sz="3200" dirty="0">
                <a:solidFill>
                  <a:schemeClr val="tx1"/>
                </a:solidFill>
                <a:latin typeface="Times New Roman" panose="02020603050405020304" pitchFamily="18" charset="0"/>
                <a:cs typeface="Times New Roman" panose="02020603050405020304" pitchFamily="18" charset="0"/>
              </a:rPr>
              <a:t> provision of quality &amp; timely care </a:t>
            </a:r>
          </a:p>
          <a:p>
            <a:r>
              <a:rPr lang="en-IE" sz="3200" dirty="0">
                <a:solidFill>
                  <a:schemeClr val="tx1"/>
                </a:solidFill>
                <a:latin typeface="Times New Roman" panose="02020603050405020304" pitchFamily="18" charset="0"/>
                <a:cs typeface="Times New Roman" panose="02020603050405020304" pitchFamily="18" charset="0"/>
              </a:rPr>
              <a:t>regulating medical tourism industry</a:t>
            </a:r>
          </a:p>
          <a:p>
            <a:pPr marL="0" indent="0">
              <a:buNone/>
            </a:pPr>
            <a:endParaRPr lang="en-IE" sz="8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a:solidFill>
                  <a:schemeClr val="tx1"/>
                </a:solidFill>
                <a:latin typeface="Times New Roman" panose="02020603050405020304" pitchFamily="18" charset="0"/>
                <a:cs typeface="Times New Roman" panose="02020603050405020304" pitchFamily="18" charset="0"/>
              </a:rPr>
              <a:t>Patient access to health services is inclusive</a:t>
            </a:r>
            <a:endParaRPr lang="en-IE"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483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b="1" dirty="0"/>
              <a:t>References</a:t>
            </a:r>
          </a:p>
        </p:txBody>
      </p:sp>
      <p:sp>
        <p:nvSpPr>
          <p:cNvPr id="3" name="Content Placeholder 2"/>
          <p:cNvSpPr>
            <a:spLocks noGrp="1"/>
          </p:cNvSpPr>
          <p:nvPr>
            <p:ph idx="1"/>
          </p:nvPr>
        </p:nvSpPr>
        <p:spPr/>
        <p:txBody>
          <a:bodyPr>
            <a:normAutofit lnSpcReduction="10000"/>
          </a:bodyPr>
          <a:lstStyle/>
          <a:p>
            <a:pPr marL="0" indent="0">
              <a:buNone/>
            </a:pPr>
            <a:endParaRPr lang="de-DE" dirty="0"/>
          </a:p>
          <a:p>
            <a:pPr marL="0" lvl="0" indent="0">
              <a:buNone/>
            </a:pPr>
            <a:r>
              <a:rPr lang="en-CA" sz="2000" dirty="0" err="1">
                <a:solidFill>
                  <a:srgbClr val="000000"/>
                </a:solidFill>
                <a:latin typeface="Times New Roman" panose="02020603050405020304" pitchFamily="18" charset="0"/>
                <a:cs typeface="Times New Roman" panose="02020603050405020304" pitchFamily="18" charset="0"/>
              </a:rPr>
              <a:t>Mainil</a:t>
            </a:r>
            <a:r>
              <a:rPr lang="en-CA" sz="2000" dirty="0">
                <a:solidFill>
                  <a:srgbClr val="000000"/>
                </a:solidFill>
                <a:latin typeface="Times New Roman" panose="02020603050405020304" pitchFamily="18" charset="0"/>
                <a:cs typeface="Times New Roman" panose="02020603050405020304" pitchFamily="18" charset="0"/>
              </a:rPr>
              <a:t>, T. and Stan, S. forthcoming. Transnational health care. </a:t>
            </a:r>
            <a:r>
              <a:rPr lang="en-CA" sz="2000" i="1" dirty="0">
                <a:solidFill>
                  <a:srgbClr val="000000"/>
                </a:solidFill>
                <a:latin typeface="Times New Roman" panose="02020603050405020304" pitchFamily="18" charset="0"/>
                <a:cs typeface="Times New Roman" panose="02020603050405020304" pitchFamily="18" charset="0"/>
              </a:rPr>
              <a:t>In</a:t>
            </a:r>
            <a:r>
              <a:rPr lang="en-CA" sz="2000" dirty="0">
                <a:solidFill>
                  <a:srgbClr val="000000"/>
                </a:solidFill>
                <a:latin typeface="Times New Roman" panose="02020603050405020304" pitchFamily="18" charset="0"/>
                <a:cs typeface="Times New Roman" panose="02020603050405020304" pitchFamily="18" charset="0"/>
              </a:rPr>
              <a:t> Furman, R., </a:t>
            </a:r>
            <a:r>
              <a:rPr lang="en-CA" sz="2000" dirty="0" err="1">
                <a:solidFill>
                  <a:srgbClr val="000000"/>
                </a:solidFill>
                <a:latin typeface="Times New Roman" panose="02020603050405020304" pitchFamily="18" charset="0"/>
                <a:cs typeface="Times New Roman" panose="02020603050405020304" pitchFamily="18" charset="0"/>
              </a:rPr>
              <a:t>Winnett</a:t>
            </a:r>
            <a:r>
              <a:rPr lang="en-CA" sz="2000" dirty="0">
                <a:solidFill>
                  <a:srgbClr val="000000"/>
                </a:solidFill>
                <a:latin typeface="Times New Roman" panose="02020603050405020304" pitchFamily="18" charset="0"/>
                <a:cs typeface="Times New Roman" panose="02020603050405020304" pitchFamily="18" charset="0"/>
              </a:rPr>
              <a:t>, R., Epps, D. and </a:t>
            </a:r>
            <a:r>
              <a:rPr lang="en-CA" sz="2000" dirty="0" err="1">
                <a:solidFill>
                  <a:srgbClr val="000000"/>
                </a:solidFill>
                <a:latin typeface="Times New Roman" panose="02020603050405020304" pitchFamily="18" charset="0"/>
                <a:cs typeface="Times New Roman" panose="02020603050405020304" pitchFamily="18" charset="0"/>
              </a:rPr>
              <a:t>Lamphear</a:t>
            </a:r>
            <a:r>
              <a:rPr lang="en-CA" sz="2000" dirty="0">
                <a:solidFill>
                  <a:srgbClr val="000000"/>
                </a:solidFill>
                <a:latin typeface="Times New Roman" panose="02020603050405020304" pitchFamily="18" charset="0"/>
                <a:cs typeface="Times New Roman" panose="02020603050405020304" pitchFamily="18" charset="0"/>
              </a:rPr>
              <a:t>, G. (eds.) </a:t>
            </a:r>
            <a:r>
              <a:rPr lang="en-CA" sz="2000" i="1" dirty="0">
                <a:solidFill>
                  <a:srgbClr val="000000"/>
                </a:solidFill>
                <a:latin typeface="Times New Roman" panose="02020603050405020304" pitchFamily="18" charset="0"/>
                <a:cs typeface="Times New Roman" panose="02020603050405020304" pitchFamily="18" charset="0"/>
              </a:rPr>
              <a:t>Health Care Social Work: A Global Perspective</a:t>
            </a:r>
            <a:r>
              <a:rPr lang="en-CA" sz="2000" dirty="0">
                <a:solidFill>
                  <a:srgbClr val="000000"/>
                </a:solidFill>
                <a:latin typeface="Times New Roman" panose="02020603050405020304" pitchFamily="18" charset="0"/>
                <a:cs typeface="Times New Roman" panose="02020603050405020304" pitchFamily="18" charset="0"/>
              </a:rPr>
              <a:t>. Oxford: Oxford University Press.</a:t>
            </a:r>
          </a:p>
          <a:p>
            <a:pPr marL="0" lvl="0" indent="0">
              <a:buNone/>
            </a:pPr>
            <a:endParaRPr lang="en-CA"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Mainil, T., Eijgelaar, E, Klijs, J, Nawijn, J, Peeters, P. 2017. </a:t>
            </a:r>
            <a:r>
              <a:rPr lang="en-US" sz="2000" i="1" dirty="0">
                <a:solidFill>
                  <a:schemeClr val="tx1"/>
                </a:solidFill>
                <a:latin typeface="Times New Roman" panose="02020603050405020304" pitchFamily="18" charset="0"/>
                <a:cs typeface="Times New Roman" panose="02020603050405020304" pitchFamily="18" charset="0"/>
              </a:rPr>
              <a:t>Research for TRAN Committee – Health Tourism in the EU: A General Investigation</a:t>
            </a:r>
            <a:r>
              <a:rPr lang="en-US" sz="2000" dirty="0">
                <a:solidFill>
                  <a:schemeClr val="tx1"/>
                </a:solidFill>
                <a:latin typeface="Times New Roman" panose="02020603050405020304" pitchFamily="18" charset="0"/>
                <a:cs typeface="Times New Roman" panose="02020603050405020304" pitchFamily="18" charset="0"/>
              </a:rPr>
              <a:t>. Brussels: European Parliament, Policy Department for Structural and Cohesion Policies.</a:t>
            </a:r>
            <a:endParaRPr lang="en-IE" sz="2000" dirty="0">
              <a:solidFill>
                <a:schemeClr val="tx1"/>
              </a:solidFill>
              <a:latin typeface="Times New Roman" panose="02020603050405020304" pitchFamily="18" charset="0"/>
              <a:cs typeface="Times New Roman" panose="02020603050405020304" pitchFamily="18" charset="0"/>
            </a:endParaRPr>
          </a:p>
          <a:p>
            <a:pPr marL="0" lvl="0" indent="0">
              <a:buNone/>
            </a:pPr>
            <a:endParaRPr lang="en-IE" sz="2000" dirty="0">
              <a:solidFill>
                <a:schemeClr val="tx1"/>
              </a:solidFill>
              <a:latin typeface="Times New Roman" panose="02020603050405020304" pitchFamily="18" charset="0"/>
              <a:cs typeface="Times New Roman" panose="02020603050405020304" pitchFamily="18" charset="0"/>
            </a:endParaRPr>
          </a:p>
          <a:p>
            <a:pPr marL="0" indent="0">
              <a:buNone/>
            </a:pPr>
            <a:r>
              <a:rPr lang="en-CA" sz="2000" dirty="0">
                <a:solidFill>
                  <a:schemeClr val="tx1"/>
                </a:solidFill>
                <a:latin typeface="Times New Roman" panose="02020603050405020304" pitchFamily="18" charset="0"/>
                <a:cs typeface="Times New Roman" panose="02020603050405020304" pitchFamily="18" charset="0"/>
              </a:rPr>
              <a:t>Stan, S. Cross-border patient mobility, consumer citizenship and the uneven European healthcare space, under review with </a:t>
            </a:r>
            <a:r>
              <a:rPr lang="en-IE" sz="2000" i="1" dirty="0">
                <a:solidFill>
                  <a:schemeClr val="tx1"/>
                </a:solidFill>
                <a:latin typeface="Times New Roman" panose="02020603050405020304" pitchFamily="18" charset="0"/>
                <a:cs typeface="Times New Roman" panose="02020603050405020304" pitchFamily="18" charset="0"/>
              </a:rPr>
              <a:t>Journal of Ethnic and Migration Studies</a:t>
            </a:r>
            <a:r>
              <a:rPr lang="en-IE" sz="2000" dirty="0">
                <a:solidFill>
                  <a:schemeClr val="tx1"/>
                </a:solidFill>
                <a:latin typeface="Times New Roman" panose="02020603050405020304" pitchFamily="18" charset="0"/>
                <a:cs typeface="Times New Roman" panose="02020603050405020304" pitchFamily="18" charset="0"/>
              </a:rPr>
              <a:t>, special issue on ‘</a:t>
            </a:r>
            <a:r>
              <a:rPr lang="en-CA" sz="2000" dirty="0">
                <a:solidFill>
                  <a:schemeClr val="tx1"/>
                </a:solidFill>
                <a:latin typeface="Times New Roman" panose="02020603050405020304" pitchFamily="18" charset="0"/>
                <a:cs typeface="Times New Roman" panose="02020603050405020304" pitchFamily="18" charset="0"/>
              </a:rPr>
              <a:t>Transnational medical </a:t>
            </a:r>
            <a:r>
              <a:rPr lang="en-CA" sz="2000" dirty="0" err="1">
                <a:solidFill>
                  <a:schemeClr val="tx1"/>
                </a:solidFill>
                <a:latin typeface="Times New Roman" panose="02020603050405020304" pitchFamily="18" charset="0"/>
                <a:cs typeface="Times New Roman" panose="02020603050405020304" pitchFamily="18" charset="0"/>
              </a:rPr>
              <a:t>mobilities</a:t>
            </a:r>
            <a:r>
              <a:rPr lang="en-CA" sz="2000" dirty="0">
                <a:solidFill>
                  <a:schemeClr val="tx1"/>
                </a:solidFill>
                <a:latin typeface="Times New Roman" panose="02020603050405020304" pitchFamily="18" charset="0"/>
                <a:cs typeface="Times New Roman" panose="02020603050405020304" pitchFamily="18" charset="0"/>
              </a:rPr>
              <a:t>: Care, commodification, counting and citizenship</a:t>
            </a:r>
            <a:r>
              <a:rPr lang="en-IE" sz="2000" dirty="0">
                <a:solidFill>
                  <a:schemeClr val="tx1"/>
                </a:solidFill>
                <a:latin typeface="Times New Roman" panose="02020603050405020304" pitchFamily="18" charset="0"/>
                <a:cs typeface="Times New Roman" panose="02020603050405020304" pitchFamily="18" charset="0"/>
              </a:rPr>
              <a:t>’ N. Lunt and M. Ormond (eds.).</a:t>
            </a:r>
          </a:p>
          <a:p>
            <a:pPr marL="0" indent="0">
              <a:buNone/>
            </a:pPr>
            <a:endParaRPr lang="de-DE" dirty="0"/>
          </a:p>
        </p:txBody>
      </p:sp>
    </p:spTree>
    <p:extLst>
      <p:ext uri="{BB962C8B-B14F-4D97-AF65-F5344CB8AC3E}">
        <p14:creationId xmlns:p14="http://schemas.microsoft.com/office/powerpoint/2010/main" val="173247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062" y="2325915"/>
            <a:ext cx="3784271" cy="990600"/>
          </a:xfrm>
        </p:spPr>
        <p:txBody>
          <a:bodyPr/>
          <a:lstStyle/>
          <a:p>
            <a:r>
              <a:rPr lang="de-DE" b="1" dirty="0"/>
              <a:t>Thank you!</a:t>
            </a:r>
          </a:p>
        </p:txBody>
      </p:sp>
      <p:sp>
        <p:nvSpPr>
          <p:cNvPr id="3" name="Content Placeholder 2"/>
          <p:cNvSpPr>
            <a:spLocks noGrp="1"/>
          </p:cNvSpPr>
          <p:nvPr>
            <p:ph idx="1"/>
          </p:nvPr>
        </p:nvSpPr>
        <p:spPr>
          <a:xfrm>
            <a:off x="2883886" y="3741818"/>
            <a:ext cx="3528622" cy="1574462"/>
          </a:xfrm>
        </p:spPr>
        <p:txBody>
          <a:bodyPr>
            <a:normAutofit fontScale="92500"/>
          </a:bodyPr>
          <a:lstStyle/>
          <a:p>
            <a:pPr marL="0" indent="0" algn="ctr">
              <a:buNone/>
            </a:pPr>
            <a:r>
              <a:rPr lang="de-DE" sz="3500" dirty="0">
                <a:solidFill>
                  <a:schemeClr val="tx1"/>
                </a:solidFill>
                <a:latin typeface="Times New Roman" panose="02020603050405020304" pitchFamily="18" charset="0"/>
                <a:cs typeface="Times New Roman" panose="02020603050405020304" pitchFamily="18" charset="0"/>
              </a:rPr>
              <a:t>mainil.t@nhtv.nl</a:t>
            </a:r>
          </a:p>
          <a:p>
            <a:pPr marL="0" indent="0" algn="ctr">
              <a:buNone/>
            </a:pPr>
            <a:r>
              <a:rPr lang="de-DE" sz="3500" dirty="0">
                <a:solidFill>
                  <a:schemeClr val="tx1"/>
                </a:solidFill>
                <a:latin typeface="Times New Roman" panose="02020603050405020304" pitchFamily="18" charset="0"/>
                <a:cs typeface="Times New Roman" panose="02020603050405020304" pitchFamily="18" charset="0"/>
              </a:rPr>
              <a:t>sabina.stan@dcu.ie</a:t>
            </a:r>
          </a:p>
          <a:p>
            <a:pPr marL="0" indent="0">
              <a:buNone/>
            </a:pPr>
            <a:endParaRPr lang="de-DE" dirty="0"/>
          </a:p>
        </p:txBody>
      </p:sp>
    </p:spTree>
    <p:extLst>
      <p:ext uri="{BB962C8B-B14F-4D97-AF65-F5344CB8AC3E}">
        <p14:creationId xmlns:p14="http://schemas.microsoft.com/office/powerpoint/2010/main" val="336339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2383"/>
            <a:ext cx="7391400" cy="4525963"/>
          </a:xfrm>
        </p:spPr>
        <p:txBody>
          <a:bodyPr>
            <a:noAutofit/>
          </a:bodyPr>
          <a:lstStyle/>
          <a:p>
            <a:pPr marL="0" indent="0">
              <a:buNone/>
            </a:pPr>
            <a:r>
              <a:rPr lang="de-DE" sz="3400" b="1" dirty="0">
                <a:solidFill>
                  <a:schemeClr val="tx1"/>
                </a:solidFill>
                <a:latin typeface="Times New Roman" panose="02020603050405020304" pitchFamily="18" charset="0"/>
                <a:cs typeface="Times New Roman" panose="02020603050405020304" pitchFamily="18" charset="0"/>
              </a:rPr>
              <a:t>Cross-Border Directive </a:t>
            </a:r>
            <a:r>
              <a:rPr lang="de-DE" sz="3400" dirty="0">
                <a:solidFill>
                  <a:schemeClr val="tx1"/>
                </a:solidFill>
                <a:latin typeface="Times New Roman" panose="02020603050405020304" pitchFamily="18" charset="0"/>
                <a:cs typeface="Times New Roman" panose="02020603050405020304" pitchFamily="18" charset="0"/>
              </a:rPr>
              <a:t>participates in the transnationalisation of healthcare</a:t>
            </a:r>
          </a:p>
          <a:p>
            <a:pPr marL="0" indent="0">
              <a:buNone/>
            </a:pPr>
            <a:endParaRPr lang="de-DE" sz="3400" b="1" dirty="0">
              <a:solidFill>
                <a:schemeClr val="tx1"/>
              </a:solidFill>
              <a:latin typeface="Times New Roman" panose="02020603050405020304" pitchFamily="18" charset="0"/>
              <a:cs typeface="Times New Roman" panose="02020603050405020304" pitchFamily="18" charset="0"/>
            </a:endParaRPr>
          </a:p>
          <a:p>
            <a:pPr marL="0" indent="0">
              <a:buNone/>
            </a:pPr>
            <a:r>
              <a:rPr lang="de-DE" sz="3400" b="1" dirty="0">
                <a:solidFill>
                  <a:schemeClr val="tx1"/>
                </a:solidFill>
                <a:latin typeface="Times New Roman" panose="02020603050405020304" pitchFamily="18" charset="0"/>
                <a:cs typeface="Times New Roman" panose="02020603050405020304" pitchFamily="18" charset="0"/>
              </a:rPr>
              <a:t>The challenge: </a:t>
            </a:r>
            <a:r>
              <a:rPr lang="de-DE" sz="3400" dirty="0" smtClean="0">
                <a:solidFill>
                  <a:schemeClr val="tx1"/>
                </a:solidFill>
                <a:latin typeface="Times New Roman" panose="02020603050405020304" pitchFamily="18" charset="0"/>
                <a:cs typeface="Times New Roman" panose="02020603050405020304" pitchFamily="18" charset="0"/>
              </a:rPr>
              <a:t>transnational </a:t>
            </a:r>
            <a:r>
              <a:rPr lang="de-DE" sz="3400" dirty="0">
                <a:solidFill>
                  <a:schemeClr val="tx1"/>
                </a:solidFill>
                <a:latin typeface="Times New Roman" panose="02020603050405020304" pitchFamily="18" charset="0"/>
                <a:cs typeface="Times New Roman" panose="02020603050405020304" pitchFamily="18" charset="0"/>
              </a:rPr>
              <a:t>healthcare leads to </a:t>
            </a:r>
            <a:r>
              <a:rPr lang="de-DE" sz="3400" b="1" dirty="0">
                <a:solidFill>
                  <a:schemeClr val="tx1"/>
                </a:solidFill>
                <a:latin typeface="Times New Roman" panose="02020603050405020304" pitchFamily="18" charset="0"/>
                <a:cs typeface="Times New Roman" panose="02020603050405020304" pitchFamily="18" charset="0"/>
              </a:rPr>
              <a:t>private-public mixes </a:t>
            </a:r>
            <a:r>
              <a:rPr lang="de-DE" sz="3400" dirty="0">
                <a:solidFill>
                  <a:schemeClr val="tx1"/>
                </a:solidFill>
                <a:latin typeface="Times New Roman" panose="02020603050405020304" pitchFamily="18" charset="0"/>
                <a:cs typeface="Times New Roman" panose="02020603050405020304" pitchFamily="18" charset="0"/>
              </a:rPr>
              <a:t>in coverage and provision</a:t>
            </a:r>
          </a:p>
          <a:p>
            <a:pPr marL="0" indent="0">
              <a:buNone/>
            </a:pPr>
            <a:endParaRPr lang="de-DE" sz="3400" b="1" dirty="0">
              <a:solidFill>
                <a:schemeClr val="tx1"/>
              </a:solidFill>
              <a:latin typeface="Times New Roman" panose="02020603050405020304" pitchFamily="18" charset="0"/>
              <a:cs typeface="Times New Roman" panose="02020603050405020304" pitchFamily="18" charset="0"/>
            </a:endParaRPr>
          </a:p>
          <a:p>
            <a:pPr marL="0" indent="0">
              <a:buNone/>
            </a:pPr>
            <a:r>
              <a:rPr lang="de-DE" sz="3400" b="1" dirty="0">
                <a:solidFill>
                  <a:schemeClr val="tx1"/>
                </a:solidFill>
                <a:latin typeface="Times New Roman" panose="02020603050405020304" pitchFamily="18" charset="0"/>
                <a:cs typeface="Times New Roman" panose="02020603050405020304" pitchFamily="18" charset="0"/>
              </a:rPr>
              <a:t>Implications for patients</a:t>
            </a:r>
          </a:p>
        </p:txBody>
      </p:sp>
    </p:spTree>
    <p:extLst>
      <p:ext uri="{BB962C8B-B14F-4D97-AF65-F5344CB8AC3E}">
        <p14:creationId xmlns:p14="http://schemas.microsoft.com/office/powerpoint/2010/main" val="1627491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053" y="885825"/>
            <a:ext cx="8058822" cy="742950"/>
          </a:xfrm>
        </p:spPr>
        <p:txBody>
          <a:bodyPr/>
          <a:lstStyle/>
          <a:p>
            <a:r>
              <a:rPr lang="en-IE" sz="3400" b="1" dirty="0"/>
              <a:t>What is transnationalism in healthcare?</a:t>
            </a:r>
          </a:p>
        </p:txBody>
      </p:sp>
      <p:sp>
        <p:nvSpPr>
          <p:cNvPr id="3" name="Content Placeholder 2"/>
          <p:cNvSpPr>
            <a:spLocks noGrp="1"/>
          </p:cNvSpPr>
          <p:nvPr>
            <p:ph idx="1"/>
          </p:nvPr>
        </p:nvSpPr>
        <p:spPr>
          <a:xfrm>
            <a:off x="818478" y="1924051"/>
            <a:ext cx="7353972" cy="3814010"/>
          </a:xfrm>
        </p:spPr>
        <p:txBody>
          <a:bodyPr>
            <a:noAutofit/>
          </a:bodyPr>
          <a:lstStyle/>
          <a:p>
            <a:pPr marL="0" indent="0">
              <a:buNone/>
            </a:pPr>
            <a:r>
              <a:rPr lang="en-IE" sz="3200" b="1" dirty="0">
                <a:solidFill>
                  <a:schemeClr val="tx1"/>
                </a:solidFill>
                <a:latin typeface="Times New Roman" panose="02020603050405020304" pitchFamily="18" charset="0"/>
                <a:cs typeface="Times New Roman" panose="02020603050405020304" pitchFamily="18" charset="0"/>
              </a:rPr>
              <a:t>Transnationalism: </a:t>
            </a:r>
            <a:r>
              <a:rPr lang="en-IE" sz="3200" dirty="0">
                <a:solidFill>
                  <a:schemeClr val="tx1"/>
                </a:solidFill>
                <a:latin typeface="Times New Roman" panose="02020603050405020304" pitchFamily="18" charset="0"/>
                <a:cs typeface="Times New Roman" panose="02020603050405020304" pitchFamily="18" charset="0"/>
              </a:rPr>
              <a:t>sustained </a:t>
            </a:r>
            <a:r>
              <a:rPr lang="en-IE" sz="3200" b="1" dirty="0">
                <a:solidFill>
                  <a:schemeClr val="tx1"/>
                </a:solidFill>
                <a:latin typeface="Times New Roman" panose="02020603050405020304" pitchFamily="18" charset="0"/>
                <a:cs typeface="Times New Roman" panose="02020603050405020304" pitchFamily="18" charset="0"/>
              </a:rPr>
              <a:t>linkages </a:t>
            </a:r>
            <a:r>
              <a:rPr lang="en-IE" sz="3200" dirty="0">
                <a:solidFill>
                  <a:schemeClr val="tx1"/>
                </a:solidFill>
                <a:latin typeface="Times New Roman" panose="02020603050405020304" pitchFamily="18" charset="0"/>
                <a:cs typeface="Times New Roman" panose="02020603050405020304" pitchFamily="18" charset="0"/>
              </a:rPr>
              <a:t>between people, places &amp; institutions</a:t>
            </a:r>
            <a:r>
              <a:rPr lang="en-IE" sz="3200" b="1" dirty="0">
                <a:solidFill>
                  <a:schemeClr val="tx1"/>
                </a:solidFill>
                <a:latin typeface="Times New Roman" panose="02020603050405020304" pitchFamily="18" charset="0"/>
                <a:cs typeface="Times New Roman" panose="02020603050405020304" pitchFamily="18" charset="0"/>
              </a:rPr>
              <a:t> across borders </a:t>
            </a:r>
            <a:r>
              <a:rPr lang="en-IE" dirty="0">
                <a:solidFill>
                  <a:schemeClr val="tx1"/>
                </a:solidFill>
                <a:latin typeface="Times New Roman" panose="02020603050405020304" pitchFamily="18" charset="0"/>
                <a:cs typeface="Times New Roman" panose="02020603050405020304" pitchFamily="18" charset="0"/>
              </a:rPr>
              <a:t>(</a:t>
            </a:r>
            <a:r>
              <a:rPr lang="en-IE" dirty="0" err="1">
                <a:solidFill>
                  <a:schemeClr val="tx1"/>
                </a:solidFill>
                <a:latin typeface="Times New Roman" panose="02020603050405020304" pitchFamily="18" charset="0"/>
                <a:cs typeface="Times New Roman" panose="02020603050405020304" pitchFamily="18" charset="0"/>
              </a:rPr>
              <a:t>Faist</a:t>
            </a:r>
            <a:r>
              <a:rPr lang="en-IE" dirty="0">
                <a:solidFill>
                  <a:schemeClr val="tx1"/>
                </a:solidFill>
                <a:latin typeface="Times New Roman" panose="02020603050405020304" pitchFamily="18" charset="0"/>
                <a:cs typeface="Times New Roman" panose="02020603050405020304" pitchFamily="18" charset="0"/>
              </a:rPr>
              <a:t> 2010).</a:t>
            </a:r>
          </a:p>
          <a:p>
            <a:pPr marL="0" indent="0">
              <a:buNone/>
            </a:pPr>
            <a:endParaRPr lang="en-IE" dirty="0">
              <a:solidFill>
                <a:schemeClr val="tx1"/>
              </a:solidFill>
              <a:latin typeface="Times New Roman" panose="02020603050405020304" pitchFamily="18" charset="0"/>
              <a:cs typeface="Times New Roman" panose="02020603050405020304" pitchFamily="18" charset="0"/>
            </a:endParaRPr>
          </a:p>
          <a:p>
            <a:endParaRPr lang="en-IE" sz="800" dirty="0">
              <a:solidFill>
                <a:schemeClr val="tx1"/>
              </a:solidFill>
              <a:latin typeface="Times New Roman" panose="02020603050405020304" pitchFamily="18" charset="0"/>
              <a:cs typeface="Times New Roman" panose="02020603050405020304" pitchFamily="18" charset="0"/>
            </a:endParaRPr>
          </a:p>
          <a:p>
            <a:pPr marL="0" indent="0">
              <a:buNone/>
            </a:pPr>
            <a:r>
              <a:rPr lang="en-IE" sz="3200" b="1" dirty="0">
                <a:solidFill>
                  <a:schemeClr val="tx1"/>
                </a:solidFill>
                <a:latin typeface="Times New Roman" panose="02020603050405020304" pitchFamily="18" charset="0"/>
                <a:cs typeface="Times New Roman" panose="02020603050405020304" pitchFamily="18" charset="0"/>
              </a:rPr>
              <a:t>Transnational healthcare</a:t>
            </a:r>
            <a:r>
              <a:rPr lang="en-IE" sz="3200" dirty="0">
                <a:solidFill>
                  <a:schemeClr val="tx1"/>
                </a:solidFill>
                <a:latin typeface="Times New Roman" panose="02020603050405020304" pitchFamily="18" charset="0"/>
                <a:cs typeface="Times New Roman" panose="02020603050405020304" pitchFamily="18" charset="0"/>
              </a:rPr>
              <a:t>: border crossing policies, provision and patients.</a:t>
            </a:r>
          </a:p>
        </p:txBody>
      </p:sp>
    </p:spTree>
    <p:extLst>
      <p:ext uri="{BB962C8B-B14F-4D97-AF65-F5344CB8AC3E}">
        <p14:creationId xmlns:p14="http://schemas.microsoft.com/office/powerpoint/2010/main" val="373627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88" y="752475"/>
            <a:ext cx="7397712" cy="895350"/>
          </a:xfrm>
        </p:spPr>
        <p:txBody>
          <a:bodyPr/>
          <a:lstStyle/>
          <a:p>
            <a:r>
              <a:rPr lang="de-DE" sz="3600" b="1" dirty="0"/>
              <a:t>The Cross-Border Care Directive</a:t>
            </a:r>
          </a:p>
        </p:txBody>
      </p:sp>
      <p:sp>
        <p:nvSpPr>
          <p:cNvPr id="3" name="Content Placeholder 2"/>
          <p:cNvSpPr>
            <a:spLocks noGrp="1"/>
          </p:cNvSpPr>
          <p:nvPr>
            <p:ph idx="1"/>
          </p:nvPr>
        </p:nvSpPr>
        <p:spPr>
          <a:xfrm>
            <a:off x="628650" y="2103437"/>
            <a:ext cx="7829550" cy="2868613"/>
          </a:xfrm>
        </p:spPr>
        <p:txBody>
          <a:bodyPr/>
          <a:lstStyle/>
          <a:p>
            <a:endParaRPr lang="de-DE" sz="800" dirty="0">
              <a:solidFill>
                <a:srgbClr val="000000"/>
              </a:solidFill>
              <a:latin typeface="Times New Roman" panose="02020603050405020304" pitchFamily="18" charset="0"/>
              <a:cs typeface="Times New Roman" panose="02020603050405020304" pitchFamily="18" charset="0"/>
            </a:endParaRPr>
          </a:p>
          <a:p>
            <a:pPr marL="0" indent="0">
              <a:buNone/>
            </a:pPr>
            <a:r>
              <a:rPr lang="de-DE" sz="3200" dirty="0">
                <a:solidFill>
                  <a:srgbClr val="000000"/>
                </a:solidFill>
                <a:latin typeface="Times New Roman" panose="02020603050405020304" pitchFamily="18" charset="0"/>
                <a:cs typeface="Times New Roman" panose="02020603050405020304" pitchFamily="18" charset="0"/>
              </a:rPr>
              <a:t>Directive‘s challenge to patients‘ rights</a:t>
            </a:r>
            <a:endParaRPr lang="de-DE" sz="800" dirty="0">
              <a:solidFill>
                <a:srgbClr val="000000"/>
              </a:solidFill>
              <a:latin typeface="Times New Roman" panose="02020603050405020304" pitchFamily="18" charset="0"/>
              <a:cs typeface="Times New Roman" panose="02020603050405020304" pitchFamily="18" charset="0"/>
            </a:endParaRPr>
          </a:p>
          <a:p>
            <a:endParaRPr lang="de-DE" sz="800" i="1" dirty="0">
              <a:solidFill>
                <a:srgbClr val="000000"/>
              </a:solidFill>
              <a:latin typeface="Times New Roman" panose="02020603050405020304" pitchFamily="18" charset="0"/>
              <a:cs typeface="Times New Roman" panose="02020603050405020304" pitchFamily="18" charset="0"/>
            </a:endParaRPr>
          </a:p>
          <a:p>
            <a:r>
              <a:rPr lang="de-DE" sz="3200" dirty="0">
                <a:solidFill>
                  <a:srgbClr val="000000"/>
                </a:solidFill>
                <a:latin typeface="Times New Roman" panose="02020603050405020304" pitchFamily="18" charset="0"/>
                <a:cs typeface="Times New Roman" panose="02020603050405020304" pitchFamily="18" charset="0"/>
              </a:rPr>
              <a:t>From its </a:t>
            </a:r>
            <a:r>
              <a:rPr lang="de-DE" sz="3200" i="1" dirty="0">
                <a:solidFill>
                  <a:srgbClr val="000000"/>
                </a:solidFill>
                <a:latin typeface="Times New Roman" panose="02020603050405020304" pitchFamily="18" charset="0"/>
                <a:cs typeface="Times New Roman" panose="02020603050405020304" pitchFamily="18" charset="0"/>
              </a:rPr>
              <a:t>implementation</a:t>
            </a:r>
            <a:r>
              <a:rPr lang="de-DE" sz="3200" dirty="0">
                <a:solidFill>
                  <a:srgbClr val="000000"/>
                </a:solidFill>
                <a:latin typeface="Times New Roman" panose="02020603050405020304" pitchFamily="18" charset="0"/>
                <a:cs typeface="Times New Roman" panose="02020603050405020304" pitchFamily="18" charset="0"/>
              </a:rPr>
              <a:t> in </a:t>
            </a:r>
            <a:r>
              <a:rPr lang="de-DE" sz="3200" u="sng" dirty="0">
                <a:solidFill>
                  <a:srgbClr val="000000"/>
                </a:solidFill>
                <a:latin typeface="Times New Roman" panose="02020603050405020304" pitchFamily="18" charset="0"/>
                <a:cs typeface="Times New Roman" panose="02020603050405020304" pitchFamily="18" charset="0"/>
              </a:rPr>
              <a:t>national</a:t>
            </a:r>
            <a:r>
              <a:rPr lang="de-DE" sz="3200" dirty="0">
                <a:solidFill>
                  <a:srgbClr val="000000"/>
                </a:solidFill>
                <a:latin typeface="Times New Roman" panose="02020603050405020304" pitchFamily="18" charset="0"/>
                <a:cs typeface="Times New Roman" panose="02020603050405020304" pitchFamily="18" charset="0"/>
              </a:rPr>
              <a:t> contexts</a:t>
            </a:r>
          </a:p>
          <a:p>
            <a:endParaRPr lang="de-DE" sz="800" dirty="0">
              <a:solidFill>
                <a:srgbClr val="000000"/>
              </a:solidFill>
              <a:latin typeface="Times New Roman" panose="02020603050405020304" pitchFamily="18" charset="0"/>
              <a:cs typeface="Times New Roman" panose="02020603050405020304" pitchFamily="18" charset="0"/>
            </a:endParaRPr>
          </a:p>
          <a:p>
            <a:r>
              <a:rPr lang="de-DE" sz="3200" dirty="0">
                <a:solidFill>
                  <a:srgbClr val="000000"/>
                </a:solidFill>
                <a:latin typeface="Times New Roman" panose="02020603050405020304" pitchFamily="18" charset="0"/>
                <a:cs typeface="Times New Roman" panose="02020603050405020304" pitchFamily="18" charset="0"/>
              </a:rPr>
              <a:t>To its </a:t>
            </a:r>
            <a:r>
              <a:rPr lang="de-DE" sz="3200" i="1" dirty="0">
                <a:solidFill>
                  <a:srgbClr val="000000"/>
                </a:solidFill>
                <a:latin typeface="Times New Roman" panose="02020603050405020304" pitchFamily="18" charset="0"/>
                <a:cs typeface="Times New Roman" panose="02020603050405020304" pitchFamily="18" charset="0"/>
              </a:rPr>
              <a:t>role</a:t>
            </a:r>
            <a:r>
              <a:rPr lang="de-DE" sz="3200" dirty="0">
                <a:solidFill>
                  <a:srgbClr val="000000"/>
                </a:solidFill>
                <a:latin typeface="Times New Roman" panose="02020603050405020304" pitchFamily="18" charset="0"/>
                <a:cs typeface="Times New Roman" panose="02020603050405020304" pitchFamily="18" charset="0"/>
              </a:rPr>
              <a:t> in </a:t>
            </a:r>
            <a:r>
              <a:rPr lang="de-DE" sz="3200" u="sng" dirty="0">
                <a:solidFill>
                  <a:srgbClr val="000000"/>
                </a:solidFill>
                <a:latin typeface="Times New Roman" panose="02020603050405020304" pitchFamily="18" charset="0"/>
                <a:cs typeface="Times New Roman" panose="02020603050405020304" pitchFamily="18" charset="0"/>
              </a:rPr>
              <a:t>transnational</a:t>
            </a:r>
            <a:r>
              <a:rPr lang="de-DE" sz="3200" dirty="0">
                <a:solidFill>
                  <a:srgbClr val="000000"/>
                </a:solidFill>
                <a:latin typeface="Times New Roman" panose="02020603050405020304" pitchFamily="18" charset="0"/>
                <a:cs typeface="Times New Roman" panose="02020603050405020304" pitchFamily="18" charset="0"/>
              </a:rPr>
              <a:t> healthcare</a:t>
            </a:r>
          </a:p>
        </p:txBody>
      </p:sp>
    </p:spTree>
    <p:extLst>
      <p:ext uri="{BB962C8B-B14F-4D97-AF65-F5344CB8AC3E}">
        <p14:creationId xmlns:p14="http://schemas.microsoft.com/office/powerpoint/2010/main" val="264085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130"/>
            <a:ext cx="8686801" cy="1058469"/>
          </a:xfrm>
        </p:spPr>
        <p:txBody>
          <a:bodyPr/>
          <a:lstStyle/>
          <a:p>
            <a:r>
              <a:rPr lang="de-DE" sz="4000" b="1" dirty="0"/>
              <a:t>Transnational </a:t>
            </a:r>
            <a:r>
              <a:rPr lang="de-DE" sz="4000" b="1" dirty="0" err="1" smtClean="0"/>
              <a:t>healthcare</a:t>
            </a:r>
            <a:r>
              <a:rPr lang="de-DE" sz="4000" b="1" dirty="0" smtClean="0"/>
              <a:t> in Europe</a:t>
            </a:r>
            <a:endParaRPr lang="de-DE" sz="4000" b="1" dirty="0"/>
          </a:p>
        </p:txBody>
      </p:sp>
      <p:sp>
        <p:nvSpPr>
          <p:cNvPr id="3" name="Content Placeholder 2"/>
          <p:cNvSpPr>
            <a:spLocks noGrp="1"/>
          </p:cNvSpPr>
          <p:nvPr>
            <p:ph idx="1"/>
          </p:nvPr>
        </p:nvSpPr>
        <p:spPr>
          <a:xfrm>
            <a:off x="685800" y="2038350"/>
            <a:ext cx="4343555" cy="3624462"/>
          </a:xfrm>
        </p:spPr>
        <p:txBody>
          <a:bodyPr>
            <a:normAutofit/>
          </a:bodyPr>
          <a:lstStyle/>
          <a:p>
            <a:pPr marL="0" indent="0">
              <a:buNone/>
            </a:pPr>
            <a:r>
              <a:rPr lang="de-DE" sz="3200" dirty="0">
                <a:solidFill>
                  <a:srgbClr val="000000"/>
                </a:solidFill>
                <a:latin typeface="Times New Roman" panose="02020603050405020304" pitchFamily="18" charset="0"/>
                <a:cs typeface="Times New Roman" panose="02020603050405020304" pitchFamily="18" charset="0"/>
              </a:rPr>
              <a:t>Border crossing:</a:t>
            </a:r>
          </a:p>
          <a:p>
            <a:pPr marL="0" indent="0">
              <a:buNone/>
            </a:pPr>
            <a:endParaRPr lang="de-DE" sz="900" dirty="0">
              <a:solidFill>
                <a:srgbClr val="000000"/>
              </a:solidFill>
              <a:latin typeface="Times New Roman" panose="02020603050405020304" pitchFamily="18" charset="0"/>
              <a:cs typeface="Times New Roman" panose="02020603050405020304" pitchFamily="18" charset="0"/>
            </a:endParaRPr>
          </a:p>
          <a:p>
            <a:pPr marL="514350" indent="-514350">
              <a:buFont typeface="+mj-lt"/>
              <a:buAutoNum type="arabicParenR"/>
            </a:pPr>
            <a:r>
              <a:rPr lang="de-DE" sz="3200" b="1" dirty="0">
                <a:solidFill>
                  <a:schemeClr val="tx1"/>
                </a:solidFill>
                <a:latin typeface="Times New Roman" panose="02020603050405020304" pitchFamily="18" charset="0"/>
                <a:cs typeface="Times New Roman" panose="02020603050405020304" pitchFamily="18" charset="0"/>
              </a:rPr>
              <a:t>healthcare policies</a:t>
            </a:r>
          </a:p>
          <a:p>
            <a:pPr>
              <a:buFont typeface="+mj-lt"/>
              <a:buAutoNum type="arabicParenR"/>
            </a:pPr>
            <a:endParaRPr lang="de-DE" sz="900" b="1" dirty="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arenR"/>
            </a:pPr>
            <a:r>
              <a:rPr lang="de-DE" sz="3200" b="1" dirty="0">
                <a:solidFill>
                  <a:schemeClr val="tx1"/>
                </a:solidFill>
                <a:latin typeface="Times New Roman" panose="02020603050405020304" pitchFamily="18" charset="0"/>
                <a:cs typeface="Times New Roman" panose="02020603050405020304" pitchFamily="18" charset="0"/>
              </a:rPr>
              <a:t>healthcare provision</a:t>
            </a:r>
          </a:p>
          <a:p>
            <a:pPr marL="228600" indent="-228600">
              <a:buFont typeface="+mj-lt"/>
              <a:buAutoNum type="arabicParenR"/>
            </a:pPr>
            <a:endParaRPr lang="de-DE" sz="900" b="1" dirty="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arenR"/>
            </a:pPr>
            <a:r>
              <a:rPr lang="de-DE" sz="3200" b="1" dirty="0">
                <a:solidFill>
                  <a:schemeClr val="tx1"/>
                </a:solidFill>
                <a:latin typeface="Times New Roman" panose="02020603050405020304" pitchFamily="18" charset="0"/>
                <a:cs typeface="Times New Roman" panose="02020603050405020304" pitchFamily="18" charset="0"/>
              </a:rPr>
              <a:t>patients</a:t>
            </a:r>
          </a:p>
          <a:p>
            <a:pPr marL="0" indent="0">
              <a:buNone/>
            </a:pPr>
            <a:endParaRPr lang="de-DE" dirty="0">
              <a:solidFill>
                <a:srgbClr val="FF0000"/>
              </a:solidFill>
            </a:endParaRPr>
          </a:p>
          <a:p>
            <a:pPr marL="0" indent="0">
              <a:buNone/>
            </a:pPr>
            <a:endParaRPr lang="de-DE" dirty="0">
              <a:solidFill>
                <a:srgbClr val="FF0000"/>
              </a:solidFill>
            </a:endParaRPr>
          </a:p>
        </p:txBody>
      </p:sp>
      <p:pic>
        <p:nvPicPr>
          <p:cNvPr id="5" name="Picture 4"/>
          <p:cNvPicPr>
            <a:picLocks noChangeAspect="1"/>
          </p:cNvPicPr>
          <p:nvPr/>
        </p:nvPicPr>
        <p:blipFill>
          <a:blip r:embed="rId3"/>
          <a:stretch>
            <a:fillRect/>
          </a:stretch>
        </p:blipFill>
        <p:spPr>
          <a:xfrm>
            <a:off x="5029355" y="1817039"/>
            <a:ext cx="3825793" cy="3704643"/>
          </a:xfrm>
          <a:prstGeom prst="rect">
            <a:avLst/>
          </a:prstGeom>
        </p:spPr>
      </p:pic>
    </p:spTree>
    <p:extLst>
      <p:ext uri="{BB962C8B-B14F-4D97-AF65-F5344CB8AC3E}">
        <p14:creationId xmlns:p14="http://schemas.microsoft.com/office/powerpoint/2010/main" val="1450850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13" y="381000"/>
            <a:ext cx="4535287" cy="1560286"/>
          </a:xfrm>
        </p:spPr>
        <p:txBody>
          <a:bodyPr/>
          <a:lstStyle/>
          <a:p>
            <a:pPr algn="l">
              <a:lnSpc>
                <a:spcPct val="100000"/>
              </a:lnSpc>
            </a:pPr>
            <a:r>
              <a:rPr lang="de-DE" sz="4000" b="1" dirty="0"/>
              <a:t>1) Border crossing healthcare policies</a:t>
            </a:r>
          </a:p>
        </p:txBody>
      </p:sp>
      <p:sp>
        <p:nvSpPr>
          <p:cNvPr id="3" name="Content Placeholder 2"/>
          <p:cNvSpPr>
            <a:spLocks noGrp="1"/>
          </p:cNvSpPr>
          <p:nvPr>
            <p:ph idx="1"/>
          </p:nvPr>
        </p:nvSpPr>
        <p:spPr>
          <a:xfrm>
            <a:off x="666749" y="2304145"/>
            <a:ext cx="7639051" cy="2344055"/>
          </a:xfrm>
        </p:spPr>
        <p:txBody>
          <a:bodyPr>
            <a:noAutofit/>
          </a:bodyPr>
          <a:lstStyle/>
          <a:p>
            <a:pPr marL="0" indent="0">
              <a:buNone/>
            </a:pPr>
            <a:r>
              <a:rPr lang="de-DE" sz="3200" dirty="0">
                <a:solidFill>
                  <a:srgbClr val="000000"/>
                </a:solidFill>
                <a:latin typeface="Times New Roman" panose="02020603050405020304" pitchFamily="18" charset="0"/>
                <a:cs typeface="Times New Roman" panose="02020603050405020304" pitchFamily="18" charset="0"/>
              </a:rPr>
              <a:t>Diffusion of policies of </a:t>
            </a:r>
            <a:r>
              <a:rPr lang="de-DE" sz="3200" i="1" dirty="0">
                <a:solidFill>
                  <a:srgbClr val="000000"/>
                </a:solidFill>
                <a:latin typeface="Times New Roman" panose="02020603050405020304" pitchFamily="18" charset="0"/>
                <a:cs typeface="Times New Roman" panose="02020603050405020304" pitchFamily="18" charset="0"/>
              </a:rPr>
              <a:t>marketisation &amp; commercialisation </a:t>
            </a:r>
            <a:r>
              <a:rPr lang="de-DE" sz="3200" dirty="0">
                <a:solidFill>
                  <a:srgbClr val="000000"/>
                </a:solidFill>
                <a:latin typeface="Times New Roman" panose="02020603050405020304" pitchFamily="18" charset="0"/>
                <a:cs typeface="Times New Roman" panose="02020603050405020304" pitchFamily="18" charset="0"/>
              </a:rPr>
              <a:t>of healthcare</a:t>
            </a:r>
          </a:p>
          <a:p>
            <a:pPr marL="0" indent="0">
              <a:buNone/>
            </a:pPr>
            <a:endParaRPr lang="de-DE" sz="800" dirty="0">
              <a:solidFill>
                <a:srgbClr val="000000"/>
              </a:solidFill>
              <a:latin typeface="Times New Roman" panose="02020603050405020304" pitchFamily="18" charset="0"/>
              <a:cs typeface="Times New Roman" panose="02020603050405020304" pitchFamily="18" charset="0"/>
            </a:endParaRPr>
          </a:p>
          <a:p>
            <a:pPr marL="0" indent="0">
              <a:buNone/>
            </a:pPr>
            <a:r>
              <a:rPr lang="de-DE" sz="3200" dirty="0">
                <a:solidFill>
                  <a:srgbClr val="000000"/>
                </a:solidFill>
                <a:latin typeface="Times New Roman" panose="02020603050405020304" pitchFamily="18" charset="0"/>
                <a:cs typeface="Times New Roman" panose="02020603050405020304" pitchFamily="18" charset="0"/>
              </a:rPr>
              <a:t>EU interventions </a:t>
            </a:r>
            <a:r>
              <a:rPr lang="de-DE" sz="3200" dirty="0" err="1">
                <a:solidFill>
                  <a:srgbClr val="000000"/>
                </a:solidFill>
                <a:latin typeface="Times New Roman" panose="02020603050405020304" pitchFamily="18" charset="0"/>
                <a:cs typeface="Times New Roman" panose="02020603050405020304" pitchFamily="18" charset="0"/>
              </a:rPr>
              <a:t>to</a:t>
            </a:r>
            <a:r>
              <a:rPr lang="de-DE" sz="3200" dirty="0">
                <a:solidFill>
                  <a:srgbClr val="000000"/>
                </a:solidFill>
                <a:latin typeface="Times New Roman" panose="02020603050405020304" pitchFamily="18" charset="0"/>
                <a:cs typeface="Times New Roman" panose="02020603050405020304" pitchFamily="18" charset="0"/>
              </a:rPr>
              <a:t> </a:t>
            </a:r>
            <a:r>
              <a:rPr lang="de-DE" sz="3200" dirty="0" err="1" smtClean="0">
                <a:solidFill>
                  <a:srgbClr val="000000"/>
                </a:solidFill>
                <a:latin typeface="Times New Roman" panose="02020603050405020304" pitchFamily="18" charset="0"/>
                <a:cs typeface="Times New Roman" panose="02020603050405020304" pitchFamily="18" charset="0"/>
              </a:rPr>
              <a:t>embed</a:t>
            </a:r>
            <a:r>
              <a:rPr lang="de-DE" sz="3200" dirty="0" smtClean="0">
                <a:solidFill>
                  <a:srgbClr val="000000"/>
                </a:solidFill>
                <a:latin typeface="Times New Roman" panose="02020603050405020304" pitchFamily="18" charset="0"/>
                <a:cs typeface="Times New Roman" panose="02020603050405020304" pitchFamily="18" charset="0"/>
              </a:rPr>
              <a:t> </a:t>
            </a:r>
            <a:r>
              <a:rPr lang="de-DE" sz="3200" i="1" dirty="0">
                <a:solidFill>
                  <a:srgbClr val="000000"/>
                </a:solidFill>
                <a:latin typeface="Times New Roman" panose="02020603050405020304" pitchFamily="18" charset="0"/>
                <a:cs typeface="Times New Roman" panose="02020603050405020304" pitchFamily="18" charset="0"/>
              </a:rPr>
              <a:t>fiscal sustainability </a:t>
            </a:r>
            <a:r>
              <a:rPr lang="de-DE" sz="3200" dirty="0">
                <a:solidFill>
                  <a:srgbClr val="000000"/>
                </a:solidFill>
                <a:latin typeface="Times New Roman" panose="02020603050405020304" pitchFamily="18" charset="0"/>
                <a:cs typeface="Times New Roman" panose="02020603050405020304" pitchFamily="18" charset="0"/>
              </a:rPr>
              <a:t>in national health policies</a:t>
            </a:r>
          </a:p>
          <a:p>
            <a:pPr marL="0" indent="0">
              <a:buNone/>
            </a:pPr>
            <a:endParaRPr lang="de-DE" sz="32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167085" y="377477"/>
            <a:ext cx="2335940" cy="1563809"/>
          </a:xfrm>
          <a:prstGeom prst="rect">
            <a:avLst/>
          </a:prstGeom>
        </p:spPr>
      </p:pic>
      <p:sp>
        <p:nvSpPr>
          <p:cNvPr id="5" name="TextBox 4"/>
          <p:cNvSpPr txBox="1"/>
          <p:nvPr/>
        </p:nvSpPr>
        <p:spPr>
          <a:xfrm>
            <a:off x="666749" y="5011059"/>
            <a:ext cx="7639051" cy="1077218"/>
          </a:xfrm>
          <a:prstGeom prst="rect">
            <a:avLst/>
          </a:prstGeom>
          <a:solidFill>
            <a:schemeClr val="accent3">
              <a:lumMod val="60000"/>
              <a:lumOff val="40000"/>
            </a:schemeClr>
          </a:solidFill>
        </p:spPr>
        <p:txBody>
          <a:bodyPr wrap="square" rtlCol="0">
            <a:spAutoFit/>
          </a:bodyPr>
          <a:lstStyle/>
          <a:p>
            <a:r>
              <a:rPr lang="de-DE" sz="3200" i="1" dirty="0">
                <a:solidFill>
                  <a:srgbClr val="000000"/>
                </a:solidFill>
              </a:rPr>
              <a:t>Challenge: </a:t>
            </a:r>
            <a:r>
              <a:rPr lang="en-IE" sz="3200" i="1" dirty="0">
                <a:solidFill>
                  <a:srgbClr val="000000"/>
                </a:solidFill>
              </a:rPr>
              <a:t>navigating</a:t>
            </a:r>
            <a:r>
              <a:rPr lang="de-DE" sz="3200" i="1" dirty="0">
                <a:solidFill>
                  <a:srgbClr val="000000"/>
                </a:solidFill>
              </a:rPr>
              <a:t> public-private mixes in coverage and provision</a:t>
            </a:r>
          </a:p>
        </p:txBody>
      </p:sp>
    </p:spTree>
    <p:extLst>
      <p:ext uri="{BB962C8B-B14F-4D97-AF65-F5344CB8AC3E}">
        <p14:creationId xmlns:p14="http://schemas.microsoft.com/office/powerpoint/2010/main" val="74096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740"/>
            <a:ext cx="8528384" cy="791450"/>
          </a:xfrm>
        </p:spPr>
        <p:txBody>
          <a:bodyPr/>
          <a:lstStyle/>
          <a:p>
            <a:pPr algn="l"/>
            <a:r>
              <a:rPr lang="de-DE" sz="3600" b="1" dirty="0"/>
              <a:t>2) Border crossing healthcare provision</a:t>
            </a:r>
          </a:p>
        </p:txBody>
      </p:sp>
      <p:sp>
        <p:nvSpPr>
          <p:cNvPr id="5" name="Content Placeholder 4"/>
          <p:cNvSpPr>
            <a:spLocks noGrp="1"/>
          </p:cNvSpPr>
          <p:nvPr>
            <p:ph idx="1"/>
          </p:nvPr>
        </p:nvSpPr>
        <p:spPr>
          <a:xfrm>
            <a:off x="247651" y="1240545"/>
            <a:ext cx="4432456" cy="448041"/>
          </a:xfrm>
        </p:spPr>
        <p:txBody>
          <a:bodyPr>
            <a:noAutofit/>
          </a:bodyPr>
          <a:lstStyle/>
          <a:p>
            <a:pPr marL="0" indent="0">
              <a:buNone/>
            </a:pPr>
            <a:r>
              <a:rPr lang="de-DE" sz="3200" dirty="0">
                <a:solidFill>
                  <a:srgbClr val="000000"/>
                </a:solidFill>
                <a:latin typeface="Times New Roman" panose="02020603050405020304" pitchFamily="18" charset="0"/>
                <a:cs typeface="Times New Roman" panose="02020603050405020304" pitchFamily="18" charset="0"/>
              </a:rPr>
              <a:t>Healthcare multinationals</a:t>
            </a:r>
          </a:p>
        </p:txBody>
      </p:sp>
      <p:graphicFrame>
        <p:nvGraphicFramePr>
          <p:cNvPr id="20" name="Chart 19"/>
          <p:cNvGraphicFramePr>
            <a:graphicFrameLocks/>
          </p:cNvGraphicFramePr>
          <p:nvPr>
            <p:extLst>
              <p:ext uri="{D42A27DB-BD31-4B8C-83A1-F6EECF244321}">
                <p14:modId xmlns:p14="http://schemas.microsoft.com/office/powerpoint/2010/main" val="1673454306"/>
              </p:ext>
            </p:extLst>
          </p:nvPr>
        </p:nvGraphicFramePr>
        <p:xfrm>
          <a:off x="4521691" y="1121691"/>
          <a:ext cx="4463893" cy="375055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38197" y="2218971"/>
            <a:ext cx="1094606" cy="1149586"/>
          </a:xfrm>
          <a:prstGeom prst="rect">
            <a:avLst/>
          </a:prstGeom>
        </p:spPr>
      </p:pic>
      <p:pic>
        <p:nvPicPr>
          <p:cNvPr id="3" name="Picture 2"/>
          <p:cNvPicPr>
            <a:picLocks noChangeAspect="1"/>
          </p:cNvPicPr>
          <p:nvPr/>
        </p:nvPicPr>
        <p:blipFill>
          <a:blip r:embed="rId5"/>
          <a:stretch>
            <a:fillRect/>
          </a:stretch>
        </p:blipFill>
        <p:spPr>
          <a:xfrm>
            <a:off x="673270" y="5337335"/>
            <a:ext cx="7797460" cy="1347333"/>
          </a:xfrm>
          <a:prstGeom prst="rect">
            <a:avLst/>
          </a:prstGeom>
        </p:spPr>
      </p:pic>
      <p:sp>
        <p:nvSpPr>
          <p:cNvPr id="4" name="AutoShape 2" descr="Image result for ramsay health c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ramsay health c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6"/>
          <a:stretch>
            <a:fillRect/>
          </a:stretch>
        </p:blipFill>
        <p:spPr>
          <a:xfrm>
            <a:off x="460376" y="1955997"/>
            <a:ext cx="1776370" cy="177637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74593" y="3441177"/>
            <a:ext cx="2144907" cy="1409289"/>
          </a:xfrm>
          <a:prstGeom prst="rect">
            <a:avLst/>
          </a:prstGeom>
        </p:spPr>
      </p:pic>
    </p:spTree>
    <p:extLst>
      <p:ext uri="{BB962C8B-B14F-4D97-AF65-F5344CB8AC3E}">
        <p14:creationId xmlns:p14="http://schemas.microsoft.com/office/powerpoint/2010/main" val="2735734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42" y="429182"/>
            <a:ext cx="8256233" cy="685243"/>
          </a:xfrm>
        </p:spPr>
        <p:txBody>
          <a:bodyPr/>
          <a:lstStyle/>
          <a:p>
            <a:pPr>
              <a:lnSpc>
                <a:spcPct val="100000"/>
              </a:lnSpc>
            </a:pPr>
            <a:r>
              <a:rPr lang="de-DE" sz="3600" b="1" dirty="0" smtClean="0"/>
              <a:t>Patients and mixed healthcare systems</a:t>
            </a:r>
            <a:endParaRPr lang="de-DE" sz="3600" b="1" dirty="0"/>
          </a:p>
        </p:txBody>
      </p:sp>
      <p:sp>
        <p:nvSpPr>
          <p:cNvPr id="3" name="Content Placeholder 2"/>
          <p:cNvSpPr>
            <a:spLocks noGrp="1"/>
          </p:cNvSpPr>
          <p:nvPr>
            <p:ph idx="1"/>
          </p:nvPr>
        </p:nvSpPr>
        <p:spPr>
          <a:xfrm>
            <a:off x="1185862" y="1381683"/>
            <a:ext cx="7272337" cy="2504517"/>
          </a:xfrm>
          <a:noFill/>
        </p:spPr>
        <p:txBody>
          <a:bodyPr>
            <a:noAutofit/>
          </a:bodyPr>
          <a:lstStyle/>
          <a:p>
            <a:pPr marL="0" indent="0" algn="just">
              <a:spcBef>
                <a:spcPts val="0"/>
              </a:spcBef>
              <a:buNone/>
            </a:pPr>
            <a:r>
              <a:rPr lang="de-DE" sz="3200" dirty="0" smtClean="0">
                <a:solidFill>
                  <a:schemeClr val="tx1"/>
                </a:solidFill>
                <a:latin typeface="Times New Roman" panose="02020603050405020304" pitchFamily="18" charset="0"/>
                <a:cs typeface="Times New Roman" panose="02020603050405020304" pitchFamily="18" charset="0"/>
              </a:rPr>
              <a:t>Increased </a:t>
            </a:r>
            <a:r>
              <a:rPr lang="de-DE" sz="3200" dirty="0">
                <a:solidFill>
                  <a:schemeClr val="tx1"/>
                </a:solidFill>
                <a:latin typeface="Times New Roman" panose="02020603050405020304" pitchFamily="18" charset="0"/>
                <a:cs typeface="Times New Roman" panose="02020603050405020304" pitchFamily="18" charset="0"/>
              </a:rPr>
              <a:t>choice </a:t>
            </a:r>
            <a:r>
              <a:rPr lang="de-DE" sz="3200" dirty="0" smtClean="0">
                <a:solidFill>
                  <a:schemeClr val="tx1"/>
                </a:solidFill>
                <a:latin typeface="Times New Roman" panose="02020603050405020304" pitchFamily="18" charset="0"/>
                <a:cs typeface="Times New Roman" panose="02020603050405020304" pitchFamily="18" charset="0"/>
              </a:rPr>
              <a:t>&amp; better </a:t>
            </a:r>
            <a:r>
              <a:rPr lang="de-DE" sz="3200" dirty="0">
                <a:solidFill>
                  <a:schemeClr val="tx1"/>
                </a:solidFill>
                <a:latin typeface="Times New Roman" panose="02020603050405020304" pitchFamily="18" charset="0"/>
                <a:cs typeface="Times New Roman" panose="02020603050405020304" pitchFamily="18" charset="0"/>
              </a:rPr>
              <a:t>quality services</a:t>
            </a:r>
          </a:p>
          <a:p>
            <a:pPr marL="0" indent="0" algn="just">
              <a:spcBef>
                <a:spcPts val="0"/>
              </a:spcBef>
              <a:buNone/>
            </a:pPr>
            <a:endParaRPr lang="de-DE" sz="20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r>
              <a:rPr lang="de-DE" sz="3200" dirty="0">
                <a:solidFill>
                  <a:schemeClr val="tx1"/>
                </a:solidFill>
                <a:latin typeface="Times New Roman" panose="02020603050405020304" pitchFamily="18" charset="0"/>
                <a:cs typeface="Times New Roman" panose="02020603050405020304" pitchFamily="18" charset="0"/>
              </a:rPr>
              <a:t>Bureaucracy, uncertainty &amp; barriers re:</a:t>
            </a:r>
          </a:p>
          <a:p>
            <a:pPr lvl="1" algn="just">
              <a:spcBef>
                <a:spcPts val="0"/>
              </a:spcBef>
              <a:buFont typeface="Arial" panose="020B0604020202020204" pitchFamily="34" charset="0"/>
              <a:buChar char="•"/>
            </a:pPr>
            <a:r>
              <a:rPr lang="de-DE" sz="3200" dirty="0">
                <a:solidFill>
                  <a:schemeClr val="tx1"/>
                </a:solidFill>
                <a:latin typeface="Times New Roman" panose="02020603050405020304" pitchFamily="18" charset="0"/>
                <a:cs typeface="Times New Roman" panose="02020603050405020304" pitchFamily="18" charset="0"/>
              </a:rPr>
              <a:t>quality &amp; continuity of care</a:t>
            </a:r>
          </a:p>
          <a:p>
            <a:pPr lvl="1" algn="just">
              <a:spcBef>
                <a:spcPts val="0"/>
              </a:spcBef>
              <a:buFont typeface="Arial" panose="020B0604020202020204" pitchFamily="34" charset="0"/>
              <a:buChar char="•"/>
            </a:pPr>
            <a:r>
              <a:rPr lang="de-DE" sz="3200" dirty="0">
                <a:solidFill>
                  <a:schemeClr val="tx1"/>
                </a:solidFill>
                <a:latin typeface="Times New Roman" panose="02020603050405020304" pitchFamily="18" charset="0"/>
                <a:cs typeface="Times New Roman" panose="02020603050405020304" pitchFamily="18" charset="0"/>
              </a:rPr>
              <a:t>rights of access and coverage</a:t>
            </a:r>
          </a:p>
        </p:txBody>
      </p:sp>
      <p:pic>
        <p:nvPicPr>
          <p:cNvPr id="1026" name="Picture 2" descr="Image result for 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840" y="3886200"/>
            <a:ext cx="4415319" cy="2802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00166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00509" y="838200"/>
            <a:ext cx="8722098"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lgn="ctr">
              <a:buNone/>
            </a:pPr>
            <a:r>
              <a:rPr lang="en-IE" sz="4000" b="1" dirty="0" smtClean="0">
                <a:solidFill>
                  <a:schemeClr val="tx1"/>
                </a:solidFill>
                <a:latin typeface="Times New Roman" panose="02020603050405020304" pitchFamily="18" charset="0"/>
                <a:cs typeface="Times New Roman" panose="02020603050405020304" pitchFamily="18" charset="0"/>
              </a:rPr>
              <a:t>The maze</a:t>
            </a:r>
            <a:endParaRPr lang="en-IE" sz="4000" b="1" dirty="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r>
              <a:rPr lang="en-IE" sz="3200" b="1" dirty="0">
                <a:solidFill>
                  <a:schemeClr val="tx1"/>
                </a:solidFill>
                <a:latin typeface="Times New Roman" panose="02020603050405020304" pitchFamily="18" charset="0"/>
                <a:cs typeface="Times New Roman" panose="02020603050405020304" pitchFamily="18" charset="0"/>
              </a:rPr>
              <a:t>P</a:t>
            </a:r>
            <a:r>
              <a:rPr lang="en-IE" sz="3200" b="1" dirty="0" smtClean="0">
                <a:solidFill>
                  <a:schemeClr val="tx1"/>
                </a:solidFill>
                <a:latin typeface="Times New Roman" panose="02020603050405020304" pitchFamily="18" charset="0"/>
                <a:cs typeface="Times New Roman" panose="02020603050405020304" pitchFamily="18" charset="0"/>
              </a:rPr>
              <a:t>atient X chooses private </a:t>
            </a:r>
            <a:r>
              <a:rPr lang="en-IE" sz="3200" b="1" dirty="0">
                <a:solidFill>
                  <a:schemeClr val="tx1"/>
                </a:solidFill>
                <a:latin typeface="Times New Roman" panose="02020603050405020304" pitchFamily="18" charset="0"/>
                <a:cs typeface="Times New Roman" panose="02020603050405020304" pitchFamily="18" charset="0"/>
              </a:rPr>
              <a:t>clinic </a:t>
            </a:r>
            <a:r>
              <a:rPr lang="en-IE" sz="2800" dirty="0" smtClean="0">
                <a:solidFill>
                  <a:schemeClr val="tx1"/>
                </a:solidFill>
                <a:latin typeface="Times New Roman" panose="02020603050405020304" pitchFamily="18" charset="0"/>
                <a:cs typeface="Times New Roman" panose="02020603050405020304" pitchFamily="18" charset="0"/>
              </a:rPr>
              <a:t>(speedy access). </a:t>
            </a:r>
          </a:p>
          <a:p>
            <a:pPr marL="0" lvl="0" indent="0" defTabSz="457200">
              <a:buNone/>
              <a:defRPr/>
            </a:pPr>
            <a:r>
              <a:rPr lang="en-IE" sz="3200" dirty="0" smtClean="0">
                <a:solidFill>
                  <a:schemeClr val="tx1"/>
                </a:solidFill>
                <a:latin typeface="Times New Roman" panose="02020603050405020304" pitchFamily="18" charset="0"/>
                <a:cs typeface="Times New Roman" panose="02020603050405020304" pitchFamily="18" charset="0"/>
              </a:rPr>
              <a:t>	Is treatment covered by public or private funds? </a:t>
            </a:r>
          </a:p>
          <a:p>
            <a:pPr marL="0" lvl="0" indent="0" defTabSz="457200">
              <a:buNone/>
              <a:defRPr/>
            </a:pPr>
            <a:endParaRPr lang="en-IE" sz="800" dirty="0" smtClean="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r>
              <a:rPr lang="en-IE" sz="3200" b="1" dirty="0" smtClean="0">
                <a:solidFill>
                  <a:schemeClr val="tx1"/>
                </a:solidFill>
                <a:latin typeface="Times New Roman" panose="02020603050405020304" pitchFamily="18" charset="0"/>
                <a:cs typeface="Times New Roman" panose="02020603050405020304" pitchFamily="18" charset="0"/>
              </a:rPr>
              <a:t>X is then admitted </a:t>
            </a:r>
            <a:r>
              <a:rPr lang="en-IE" sz="3200" b="1" dirty="0">
                <a:solidFill>
                  <a:schemeClr val="tx1"/>
                </a:solidFill>
                <a:latin typeface="Times New Roman" panose="02020603050405020304" pitchFamily="18" charset="0"/>
                <a:cs typeface="Times New Roman" panose="02020603050405020304" pitchFamily="18" charset="0"/>
              </a:rPr>
              <a:t>to </a:t>
            </a:r>
            <a:r>
              <a:rPr lang="en-IE" sz="3200" b="1" dirty="0" smtClean="0">
                <a:solidFill>
                  <a:schemeClr val="tx1"/>
                </a:solidFill>
                <a:latin typeface="Times New Roman" panose="02020603050405020304" pitchFamily="18" charset="0"/>
                <a:cs typeface="Times New Roman" panose="02020603050405020304" pitchFamily="18" charset="0"/>
              </a:rPr>
              <a:t>public hospital </a:t>
            </a:r>
            <a:r>
              <a:rPr lang="en-IE" sz="2800" dirty="0" smtClean="0">
                <a:solidFill>
                  <a:schemeClr val="tx1"/>
                </a:solidFill>
                <a:latin typeface="Times New Roman" panose="02020603050405020304" pitchFamily="18" charset="0"/>
                <a:cs typeface="Times New Roman" panose="02020603050405020304" pitchFamily="18" charset="0"/>
              </a:rPr>
              <a:t>(sole provider)</a:t>
            </a:r>
          </a:p>
          <a:p>
            <a:pPr marL="0" lvl="0" indent="0" defTabSz="457200">
              <a:buNone/>
              <a:defRPr/>
            </a:pPr>
            <a:r>
              <a:rPr lang="en-IE" sz="3200" dirty="0" smtClean="0">
                <a:solidFill>
                  <a:schemeClr val="tx1"/>
                </a:solidFill>
                <a:latin typeface="Times New Roman" panose="02020603050405020304" pitchFamily="18" charset="0"/>
                <a:cs typeface="Times New Roman" panose="02020603050405020304" pitchFamily="18" charset="0"/>
              </a:rPr>
              <a:t>	Is her stay covered by public or </a:t>
            </a:r>
            <a:r>
              <a:rPr lang="en-IE" sz="3200" smtClean="0">
                <a:solidFill>
                  <a:schemeClr val="tx1"/>
                </a:solidFill>
                <a:latin typeface="Times New Roman" panose="02020603050405020304" pitchFamily="18" charset="0"/>
                <a:cs typeface="Times New Roman" panose="02020603050405020304" pitchFamily="18" charset="0"/>
              </a:rPr>
              <a:t>private funds?</a:t>
            </a:r>
            <a:endParaRPr lang="en-IE" sz="3200" dirty="0" smtClean="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endParaRPr lang="en-IE" sz="800" dirty="0" smtClean="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endParaRPr lang="en-IE" sz="800" dirty="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endParaRPr lang="en-IE" sz="800" dirty="0" smtClean="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endParaRPr lang="en-IE" sz="800" dirty="0" smtClean="0">
              <a:solidFill>
                <a:schemeClr val="tx1"/>
              </a:solidFill>
              <a:latin typeface="Times New Roman" panose="02020603050405020304" pitchFamily="18" charset="0"/>
              <a:cs typeface="Times New Roman" panose="02020603050405020304" pitchFamily="18" charset="0"/>
            </a:endParaRPr>
          </a:p>
          <a:p>
            <a:pPr marL="0" lvl="0" indent="0" defTabSz="457200">
              <a:buNone/>
              <a:defRPr/>
            </a:pPr>
            <a:r>
              <a:rPr lang="en-IE" sz="3200" dirty="0" smtClean="0">
                <a:solidFill>
                  <a:schemeClr val="tx1"/>
                </a:solidFill>
                <a:latin typeface="Times New Roman" panose="02020603050405020304" pitchFamily="18" charset="0"/>
                <a:cs typeface="Times New Roman" panose="02020603050405020304" pitchFamily="18" charset="0"/>
              </a:rPr>
              <a:t>‘</a:t>
            </a:r>
            <a:r>
              <a:rPr lang="en-IE" sz="3200" dirty="0">
                <a:solidFill>
                  <a:schemeClr val="tx1"/>
                </a:solidFill>
                <a:latin typeface="Times New Roman" panose="02020603050405020304" pitchFamily="18" charset="0"/>
                <a:cs typeface="Times New Roman" panose="02020603050405020304" pitchFamily="18" charset="0"/>
              </a:rPr>
              <a:t>Choice’ is enhanced, but not necessarily in the </a:t>
            </a:r>
            <a:r>
              <a:rPr lang="en-IE" sz="3200" dirty="0" smtClean="0">
                <a:solidFill>
                  <a:schemeClr val="tx1"/>
                </a:solidFill>
                <a:latin typeface="Times New Roman" panose="02020603050405020304" pitchFamily="18" charset="0"/>
                <a:cs typeface="Times New Roman" panose="02020603050405020304" pitchFamily="18" charset="0"/>
              </a:rPr>
              <a:t>								same </a:t>
            </a:r>
            <a:r>
              <a:rPr lang="en-IE" sz="3200" dirty="0">
                <a:solidFill>
                  <a:schemeClr val="tx1"/>
                </a:solidFill>
                <a:latin typeface="Times New Roman" panose="02020603050405020304" pitchFamily="18" charset="0"/>
                <a:cs typeface="Times New Roman" panose="02020603050405020304" pitchFamily="18" charset="0"/>
              </a:rPr>
              <a:t>manner for everyone.</a:t>
            </a:r>
          </a:p>
        </p:txBody>
      </p:sp>
    </p:spTree>
    <p:extLst>
      <p:ext uri="{BB962C8B-B14F-4D97-AF65-F5344CB8AC3E}">
        <p14:creationId xmlns:p14="http://schemas.microsoft.com/office/powerpoint/2010/main" val="3327054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Executive.thmx</Template>
  <TotalTime>239</TotalTime>
  <Words>2346</Words>
  <Application>Microsoft Office PowerPoint</Application>
  <PresentationFormat>On-screen Show (4:3)</PresentationFormat>
  <Paragraphs>248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Courier New</vt:lpstr>
      <vt:lpstr>Palatino Linotype</vt:lpstr>
      <vt:lpstr>Times New Roman</vt:lpstr>
      <vt:lpstr>Executive</vt:lpstr>
      <vt:lpstr>Transnational healthcare in Europe Challenges for patients</vt:lpstr>
      <vt:lpstr>PowerPoint Presentation</vt:lpstr>
      <vt:lpstr>What is transnationalism in healthcare?</vt:lpstr>
      <vt:lpstr>The Cross-Border Care Directive</vt:lpstr>
      <vt:lpstr>Transnational healthcare in Europe</vt:lpstr>
      <vt:lpstr>1) Border crossing healthcare policies</vt:lpstr>
      <vt:lpstr>2) Border crossing healthcare provision</vt:lpstr>
      <vt:lpstr>Patients and mixed healthcare systems</vt:lpstr>
      <vt:lpstr>PowerPoint Presentation</vt:lpstr>
      <vt:lpstr>Patient routes are complex even in national settings…</vt:lpstr>
      <vt:lpstr>…but even more so if we add cross-border contexts</vt:lpstr>
      <vt:lpstr>3) Border crossing patients: three routes</vt:lpstr>
      <vt:lpstr>Two scenarios for  the Directive route in Europe</vt:lpstr>
      <vt:lpstr>Scenario 1: Transnational healthcare growth</vt:lpstr>
      <vt:lpstr>Scenario 2: Transnational healthcare vitality</vt:lpstr>
      <vt:lpstr>References</vt:lpstr>
      <vt:lpstr>Thank you!</vt:lpstr>
    </vt:vector>
  </TitlesOfParts>
  <Company>Nursing, DCU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CBD: challenges from the transnational European healthcare space</dc:title>
  <dc:creator>Sabina Stan</dc:creator>
  <cp:lastModifiedBy>Sabina Stan</cp:lastModifiedBy>
  <cp:revision>464</cp:revision>
  <cp:lastPrinted>2017-11-28T13:13:15Z</cp:lastPrinted>
  <dcterms:created xsi:type="dcterms:W3CDTF">2017-11-17T09:19:01Z</dcterms:created>
  <dcterms:modified xsi:type="dcterms:W3CDTF">2017-12-04T07:27:04Z</dcterms:modified>
</cp:coreProperties>
</file>