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7" r:id="rId3"/>
    <p:sldId id="265" r:id="rId4"/>
    <p:sldId id="267" r:id="rId5"/>
    <p:sldId id="261" r:id="rId6"/>
    <p:sldId id="264" r:id="rId7"/>
    <p:sldId id="268" r:id="rId8"/>
    <p:sldId id="263" r:id="rId9"/>
    <p:sldId id="262" r:id="rId10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F5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4" y="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776D1-08ED-4A52-99CC-A233EC4877A2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B84F0-B548-4905-BAF2-C9D47AD03BB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96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B905-4961-43D0-B881-42C246809A75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3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F1D9-9315-4213-98D0-0D0D58F4B208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F1D9-9315-4213-98D0-0D0D58F4B208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9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F1D9-9315-4213-98D0-0D0D58F4B208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6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F1D9-9315-4213-98D0-0D0D58F4B208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5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F1D9-9315-4213-98D0-0D0D58F4B208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3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F1D9-9315-4213-98D0-0D0D58F4B208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7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F1D9-9315-4213-98D0-0D0D58F4B208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12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F1D9-9315-4213-98D0-0D0D58F4B208}" type="slidenum">
              <a:rPr lang="fi-FI" smtClean="0">
                <a:solidFill>
                  <a:prstClr val="black"/>
                </a:solidFill>
              </a:rPr>
              <a:pPr/>
              <a:t>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2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83C2-A4A2-47B2-89CC-93A41A99993B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62F9-52E3-42EC-89D7-80A88E5B8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57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83C2-A4A2-47B2-89CC-93A41A99993B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62F9-52E3-42EC-89D7-80A88E5B8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38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83C2-A4A2-47B2-89CC-93A41A99993B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62F9-52E3-42EC-89D7-80A88E5B8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157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83C2-A4A2-47B2-89CC-93A41A99993B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62F9-52E3-42EC-89D7-80A88E5B8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33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83C2-A4A2-47B2-89CC-93A41A99993B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62F9-52E3-42EC-89D7-80A88E5B8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32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83C2-A4A2-47B2-89CC-93A41A99993B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62F9-52E3-42EC-89D7-80A88E5B8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89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83C2-A4A2-47B2-89CC-93A41A99993B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62F9-52E3-42EC-89D7-80A88E5B8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45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83C2-A4A2-47B2-89CC-93A41A99993B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62F9-52E3-42EC-89D7-80A88E5B8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79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83C2-A4A2-47B2-89CC-93A41A99993B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62F9-52E3-42EC-89D7-80A88E5B8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87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83C2-A4A2-47B2-89CC-93A41A99993B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62F9-52E3-42EC-89D7-80A88E5B8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21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83C2-A4A2-47B2-89CC-93A41A99993B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62F9-52E3-42EC-89D7-80A88E5B8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48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83C2-A4A2-47B2-89CC-93A41A99993B}" type="datetimeFigureOut">
              <a:rPr lang="fi-FI" smtClean="0"/>
              <a:t>1.12.2017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62F9-52E3-42EC-89D7-80A88E5B81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1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a.blomqvist@kela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twitter.com/rajayhteyspiste" TargetMode="External"/><Relationship Id="rId4" Type="http://schemas.openxmlformats.org/officeDocument/2006/relationships/hyperlink" Target="https://twitter.com/Piamab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lex.fi/fi/laki/alkup/2013/20131201#Pidp37108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eur-lex.europa.eu/search.html?DTN=0024&amp;SUBDOM_INIT=ALL_ALL&amp;DTS_DOM=ALL&amp;typeOfActStatus=DIRECTIVE&amp;type=advanced&amp;DTS_SUBDOM=ALL_ALL&amp;DB_TYPE_OF_ACT=directive&amp;qid=1444030623785&amp;CASE_LAW_SUMMARY=false&amp;DTA=2011&amp;locale=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healthcare.f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osehealthcare.fi/whats-new/how-to-get-treatment-abroad-and-other-questions-about-healthcare-servic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healthcare.fi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yhteyspiste@kela.fi" TargetMode="External"/><Relationship Id="rId4" Type="http://schemas.openxmlformats.org/officeDocument/2006/relationships/hyperlink" Target="https://twitter.com/rajayhteyspis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i-FI" sz="48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i-FI" sz="48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48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48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8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fi-FI" sz="48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Directive in Finland</a:t>
            </a:r>
            <a:br>
              <a:rPr lang="fi-FI" sz="48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4315671"/>
            <a:ext cx="7344816" cy="1991072"/>
          </a:xfrm>
        </p:spPr>
        <p:txBody>
          <a:bodyPr>
            <a:noAutofit/>
          </a:bodyPr>
          <a:lstStyle/>
          <a:p>
            <a:pPr algn="l">
              <a:spcBef>
                <a:spcPts val="100"/>
              </a:spcBef>
            </a:pPr>
            <a:r>
              <a:rPr lang="fi-FI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 Blomqvist</a:t>
            </a:r>
          </a:p>
          <a:p>
            <a:pPr algn="l">
              <a:spcBef>
                <a:spcPts val="100"/>
              </a:spcBef>
            </a:pPr>
            <a:endParaRPr lang="fi-FI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00"/>
              </a:spcBef>
            </a:pPr>
            <a:r>
              <a:rPr lang="fi-FI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fi-FI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fi-FI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Counsellor</a:t>
            </a:r>
            <a:endParaRPr lang="fi-FI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00"/>
              </a:spcBef>
            </a:pP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Point for Cross-Border Health Care</a:t>
            </a:r>
          </a:p>
          <a:p>
            <a:pPr algn="l">
              <a:spcBef>
                <a:spcPts val="100"/>
              </a:spcBef>
            </a:pPr>
            <a:r>
              <a:rPr lang="fi-FI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fi-FI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Insurance </a:t>
            </a:r>
            <a:r>
              <a:rPr lang="fi-FI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fi-FI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</a:p>
          <a:p>
            <a:pPr algn="l">
              <a:spcBef>
                <a:spcPts val="100"/>
              </a:spcBef>
            </a:pPr>
            <a:r>
              <a:rPr lang="fi-FI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pia.blomqvist@kela.fi</a:t>
            </a:r>
            <a:r>
              <a:rPr lang="fi-FI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>
              <a:spcBef>
                <a:spcPts val="100"/>
              </a:spcBef>
            </a:pPr>
            <a:r>
              <a:rPr lang="fi-FI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fi-FI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fi-FI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piamabl</a:t>
            </a:r>
            <a:r>
              <a:rPr lang="fi-FI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fi-FI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i-FI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@rajayhteyspiste</a:t>
            </a:r>
            <a:endParaRPr lang="fi-FI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6" y="116632"/>
            <a:ext cx="321015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fi-FI" sz="32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fi-FI" sz="3200" b="1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68052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NCP: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is it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300"/>
              </a:spcBef>
            </a:pP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Directive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 Finland?</a:t>
            </a:r>
          </a:p>
          <a:p>
            <a:pPr>
              <a:spcBef>
                <a:spcPts val="300"/>
              </a:spcBef>
            </a:pP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Knowing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300"/>
              </a:spcBef>
            </a:pP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41368"/>
            <a:ext cx="2292965" cy="900000"/>
          </a:xfrm>
          <a:prstGeom prst="rect">
            <a:avLst/>
          </a:prstGeo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2472477" y="5931328"/>
            <a:ext cx="917699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crossborderhealth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#Patients4CBHC </a:t>
            </a:r>
          </a:p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piamabl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@rajayhteyspiste</a:t>
            </a:r>
            <a:endParaRPr lang="fi-FI" sz="2000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838098"/>
            <a:ext cx="2180928" cy="38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fi-FI" sz="32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NCP is </a:t>
            </a:r>
            <a:r>
              <a:rPr lang="fi-FI" sz="32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sited</a:t>
            </a:r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Kela</a:t>
            </a:r>
            <a:endParaRPr lang="fi-FI" sz="3200" b="1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680520"/>
          </a:xfrm>
        </p:spPr>
        <p:txBody>
          <a:bodyPr>
            <a:noAutofit/>
          </a:bodyPr>
          <a:lstStyle/>
          <a:p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NCPs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conserning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EU. </a:t>
            </a: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NCP’s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statutory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Act on Cross-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Border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Health Care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Directive 2011/24/EU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on the application of patients’ rights in cross-border healthcare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(article 6) </a:t>
            </a: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NCP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operated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1.1.2014.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sited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Kela (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Insurance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and Health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is 4: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counsellors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counsellor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05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pPr marL="0" indent="0">
              <a:buNone/>
            </a:pPr>
            <a:r>
              <a:rPr lang="fi-FI" sz="1800" dirty="0"/>
              <a:t>	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41368"/>
            <a:ext cx="2292965" cy="900000"/>
          </a:xfrm>
          <a:prstGeom prst="rect">
            <a:avLst/>
          </a:prstGeom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2472477" y="5931328"/>
            <a:ext cx="917699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crossborderhealth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#Patients4CBHC </a:t>
            </a:r>
          </a:p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piamabl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@rajayhteyspiste</a:t>
            </a:r>
            <a:endParaRPr lang="fi-FI" sz="2000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fi-FI" sz="32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NCP: How </a:t>
            </a:r>
            <a:r>
              <a:rPr lang="fi-FI" sz="32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fi-FI" sz="32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</a:t>
            </a:r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i-FI" sz="3200" b="1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680520"/>
          </a:xfrm>
        </p:spPr>
        <p:txBody>
          <a:bodyPr>
            <a:noAutofit/>
          </a:bodyPr>
          <a:lstStyle/>
          <a:p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www.choosehealthcare.fi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main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fi-FI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Finland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</a:t>
            </a:r>
            <a:endParaRPr lang="fi-FI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Finland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i-FI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fi-FI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fi-FI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i-FI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 </a:t>
            </a:r>
            <a:r>
              <a:rPr lang="fi-FI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Swedish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English, Sami and </a:t>
            </a:r>
            <a:r>
              <a:rPr lang="fi-FI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fi-FI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i-FI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i-FI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fi-FI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fi-FI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endParaRPr lang="fi-FI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i-FI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site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provided by the NCP in cooperation with the Ministry of Social Affairs and Health, the National Institute for Health and Welfare and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answer around 300-400 inquiries per year via e-mail</a:t>
            </a: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41368"/>
            <a:ext cx="2292965" cy="900000"/>
          </a:xfrm>
          <a:prstGeom prst="rect">
            <a:avLst/>
          </a:prstGeom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2472477" y="5931328"/>
            <a:ext cx="917699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crossborderhealth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#Patients4CBHC </a:t>
            </a:r>
          </a:p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piamabl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@rajayhteyspiste</a:t>
            </a:r>
            <a:endParaRPr lang="fi-FI" sz="2000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fi-FI" sz="32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Directive in Finland</a:t>
            </a:r>
            <a:endParaRPr lang="fi-FI" sz="3200" b="1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seek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abroad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notify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Kela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300"/>
              </a:spcBef>
            </a:pP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Kela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reimburses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an EU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EEA country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afterwards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Kela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reimburses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Finland.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reimbursement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is to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authorisation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Bef>
                <a:spcPts val="300"/>
              </a:spcBef>
            </a:pP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granted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circumstances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cheaper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authorisation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granted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300"/>
              </a:spcBef>
            </a:pP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Finland: in 2016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126 out of 246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authorisations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granted</a:t>
            </a:r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covered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EU country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freely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seek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41368"/>
            <a:ext cx="2292965" cy="900000"/>
          </a:xfrm>
          <a:prstGeom prst="rect">
            <a:avLst/>
          </a:prstGeom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2472477" y="5931328"/>
            <a:ext cx="917699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crossborderhealth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#Patients4CBHC </a:t>
            </a:r>
          </a:p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piamabl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@rajayhteyspiste</a:t>
            </a:r>
            <a:endParaRPr lang="fi-FI" sz="2000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fi-FI" sz="32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</a:t>
            </a:r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2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2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fi-FI" sz="3200" b="1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get information about our customers?</a:t>
            </a:r>
          </a:p>
          <a:p>
            <a:pPr>
              <a:spcBef>
                <a:spcPts val="3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contacts via e-mail</a:t>
            </a:r>
          </a:p>
          <a:p>
            <a:pPr>
              <a:spcBef>
                <a:spcPts val="3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from our webpage</a:t>
            </a:r>
          </a:p>
          <a:p>
            <a:pPr>
              <a:spcBef>
                <a:spcPts val="3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pPr>
              <a:spcBef>
                <a:spcPts val="3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</a:p>
          <a:p>
            <a:pPr marL="0" indent="0">
              <a:spcBef>
                <a:spcPts val="30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summer 2017 we made a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webropol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survey about cross-border health care. We wanted to know what kind of information needs Finnish people have.</a:t>
            </a:r>
          </a:p>
          <a:p>
            <a:pPr>
              <a:spcBef>
                <a:spcPts val="3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 well do they know their rights?</a:t>
            </a:r>
          </a:p>
          <a:p>
            <a:pPr>
              <a:spcBef>
                <a:spcPts val="3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what kind of situations they need the information?</a:t>
            </a:r>
          </a:p>
          <a:p>
            <a:pPr>
              <a:spcBef>
                <a:spcPts val="3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What kind of attitudes and expectations do they have about using healthcare services?</a:t>
            </a:r>
          </a:p>
          <a:p>
            <a:pPr>
              <a:spcBef>
                <a:spcPts val="3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From where do they search for the information?</a:t>
            </a:r>
          </a:p>
          <a:p>
            <a:pPr>
              <a:spcBef>
                <a:spcPts val="30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two weeks, we reached 96 respondents via Facebook and Twitter.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41368"/>
            <a:ext cx="2292965" cy="900000"/>
          </a:xfrm>
          <a:prstGeom prst="rect">
            <a:avLst/>
          </a:prstGeom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2472477" y="5931328"/>
            <a:ext cx="917699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crossborderhealth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#Patients4CBHC </a:t>
            </a:r>
          </a:p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piamabl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@rajayhteyspiste</a:t>
            </a:r>
            <a:endParaRPr lang="fi-FI" sz="2000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1144" y="548680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find out?</a:t>
            </a:r>
            <a:b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6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(Read </a:t>
            </a:r>
            <a:r>
              <a:rPr lang="fi-FI" sz="16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fi-FI" sz="16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r>
              <a:rPr lang="fi-FI" sz="16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3200" b="1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68052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Issues concerning cross-border healthcare are not well known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Only 24% regarded their knowledge of the use of healthcare services abroad as good or very good, whereas 65% considered their knowledge average or worse than average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Yet the information is needed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 of the respondents said that they or their family member had used healthcare services abroad.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 of the respondents had needed or looked for information for the treatment of their own or their family member’s illness abroad.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Those heading abroad are interested in places of treatment, costs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medicines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Information is searched for and found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this information in our webpage, but it’s not yet well known (only 15 % have visited our website)</a:t>
            </a:r>
          </a:p>
          <a:p>
            <a:pPr lvl="1">
              <a:spcBef>
                <a:spcPts val="300"/>
              </a:spcBef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41368"/>
            <a:ext cx="2292965" cy="900000"/>
          </a:xfrm>
          <a:prstGeom prst="rect">
            <a:avLst/>
          </a:prstGeom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2472477" y="5931328"/>
            <a:ext cx="917699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crossborderhealth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#Patients4CBHC </a:t>
            </a:r>
          </a:p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piamabl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@rajayhteyspiste</a:t>
            </a:r>
            <a:endParaRPr lang="fi-FI" sz="2000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fi-FI" sz="3200" b="1" dirty="0" err="1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3200" b="1" dirty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fi-FI" sz="3200" b="1" dirty="0" err="1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fi-FI" sz="3200" b="1" dirty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3200" b="1" dirty="0" err="1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fi-FI" sz="3200" b="1" dirty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are going to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Market our website and services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search engines and events etc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Communicate via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Twitter and our website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Collaborate with our partners and find more partners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our website more user-friendly (understandable messages, graphics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there something that you would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expect from us?</a:t>
            </a:r>
          </a:p>
          <a:p>
            <a:pPr>
              <a:spcBef>
                <a:spcPts val="30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41368"/>
            <a:ext cx="2292965" cy="900000"/>
          </a:xfrm>
          <a:prstGeom prst="rect">
            <a:avLst/>
          </a:prstGeo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2472477" y="5931328"/>
            <a:ext cx="917699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crossborderhealth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#Patients4CBHC </a:t>
            </a:r>
          </a:p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piamabl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@rajayhteyspiste</a:t>
            </a:r>
            <a:endParaRPr lang="fi-FI" sz="2000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146040"/>
            <a:ext cx="4635232" cy="26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fi-FI" sz="32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200" b="1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i-FI" sz="3200" b="1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i-FI" sz="3200" b="1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www.choosehealthcare.fi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us on Twitter: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@rajayhteyspiste</a:t>
            </a: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us </a:t>
            </a: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e-mail: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yhteyspiste@kela.fi</a:t>
            </a:r>
            <a:endParaRPr lang="fi-F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41368"/>
            <a:ext cx="2292965" cy="900000"/>
          </a:xfrm>
          <a:prstGeom prst="rect">
            <a:avLst/>
          </a:prstGeo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2472477" y="5931328"/>
            <a:ext cx="917699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crossborderhealth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#Patients4CBHC </a:t>
            </a:r>
          </a:p>
          <a:p>
            <a:pPr algn="l"/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fi-FI" sz="2000" dirty="0" err="1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piamabl</a:t>
            </a:r>
            <a:r>
              <a:rPr lang="fi-FI" sz="2000" dirty="0" smtClean="0">
                <a:solidFill>
                  <a:srgbClr val="0097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@rajayhteyspiste</a:t>
            </a:r>
            <a:endParaRPr lang="fi-FI" sz="2000" dirty="0">
              <a:solidFill>
                <a:srgbClr val="0097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088" y="3063603"/>
            <a:ext cx="7992888" cy="23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873</Words>
  <Application>Microsoft Office PowerPoint</Application>
  <PresentationFormat>Näytössä katseltava diaesitys (4:3)</PresentationFormat>
  <Paragraphs>131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Office-teema</vt:lpstr>
      <vt:lpstr>Implementation of the Patient Directive in Finland </vt:lpstr>
      <vt:lpstr>Contents</vt:lpstr>
      <vt:lpstr>Finnish NCP is sited in Kela</vt:lpstr>
      <vt:lpstr>Finnish NCP: How do we serve?</vt:lpstr>
      <vt:lpstr>Patient Directive in Finland</vt:lpstr>
      <vt:lpstr>Knowing our customers</vt:lpstr>
      <vt:lpstr>What did we find out? (Read more here) </vt:lpstr>
      <vt:lpstr>What are we going to do?</vt:lpstr>
      <vt:lpstr>Thank you!</vt:lpstr>
    </vt:vector>
  </TitlesOfParts>
  <Company>Kela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Hoitopaikanvalinta.fi Tilannekatsaus ja loppuvuoden suunnitelmat</dc:title>
  <dc:creator>Qvist Annamari</dc:creator>
  <cp:lastModifiedBy>Blomqvist Pia</cp:lastModifiedBy>
  <cp:revision>92</cp:revision>
  <cp:lastPrinted>2017-02-03T07:34:33Z</cp:lastPrinted>
  <dcterms:created xsi:type="dcterms:W3CDTF">2016-09-13T11:40:24Z</dcterms:created>
  <dcterms:modified xsi:type="dcterms:W3CDTF">2017-12-01T12:31:27Z</dcterms:modified>
</cp:coreProperties>
</file>