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76" r:id="rId6"/>
    <p:sldId id="259" r:id="rId7"/>
    <p:sldId id="279" r:id="rId8"/>
    <p:sldId id="278" r:id="rId9"/>
    <p:sldId id="280" r:id="rId10"/>
    <p:sldId id="281" r:id="rId11"/>
    <p:sldId id="282" r:id="rId12"/>
    <p:sldId id="275" r:id="rId13"/>
  </p:sldIdLst>
  <p:sldSz cx="9144000" cy="5715000" type="screen16x1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CCAC"/>
    <a:srgbClr val="B0D0A6"/>
    <a:srgbClr val="FEF4F0"/>
    <a:srgbClr val="FBE1E8"/>
    <a:srgbClr val="C6DAC0"/>
    <a:srgbClr val="E6CCE1"/>
    <a:srgbClr val="E96191"/>
    <a:srgbClr val="E2CFA3"/>
    <a:srgbClr val="DA002F"/>
    <a:srgbClr val="A66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0" autoAdjust="0"/>
    <p:restoredTop sz="52830" autoAdjust="0"/>
  </p:normalViewPr>
  <p:slideViewPr>
    <p:cSldViewPr>
      <p:cViewPr varScale="1">
        <p:scale>
          <a:sx n="58" d="100"/>
          <a:sy n="58" d="100"/>
        </p:scale>
        <p:origin x="2160" y="6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24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CC96780-9840-45C8-B3FF-D2CB0F162603}" type="datetimeFigureOut">
              <a:rPr lang="sv-SE"/>
              <a:pPr>
                <a:defRPr/>
              </a:pPr>
              <a:t>2017-12-01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C63394-F0ED-4F13-AD7C-755F7FC4D11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48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DAF1-C826-4273-AFD9-16DD9780718F}" type="datetimeFigureOut">
              <a:rPr lang="sv-SE" smtClean="0"/>
              <a:t>2017-12-01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9E3C7-28AE-4353-AAA8-F0D47A823C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4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9E3C7-28AE-4353-AAA8-F0D47A823C6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894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9E3C7-28AE-4353-AAA8-F0D47A823C6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0718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9E3C7-28AE-4353-AAA8-F0D47A823C6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7020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9E3C7-28AE-4353-AAA8-F0D47A823C6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7732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9E3C7-28AE-4353-AAA8-F0D47A823C6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3795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9E3C7-28AE-4353-AAA8-F0D47A823C6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8633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9E3C7-28AE-4353-AAA8-F0D47A823C6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9824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9E3C7-28AE-4353-AAA8-F0D47A823C6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451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064527"/>
            <a:ext cx="7772400" cy="1225021"/>
          </a:xfrm>
        </p:spPr>
        <p:txBody>
          <a:bodyPr/>
          <a:lstStyle>
            <a:lvl1pPr algn="ctr">
              <a:defRPr sz="3600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05572"/>
            <a:ext cx="6400800" cy="146050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600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Underrubrik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1763689" y="1476648"/>
            <a:ext cx="5616624" cy="431800"/>
          </a:xfrm>
        </p:spPr>
        <p:txBody>
          <a:bodyPr/>
          <a:lstStyle>
            <a:lvl1pPr marL="0" indent="0" algn="ctr">
              <a:buNone/>
              <a:defRPr sz="2000" b="0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sv-SE" smtClean="0"/>
              <a:t>Liten rubrik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90948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kärm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291138"/>
          </a:xfrm>
        </p:spPr>
        <p:txBody>
          <a:bodyPr bIns="432000" anchor="b"/>
          <a:lstStyle>
            <a:lvl1pPr marL="0" indent="0" algn="ctr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cxnSp>
        <p:nvCxnSpPr>
          <p:cNvPr id="4" name="Rak 3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58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5" hasCustomPrompt="1"/>
          </p:nvPr>
        </p:nvSpPr>
        <p:spPr>
          <a:xfrm>
            <a:off x="611560" y="1056927"/>
            <a:ext cx="7920880" cy="41048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 smtClean="0"/>
              <a:t>Klicka på en ikon för att lägga till bildmaterial</a:t>
            </a:r>
            <a:endParaRPr lang="sv-SE" noProof="0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425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5" name="Rak 4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811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5"/>
          <p:cNvSpPr>
            <a:spLocks noGrp="1"/>
          </p:cNvSpPr>
          <p:nvPr>
            <p:ph sz="quarter" idx="16" hasCustomPrompt="1"/>
          </p:nvPr>
        </p:nvSpPr>
        <p:spPr>
          <a:xfrm>
            <a:off x="4603750" y="1417638"/>
            <a:ext cx="4183063" cy="2989262"/>
          </a:xfrm>
        </p:spPr>
        <p:txBody>
          <a:bodyPr/>
          <a:lstStyle/>
          <a:p>
            <a:pPr lvl="0"/>
            <a:r>
              <a:rPr lang="sv-SE" noProof="0" dirty="0" smtClean="0"/>
              <a:t>Klicka på en ikon för att lägga till bildmaterial</a:t>
            </a:r>
            <a:endParaRPr lang="sv-SE" noProof="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5" hasCustomPrompt="1"/>
          </p:nvPr>
        </p:nvSpPr>
        <p:spPr>
          <a:xfrm>
            <a:off x="323850" y="1417638"/>
            <a:ext cx="4183063" cy="2989262"/>
          </a:xfrm>
        </p:spPr>
        <p:txBody>
          <a:bodyPr/>
          <a:lstStyle/>
          <a:p>
            <a:pPr lvl="0"/>
            <a:r>
              <a:rPr lang="sv-SE" noProof="0" dirty="0" smtClean="0"/>
              <a:t>Klicka på en ikon för att lägga till bildmaterial</a:t>
            </a:r>
            <a:endParaRPr lang="sv-SE" noProof="0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425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390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/>
          <p:cNvSpPr>
            <a:spLocks noGrp="1"/>
          </p:cNvSpPr>
          <p:nvPr>
            <p:ph sz="quarter" idx="14" hasCustomPrompt="1"/>
          </p:nvPr>
        </p:nvSpPr>
        <p:spPr>
          <a:xfrm>
            <a:off x="323528" y="1114104"/>
            <a:ext cx="5372476" cy="3975644"/>
          </a:xfrm>
        </p:spPr>
        <p:txBody>
          <a:bodyPr/>
          <a:lstStyle/>
          <a:p>
            <a:pPr lvl="0"/>
            <a:r>
              <a:rPr lang="sv-SE" noProof="0" dirty="0" smtClean="0"/>
              <a:t>Klicka på en ikon för att lägga till bildmaterial</a:t>
            </a:r>
            <a:endParaRPr lang="sv-SE" noProof="0" dirty="0"/>
          </a:p>
        </p:txBody>
      </p:sp>
      <p:sp>
        <p:nvSpPr>
          <p:cNvPr id="5" name="Platshållare för bild 3"/>
          <p:cNvSpPr>
            <a:spLocks noGrp="1"/>
          </p:cNvSpPr>
          <p:nvPr>
            <p:ph type="pic" sz="quarter" idx="11"/>
          </p:nvPr>
        </p:nvSpPr>
        <p:spPr>
          <a:xfrm>
            <a:off x="5781766" y="1113558"/>
            <a:ext cx="3001762" cy="1938376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425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9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5781766" y="3151372"/>
            <a:ext cx="3001762" cy="1938376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179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430707" y="1129308"/>
            <a:ext cx="2772000" cy="3528392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sp>
        <p:nvSpPr>
          <p:cNvPr id="5" name="Platshållare för bild 3"/>
          <p:cNvSpPr>
            <a:spLocks noGrp="1"/>
          </p:cNvSpPr>
          <p:nvPr>
            <p:ph type="pic" sz="quarter" idx="11"/>
          </p:nvPr>
        </p:nvSpPr>
        <p:spPr>
          <a:xfrm>
            <a:off x="3291976" y="1129308"/>
            <a:ext cx="2556000" cy="1715069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425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2" name="Platshållare för bild 3"/>
          <p:cNvSpPr>
            <a:spLocks noGrp="1"/>
          </p:cNvSpPr>
          <p:nvPr>
            <p:ph type="pic" sz="quarter" idx="14"/>
          </p:nvPr>
        </p:nvSpPr>
        <p:spPr>
          <a:xfrm>
            <a:off x="3291976" y="2942208"/>
            <a:ext cx="2556000" cy="1715069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5"/>
          </p:nvPr>
        </p:nvSpPr>
        <p:spPr>
          <a:xfrm>
            <a:off x="5930874" y="1129308"/>
            <a:ext cx="2772000" cy="3528392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cxnSp>
        <p:nvCxnSpPr>
          <p:cNvPr id="10" name="Rak 9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165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:\Info\Informationsprodukter\- Pågående uppdrag -\Hampus Edström\- Grafisk profil -\Powerpoint-mall\Texturer\Grön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"/>
            <a:ext cx="9144000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43070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a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:\Info\Informationsprodukter\- Pågående uppdrag -\Hampus Edström\- Grafisk profil -\Powerpoint-mall\Texturer\Rosa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2" y="-2"/>
            <a:ext cx="9141958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732794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d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I:\Info\Informationsprodukter\- Pågående uppdrag -\Hampus Edström\- Grafisk profil -\Powerpoint-mall\Texturer\Sand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0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798939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:\Info\Informationsprodukter\- Pågående uppdrag -\Hampus Edström\- Grafisk profil -\Powerpoint-mall\Texturer\Blå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562605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l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:\Info\Informationsprodukter\- Pågående uppdrag -\Hampus Edström\- Grafisk profil -\Powerpoint-mall\Texturer\Gul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12292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5" name="Rak 4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52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>
          <a:xfrm>
            <a:off x="323850" y="1504950"/>
            <a:ext cx="6480175" cy="3584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5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1095401"/>
            <a:ext cx="8424936" cy="360040"/>
          </a:xfrm>
        </p:spPr>
        <p:txBody>
          <a:bodyPr/>
          <a:lstStyle>
            <a:lvl1pPr marL="0" indent="0">
              <a:buNone/>
              <a:defRPr b="1" spc="-2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 b="1"/>
            </a:lvl2pPr>
            <a:lvl3pPr>
              <a:defRPr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sv-SE" dirty="0" smtClean="0"/>
              <a:t>Underrubrik</a:t>
            </a:r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5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1095401"/>
            <a:ext cx="7416824" cy="36004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sv-SE" b="1" spc="-20" baseline="0" dirty="0" smtClean="0"/>
            </a:lvl1pPr>
          </a:lstStyle>
          <a:p>
            <a:pPr marL="0" lvl="0" indent="0">
              <a:buNone/>
            </a:pPr>
            <a:r>
              <a:rPr lang="sv-SE" dirty="0" smtClean="0"/>
              <a:t>Underrubrik</a:t>
            </a:r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9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5" name="Rak 4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49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ak 2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43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ligg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323850" y="1098550"/>
            <a:ext cx="4679950" cy="39195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2" hasCustomPrompt="1"/>
          </p:nvPr>
        </p:nvSpPr>
        <p:spPr>
          <a:xfrm>
            <a:off x="5165735" y="1213386"/>
            <a:ext cx="3527425" cy="25923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 smtClean="0"/>
              <a:t>Klicka på en ikon för att lägga till liggande bildmaterial</a:t>
            </a:r>
            <a:endParaRPr lang="sv-SE" noProof="0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19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tåe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323850" y="1098550"/>
            <a:ext cx="5543550" cy="39195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2" hasCustomPrompt="1"/>
          </p:nvPr>
        </p:nvSpPr>
        <p:spPr>
          <a:xfrm>
            <a:off x="6027738" y="1214438"/>
            <a:ext cx="2663825" cy="3371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 smtClean="0"/>
              <a:t>Klicka på en ikon för att lägga till stående bildmaterial</a:t>
            </a:r>
            <a:endParaRPr lang="sv-SE" noProof="0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96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2"/>
          </p:nvPr>
        </p:nvSpPr>
        <p:spPr>
          <a:xfrm>
            <a:off x="-1588" y="0"/>
            <a:ext cx="9144001" cy="529113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300"/>
              </a:spcAft>
              <a:buClr>
                <a:srgbClr val="52A259"/>
              </a:buClr>
              <a:buSzPct val="120000"/>
              <a:buFontTx/>
              <a:buNone/>
              <a:tabLst/>
              <a:defRPr/>
            </a:lvl1pPr>
          </a:lstStyle>
          <a:p>
            <a:pPr marL="216000" marR="0" lvl="0" indent="-216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300"/>
              </a:spcAft>
              <a:buClr>
                <a:srgbClr val="52A259"/>
              </a:buClr>
              <a:buSzPct val="120000"/>
              <a:buFontTx/>
              <a:buChar char="•"/>
              <a:tabLst/>
              <a:defRPr/>
            </a:pPr>
            <a:r>
              <a:rPr kumimoji="0" lang="sv-SE" sz="2000" b="0" i="0" u="none" strike="noStrike" kern="0" cap="none" spc="0" normalizeH="0" baseline="0" noProof="0" smtClean="0">
                <a:ln>
                  <a:noFill/>
                </a:ln>
                <a:solidFill>
                  <a:srgbClr val="1E1E1E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Klicka på ikonen för att lägga till en bild</a:t>
            </a:r>
            <a:endParaRPr kumimoji="0" lang="sv-SE" sz="2000" b="0" i="0" u="none" strike="noStrike" kern="0" cap="none" spc="0" normalizeH="0" baseline="0" noProof="0" dirty="0">
              <a:ln>
                <a:noFill/>
              </a:ln>
              <a:solidFill>
                <a:srgbClr val="1E1E1E">
                  <a:lumMod val="90000"/>
                  <a:lumOff val="1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-803" y="4111023"/>
            <a:ext cx="9144000" cy="661308"/>
          </a:xfrm>
          <a:solidFill>
            <a:schemeClr val="bg1">
              <a:alpha val="85000"/>
            </a:schemeClr>
          </a:solidFill>
        </p:spPr>
        <p:txBody>
          <a:bodyPr tIns="108000" bIns="108000">
            <a:spAutoFit/>
          </a:bodyPr>
          <a:lstStyle>
            <a:lvl1pPr algn="ctr">
              <a:defRPr sz="32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10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0312" y="5407183"/>
            <a:ext cx="1334466" cy="188218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95796"/>
            <a:ext cx="84600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098995"/>
            <a:ext cx="8229600" cy="390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 smtClean="0"/>
              <a:t>Klicka här för att ändra format på bakgrundstexten</a:t>
            </a:r>
          </a:p>
          <a:p>
            <a:pPr lvl="1"/>
            <a:r>
              <a:rPr lang="sv-SE" altLang="sv-SE" dirty="0" smtClean="0"/>
              <a:t>Nivå två</a:t>
            </a:r>
          </a:p>
          <a:p>
            <a:pPr lvl="2"/>
            <a:r>
              <a:rPr lang="sv-SE" altLang="sv-SE" dirty="0" smtClean="0"/>
              <a:t>Nivå tre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white">
          <a:xfrm>
            <a:off x="326708" y="5392889"/>
            <a:ext cx="709200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0DE8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sv-SE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rial" charset="0"/>
              </a:rPr>
              <a:t>Sid </a:t>
            </a:r>
            <a:fld id="{92A271D3-63F0-4971-ADFC-80DA04F2BEB2}" type="slidenum">
              <a:rPr lang="sv-SE" altLang="sv-SE" sz="1000" b="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rial" charset="0"/>
              </a:rPr>
              <a:pPr/>
              <a:t>‹#›</a:t>
            </a:fld>
            <a:r>
              <a:rPr lang="sv-SE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rial" charset="0"/>
              </a:rPr>
              <a:t> • 2017-12-04</a:t>
            </a:r>
            <a:r>
              <a:rPr lang="sv-SE" altLang="sv-SE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sv-SE" altLang="sv-SE" sz="1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• </a:t>
            </a:r>
            <a:r>
              <a:rPr lang="en-US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rial" charset="0"/>
              </a:rPr>
              <a:t>EPF Roundtable on Cross-Border Healthcare </a:t>
            </a:r>
            <a:r>
              <a:rPr lang="sv-SE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Arial" charset="0"/>
              </a:rPr>
              <a:t>• @</a:t>
            </a:r>
            <a:r>
              <a:rPr lang="sv-SE" altLang="sv-SE" sz="1000" b="0" kern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Arial" charset="0"/>
              </a:rPr>
              <a:t>fk_media</a:t>
            </a:r>
            <a:r>
              <a:rPr lang="sv-SE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Arial" charset="0"/>
              </a:rPr>
              <a:t> • #</a:t>
            </a:r>
            <a:r>
              <a:rPr lang="sv-SE" altLang="sv-SE" sz="1000" b="0" kern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Arial" charset="0"/>
              </a:rPr>
              <a:t>crossborderhealth</a:t>
            </a:r>
            <a:r>
              <a:rPr lang="sv-SE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Arial" charset="0"/>
              </a:rPr>
              <a:t> #Patients4CBHC</a:t>
            </a:r>
            <a:endParaRPr lang="sv-SE" altLang="sv-SE" sz="1000" b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46" r:id="rId3"/>
    <p:sldLayoutId id="2147483753" r:id="rId4"/>
    <p:sldLayoutId id="2147483744" r:id="rId5"/>
    <p:sldLayoutId id="2147483745" r:id="rId6"/>
    <p:sldLayoutId id="2147483742" r:id="rId7"/>
    <p:sldLayoutId id="2147483743" r:id="rId8"/>
    <p:sldLayoutId id="2147483726" r:id="rId9"/>
    <p:sldLayoutId id="2147483732" r:id="rId10"/>
    <p:sldLayoutId id="2147483747" r:id="rId11"/>
    <p:sldLayoutId id="2147483752" r:id="rId12"/>
    <p:sldLayoutId id="2147483733" r:id="rId13"/>
    <p:sldLayoutId id="2147483734" r:id="rId14"/>
    <p:sldLayoutId id="2147483748" r:id="rId15"/>
    <p:sldLayoutId id="2147483751" r:id="rId16"/>
    <p:sldLayoutId id="2147483736" r:id="rId17"/>
    <p:sldLayoutId id="2147483750" r:id="rId18"/>
    <p:sldLayoutId id="2147483749" r:id="rId1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spc="-8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0601D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0601D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0601D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0601D"/>
          </a:solidFill>
          <a:latin typeface="Arial" charset="0"/>
        </a:defRPr>
      </a:lvl9pPr>
    </p:titleStyle>
    <p:bodyStyle>
      <a:lvl1pPr marL="216000" indent="-216000" algn="l" rtl="0" eaLnBrk="1" fontAlgn="base" hangingPunct="1">
        <a:spcBef>
          <a:spcPts val="800"/>
        </a:spcBef>
        <a:spcAft>
          <a:spcPts val="300"/>
        </a:spcAft>
        <a:buClr>
          <a:schemeClr val="accent1"/>
        </a:buClr>
        <a:buSzPct val="120000"/>
        <a:buChar char="•"/>
        <a:defRPr sz="2000" spc="0" baseline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04000" indent="-252000" algn="l" rtl="0" eaLnBrk="1" fontAlgn="base" hangingPunct="1">
        <a:spcBef>
          <a:spcPts val="0"/>
        </a:spcBef>
        <a:spcAft>
          <a:spcPts val="300"/>
        </a:spcAft>
        <a:buClr>
          <a:schemeClr val="accent1"/>
        </a:buClr>
        <a:buSzPct val="120000"/>
        <a:buFont typeface="Arial" charset="0"/>
        <a:buChar char="–"/>
        <a:defRPr spc="0" baseline="0">
          <a:solidFill>
            <a:schemeClr val="tx1">
              <a:lumMod val="90000"/>
              <a:lumOff val="10000"/>
            </a:schemeClr>
          </a:solidFill>
          <a:latin typeface="+mn-lt"/>
        </a:defRPr>
      </a:lvl2pPr>
      <a:lvl3pPr marL="756000" indent="-216000" algn="l" rtl="0" eaLnBrk="1" fontAlgn="base" hangingPunct="1">
        <a:spcBef>
          <a:spcPts val="0"/>
        </a:spcBef>
        <a:spcAft>
          <a:spcPts val="300"/>
        </a:spcAft>
        <a:buClr>
          <a:schemeClr val="accent1"/>
        </a:buClr>
        <a:buSzPct val="120000"/>
        <a:buFont typeface="Arial" charset="0"/>
        <a:buChar char="–"/>
        <a:defRPr sz="1600" spc="0" baseline="0">
          <a:solidFill>
            <a:schemeClr val="tx1">
              <a:lumMod val="90000"/>
              <a:lumOff val="10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sakringskassan.s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685800" y="1129308"/>
            <a:ext cx="7772400" cy="2160241"/>
          </a:xfrm>
        </p:spPr>
        <p:txBody>
          <a:bodyPr/>
          <a:lstStyle/>
          <a:p>
            <a:r>
              <a:rPr lang="en-US" dirty="0" smtClean="0"/>
              <a:t>Informing patients about  </a:t>
            </a:r>
            <a:r>
              <a:rPr lang="en-US" dirty="0" smtClean="0"/>
              <a:t>healthcare abroad: one-way information or mutual communication?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v-SE" dirty="0" smtClean="0"/>
              <a:t>Ulrich Heiduck, Business </a:t>
            </a:r>
            <a:r>
              <a:rPr lang="sv-SE" dirty="0" err="1" smtClean="0"/>
              <a:t>Developer</a:t>
            </a:r>
            <a:endParaRPr lang="sv-SE" dirty="0" smtClean="0"/>
          </a:p>
          <a:p>
            <a:pPr algn="l"/>
            <a:r>
              <a:rPr lang="sv-SE" dirty="0"/>
              <a:t>Swedish Social Insurance </a:t>
            </a:r>
            <a:r>
              <a:rPr lang="sv-SE" dirty="0" smtClean="0"/>
              <a:t>Agency</a:t>
            </a:r>
          </a:p>
          <a:p>
            <a:pPr algn="l"/>
            <a:r>
              <a:rPr lang="en-US" dirty="0" smtClean="0"/>
              <a:t>NCP </a:t>
            </a:r>
            <a:r>
              <a:rPr lang="en-US" dirty="0"/>
              <a:t>for Cross-Border Health </a:t>
            </a:r>
            <a:r>
              <a:rPr lang="en-US" dirty="0" smtClean="0"/>
              <a:t>Care</a:t>
            </a:r>
          </a:p>
          <a:p>
            <a:pPr algn="l"/>
            <a:r>
              <a:rPr lang="en-US" dirty="0"/>
              <a:t>Twitter: @</a:t>
            </a:r>
            <a:r>
              <a:rPr lang="en-US" dirty="0" err="1"/>
              <a:t>fk_media</a:t>
            </a:r>
            <a:endParaRPr lang="en-US" dirty="0" smtClean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Sweden</a:t>
            </a:r>
            <a:endParaRPr lang="sv-SE" dirty="0"/>
          </a:p>
        </p:txBody>
      </p:sp>
      <p:grpSp>
        <p:nvGrpSpPr>
          <p:cNvPr id="37891" name="Grupp 2"/>
          <p:cNvGrpSpPr>
            <a:grpSpLocks/>
          </p:cNvGrpSpPr>
          <p:nvPr/>
        </p:nvGrpSpPr>
        <p:grpSpPr bwMode="auto">
          <a:xfrm>
            <a:off x="684213" y="989013"/>
            <a:ext cx="1646237" cy="4005262"/>
            <a:chOff x="3635375" y="581025"/>
            <a:chExt cx="1873250" cy="4552950"/>
          </a:xfrm>
        </p:grpSpPr>
        <p:sp>
          <p:nvSpPr>
            <p:cNvPr id="37917" name="Freeform 17"/>
            <p:cNvSpPr>
              <a:spLocks/>
            </p:cNvSpPr>
            <p:nvPr/>
          </p:nvSpPr>
          <p:spPr bwMode="auto">
            <a:xfrm>
              <a:off x="3635375" y="581025"/>
              <a:ext cx="1873250" cy="4552950"/>
            </a:xfrm>
            <a:custGeom>
              <a:avLst/>
              <a:gdLst>
                <a:gd name="T0" fmla="*/ 1254125 w 1180"/>
                <a:gd name="T1" fmla="*/ 198438 h 2868"/>
                <a:gd name="T2" fmla="*/ 1068388 w 1180"/>
                <a:gd name="T3" fmla="*/ 212725 h 2868"/>
                <a:gd name="T4" fmla="*/ 938213 w 1180"/>
                <a:gd name="T5" fmla="*/ 376238 h 2868"/>
                <a:gd name="T6" fmla="*/ 828675 w 1180"/>
                <a:gd name="T7" fmla="*/ 650875 h 2868"/>
                <a:gd name="T8" fmla="*/ 658813 w 1180"/>
                <a:gd name="T9" fmla="*/ 1012825 h 2868"/>
                <a:gd name="T10" fmla="*/ 531813 w 1180"/>
                <a:gd name="T11" fmla="*/ 1565275 h 2868"/>
                <a:gd name="T12" fmla="*/ 336550 w 1180"/>
                <a:gd name="T13" fmla="*/ 1712913 h 2868"/>
                <a:gd name="T14" fmla="*/ 250825 w 1180"/>
                <a:gd name="T15" fmla="*/ 2047875 h 2868"/>
                <a:gd name="T16" fmla="*/ 254000 w 1180"/>
                <a:gd name="T17" fmla="*/ 2265363 h 2868"/>
                <a:gd name="T18" fmla="*/ 263525 w 1180"/>
                <a:gd name="T19" fmla="*/ 2498725 h 2868"/>
                <a:gd name="T20" fmla="*/ 233363 w 1180"/>
                <a:gd name="T21" fmla="*/ 2679700 h 2868"/>
                <a:gd name="T22" fmla="*/ 257175 w 1180"/>
                <a:gd name="T23" fmla="*/ 2963863 h 2868"/>
                <a:gd name="T24" fmla="*/ 109538 w 1180"/>
                <a:gd name="T25" fmla="*/ 3138488 h 2868"/>
                <a:gd name="T26" fmla="*/ 60325 w 1180"/>
                <a:gd name="T27" fmla="*/ 3303588 h 2868"/>
                <a:gd name="T28" fmla="*/ 9525 w 1180"/>
                <a:gd name="T29" fmla="*/ 3427413 h 2868"/>
                <a:gd name="T30" fmla="*/ 58738 w 1180"/>
                <a:gd name="T31" fmla="*/ 3581400 h 2868"/>
                <a:gd name="T32" fmla="*/ 71438 w 1180"/>
                <a:gd name="T33" fmla="*/ 3681413 h 2868"/>
                <a:gd name="T34" fmla="*/ 84138 w 1180"/>
                <a:gd name="T35" fmla="*/ 3756025 h 2868"/>
                <a:gd name="T36" fmla="*/ 149225 w 1180"/>
                <a:gd name="T37" fmla="*/ 3844925 h 2868"/>
                <a:gd name="T38" fmla="*/ 185738 w 1180"/>
                <a:gd name="T39" fmla="*/ 3978275 h 2868"/>
                <a:gd name="T40" fmla="*/ 246063 w 1180"/>
                <a:gd name="T41" fmla="*/ 4094163 h 2868"/>
                <a:gd name="T42" fmla="*/ 260350 w 1180"/>
                <a:gd name="T43" fmla="*/ 4165600 h 2868"/>
                <a:gd name="T44" fmla="*/ 220663 w 1180"/>
                <a:gd name="T45" fmla="*/ 4235450 h 2868"/>
                <a:gd name="T46" fmla="*/ 317500 w 1180"/>
                <a:gd name="T47" fmla="*/ 4427538 h 2868"/>
                <a:gd name="T48" fmla="*/ 263525 w 1180"/>
                <a:gd name="T49" fmla="*/ 4533900 h 2868"/>
                <a:gd name="T50" fmla="*/ 420688 w 1180"/>
                <a:gd name="T51" fmla="*/ 4518025 h 2868"/>
                <a:gd name="T52" fmla="*/ 525463 w 1180"/>
                <a:gd name="T53" fmla="*/ 4532313 h 2868"/>
                <a:gd name="T54" fmla="*/ 528638 w 1180"/>
                <a:gd name="T55" fmla="*/ 4364038 h 2868"/>
                <a:gd name="T56" fmla="*/ 639763 w 1180"/>
                <a:gd name="T57" fmla="*/ 4316413 h 2868"/>
                <a:gd name="T58" fmla="*/ 744538 w 1180"/>
                <a:gd name="T59" fmla="*/ 4294188 h 2868"/>
                <a:gd name="T60" fmla="*/ 782638 w 1180"/>
                <a:gd name="T61" fmla="*/ 4279900 h 2868"/>
                <a:gd name="T62" fmla="*/ 836613 w 1180"/>
                <a:gd name="T63" fmla="*/ 4298950 h 2868"/>
                <a:gd name="T64" fmla="*/ 923925 w 1180"/>
                <a:gd name="T65" fmla="*/ 4089400 h 2868"/>
                <a:gd name="T66" fmla="*/ 960438 w 1180"/>
                <a:gd name="T67" fmla="*/ 3970338 h 2868"/>
                <a:gd name="T68" fmla="*/ 969963 w 1180"/>
                <a:gd name="T69" fmla="*/ 3792538 h 2868"/>
                <a:gd name="T70" fmla="*/ 984250 w 1180"/>
                <a:gd name="T71" fmla="*/ 3700463 h 2868"/>
                <a:gd name="T72" fmla="*/ 987425 w 1180"/>
                <a:gd name="T73" fmla="*/ 3516313 h 2868"/>
                <a:gd name="T74" fmla="*/ 996950 w 1180"/>
                <a:gd name="T75" fmla="*/ 3463925 h 2868"/>
                <a:gd name="T76" fmla="*/ 1128713 w 1180"/>
                <a:gd name="T77" fmla="*/ 3338513 h 2868"/>
                <a:gd name="T78" fmla="*/ 1241425 w 1180"/>
                <a:gd name="T79" fmla="*/ 3262313 h 2868"/>
                <a:gd name="T80" fmla="*/ 1231900 w 1180"/>
                <a:gd name="T81" fmla="*/ 3162300 h 2868"/>
                <a:gd name="T82" fmla="*/ 1296988 w 1180"/>
                <a:gd name="T83" fmla="*/ 3052763 h 2868"/>
                <a:gd name="T84" fmla="*/ 1227138 w 1180"/>
                <a:gd name="T85" fmla="*/ 2914650 h 2868"/>
                <a:gd name="T86" fmla="*/ 1108075 w 1180"/>
                <a:gd name="T87" fmla="*/ 2798763 h 2868"/>
                <a:gd name="T88" fmla="*/ 1027113 w 1180"/>
                <a:gd name="T89" fmla="*/ 2728913 h 2868"/>
                <a:gd name="T90" fmla="*/ 995363 w 1180"/>
                <a:gd name="T91" fmla="*/ 2470150 h 2868"/>
                <a:gd name="T92" fmla="*/ 1023938 w 1180"/>
                <a:gd name="T93" fmla="*/ 2378075 h 2868"/>
                <a:gd name="T94" fmla="*/ 1079500 w 1180"/>
                <a:gd name="T95" fmla="*/ 2206625 h 2868"/>
                <a:gd name="T96" fmla="*/ 1171575 w 1180"/>
                <a:gd name="T97" fmla="*/ 2060575 h 2868"/>
                <a:gd name="T98" fmla="*/ 1255713 w 1180"/>
                <a:gd name="T99" fmla="*/ 1943100 h 2868"/>
                <a:gd name="T100" fmla="*/ 1346200 w 1180"/>
                <a:gd name="T101" fmla="*/ 1852613 h 2868"/>
                <a:gd name="T102" fmla="*/ 1514475 w 1180"/>
                <a:gd name="T103" fmla="*/ 1620838 h 2868"/>
                <a:gd name="T104" fmla="*/ 1550988 w 1180"/>
                <a:gd name="T105" fmla="*/ 1320800 h 2868"/>
                <a:gd name="T106" fmla="*/ 1590675 w 1180"/>
                <a:gd name="T107" fmla="*/ 1208088 h 2868"/>
                <a:gd name="T108" fmla="*/ 1652588 w 1180"/>
                <a:gd name="T109" fmla="*/ 1039813 h 2868"/>
                <a:gd name="T110" fmla="*/ 1782763 w 1180"/>
                <a:gd name="T111" fmla="*/ 1027113 h 2868"/>
                <a:gd name="T112" fmla="*/ 1800225 w 1180"/>
                <a:gd name="T113" fmla="*/ 890588 h 2868"/>
                <a:gd name="T114" fmla="*/ 1747838 w 1180"/>
                <a:gd name="T115" fmla="*/ 582613 h 2868"/>
                <a:gd name="T116" fmla="*/ 1720850 w 1180"/>
                <a:gd name="T117" fmla="*/ 457200 h 2868"/>
                <a:gd name="T118" fmla="*/ 1644650 w 1180"/>
                <a:gd name="T119" fmla="*/ 236538 h 2868"/>
                <a:gd name="T120" fmla="*/ 1328738 w 1180"/>
                <a:gd name="T121" fmla="*/ 0 h 286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180" h="2868">
                  <a:moveTo>
                    <a:pt x="837" y="0"/>
                  </a:moveTo>
                  <a:lnTo>
                    <a:pt x="790" y="7"/>
                  </a:lnTo>
                  <a:lnTo>
                    <a:pt x="812" y="65"/>
                  </a:lnTo>
                  <a:lnTo>
                    <a:pt x="790" y="125"/>
                  </a:lnTo>
                  <a:lnTo>
                    <a:pt x="801" y="135"/>
                  </a:lnTo>
                  <a:lnTo>
                    <a:pt x="789" y="163"/>
                  </a:lnTo>
                  <a:lnTo>
                    <a:pt x="694" y="147"/>
                  </a:lnTo>
                  <a:lnTo>
                    <a:pt x="673" y="134"/>
                  </a:lnTo>
                  <a:lnTo>
                    <a:pt x="640" y="152"/>
                  </a:lnTo>
                  <a:lnTo>
                    <a:pt x="655" y="213"/>
                  </a:lnTo>
                  <a:lnTo>
                    <a:pt x="635" y="255"/>
                  </a:lnTo>
                  <a:lnTo>
                    <a:pt x="591" y="237"/>
                  </a:lnTo>
                  <a:lnTo>
                    <a:pt x="548" y="283"/>
                  </a:lnTo>
                  <a:lnTo>
                    <a:pt x="538" y="336"/>
                  </a:lnTo>
                  <a:lnTo>
                    <a:pt x="509" y="368"/>
                  </a:lnTo>
                  <a:lnTo>
                    <a:pt x="522" y="410"/>
                  </a:lnTo>
                  <a:lnTo>
                    <a:pt x="524" y="441"/>
                  </a:lnTo>
                  <a:lnTo>
                    <a:pt x="447" y="558"/>
                  </a:lnTo>
                  <a:lnTo>
                    <a:pt x="451" y="600"/>
                  </a:lnTo>
                  <a:lnTo>
                    <a:pt x="415" y="638"/>
                  </a:lnTo>
                  <a:lnTo>
                    <a:pt x="377" y="645"/>
                  </a:lnTo>
                  <a:lnTo>
                    <a:pt x="369" y="798"/>
                  </a:lnTo>
                  <a:lnTo>
                    <a:pt x="301" y="950"/>
                  </a:lnTo>
                  <a:lnTo>
                    <a:pt x="335" y="986"/>
                  </a:lnTo>
                  <a:lnTo>
                    <a:pt x="336" y="1047"/>
                  </a:lnTo>
                  <a:lnTo>
                    <a:pt x="319" y="1076"/>
                  </a:lnTo>
                  <a:lnTo>
                    <a:pt x="242" y="1065"/>
                  </a:lnTo>
                  <a:lnTo>
                    <a:pt x="212" y="1079"/>
                  </a:lnTo>
                  <a:lnTo>
                    <a:pt x="156" y="1161"/>
                  </a:lnTo>
                  <a:lnTo>
                    <a:pt x="165" y="1180"/>
                  </a:lnTo>
                  <a:lnTo>
                    <a:pt x="141" y="1224"/>
                  </a:lnTo>
                  <a:lnTo>
                    <a:pt x="158" y="1290"/>
                  </a:lnTo>
                  <a:lnTo>
                    <a:pt x="146" y="1303"/>
                  </a:lnTo>
                  <a:lnTo>
                    <a:pt x="147" y="1341"/>
                  </a:lnTo>
                  <a:lnTo>
                    <a:pt x="138" y="1368"/>
                  </a:lnTo>
                  <a:lnTo>
                    <a:pt x="160" y="1427"/>
                  </a:lnTo>
                  <a:lnTo>
                    <a:pt x="154" y="1499"/>
                  </a:lnTo>
                  <a:lnTo>
                    <a:pt x="139" y="1515"/>
                  </a:lnTo>
                  <a:lnTo>
                    <a:pt x="138" y="1538"/>
                  </a:lnTo>
                  <a:lnTo>
                    <a:pt x="166" y="1574"/>
                  </a:lnTo>
                  <a:lnTo>
                    <a:pt x="182" y="1581"/>
                  </a:lnTo>
                  <a:lnTo>
                    <a:pt x="207" y="1619"/>
                  </a:lnTo>
                  <a:lnTo>
                    <a:pt x="180" y="1681"/>
                  </a:lnTo>
                  <a:lnTo>
                    <a:pt x="147" y="1688"/>
                  </a:lnTo>
                  <a:lnTo>
                    <a:pt x="148" y="1737"/>
                  </a:lnTo>
                  <a:lnTo>
                    <a:pt x="173" y="1788"/>
                  </a:lnTo>
                  <a:lnTo>
                    <a:pt x="160" y="1825"/>
                  </a:lnTo>
                  <a:lnTo>
                    <a:pt x="162" y="1867"/>
                  </a:lnTo>
                  <a:lnTo>
                    <a:pt x="121" y="1917"/>
                  </a:lnTo>
                  <a:lnTo>
                    <a:pt x="95" y="1919"/>
                  </a:lnTo>
                  <a:lnTo>
                    <a:pt x="97" y="1957"/>
                  </a:lnTo>
                  <a:lnTo>
                    <a:pt x="69" y="1977"/>
                  </a:lnTo>
                  <a:lnTo>
                    <a:pt x="86" y="2035"/>
                  </a:lnTo>
                  <a:lnTo>
                    <a:pt x="63" y="2117"/>
                  </a:lnTo>
                  <a:lnTo>
                    <a:pt x="45" y="2118"/>
                  </a:lnTo>
                  <a:lnTo>
                    <a:pt x="38" y="2081"/>
                  </a:lnTo>
                  <a:lnTo>
                    <a:pt x="17" y="2081"/>
                  </a:lnTo>
                  <a:lnTo>
                    <a:pt x="0" y="2106"/>
                  </a:lnTo>
                  <a:lnTo>
                    <a:pt x="16" y="2137"/>
                  </a:lnTo>
                  <a:lnTo>
                    <a:pt x="6" y="2159"/>
                  </a:lnTo>
                  <a:lnTo>
                    <a:pt x="19" y="2206"/>
                  </a:lnTo>
                  <a:lnTo>
                    <a:pt x="7" y="2222"/>
                  </a:lnTo>
                  <a:lnTo>
                    <a:pt x="16" y="2246"/>
                  </a:lnTo>
                  <a:lnTo>
                    <a:pt x="37" y="2256"/>
                  </a:lnTo>
                  <a:lnTo>
                    <a:pt x="27" y="2279"/>
                  </a:lnTo>
                  <a:lnTo>
                    <a:pt x="62" y="2286"/>
                  </a:lnTo>
                  <a:lnTo>
                    <a:pt x="43" y="2305"/>
                  </a:lnTo>
                  <a:lnTo>
                    <a:pt x="45" y="2319"/>
                  </a:lnTo>
                  <a:lnTo>
                    <a:pt x="61" y="2307"/>
                  </a:lnTo>
                  <a:lnTo>
                    <a:pt x="51" y="2333"/>
                  </a:lnTo>
                  <a:lnTo>
                    <a:pt x="63" y="2352"/>
                  </a:lnTo>
                  <a:lnTo>
                    <a:pt x="53" y="2366"/>
                  </a:lnTo>
                  <a:lnTo>
                    <a:pt x="74" y="2375"/>
                  </a:lnTo>
                  <a:lnTo>
                    <a:pt x="77" y="2419"/>
                  </a:lnTo>
                  <a:lnTo>
                    <a:pt x="86" y="2438"/>
                  </a:lnTo>
                  <a:lnTo>
                    <a:pt x="94" y="2422"/>
                  </a:lnTo>
                  <a:lnTo>
                    <a:pt x="96" y="2448"/>
                  </a:lnTo>
                  <a:lnTo>
                    <a:pt x="107" y="2455"/>
                  </a:lnTo>
                  <a:lnTo>
                    <a:pt x="97" y="2466"/>
                  </a:lnTo>
                  <a:lnTo>
                    <a:pt x="117" y="2506"/>
                  </a:lnTo>
                  <a:lnTo>
                    <a:pt x="124" y="2528"/>
                  </a:lnTo>
                  <a:lnTo>
                    <a:pt x="138" y="2544"/>
                  </a:lnTo>
                  <a:lnTo>
                    <a:pt x="147" y="2547"/>
                  </a:lnTo>
                  <a:lnTo>
                    <a:pt x="155" y="2579"/>
                  </a:lnTo>
                  <a:lnTo>
                    <a:pt x="181" y="2587"/>
                  </a:lnTo>
                  <a:lnTo>
                    <a:pt x="185" y="2615"/>
                  </a:lnTo>
                  <a:lnTo>
                    <a:pt x="177" y="2636"/>
                  </a:lnTo>
                  <a:lnTo>
                    <a:pt x="164" y="2624"/>
                  </a:lnTo>
                  <a:lnTo>
                    <a:pt x="156" y="2631"/>
                  </a:lnTo>
                  <a:lnTo>
                    <a:pt x="176" y="2673"/>
                  </a:lnTo>
                  <a:lnTo>
                    <a:pt x="171" y="2678"/>
                  </a:lnTo>
                  <a:lnTo>
                    <a:pt x="139" y="2668"/>
                  </a:lnTo>
                  <a:lnTo>
                    <a:pt x="141" y="2698"/>
                  </a:lnTo>
                  <a:lnTo>
                    <a:pt x="172" y="2729"/>
                  </a:lnTo>
                  <a:lnTo>
                    <a:pt x="187" y="2778"/>
                  </a:lnTo>
                  <a:lnTo>
                    <a:pt x="200" y="2789"/>
                  </a:lnTo>
                  <a:lnTo>
                    <a:pt x="179" y="2805"/>
                  </a:lnTo>
                  <a:lnTo>
                    <a:pt x="182" y="2840"/>
                  </a:lnTo>
                  <a:lnTo>
                    <a:pt x="165" y="2838"/>
                  </a:lnTo>
                  <a:lnTo>
                    <a:pt x="166" y="2856"/>
                  </a:lnTo>
                  <a:lnTo>
                    <a:pt x="188" y="2853"/>
                  </a:lnTo>
                  <a:lnTo>
                    <a:pt x="212" y="2866"/>
                  </a:lnTo>
                  <a:lnTo>
                    <a:pt x="227" y="2868"/>
                  </a:lnTo>
                  <a:lnTo>
                    <a:pt x="265" y="2846"/>
                  </a:lnTo>
                  <a:lnTo>
                    <a:pt x="281" y="2845"/>
                  </a:lnTo>
                  <a:lnTo>
                    <a:pt x="295" y="2839"/>
                  </a:lnTo>
                  <a:lnTo>
                    <a:pt x="312" y="2853"/>
                  </a:lnTo>
                  <a:lnTo>
                    <a:pt x="331" y="2855"/>
                  </a:lnTo>
                  <a:lnTo>
                    <a:pt x="352" y="2822"/>
                  </a:lnTo>
                  <a:lnTo>
                    <a:pt x="344" y="2795"/>
                  </a:lnTo>
                  <a:lnTo>
                    <a:pt x="332" y="2790"/>
                  </a:lnTo>
                  <a:lnTo>
                    <a:pt x="333" y="2749"/>
                  </a:lnTo>
                  <a:lnTo>
                    <a:pt x="349" y="2743"/>
                  </a:lnTo>
                  <a:lnTo>
                    <a:pt x="373" y="2713"/>
                  </a:lnTo>
                  <a:lnTo>
                    <a:pt x="391" y="2729"/>
                  </a:lnTo>
                  <a:lnTo>
                    <a:pt x="403" y="2719"/>
                  </a:lnTo>
                  <a:lnTo>
                    <a:pt x="400" y="2698"/>
                  </a:lnTo>
                  <a:lnTo>
                    <a:pt x="415" y="2701"/>
                  </a:lnTo>
                  <a:lnTo>
                    <a:pt x="462" y="2695"/>
                  </a:lnTo>
                  <a:lnTo>
                    <a:pt x="469" y="2705"/>
                  </a:lnTo>
                  <a:lnTo>
                    <a:pt x="475" y="2705"/>
                  </a:lnTo>
                  <a:lnTo>
                    <a:pt x="476" y="2688"/>
                  </a:lnTo>
                  <a:lnTo>
                    <a:pt x="491" y="2688"/>
                  </a:lnTo>
                  <a:lnTo>
                    <a:pt x="493" y="2696"/>
                  </a:lnTo>
                  <a:lnTo>
                    <a:pt x="500" y="2688"/>
                  </a:lnTo>
                  <a:lnTo>
                    <a:pt x="519" y="2690"/>
                  </a:lnTo>
                  <a:lnTo>
                    <a:pt x="520" y="2706"/>
                  </a:lnTo>
                  <a:lnTo>
                    <a:pt x="527" y="2708"/>
                  </a:lnTo>
                  <a:lnTo>
                    <a:pt x="547" y="2680"/>
                  </a:lnTo>
                  <a:lnTo>
                    <a:pt x="565" y="2600"/>
                  </a:lnTo>
                  <a:lnTo>
                    <a:pt x="579" y="2592"/>
                  </a:lnTo>
                  <a:lnTo>
                    <a:pt x="582" y="2576"/>
                  </a:lnTo>
                  <a:lnTo>
                    <a:pt x="578" y="2567"/>
                  </a:lnTo>
                  <a:lnTo>
                    <a:pt x="590" y="2561"/>
                  </a:lnTo>
                  <a:lnTo>
                    <a:pt x="590" y="2519"/>
                  </a:lnTo>
                  <a:lnTo>
                    <a:pt x="605" y="2501"/>
                  </a:lnTo>
                  <a:lnTo>
                    <a:pt x="591" y="2472"/>
                  </a:lnTo>
                  <a:lnTo>
                    <a:pt x="613" y="2417"/>
                  </a:lnTo>
                  <a:lnTo>
                    <a:pt x="602" y="2396"/>
                  </a:lnTo>
                  <a:lnTo>
                    <a:pt x="611" y="2389"/>
                  </a:lnTo>
                  <a:lnTo>
                    <a:pt x="610" y="2354"/>
                  </a:lnTo>
                  <a:lnTo>
                    <a:pt x="582" y="2328"/>
                  </a:lnTo>
                  <a:lnTo>
                    <a:pt x="590" y="2314"/>
                  </a:lnTo>
                  <a:lnTo>
                    <a:pt x="620" y="2331"/>
                  </a:lnTo>
                  <a:lnTo>
                    <a:pt x="619" y="2259"/>
                  </a:lnTo>
                  <a:lnTo>
                    <a:pt x="624" y="2236"/>
                  </a:lnTo>
                  <a:lnTo>
                    <a:pt x="590" y="2217"/>
                  </a:lnTo>
                  <a:lnTo>
                    <a:pt x="622" y="2215"/>
                  </a:lnTo>
                  <a:lnTo>
                    <a:pt x="627" y="2203"/>
                  </a:lnTo>
                  <a:lnTo>
                    <a:pt x="581" y="2181"/>
                  </a:lnTo>
                  <a:lnTo>
                    <a:pt x="584" y="2172"/>
                  </a:lnTo>
                  <a:lnTo>
                    <a:pt x="628" y="2182"/>
                  </a:lnTo>
                  <a:lnTo>
                    <a:pt x="675" y="2139"/>
                  </a:lnTo>
                  <a:lnTo>
                    <a:pt x="692" y="2135"/>
                  </a:lnTo>
                  <a:lnTo>
                    <a:pt x="699" y="2102"/>
                  </a:lnTo>
                  <a:lnTo>
                    <a:pt x="711" y="2103"/>
                  </a:lnTo>
                  <a:lnTo>
                    <a:pt x="718" y="2126"/>
                  </a:lnTo>
                  <a:lnTo>
                    <a:pt x="729" y="2129"/>
                  </a:lnTo>
                  <a:lnTo>
                    <a:pt x="744" y="2080"/>
                  </a:lnTo>
                  <a:lnTo>
                    <a:pt x="782" y="2055"/>
                  </a:lnTo>
                  <a:lnTo>
                    <a:pt x="766" y="2037"/>
                  </a:lnTo>
                  <a:lnTo>
                    <a:pt x="794" y="2039"/>
                  </a:lnTo>
                  <a:lnTo>
                    <a:pt x="811" y="2017"/>
                  </a:lnTo>
                  <a:lnTo>
                    <a:pt x="776" y="1992"/>
                  </a:lnTo>
                  <a:lnTo>
                    <a:pt x="808" y="1958"/>
                  </a:lnTo>
                  <a:lnTo>
                    <a:pt x="812" y="1942"/>
                  </a:lnTo>
                  <a:lnTo>
                    <a:pt x="836" y="1943"/>
                  </a:lnTo>
                  <a:lnTo>
                    <a:pt x="817" y="1923"/>
                  </a:lnTo>
                  <a:lnTo>
                    <a:pt x="839" y="1908"/>
                  </a:lnTo>
                  <a:lnTo>
                    <a:pt x="807" y="1858"/>
                  </a:lnTo>
                  <a:lnTo>
                    <a:pt x="775" y="1850"/>
                  </a:lnTo>
                  <a:lnTo>
                    <a:pt x="773" y="1836"/>
                  </a:lnTo>
                  <a:lnTo>
                    <a:pt x="787" y="1832"/>
                  </a:lnTo>
                  <a:lnTo>
                    <a:pt x="725" y="1779"/>
                  </a:lnTo>
                  <a:lnTo>
                    <a:pt x="723" y="1765"/>
                  </a:lnTo>
                  <a:lnTo>
                    <a:pt x="698" y="1763"/>
                  </a:lnTo>
                  <a:lnTo>
                    <a:pt x="688" y="1779"/>
                  </a:lnTo>
                  <a:lnTo>
                    <a:pt x="677" y="1750"/>
                  </a:lnTo>
                  <a:lnTo>
                    <a:pt x="649" y="1745"/>
                  </a:lnTo>
                  <a:lnTo>
                    <a:pt x="647" y="1719"/>
                  </a:lnTo>
                  <a:lnTo>
                    <a:pt x="634" y="1698"/>
                  </a:lnTo>
                  <a:lnTo>
                    <a:pt x="643" y="1687"/>
                  </a:lnTo>
                  <a:lnTo>
                    <a:pt x="634" y="1575"/>
                  </a:lnTo>
                  <a:lnTo>
                    <a:pt x="627" y="1556"/>
                  </a:lnTo>
                  <a:lnTo>
                    <a:pt x="640" y="1540"/>
                  </a:lnTo>
                  <a:lnTo>
                    <a:pt x="656" y="1554"/>
                  </a:lnTo>
                  <a:lnTo>
                    <a:pt x="663" y="1541"/>
                  </a:lnTo>
                  <a:lnTo>
                    <a:pt x="645" y="1498"/>
                  </a:lnTo>
                  <a:lnTo>
                    <a:pt x="668" y="1424"/>
                  </a:lnTo>
                  <a:lnTo>
                    <a:pt x="650" y="1396"/>
                  </a:lnTo>
                  <a:lnTo>
                    <a:pt x="652" y="1387"/>
                  </a:lnTo>
                  <a:lnTo>
                    <a:pt x="680" y="1390"/>
                  </a:lnTo>
                  <a:lnTo>
                    <a:pt x="723" y="1334"/>
                  </a:lnTo>
                  <a:lnTo>
                    <a:pt x="703" y="1316"/>
                  </a:lnTo>
                  <a:lnTo>
                    <a:pt x="722" y="1293"/>
                  </a:lnTo>
                  <a:lnTo>
                    <a:pt x="738" y="1298"/>
                  </a:lnTo>
                  <a:lnTo>
                    <a:pt x="750" y="1279"/>
                  </a:lnTo>
                  <a:lnTo>
                    <a:pt x="739" y="1265"/>
                  </a:lnTo>
                  <a:lnTo>
                    <a:pt x="761" y="1233"/>
                  </a:lnTo>
                  <a:lnTo>
                    <a:pt x="791" y="1224"/>
                  </a:lnTo>
                  <a:lnTo>
                    <a:pt x="820" y="1174"/>
                  </a:lnTo>
                  <a:lnTo>
                    <a:pt x="829" y="1174"/>
                  </a:lnTo>
                  <a:lnTo>
                    <a:pt x="830" y="1148"/>
                  </a:lnTo>
                  <a:lnTo>
                    <a:pt x="848" y="1167"/>
                  </a:lnTo>
                  <a:lnTo>
                    <a:pt x="860" y="1154"/>
                  </a:lnTo>
                  <a:lnTo>
                    <a:pt x="863" y="1137"/>
                  </a:lnTo>
                  <a:lnTo>
                    <a:pt x="929" y="1085"/>
                  </a:lnTo>
                  <a:lnTo>
                    <a:pt x="954" y="1021"/>
                  </a:lnTo>
                  <a:lnTo>
                    <a:pt x="1000" y="947"/>
                  </a:lnTo>
                  <a:lnTo>
                    <a:pt x="954" y="893"/>
                  </a:lnTo>
                  <a:lnTo>
                    <a:pt x="957" y="853"/>
                  </a:lnTo>
                  <a:lnTo>
                    <a:pt x="977" y="832"/>
                  </a:lnTo>
                  <a:lnTo>
                    <a:pt x="984" y="798"/>
                  </a:lnTo>
                  <a:lnTo>
                    <a:pt x="999" y="789"/>
                  </a:lnTo>
                  <a:lnTo>
                    <a:pt x="983" y="772"/>
                  </a:lnTo>
                  <a:lnTo>
                    <a:pt x="1002" y="761"/>
                  </a:lnTo>
                  <a:lnTo>
                    <a:pt x="1018" y="741"/>
                  </a:lnTo>
                  <a:lnTo>
                    <a:pt x="1016" y="729"/>
                  </a:lnTo>
                  <a:lnTo>
                    <a:pt x="1044" y="713"/>
                  </a:lnTo>
                  <a:lnTo>
                    <a:pt x="1041" y="655"/>
                  </a:lnTo>
                  <a:lnTo>
                    <a:pt x="1060" y="660"/>
                  </a:lnTo>
                  <a:lnTo>
                    <a:pt x="1074" y="646"/>
                  </a:lnTo>
                  <a:lnTo>
                    <a:pt x="1106" y="670"/>
                  </a:lnTo>
                  <a:lnTo>
                    <a:pt x="1123" y="647"/>
                  </a:lnTo>
                  <a:lnTo>
                    <a:pt x="1176" y="651"/>
                  </a:lnTo>
                  <a:lnTo>
                    <a:pt x="1180" y="614"/>
                  </a:lnTo>
                  <a:lnTo>
                    <a:pt x="1152" y="576"/>
                  </a:lnTo>
                  <a:lnTo>
                    <a:pt x="1134" y="561"/>
                  </a:lnTo>
                  <a:lnTo>
                    <a:pt x="1123" y="517"/>
                  </a:lnTo>
                  <a:lnTo>
                    <a:pt x="1140" y="501"/>
                  </a:lnTo>
                  <a:lnTo>
                    <a:pt x="1142" y="429"/>
                  </a:lnTo>
                  <a:lnTo>
                    <a:pt x="1101" y="367"/>
                  </a:lnTo>
                  <a:lnTo>
                    <a:pt x="1111" y="347"/>
                  </a:lnTo>
                  <a:lnTo>
                    <a:pt x="1104" y="323"/>
                  </a:lnTo>
                  <a:lnTo>
                    <a:pt x="1084" y="311"/>
                  </a:lnTo>
                  <a:lnTo>
                    <a:pt x="1084" y="288"/>
                  </a:lnTo>
                  <a:lnTo>
                    <a:pt x="1071" y="245"/>
                  </a:lnTo>
                  <a:lnTo>
                    <a:pt x="1086" y="223"/>
                  </a:lnTo>
                  <a:lnTo>
                    <a:pt x="1051" y="182"/>
                  </a:lnTo>
                  <a:lnTo>
                    <a:pt x="1036" y="149"/>
                  </a:lnTo>
                  <a:lnTo>
                    <a:pt x="969" y="115"/>
                  </a:lnTo>
                  <a:lnTo>
                    <a:pt x="941" y="115"/>
                  </a:lnTo>
                  <a:lnTo>
                    <a:pt x="857" y="38"/>
                  </a:lnTo>
                  <a:lnTo>
                    <a:pt x="837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18" name="Freeform 18"/>
            <p:cNvSpPr>
              <a:spLocks/>
            </p:cNvSpPr>
            <p:nvPr/>
          </p:nvSpPr>
          <p:spPr bwMode="auto">
            <a:xfrm>
              <a:off x="4565650" y="4438650"/>
              <a:ext cx="112713" cy="381000"/>
            </a:xfrm>
            <a:custGeom>
              <a:avLst/>
              <a:gdLst>
                <a:gd name="T0" fmla="*/ 98425 w 71"/>
                <a:gd name="T1" fmla="*/ 0 h 240"/>
                <a:gd name="T2" fmla="*/ 74613 w 71"/>
                <a:gd name="T3" fmla="*/ 76200 h 240"/>
                <a:gd name="T4" fmla="*/ 58738 w 71"/>
                <a:gd name="T5" fmla="*/ 138113 h 240"/>
                <a:gd name="T6" fmla="*/ 26988 w 71"/>
                <a:gd name="T7" fmla="*/ 204788 h 240"/>
                <a:gd name="T8" fmla="*/ 0 w 71"/>
                <a:gd name="T9" fmla="*/ 282575 h 240"/>
                <a:gd name="T10" fmla="*/ 1588 w 71"/>
                <a:gd name="T11" fmla="*/ 381000 h 240"/>
                <a:gd name="T12" fmla="*/ 46038 w 71"/>
                <a:gd name="T13" fmla="*/ 338138 h 240"/>
                <a:gd name="T14" fmla="*/ 44450 w 71"/>
                <a:gd name="T15" fmla="*/ 276225 h 240"/>
                <a:gd name="T16" fmla="*/ 71438 w 71"/>
                <a:gd name="T17" fmla="*/ 190500 h 240"/>
                <a:gd name="T18" fmla="*/ 90488 w 71"/>
                <a:gd name="T19" fmla="*/ 180975 h 240"/>
                <a:gd name="T20" fmla="*/ 96838 w 71"/>
                <a:gd name="T21" fmla="*/ 92075 h 240"/>
                <a:gd name="T22" fmla="*/ 111125 w 71"/>
                <a:gd name="T23" fmla="*/ 55563 h 240"/>
                <a:gd name="T24" fmla="*/ 112713 w 71"/>
                <a:gd name="T25" fmla="*/ 7938 h 240"/>
                <a:gd name="T26" fmla="*/ 98425 w 71"/>
                <a:gd name="T27" fmla="*/ 0 h 24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1" h="240">
                  <a:moveTo>
                    <a:pt x="62" y="0"/>
                  </a:moveTo>
                  <a:lnTo>
                    <a:pt x="47" y="48"/>
                  </a:lnTo>
                  <a:lnTo>
                    <a:pt x="37" y="87"/>
                  </a:lnTo>
                  <a:lnTo>
                    <a:pt x="17" y="129"/>
                  </a:lnTo>
                  <a:lnTo>
                    <a:pt x="0" y="178"/>
                  </a:lnTo>
                  <a:lnTo>
                    <a:pt x="1" y="240"/>
                  </a:lnTo>
                  <a:lnTo>
                    <a:pt x="29" y="213"/>
                  </a:lnTo>
                  <a:lnTo>
                    <a:pt x="28" y="174"/>
                  </a:lnTo>
                  <a:lnTo>
                    <a:pt x="45" y="120"/>
                  </a:lnTo>
                  <a:lnTo>
                    <a:pt x="57" y="114"/>
                  </a:lnTo>
                  <a:lnTo>
                    <a:pt x="61" y="58"/>
                  </a:lnTo>
                  <a:lnTo>
                    <a:pt x="70" y="35"/>
                  </a:lnTo>
                  <a:lnTo>
                    <a:pt x="71" y="5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19" name="Freeform 19"/>
            <p:cNvSpPr>
              <a:spLocks/>
            </p:cNvSpPr>
            <p:nvPr/>
          </p:nvSpPr>
          <p:spPr bwMode="auto">
            <a:xfrm>
              <a:off x="4852988" y="4213225"/>
              <a:ext cx="180975" cy="374650"/>
            </a:xfrm>
            <a:custGeom>
              <a:avLst/>
              <a:gdLst>
                <a:gd name="T0" fmla="*/ 4763 w 114"/>
                <a:gd name="T1" fmla="*/ 147638 h 236"/>
                <a:gd name="T2" fmla="*/ 0 w 114"/>
                <a:gd name="T3" fmla="*/ 180975 h 236"/>
                <a:gd name="T4" fmla="*/ 19050 w 114"/>
                <a:gd name="T5" fmla="*/ 225425 h 236"/>
                <a:gd name="T6" fmla="*/ 0 w 114"/>
                <a:gd name="T7" fmla="*/ 247650 h 236"/>
                <a:gd name="T8" fmla="*/ 23813 w 114"/>
                <a:gd name="T9" fmla="*/ 303213 h 236"/>
                <a:gd name="T10" fmla="*/ 7938 w 114"/>
                <a:gd name="T11" fmla="*/ 358775 h 236"/>
                <a:gd name="T12" fmla="*/ 25400 w 114"/>
                <a:gd name="T13" fmla="*/ 374650 h 236"/>
                <a:gd name="T14" fmla="*/ 52388 w 114"/>
                <a:gd name="T15" fmla="*/ 352425 h 236"/>
                <a:gd name="T16" fmla="*/ 73025 w 114"/>
                <a:gd name="T17" fmla="*/ 271463 h 236"/>
                <a:gd name="T18" fmla="*/ 109538 w 114"/>
                <a:gd name="T19" fmla="*/ 254000 h 236"/>
                <a:gd name="T20" fmla="*/ 103188 w 114"/>
                <a:gd name="T21" fmla="*/ 231775 h 236"/>
                <a:gd name="T22" fmla="*/ 136525 w 114"/>
                <a:gd name="T23" fmla="*/ 195263 h 236"/>
                <a:gd name="T24" fmla="*/ 115888 w 114"/>
                <a:gd name="T25" fmla="*/ 157163 h 236"/>
                <a:gd name="T26" fmla="*/ 120650 w 114"/>
                <a:gd name="T27" fmla="*/ 95250 h 236"/>
                <a:gd name="T28" fmla="*/ 142875 w 114"/>
                <a:gd name="T29" fmla="*/ 92075 h 236"/>
                <a:gd name="T30" fmla="*/ 155575 w 114"/>
                <a:gd name="T31" fmla="*/ 50800 h 236"/>
                <a:gd name="T32" fmla="*/ 169863 w 114"/>
                <a:gd name="T33" fmla="*/ 41275 h 236"/>
                <a:gd name="T34" fmla="*/ 180975 w 114"/>
                <a:gd name="T35" fmla="*/ 7938 h 236"/>
                <a:gd name="T36" fmla="*/ 163513 w 114"/>
                <a:gd name="T37" fmla="*/ 0 h 236"/>
                <a:gd name="T38" fmla="*/ 141288 w 114"/>
                <a:gd name="T39" fmla="*/ 28575 h 236"/>
                <a:gd name="T40" fmla="*/ 103188 w 114"/>
                <a:gd name="T41" fmla="*/ 20638 h 236"/>
                <a:gd name="T42" fmla="*/ 46038 w 114"/>
                <a:gd name="T43" fmla="*/ 85725 h 236"/>
                <a:gd name="T44" fmla="*/ 31750 w 114"/>
                <a:gd name="T45" fmla="*/ 141288 h 236"/>
                <a:gd name="T46" fmla="*/ 4763 w 114"/>
                <a:gd name="T47" fmla="*/ 147638 h 2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4" h="236">
                  <a:moveTo>
                    <a:pt x="3" y="93"/>
                  </a:moveTo>
                  <a:lnTo>
                    <a:pt x="0" y="114"/>
                  </a:lnTo>
                  <a:lnTo>
                    <a:pt x="12" y="142"/>
                  </a:lnTo>
                  <a:lnTo>
                    <a:pt x="0" y="156"/>
                  </a:lnTo>
                  <a:lnTo>
                    <a:pt x="15" y="191"/>
                  </a:lnTo>
                  <a:lnTo>
                    <a:pt x="5" y="226"/>
                  </a:lnTo>
                  <a:lnTo>
                    <a:pt x="16" y="236"/>
                  </a:lnTo>
                  <a:lnTo>
                    <a:pt x="33" y="222"/>
                  </a:lnTo>
                  <a:lnTo>
                    <a:pt x="46" y="171"/>
                  </a:lnTo>
                  <a:lnTo>
                    <a:pt x="69" y="160"/>
                  </a:lnTo>
                  <a:lnTo>
                    <a:pt x="65" y="146"/>
                  </a:lnTo>
                  <a:lnTo>
                    <a:pt x="86" y="123"/>
                  </a:lnTo>
                  <a:lnTo>
                    <a:pt x="73" y="99"/>
                  </a:lnTo>
                  <a:lnTo>
                    <a:pt x="76" y="60"/>
                  </a:lnTo>
                  <a:lnTo>
                    <a:pt x="90" y="58"/>
                  </a:lnTo>
                  <a:lnTo>
                    <a:pt x="98" y="32"/>
                  </a:lnTo>
                  <a:lnTo>
                    <a:pt x="107" y="26"/>
                  </a:lnTo>
                  <a:lnTo>
                    <a:pt x="114" y="5"/>
                  </a:lnTo>
                  <a:lnTo>
                    <a:pt x="103" y="0"/>
                  </a:lnTo>
                  <a:lnTo>
                    <a:pt x="89" y="18"/>
                  </a:lnTo>
                  <a:lnTo>
                    <a:pt x="65" y="13"/>
                  </a:lnTo>
                  <a:lnTo>
                    <a:pt x="29" y="54"/>
                  </a:lnTo>
                  <a:lnTo>
                    <a:pt x="20" y="89"/>
                  </a:lnTo>
                  <a:lnTo>
                    <a:pt x="3" y="9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0" name="Freeform 20"/>
            <p:cNvSpPr>
              <a:spLocks/>
            </p:cNvSpPr>
            <p:nvPr/>
          </p:nvSpPr>
          <p:spPr bwMode="auto">
            <a:xfrm>
              <a:off x="4135438" y="2516188"/>
              <a:ext cx="101600" cy="182563"/>
            </a:xfrm>
            <a:custGeom>
              <a:avLst/>
              <a:gdLst>
                <a:gd name="T0" fmla="*/ 41275 w 64"/>
                <a:gd name="T1" fmla="*/ 0 h 115"/>
                <a:gd name="T2" fmla="*/ 0 w 64"/>
                <a:gd name="T3" fmla="*/ 28575 h 115"/>
                <a:gd name="T4" fmla="*/ 47625 w 64"/>
                <a:gd name="T5" fmla="*/ 85725 h 115"/>
                <a:gd name="T6" fmla="*/ 71438 w 64"/>
                <a:gd name="T7" fmla="*/ 182563 h 115"/>
                <a:gd name="T8" fmla="*/ 101600 w 64"/>
                <a:gd name="T9" fmla="*/ 182563 h 115"/>
                <a:gd name="T10" fmla="*/ 80963 w 64"/>
                <a:gd name="T11" fmla="*/ 74613 h 115"/>
                <a:gd name="T12" fmla="*/ 85725 w 64"/>
                <a:gd name="T13" fmla="*/ 41275 h 115"/>
                <a:gd name="T14" fmla="*/ 41275 w 64"/>
                <a:gd name="T15" fmla="*/ 0 h 1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" h="115">
                  <a:moveTo>
                    <a:pt x="26" y="0"/>
                  </a:moveTo>
                  <a:lnTo>
                    <a:pt x="0" y="18"/>
                  </a:lnTo>
                  <a:lnTo>
                    <a:pt x="30" y="54"/>
                  </a:lnTo>
                  <a:lnTo>
                    <a:pt x="45" y="115"/>
                  </a:lnTo>
                  <a:lnTo>
                    <a:pt x="64" y="115"/>
                  </a:lnTo>
                  <a:lnTo>
                    <a:pt x="51" y="47"/>
                  </a:lnTo>
                  <a:lnTo>
                    <a:pt x="54" y="2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1" name="Freeform 21"/>
            <p:cNvSpPr>
              <a:spLocks/>
            </p:cNvSpPr>
            <p:nvPr/>
          </p:nvSpPr>
          <p:spPr bwMode="auto">
            <a:xfrm>
              <a:off x="4527550" y="3705225"/>
              <a:ext cx="323850" cy="109538"/>
            </a:xfrm>
            <a:custGeom>
              <a:avLst/>
              <a:gdLst>
                <a:gd name="T0" fmla="*/ 323850 w 204"/>
                <a:gd name="T1" fmla="*/ 109538 h 69"/>
                <a:gd name="T2" fmla="*/ 222250 w 204"/>
                <a:gd name="T3" fmla="*/ 25400 h 69"/>
                <a:gd name="T4" fmla="*/ 166688 w 204"/>
                <a:gd name="T5" fmla="*/ 41275 h 69"/>
                <a:gd name="T6" fmla="*/ 119063 w 204"/>
                <a:gd name="T7" fmla="*/ 0 h 69"/>
                <a:gd name="T8" fmla="*/ 85725 w 204"/>
                <a:gd name="T9" fmla="*/ 22225 h 69"/>
                <a:gd name="T10" fmla="*/ 19050 w 204"/>
                <a:gd name="T11" fmla="*/ 23813 h 69"/>
                <a:gd name="T12" fmla="*/ 0 w 204"/>
                <a:gd name="T13" fmla="*/ 65088 h 69"/>
                <a:gd name="T14" fmla="*/ 17463 w 204"/>
                <a:gd name="T15" fmla="*/ 73025 h 69"/>
                <a:gd name="T16" fmla="*/ 77788 w 204"/>
                <a:gd name="T17" fmla="*/ 66675 h 69"/>
                <a:gd name="T18" fmla="*/ 95250 w 204"/>
                <a:gd name="T19" fmla="*/ 44450 h 69"/>
                <a:gd name="T20" fmla="*/ 117475 w 204"/>
                <a:gd name="T21" fmla="*/ 49213 h 69"/>
                <a:gd name="T22" fmla="*/ 122238 w 204"/>
                <a:gd name="T23" fmla="*/ 60325 h 69"/>
                <a:gd name="T24" fmla="*/ 161925 w 204"/>
                <a:gd name="T25" fmla="*/ 63500 h 69"/>
                <a:gd name="T26" fmla="*/ 187325 w 204"/>
                <a:gd name="T27" fmla="*/ 101600 h 69"/>
                <a:gd name="T28" fmla="*/ 223838 w 204"/>
                <a:gd name="T29" fmla="*/ 106363 h 69"/>
                <a:gd name="T30" fmla="*/ 234950 w 204"/>
                <a:gd name="T31" fmla="*/ 87313 h 69"/>
                <a:gd name="T32" fmla="*/ 295275 w 204"/>
                <a:gd name="T33" fmla="*/ 93663 h 69"/>
                <a:gd name="T34" fmla="*/ 323850 w 204"/>
                <a:gd name="T35" fmla="*/ 109538 h 6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4" h="69">
                  <a:moveTo>
                    <a:pt x="204" y="69"/>
                  </a:moveTo>
                  <a:lnTo>
                    <a:pt x="140" y="16"/>
                  </a:lnTo>
                  <a:lnTo>
                    <a:pt x="105" y="26"/>
                  </a:lnTo>
                  <a:lnTo>
                    <a:pt x="75" y="0"/>
                  </a:lnTo>
                  <a:lnTo>
                    <a:pt x="54" y="14"/>
                  </a:lnTo>
                  <a:lnTo>
                    <a:pt x="12" y="15"/>
                  </a:lnTo>
                  <a:lnTo>
                    <a:pt x="0" y="41"/>
                  </a:lnTo>
                  <a:lnTo>
                    <a:pt x="11" y="46"/>
                  </a:lnTo>
                  <a:lnTo>
                    <a:pt x="49" y="42"/>
                  </a:lnTo>
                  <a:lnTo>
                    <a:pt x="60" y="28"/>
                  </a:lnTo>
                  <a:lnTo>
                    <a:pt x="74" y="31"/>
                  </a:lnTo>
                  <a:lnTo>
                    <a:pt x="77" y="38"/>
                  </a:lnTo>
                  <a:lnTo>
                    <a:pt x="102" y="40"/>
                  </a:lnTo>
                  <a:lnTo>
                    <a:pt x="118" y="64"/>
                  </a:lnTo>
                  <a:lnTo>
                    <a:pt x="141" y="67"/>
                  </a:lnTo>
                  <a:lnTo>
                    <a:pt x="148" y="55"/>
                  </a:lnTo>
                  <a:lnTo>
                    <a:pt x="186" y="59"/>
                  </a:lnTo>
                  <a:lnTo>
                    <a:pt x="204" y="6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2" name="Freeform 22"/>
            <p:cNvSpPr>
              <a:spLocks/>
            </p:cNvSpPr>
            <p:nvPr/>
          </p:nvSpPr>
          <p:spPr bwMode="auto">
            <a:xfrm>
              <a:off x="4340225" y="3806825"/>
              <a:ext cx="174625" cy="74613"/>
            </a:xfrm>
            <a:custGeom>
              <a:avLst/>
              <a:gdLst>
                <a:gd name="T0" fmla="*/ 155575 w 110"/>
                <a:gd name="T1" fmla="*/ 6350 h 47"/>
                <a:gd name="T2" fmla="*/ 174625 w 110"/>
                <a:gd name="T3" fmla="*/ 28575 h 47"/>
                <a:gd name="T4" fmla="*/ 98425 w 110"/>
                <a:gd name="T5" fmla="*/ 68263 h 47"/>
                <a:gd name="T6" fmla="*/ 66675 w 110"/>
                <a:gd name="T7" fmla="*/ 74613 h 47"/>
                <a:gd name="T8" fmla="*/ 49213 w 110"/>
                <a:gd name="T9" fmla="*/ 38100 h 47"/>
                <a:gd name="T10" fmla="*/ 14288 w 110"/>
                <a:gd name="T11" fmla="*/ 36513 h 47"/>
                <a:gd name="T12" fmla="*/ 0 w 110"/>
                <a:gd name="T13" fmla="*/ 17463 h 47"/>
                <a:gd name="T14" fmla="*/ 30163 w 110"/>
                <a:gd name="T15" fmla="*/ 0 h 47"/>
                <a:gd name="T16" fmla="*/ 74613 w 110"/>
                <a:gd name="T17" fmla="*/ 12700 h 47"/>
                <a:gd name="T18" fmla="*/ 92075 w 110"/>
                <a:gd name="T19" fmla="*/ 23813 h 47"/>
                <a:gd name="T20" fmla="*/ 123825 w 110"/>
                <a:gd name="T21" fmla="*/ 1588 h 47"/>
                <a:gd name="T22" fmla="*/ 155575 w 110"/>
                <a:gd name="T23" fmla="*/ 6350 h 4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0" h="47">
                  <a:moveTo>
                    <a:pt x="98" y="4"/>
                  </a:moveTo>
                  <a:lnTo>
                    <a:pt x="110" y="18"/>
                  </a:lnTo>
                  <a:lnTo>
                    <a:pt x="62" y="43"/>
                  </a:lnTo>
                  <a:lnTo>
                    <a:pt x="42" y="47"/>
                  </a:lnTo>
                  <a:lnTo>
                    <a:pt x="31" y="24"/>
                  </a:lnTo>
                  <a:lnTo>
                    <a:pt x="9" y="23"/>
                  </a:lnTo>
                  <a:lnTo>
                    <a:pt x="0" y="11"/>
                  </a:lnTo>
                  <a:lnTo>
                    <a:pt x="19" y="0"/>
                  </a:lnTo>
                  <a:lnTo>
                    <a:pt x="47" y="8"/>
                  </a:lnTo>
                  <a:lnTo>
                    <a:pt x="58" y="15"/>
                  </a:lnTo>
                  <a:lnTo>
                    <a:pt x="78" y="1"/>
                  </a:lnTo>
                  <a:lnTo>
                    <a:pt x="98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3" name="Freeform 23"/>
            <p:cNvSpPr>
              <a:spLocks/>
            </p:cNvSpPr>
            <p:nvPr/>
          </p:nvSpPr>
          <p:spPr bwMode="auto">
            <a:xfrm>
              <a:off x="3843338" y="3792538"/>
              <a:ext cx="303213" cy="325438"/>
            </a:xfrm>
            <a:custGeom>
              <a:avLst/>
              <a:gdLst>
                <a:gd name="T0" fmla="*/ 287338 w 191"/>
                <a:gd name="T1" fmla="*/ 31750 h 205"/>
                <a:gd name="T2" fmla="*/ 220663 w 191"/>
                <a:gd name="T3" fmla="*/ 0 h 205"/>
                <a:gd name="T4" fmla="*/ 179388 w 191"/>
                <a:gd name="T5" fmla="*/ 11113 h 205"/>
                <a:gd name="T6" fmla="*/ 160338 w 191"/>
                <a:gd name="T7" fmla="*/ 36513 h 205"/>
                <a:gd name="T8" fmla="*/ 134938 w 191"/>
                <a:gd name="T9" fmla="*/ 12700 h 205"/>
                <a:gd name="T10" fmla="*/ 138113 w 191"/>
                <a:gd name="T11" fmla="*/ 65088 h 205"/>
                <a:gd name="T12" fmla="*/ 158750 w 191"/>
                <a:gd name="T13" fmla="*/ 146050 h 205"/>
                <a:gd name="T14" fmla="*/ 147638 w 191"/>
                <a:gd name="T15" fmla="*/ 153988 h 205"/>
                <a:gd name="T16" fmla="*/ 125413 w 191"/>
                <a:gd name="T17" fmla="*/ 146050 h 205"/>
                <a:gd name="T18" fmla="*/ 119063 w 191"/>
                <a:gd name="T19" fmla="*/ 112713 h 205"/>
                <a:gd name="T20" fmla="*/ 88900 w 191"/>
                <a:gd name="T21" fmla="*/ 101600 h 205"/>
                <a:gd name="T22" fmla="*/ 50800 w 191"/>
                <a:gd name="T23" fmla="*/ 133350 h 205"/>
                <a:gd name="T24" fmla="*/ 53975 w 191"/>
                <a:gd name="T25" fmla="*/ 173038 h 205"/>
                <a:gd name="T26" fmla="*/ 34925 w 191"/>
                <a:gd name="T27" fmla="*/ 195263 h 205"/>
                <a:gd name="T28" fmla="*/ 49213 w 191"/>
                <a:gd name="T29" fmla="*/ 244475 h 205"/>
                <a:gd name="T30" fmla="*/ 0 w 191"/>
                <a:gd name="T31" fmla="*/ 312738 h 205"/>
                <a:gd name="T32" fmla="*/ 25400 w 191"/>
                <a:gd name="T33" fmla="*/ 325438 h 205"/>
                <a:gd name="T34" fmla="*/ 47625 w 191"/>
                <a:gd name="T35" fmla="*/ 292100 h 205"/>
                <a:gd name="T36" fmla="*/ 80963 w 191"/>
                <a:gd name="T37" fmla="*/ 296863 h 205"/>
                <a:gd name="T38" fmla="*/ 131763 w 191"/>
                <a:gd name="T39" fmla="*/ 223838 h 205"/>
                <a:gd name="T40" fmla="*/ 146050 w 191"/>
                <a:gd name="T41" fmla="*/ 231775 h 205"/>
                <a:gd name="T42" fmla="*/ 128588 w 191"/>
                <a:gd name="T43" fmla="*/ 290513 h 205"/>
                <a:gd name="T44" fmla="*/ 139700 w 191"/>
                <a:gd name="T45" fmla="*/ 298450 h 205"/>
                <a:gd name="T46" fmla="*/ 196850 w 191"/>
                <a:gd name="T47" fmla="*/ 222250 h 205"/>
                <a:gd name="T48" fmla="*/ 231775 w 191"/>
                <a:gd name="T49" fmla="*/ 207963 h 205"/>
                <a:gd name="T50" fmla="*/ 238125 w 191"/>
                <a:gd name="T51" fmla="*/ 180975 h 205"/>
                <a:gd name="T52" fmla="*/ 265113 w 191"/>
                <a:gd name="T53" fmla="*/ 166688 h 205"/>
                <a:gd name="T54" fmla="*/ 277813 w 191"/>
                <a:gd name="T55" fmla="*/ 123825 h 205"/>
                <a:gd name="T56" fmla="*/ 303213 w 191"/>
                <a:gd name="T57" fmla="*/ 120650 h 205"/>
                <a:gd name="T58" fmla="*/ 303213 w 191"/>
                <a:gd name="T59" fmla="*/ 106363 h 205"/>
                <a:gd name="T60" fmla="*/ 274638 w 191"/>
                <a:gd name="T61" fmla="*/ 93663 h 205"/>
                <a:gd name="T62" fmla="*/ 287338 w 191"/>
                <a:gd name="T63" fmla="*/ 31750 h 20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1" h="205">
                  <a:moveTo>
                    <a:pt x="181" y="20"/>
                  </a:moveTo>
                  <a:lnTo>
                    <a:pt x="139" y="0"/>
                  </a:lnTo>
                  <a:lnTo>
                    <a:pt x="113" y="7"/>
                  </a:lnTo>
                  <a:lnTo>
                    <a:pt x="101" y="23"/>
                  </a:lnTo>
                  <a:lnTo>
                    <a:pt x="85" y="8"/>
                  </a:lnTo>
                  <a:lnTo>
                    <a:pt x="87" y="41"/>
                  </a:lnTo>
                  <a:lnTo>
                    <a:pt x="100" y="92"/>
                  </a:lnTo>
                  <a:lnTo>
                    <a:pt x="93" y="97"/>
                  </a:lnTo>
                  <a:lnTo>
                    <a:pt x="79" y="92"/>
                  </a:lnTo>
                  <a:lnTo>
                    <a:pt x="75" y="71"/>
                  </a:lnTo>
                  <a:lnTo>
                    <a:pt x="56" y="64"/>
                  </a:lnTo>
                  <a:lnTo>
                    <a:pt x="32" y="84"/>
                  </a:lnTo>
                  <a:lnTo>
                    <a:pt x="34" y="109"/>
                  </a:lnTo>
                  <a:lnTo>
                    <a:pt x="22" y="123"/>
                  </a:lnTo>
                  <a:lnTo>
                    <a:pt x="31" y="154"/>
                  </a:lnTo>
                  <a:lnTo>
                    <a:pt x="0" y="197"/>
                  </a:lnTo>
                  <a:lnTo>
                    <a:pt x="16" y="205"/>
                  </a:lnTo>
                  <a:lnTo>
                    <a:pt x="30" y="184"/>
                  </a:lnTo>
                  <a:lnTo>
                    <a:pt x="51" y="187"/>
                  </a:lnTo>
                  <a:lnTo>
                    <a:pt x="83" y="141"/>
                  </a:lnTo>
                  <a:lnTo>
                    <a:pt x="92" y="146"/>
                  </a:lnTo>
                  <a:lnTo>
                    <a:pt x="81" y="183"/>
                  </a:lnTo>
                  <a:lnTo>
                    <a:pt x="88" y="188"/>
                  </a:lnTo>
                  <a:lnTo>
                    <a:pt x="124" y="140"/>
                  </a:lnTo>
                  <a:lnTo>
                    <a:pt x="146" y="131"/>
                  </a:lnTo>
                  <a:lnTo>
                    <a:pt x="150" y="114"/>
                  </a:lnTo>
                  <a:lnTo>
                    <a:pt x="167" y="105"/>
                  </a:lnTo>
                  <a:lnTo>
                    <a:pt x="175" y="78"/>
                  </a:lnTo>
                  <a:lnTo>
                    <a:pt x="191" y="76"/>
                  </a:lnTo>
                  <a:lnTo>
                    <a:pt x="191" y="67"/>
                  </a:lnTo>
                  <a:lnTo>
                    <a:pt x="173" y="59"/>
                  </a:lnTo>
                  <a:lnTo>
                    <a:pt x="181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4" name="Freeform 24"/>
            <p:cNvSpPr>
              <a:spLocks/>
            </p:cNvSpPr>
            <p:nvPr/>
          </p:nvSpPr>
          <p:spPr bwMode="auto">
            <a:xfrm>
              <a:off x="4141788" y="3989388"/>
              <a:ext cx="139700" cy="333375"/>
            </a:xfrm>
            <a:custGeom>
              <a:avLst/>
              <a:gdLst>
                <a:gd name="T0" fmla="*/ 133350 w 88"/>
                <a:gd name="T1" fmla="*/ 0 h 210"/>
                <a:gd name="T2" fmla="*/ 76200 w 88"/>
                <a:gd name="T3" fmla="*/ 57150 h 210"/>
                <a:gd name="T4" fmla="*/ 74613 w 88"/>
                <a:gd name="T5" fmla="*/ 80963 h 210"/>
                <a:gd name="T6" fmla="*/ 20638 w 88"/>
                <a:gd name="T7" fmla="*/ 190500 h 210"/>
                <a:gd name="T8" fmla="*/ 20638 w 88"/>
                <a:gd name="T9" fmla="*/ 249238 h 210"/>
                <a:gd name="T10" fmla="*/ 0 w 88"/>
                <a:gd name="T11" fmla="*/ 282575 h 210"/>
                <a:gd name="T12" fmla="*/ 11113 w 88"/>
                <a:gd name="T13" fmla="*/ 333375 h 210"/>
                <a:gd name="T14" fmla="*/ 66675 w 88"/>
                <a:gd name="T15" fmla="*/ 261938 h 210"/>
                <a:gd name="T16" fmla="*/ 84138 w 88"/>
                <a:gd name="T17" fmla="*/ 173038 h 210"/>
                <a:gd name="T18" fmla="*/ 111125 w 88"/>
                <a:gd name="T19" fmla="*/ 111125 h 210"/>
                <a:gd name="T20" fmla="*/ 138113 w 88"/>
                <a:gd name="T21" fmla="*/ 85725 h 210"/>
                <a:gd name="T22" fmla="*/ 131763 w 88"/>
                <a:gd name="T23" fmla="*/ 55563 h 210"/>
                <a:gd name="T24" fmla="*/ 139700 w 88"/>
                <a:gd name="T25" fmla="*/ 25400 h 210"/>
                <a:gd name="T26" fmla="*/ 133350 w 88"/>
                <a:gd name="T27" fmla="*/ 0 h 2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8" h="210">
                  <a:moveTo>
                    <a:pt x="84" y="0"/>
                  </a:moveTo>
                  <a:lnTo>
                    <a:pt x="48" y="36"/>
                  </a:lnTo>
                  <a:lnTo>
                    <a:pt x="47" y="51"/>
                  </a:lnTo>
                  <a:lnTo>
                    <a:pt x="13" y="120"/>
                  </a:lnTo>
                  <a:lnTo>
                    <a:pt x="13" y="157"/>
                  </a:lnTo>
                  <a:lnTo>
                    <a:pt x="0" y="178"/>
                  </a:lnTo>
                  <a:lnTo>
                    <a:pt x="7" y="210"/>
                  </a:lnTo>
                  <a:lnTo>
                    <a:pt x="42" y="165"/>
                  </a:lnTo>
                  <a:lnTo>
                    <a:pt x="53" y="109"/>
                  </a:lnTo>
                  <a:lnTo>
                    <a:pt x="70" y="70"/>
                  </a:lnTo>
                  <a:lnTo>
                    <a:pt x="87" y="54"/>
                  </a:lnTo>
                  <a:lnTo>
                    <a:pt x="83" y="35"/>
                  </a:lnTo>
                  <a:lnTo>
                    <a:pt x="88" y="1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5" name="Freeform 25"/>
            <p:cNvSpPr>
              <a:spLocks/>
            </p:cNvSpPr>
            <p:nvPr/>
          </p:nvSpPr>
          <p:spPr bwMode="auto">
            <a:xfrm>
              <a:off x="4195763" y="3235325"/>
              <a:ext cx="107950" cy="127000"/>
            </a:xfrm>
            <a:custGeom>
              <a:avLst/>
              <a:gdLst>
                <a:gd name="T0" fmla="*/ 31750 w 68"/>
                <a:gd name="T1" fmla="*/ 0 h 80"/>
                <a:gd name="T2" fmla="*/ 0 w 68"/>
                <a:gd name="T3" fmla="*/ 6350 h 80"/>
                <a:gd name="T4" fmla="*/ 20638 w 68"/>
                <a:gd name="T5" fmla="*/ 42863 h 80"/>
                <a:gd name="T6" fmla="*/ 15875 w 68"/>
                <a:gd name="T7" fmla="*/ 73025 h 80"/>
                <a:gd name="T8" fmla="*/ 63500 w 68"/>
                <a:gd name="T9" fmla="*/ 111125 h 80"/>
                <a:gd name="T10" fmla="*/ 77788 w 68"/>
                <a:gd name="T11" fmla="*/ 100013 h 80"/>
                <a:gd name="T12" fmla="*/ 107950 w 68"/>
                <a:gd name="T13" fmla="*/ 127000 h 80"/>
                <a:gd name="T14" fmla="*/ 104775 w 68"/>
                <a:gd name="T15" fmla="*/ 85725 h 80"/>
                <a:gd name="T16" fmla="*/ 38100 w 68"/>
                <a:gd name="T17" fmla="*/ 36513 h 80"/>
                <a:gd name="T18" fmla="*/ 31750 w 68"/>
                <a:gd name="T19" fmla="*/ 0 h 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8" h="80">
                  <a:moveTo>
                    <a:pt x="20" y="0"/>
                  </a:moveTo>
                  <a:lnTo>
                    <a:pt x="0" y="4"/>
                  </a:lnTo>
                  <a:lnTo>
                    <a:pt x="13" y="27"/>
                  </a:lnTo>
                  <a:lnTo>
                    <a:pt x="10" y="46"/>
                  </a:lnTo>
                  <a:lnTo>
                    <a:pt x="40" y="70"/>
                  </a:lnTo>
                  <a:lnTo>
                    <a:pt x="49" y="63"/>
                  </a:lnTo>
                  <a:lnTo>
                    <a:pt x="68" y="80"/>
                  </a:lnTo>
                  <a:lnTo>
                    <a:pt x="66" y="54"/>
                  </a:lnTo>
                  <a:lnTo>
                    <a:pt x="24" y="2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" name="textruta 2"/>
          <p:cNvSpPr txBox="1"/>
          <p:nvPr/>
        </p:nvSpPr>
        <p:spPr>
          <a:xfrm>
            <a:off x="3059832" y="1129308"/>
            <a:ext cx="54006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spc="-2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2 National Contact Points (NCP)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Swedish Social Insurance </a:t>
            </a:r>
            <a:r>
              <a:rPr lang="en-US" sz="2000" spc="-2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Agency (Försäkringskassan)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-2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for </a:t>
            </a:r>
            <a:r>
              <a:rPr lang="en-US" sz="20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Swedish insured persons seeking healthcare in the </a:t>
            </a:r>
            <a:r>
              <a:rPr lang="en-US" sz="2000" spc="-2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EU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-2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The National Board of Health and Welfare (</a:t>
            </a:r>
            <a:r>
              <a:rPr lang="en-US" sz="2000" spc="-20" dirty="0" err="1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Socialstyrelsen</a:t>
            </a:r>
            <a:r>
              <a:rPr lang="en-US" sz="2000" spc="-2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-2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for </a:t>
            </a:r>
            <a:r>
              <a:rPr lang="en-US" sz="20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EU citizens intending to use Swedish healthcare</a:t>
            </a:r>
            <a:endParaRPr lang="en-US" sz="2000" spc="-2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spc="-2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927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r>
              <a:rPr lang="en-US" altLang="sv-SE" dirty="0" smtClean="0"/>
              <a:t>administers </a:t>
            </a:r>
            <a:r>
              <a:rPr lang="en-US" altLang="sv-SE" dirty="0"/>
              <a:t>a considerable part of Swedish social insurance benefits (ca. 50</a:t>
            </a:r>
            <a:r>
              <a:rPr lang="en-US" altLang="sv-SE" dirty="0" smtClean="0"/>
              <a:t>)</a:t>
            </a:r>
            <a:endParaRPr lang="sv-SE" altLang="sv-SE" dirty="0" smtClean="0"/>
          </a:p>
          <a:p>
            <a:r>
              <a:rPr lang="sv-SE" altLang="sv-SE" dirty="0" err="1" smtClean="0"/>
              <a:t>functions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both</a:t>
            </a:r>
            <a:r>
              <a:rPr lang="sv-SE" altLang="sv-SE" dirty="0" smtClean="0"/>
              <a:t> as NCP and institution </a:t>
            </a:r>
            <a:r>
              <a:rPr lang="sv-SE" altLang="sv-SE" dirty="0" err="1" smtClean="0"/>
              <a:t>where</a:t>
            </a:r>
            <a:r>
              <a:rPr lang="sv-SE" altLang="sv-SE" dirty="0" smtClean="0"/>
              <a:t> patients </a:t>
            </a:r>
            <a:r>
              <a:rPr lang="sv-SE" altLang="sv-SE" dirty="0" err="1" smtClean="0"/>
              <a:t>can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apply</a:t>
            </a:r>
            <a:r>
              <a:rPr lang="sv-SE" altLang="sv-SE" dirty="0" smtClean="0"/>
              <a:t> for </a:t>
            </a:r>
            <a:r>
              <a:rPr lang="sv-SE" altLang="sv-SE" dirty="0" err="1" smtClean="0"/>
              <a:t>reimbursement</a:t>
            </a:r>
            <a:endParaRPr lang="sv-SE" altLang="sv-SE" dirty="0" smtClean="0"/>
          </a:p>
          <a:p>
            <a:r>
              <a:rPr lang="sv-SE" altLang="sv-SE" dirty="0" smtClean="0"/>
              <a:t>NCP </a:t>
            </a:r>
            <a:r>
              <a:rPr lang="sv-SE" altLang="sv-SE" dirty="0" err="1" smtClean="0"/>
              <a:t>provides</a:t>
            </a:r>
            <a:r>
              <a:rPr lang="sv-SE" altLang="sv-SE" dirty="0" smtClean="0"/>
              <a:t> information </a:t>
            </a:r>
            <a:r>
              <a:rPr lang="sv-SE" altLang="sv-SE" dirty="0" err="1" smtClean="0"/>
              <a:t>mainly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through</a:t>
            </a:r>
            <a:r>
              <a:rPr lang="sv-SE" altLang="sv-SE" dirty="0" smtClean="0"/>
              <a:t> 2 </a:t>
            </a:r>
            <a:r>
              <a:rPr lang="sv-SE" altLang="sv-SE" dirty="0" err="1" smtClean="0"/>
              <a:t>channels</a:t>
            </a:r>
            <a:endParaRPr lang="sv-SE" altLang="sv-SE" dirty="0"/>
          </a:p>
          <a:p>
            <a:pPr lvl="1"/>
            <a:r>
              <a:rPr lang="sv-SE" altLang="sv-SE" dirty="0" err="1" smtClean="0"/>
              <a:t>website</a:t>
            </a:r>
            <a:r>
              <a:rPr lang="sv-SE" altLang="sv-SE" dirty="0" smtClean="0"/>
              <a:t> 	</a:t>
            </a:r>
            <a:r>
              <a:rPr lang="sv-SE" altLang="sv-SE" dirty="0" smtClean="0">
                <a:hlinkClick r:id="rId3"/>
              </a:rPr>
              <a:t>www.forsakringskassan.se</a:t>
            </a:r>
            <a:endParaRPr lang="sv-SE" altLang="sv-SE" dirty="0" smtClean="0"/>
          </a:p>
          <a:p>
            <a:pPr lvl="1"/>
            <a:r>
              <a:rPr lang="sv-SE" altLang="sv-SE" dirty="0" err="1" smtClean="0"/>
              <a:t>phone</a:t>
            </a:r>
            <a:r>
              <a:rPr lang="sv-SE" altLang="sv-SE" dirty="0"/>
              <a:t>	 +46 771 524 524 </a:t>
            </a:r>
            <a:endParaRPr lang="sv-SE" altLang="sv-SE" dirty="0" smtClean="0"/>
          </a:p>
          <a:p>
            <a:pPr lvl="1"/>
            <a:r>
              <a:rPr lang="sv-SE" altLang="sv-SE" dirty="0" smtClean="0"/>
              <a:t>(e-mail and </a:t>
            </a:r>
            <a:r>
              <a:rPr lang="sv-SE" altLang="sv-SE" dirty="0" err="1" smtClean="0"/>
              <a:t>local</a:t>
            </a:r>
            <a:r>
              <a:rPr lang="sv-SE" altLang="sv-SE" dirty="0" smtClean="0"/>
              <a:t> service </a:t>
            </a:r>
            <a:r>
              <a:rPr lang="sv-SE" altLang="sv-SE" dirty="0" err="1" smtClean="0"/>
              <a:t>offices</a:t>
            </a:r>
            <a:r>
              <a:rPr lang="sv-SE" altLang="sv-SE" dirty="0" smtClean="0"/>
              <a:t>)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Swedish Social Insurance Agency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r>
              <a:rPr lang="en-US" altLang="sv-SE" dirty="0" smtClean="0"/>
              <a:t>General information </a:t>
            </a:r>
            <a:r>
              <a:rPr lang="en-US" altLang="sv-SE" dirty="0" smtClean="0"/>
              <a:t>about cross-border </a:t>
            </a:r>
            <a:r>
              <a:rPr lang="en-US" altLang="sv-SE" dirty="0" smtClean="0"/>
              <a:t>healthcare</a:t>
            </a:r>
            <a:endParaRPr lang="en-US" altLang="sv-SE" dirty="0" smtClean="0"/>
          </a:p>
          <a:p>
            <a:pPr lvl="1"/>
            <a:r>
              <a:rPr lang="en-US" altLang="sv-SE" dirty="0" smtClean="0"/>
              <a:t>planned medical treatment</a:t>
            </a:r>
          </a:p>
          <a:p>
            <a:pPr lvl="1"/>
            <a:r>
              <a:rPr lang="en-US" altLang="sv-SE" dirty="0" smtClean="0"/>
              <a:t>necessary health care</a:t>
            </a:r>
          </a:p>
          <a:p>
            <a:r>
              <a:rPr lang="en-US" altLang="sv-SE" dirty="0" smtClean="0"/>
              <a:t>information about how to seek</a:t>
            </a:r>
          </a:p>
          <a:p>
            <a:pPr lvl="1"/>
            <a:r>
              <a:rPr lang="en-US" altLang="sv-SE" dirty="0" smtClean="0"/>
              <a:t>prior authorization</a:t>
            </a:r>
          </a:p>
          <a:p>
            <a:pPr lvl="1"/>
            <a:r>
              <a:rPr lang="en-US" altLang="sv-SE" dirty="0" smtClean="0"/>
              <a:t>prior notification</a:t>
            </a:r>
          </a:p>
          <a:p>
            <a:pPr lvl="1"/>
            <a:r>
              <a:rPr lang="en-US" altLang="sv-SE" dirty="0" smtClean="0"/>
              <a:t>retrospective reimbursement</a:t>
            </a:r>
          </a:p>
          <a:p>
            <a:r>
              <a:rPr lang="en-US" altLang="sv-SE" dirty="0" smtClean="0"/>
              <a:t>available in Swedish and English</a:t>
            </a:r>
          </a:p>
          <a:p>
            <a:r>
              <a:rPr lang="sv-SE" altLang="sv-SE" dirty="0" smtClean="0"/>
              <a:t>no </a:t>
            </a:r>
            <a:r>
              <a:rPr lang="sv-SE" altLang="sv-SE" dirty="0" err="1" smtClean="0"/>
              <a:t>available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statistics</a:t>
            </a:r>
            <a:r>
              <a:rPr lang="sv-SE" altLang="sv-SE" dirty="0" smtClean="0"/>
              <a:t> </a:t>
            </a:r>
            <a:r>
              <a:rPr lang="sv-SE" altLang="sv-SE" dirty="0" err="1"/>
              <a:t>about</a:t>
            </a:r>
            <a:r>
              <a:rPr lang="sv-SE" altLang="sv-SE" dirty="0"/>
              <a:t> </a:t>
            </a:r>
            <a:r>
              <a:rPr lang="sv-SE" altLang="sv-SE" dirty="0" err="1"/>
              <a:t>individual</a:t>
            </a:r>
            <a:r>
              <a:rPr lang="sv-SE" altLang="sv-SE" dirty="0"/>
              <a:t> information </a:t>
            </a:r>
            <a:r>
              <a:rPr lang="sv-SE" altLang="sv-SE" dirty="0" err="1"/>
              <a:t>requests</a:t>
            </a:r>
            <a:endParaRPr lang="en-US" altLang="sv-SE" dirty="0" smtClean="0"/>
          </a:p>
          <a:p>
            <a:endParaRPr lang="en-US" alt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Information </a:t>
            </a:r>
            <a:r>
              <a:rPr lang="sv-SE" dirty="0" err="1" smtClean="0"/>
              <a:t>provided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093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r>
              <a:rPr lang="en-US" altLang="sv-SE" dirty="0" smtClean="0"/>
              <a:t>Head office responsible for website</a:t>
            </a:r>
          </a:p>
          <a:p>
            <a:r>
              <a:rPr lang="en-US" altLang="sv-SE" dirty="0" smtClean="0"/>
              <a:t>Case handling office responsible for phone and e-mail customer service</a:t>
            </a:r>
          </a:p>
          <a:p>
            <a:pPr lvl="1"/>
            <a:r>
              <a:rPr lang="en-US" altLang="sv-SE" dirty="0" smtClean="0"/>
              <a:t>100 case workers</a:t>
            </a:r>
          </a:p>
          <a:p>
            <a:pPr lvl="2"/>
            <a:r>
              <a:rPr lang="en-US" altLang="sv-SE" dirty="0" smtClean="0"/>
              <a:t>4-6 on phone duty, not distinguished between providing general information and specific case information</a:t>
            </a:r>
            <a:endParaRPr lang="sv-SE" alt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Staff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535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r>
              <a:rPr lang="en-US" altLang="sv-SE" dirty="0" smtClean="0"/>
              <a:t>Why do patients go abroad?</a:t>
            </a:r>
          </a:p>
          <a:p>
            <a:pPr lvl="1"/>
            <a:r>
              <a:rPr lang="en-US" altLang="sv-SE" dirty="0" smtClean="0"/>
              <a:t>better health care in country of treatment</a:t>
            </a:r>
          </a:p>
          <a:p>
            <a:pPr lvl="1"/>
            <a:r>
              <a:rPr lang="en-US" altLang="sv-SE" dirty="0" smtClean="0"/>
              <a:t>country of treatment = country of origin</a:t>
            </a:r>
          </a:p>
          <a:p>
            <a:r>
              <a:rPr lang="en-US" altLang="sv-SE" dirty="0" smtClean="0"/>
              <a:t>Who is going abroad?</a:t>
            </a:r>
          </a:p>
          <a:p>
            <a:pPr lvl="1"/>
            <a:r>
              <a:rPr lang="en-US" altLang="sv-SE" dirty="0" smtClean="0"/>
              <a:t>patients residing in one of the three big Swedish cities</a:t>
            </a:r>
          </a:p>
          <a:p>
            <a:pPr lvl="1"/>
            <a:r>
              <a:rPr lang="en-US" altLang="sv-SE" dirty="0" smtClean="0"/>
              <a:t>patients residing in a border region</a:t>
            </a:r>
          </a:p>
          <a:p>
            <a:r>
              <a:rPr lang="en-US" altLang="sv-SE" dirty="0" smtClean="0"/>
              <a:t>How many go abroad?</a:t>
            </a:r>
          </a:p>
          <a:p>
            <a:pPr lvl="1"/>
            <a:r>
              <a:rPr lang="en-US" altLang="sv-SE" dirty="0" smtClean="0"/>
              <a:t>annually 24 000 applications for cross border health care</a:t>
            </a:r>
            <a:endParaRPr lang="sv-SE" altLang="sv-SE" dirty="0" smtClean="0"/>
          </a:p>
          <a:p>
            <a:r>
              <a:rPr lang="sv-SE" altLang="sv-SE" dirty="0" err="1" smtClean="0"/>
              <a:t>How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many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could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imagine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themselves</a:t>
            </a:r>
            <a:r>
              <a:rPr lang="sv-SE" altLang="sv-SE" dirty="0" smtClean="0"/>
              <a:t> g</a:t>
            </a:r>
            <a:r>
              <a:rPr lang="sv-SE" altLang="sv-SE" dirty="0" smtClean="0"/>
              <a:t>oing </a:t>
            </a:r>
            <a:r>
              <a:rPr lang="sv-SE" altLang="sv-SE" dirty="0" err="1" smtClean="0"/>
              <a:t>abroad</a:t>
            </a:r>
            <a:r>
              <a:rPr lang="sv-SE" altLang="sv-SE" dirty="0" smtClean="0"/>
              <a:t> for </a:t>
            </a:r>
            <a:r>
              <a:rPr lang="sv-SE" altLang="sv-SE" dirty="0" err="1" smtClean="0"/>
              <a:t>health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care</a:t>
            </a:r>
            <a:r>
              <a:rPr lang="sv-SE" altLang="sv-SE" dirty="0" smtClean="0"/>
              <a:t>?</a:t>
            </a:r>
          </a:p>
          <a:p>
            <a:pPr lvl="1"/>
            <a:r>
              <a:rPr lang="sv-SE" altLang="sv-SE" dirty="0"/>
              <a:t>?</a:t>
            </a:r>
            <a:endParaRPr lang="sv-SE" alt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do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know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our</a:t>
            </a:r>
            <a:r>
              <a:rPr lang="sv-SE" dirty="0" smtClean="0"/>
              <a:t> patients?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345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r>
              <a:rPr lang="en-US" altLang="sv-SE" dirty="0" smtClean="0"/>
              <a:t>all health care providers in Sweden are obliged by law to inform patients </a:t>
            </a:r>
            <a:r>
              <a:rPr lang="en-US" altLang="sv-SE" dirty="0"/>
              <a:t>about Swedish Social Insurance </a:t>
            </a:r>
            <a:r>
              <a:rPr lang="en-US" altLang="sv-SE" dirty="0" smtClean="0"/>
              <a:t>Agency as NCP for healthcare abroad</a:t>
            </a:r>
          </a:p>
          <a:p>
            <a:r>
              <a:rPr lang="en-US" altLang="sv-SE" dirty="0" smtClean="0"/>
              <a:t>repeated information campaigns about European Health Insurance Card</a:t>
            </a:r>
          </a:p>
          <a:p>
            <a:r>
              <a:rPr lang="en-US" altLang="sv-SE" dirty="0" smtClean="0"/>
              <a:t>attending conferences of interest associations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Awareness-</a:t>
            </a:r>
            <a:r>
              <a:rPr lang="sv-SE" dirty="0" err="1" smtClean="0"/>
              <a:t>raising</a:t>
            </a:r>
            <a:r>
              <a:rPr lang="sv-SE" dirty="0" smtClean="0"/>
              <a:t> </a:t>
            </a:r>
            <a:r>
              <a:rPr lang="sv-SE" dirty="0" err="1" smtClean="0"/>
              <a:t>activities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941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r>
              <a:rPr lang="en-US" altLang="sv-SE" dirty="0" smtClean="0"/>
              <a:t>NCP only a minor part of the big Swedish </a:t>
            </a:r>
            <a:r>
              <a:rPr lang="en-US" altLang="sv-SE" dirty="0"/>
              <a:t>Social Insurance </a:t>
            </a:r>
            <a:r>
              <a:rPr lang="en-US" altLang="sv-SE" dirty="0" smtClean="0"/>
              <a:t>Agency</a:t>
            </a:r>
          </a:p>
          <a:p>
            <a:pPr marL="252000" lvl="1" indent="0">
              <a:buNone/>
            </a:pPr>
            <a:r>
              <a:rPr lang="en-US" altLang="sv-SE" dirty="0" smtClean="0">
                <a:sym typeface="Wingdings" panose="05000000000000000000" pitchFamily="2" charset="2"/>
              </a:rPr>
              <a:t> No distinct name for our website</a:t>
            </a:r>
            <a:endParaRPr lang="en-US" altLang="sv-SE" dirty="0" smtClean="0"/>
          </a:p>
          <a:p>
            <a:r>
              <a:rPr lang="en-US" altLang="sv-SE" dirty="0" smtClean="0"/>
              <a:t>little feedback from patients on our information about healthcare abroad</a:t>
            </a:r>
          </a:p>
          <a:p>
            <a:r>
              <a:rPr lang="en-US" altLang="sv-SE" dirty="0" smtClean="0"/>
              <a:t>increasing but still limited knowledge among patients about the possibility to get healthcare abroad</a:t>
            </a:r>
          </a:p>
          <a:p>
            <a:r>
              <a:rPr lang="en-US" altLang="sv-SE" dirty="0" smtClean="0"/>
              <a:t>little information about how patients have experienced healthcare abroad</a:t>
            </a:r>
          </a:p>
          <a:p>
            <a:r>
              <a:rPr lang="en-US" altLang="sv-SE" dirty="0" smtClean="0"/>
              <a:t>little collaboration with other NCP in Europe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Challenges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408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latshållare för innehåll 12"/>
          <p:cNvPicPr>
            <a:picLocks noGrp="1" noChangeAspect="1"/>
          </p:cNvPicPr>
          <p:nvPr>
            <p:ph sz="quarter" idx="1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8017" y="1057275"/>
            <a:ext cx="6167967" cy="4103688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Thank</a:t>
            </a:r>
            <a:r>
              <a:rPr lang="sv-SE" dirty="0" smtClean="0"/>
              <a:t> </a:t>
            </a:r>
            <a:r>
              <a:rPr lang="sv-SE" dirty="0" err="1" smtClean="0"/>
              <a:t>you</a:t>
            </a:r>
            <a:r>
              <a:rPr lang="sv-SE" dirty="0" smtClean="0"/>
              <a:t>!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K-mall-2016-06">
  <a:themeElements>
    <a:clrScheme name="FK-färger-ljusa">
      <a:dk1>
        <a:srgbClr val="1E1E1E"/>
      </a:dk1>
      <a:lt1>
        <a:srgbClr val="FFFFFF"/>
      </a:lt1>
      <a:dk2>
        <a:srgbClr val="00692F"/>
      </a:dk2>
      <a:lt2>
        <a:srgbClr val="C0DAB8"/>
      </a:lt2>
      <a:accent1>
        <a:srgbClr val="52A259"/>
      </a:accent1>
      <a:accent2>
        <a:srgbClr val="FBE2CE"/>
      </a:accent2>
      <a:accent3>
        <a:srgbClr val="DBE6ED"/>
      </a:accent3>
      <a:accent4>
        <a:srgbClr val="FFEAC5"/>
      </a:accent4>
      <a:accent5>
        <a:srgbClr val="FADAE3"/>
      </a:accent5>
      <a:accent6>
        <a:srgbClr val="E1EEDE"/>
      </a:accent6>
      <a:hlink>
        <a:srgbClr val="0077BE"/>
      </a:hlink>
      <a:folHlink>
        <a:srgbClr val="8A46B4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19050">
          <a:noFill/>
        </a:ln>
        <a:effectLst>
          <a:outerShdw blurRad="12700" dist="12700" dir="5400000" algn="t" rotWithShape="0">
            <a:prstClr val="black">
              <a:alpha val="40000"/>
            </a:prstClr>
          </a:outerShdw>
        </a:effectLst>
      </a:spPr>
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Aft>
            <a:spcPts val="600"/>
          </a:spcAft>
          <a:defRPr sz="1400">
            <a:solidFill>
              <a:schemeClr val="tx1">
                <a:lumMod val="90000"/>
                <a:lumOff val="1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>
          <a:solidFill>
            <a:schemeClr val="accent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1400" spc="-20" dirty="0" smtClean="0">
            <a:solidFill>
              <a:schemeClr val="tx1">
                <a:lumMod val="90000"/>
                <a:lumOff val="10000"/>
              </a:schemeClr>
            </a:solidFill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7336"/>
        </a:dk2>
        <a:lt2>
          <a:srgbClr val="808080"/>
        </a:lt2>
        <a:accent1>
          <a:srgbClr val="D0DE8E"/>
        </a:accent1>
        <a:accent2>
          <a:srgbClr val="84B317"/>
        </a:accent2>
        <a:accent3>
          <a:srgbClr val="FFFFFF"/>
        </a:accent3>
        <a:accent4>
          <a:srgbClr val="000000"/>
        </a:accent4>
        <a:accent5>
          <a:srgbClr val="E4ECC6"/>
        </a:accent5>
        <a:accent6>
          <a:srgbClr val="77A214"/>
        </a:accent6>
        <a:hlink>
          <a:srgbClr val="0098D1"/>
        </a:hlink>
        <a:folHlink>
          <a:srgbClr val="9D62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xempel-2016-06.potx" id="{56C909FB-AF43-435A-A180-32EDD7D8DF90}" vid="{36CAD951-2BE2-4AE2-B50E-4C385B5F2DF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AF9CD4DC599E4ABB556D72DC7AF937" ma:contentTypeVersion="1" ma:contentTypeDescription="Skapa ett nytt dokument." ma:contentTypeScope="" ma:versionID="e227bd56e8311abc9b8232768226d10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b9d74627f3e516996a07efcf71a14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262CA6C-4B92-4D2B-B7FC-E50BCE4999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D31174-BF7D-42AE-B8A2-C1011E302C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021EE6-4881-453C-924C-A7AE92E29E71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Exempel-2016-06</Template>
  <TotalTime>353</TotalTime>
  <Words>364</Words>
  <Application>Microsoft Office PowerPoint</Application>
  <PresentationFormat>Bildspel på skärmen (16:10)</PresentationFormat>
  <Paragraphs>64</Paragraphs>
  <Slides>9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FK-mall-2016-06</vt:lpstr>
      <vt:lpstr>Informing patients about  healthcare abroad: one-way information or mutual communication?</vt:lpstr>
      <vt:lpstr>Sweden</vt:lpstr>
      <vt:lpstr>Swedish Social Insurance Agency</vt:lpstr>
      <vt:lpstr>Information provided</vt:lpstr>
      <vt:lpstr>Staff</vt:lpstr>
      <vt:lpstr>What do we know about our patients?</vt:lpstr>
      <vt:lpstr>Awareness-raising activities</vt:lpstr>
      <vt:lpstr>Challenges</vt:lpstr>
      <vt:lpstr>Thank you!</vt:lpstr>
    </vt:vector>
  </TitlesOfParts>
  <Company>FK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Exempelpresentation</dc:title>
  <dc:creator>Edström Hampus (4100)</dc:creator>
  <cp:keywords/>
  <cp:lastModifiedBy>Heiduck Ulrich (8506)</cp:lastModifiedBy>
  <cp:revision>36</cp:revision>
  <dcterms:created xsi:type="dcterms:W3CDTF">2016-05-27T06:27:10Z</dcterms:created>
  <dcterms:modified xsi:type="dcterms:W3CDTF">2017-12-01T20:48:37Z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0x010100CBAF9CD4DC599E4ABB556D72DC7AF937</vt:lpwstr>
  </property>
</Properties>
</file>