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2" r:id="rId9"/>
    <p:sldId id="265" r:id="rId10"/>
    <p:sldId id="264"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57" autoAdjust="0"/>
    <p:restoredTop sz="94660"/>
  </p:normalViewPr>
  <p:slideViewPr>
    <p:cSldViewPr snapToGrid="0">
      <p:cViewPr>
        <p:scale>
          <a:sx n="66" d="100"/>
          <a:sy n="66" d="100"/>
        </p:scale>
        <p:origin x="1568"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12/4/17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969" y="456359"/>
            <a:ext cx="3175000" cy="2286000"/>
          </a:xfrm>
          <a:prstGeom prst="rect">
            <a:avLst/>
          </a:prstGeom>
        </p:spPr>
      </p:pic>
      <p:sp>
        <p:nvSpPr>
          <p:cNvPr id="6" name="TextBox 5"/>
          <p:cNvSpPr txBox="1"/>
          <p:nvPr/>
        </p:nvSpPr>
        <p:spPr>
          <a:xfrm>
            <a:off x="285750" y="3085255"/>
            <a:ext cx="11501438" cy="1477328"/>
          </a:xfrm>
          <a:prstGeom prst="rect">
            <a:avLst/>
          </a:prstGeom>
          <a:noFill/>
        </p:spPr>
        <p:txBody>
          <a:bodyPr wrap="square" rtlCol="0">
            <a:spAutoFit/>
          </a:bodyPr>
          <a:lstStyle/>
          <a:p>
            <a:pPr algn="ctr"/>
            <a:r>
              <a:rPr lang="en-US" sz="3000" dirty="0" smtClean="0"/>
              <a:t>EPF Roundtable</a:t>
            </a:r>
          </a:p>
          <a:p>
            <a:pPr algn="ctr"/>
            <a:r>
              <a:rPr lang="en-US" sz="3000" dirty="0" smtClean="0"/>
              <a:t>On </a:t>
            </a:r>
            <a:r>
              <a:rPr lang="en-US" sz="3000" dirty="0"/>
              <a:t>the I</a:t>
            </a:r>
            <a:r>
              <a:rPr lang="en-US" sz="3000" dirty="0" smtClean="0"/>
              <a:t>mplementation </a:t>
            </a:r>
            <a:r>
              <a:rPr lang="en-US" sz="3000" dirty="0"/>
              <a:t>of </a:t>
            </a:r>
            <a:r>
              <a:rPr lang="en-US" sz="3000" dirty="0" smtClean="0"/>
              <a:t>Patients</a:t>
            </a:r>
            <a:r>
              <a:rPr lang="en-US" sz="3000" dirty="0"/>
              <a:t>’ R</a:t>
            </a:r>
            <a:r>
              <a:rPr lang="en-US" sz="3000" dirty="0" smtClean="0"/>
              <a:t>ights in Cross-border Healthcare </a:t>
            </a:r>
            <a:endParaRPr lang="en-US" sz="3000" dirty="0"/>
          </a:p>
          <a:p>
            <a:pPr algn="ctr"/>
            <a:r>
              <a:rPr lang="en-US" sz="3000" dirty="0"/>
              <a:t>4 December </a:t>
            </a:r>
            <a:r>
              <a:rPr lang="en-US" sz="3000" dirty="0" smtClean="0"/>
              <a:t>2017, THON </a:t>
            </a:r>
            <a:r>
              <a:rPr lang="en-US" sz="3000" dirty="0"/>
              <a:t>EU Hotel, Brussels </a:t>
            </a:r>
          </a:p>
        </p:txBody>
      </p:sp>
      <p:sp>
        <p:nvSpPr>
          <p:cNvPr id="8" name="TextBox 7"/>
          <p:cNvSpPr txBox="1"/>
          <p:nvPr/>
        </p:nvSpPr>
        <p:spPr>
          <a:xfrm>
            <a:off x="1009650" y="4654914"/>
            <a:ext cx="10091738" cy="830997"/>
          </a:xfrm>
          <a:prstGeom prst="rect">
            <a:avLst/>
          </a:prstGeom>
          <a:noFill/>
        </p:spPr>
        <p:txBody>
          <a:bodyPr wrap="square" rtlCol="0">
            <a:spAutoFit/>
          </a:bodyPr>
          <a:lstStyle/>
          <a:p>
            <a:pPr algn="ctr"/>
            <a:r>
              <a:rPr lang="en-US" sz="2400" dirty="0" smtClean="0"/>
              <a:t>#</a:t>
            </a:r>
            <a:r>
              <a:rPr lang="en-US" sz="2400" dirty="0" err="1" smtClean="0"/>
              <a:t>crossborderhealth</a:t>
            </a:r>
            <a:endParaRPr lang="en-US" sz="2400" dirty="0" smtClean="0"/>
          </a:p>
          <a:p>
            <a:pPr algn="ctr"/>
            <a:r>
              <a:rPr lang="en-US" sz="2400" dirty="0" smtClean="0"/>
              <a:t>#Patients4CBHC</a:t>
            </a:r>
            <a:endParaRPr lang="en-US" sz="2400" b="1" dirty="0" smtClean="0"/>
          </a:p>
        </p:txBody>
      </p:sp>
      <p:sp>
        <p:nvSpPr>
          <p:cNvPr id="9" name="TextBox 8"/>
          <p:cNvSpPr txBox="1"/>
          <p:nvPr/>
        </p:nvSpPr>
        <p:spPr>
          <a:xfrm>
            <a:off x="285750" y="5771655"/>
            <a:ext cx="11501438" cy="553998"/>
          </a:xfrm>
          <a:prstGeom prst="rect">
            <a:avLst/>
          </a:prstGeom>
          <a:noFill/>
        </p:spPr>
        <p:txBody>
          <a:bodyPr wrap="square" rtlCol="0">
            <a:spAutoFit/>
          </a:bodyPr>
          <a:lstStyle/>
          <a:p>
            <a:pPr algn="ctr"/>
            <a:r>
              <a:rPr lang="en-US" sz="3000" dirty="0" smtClean="0"/>
              <a:t>The patient’s experience </a:t>
            </a:r>
            <a:r>
              <a:rPr lang="mr-IN" sz="3000" dirty="0" smtClean="0"/>
              <a:t>–</a:t>
            </a:r>
            <a:r>
              <a:rPr lang="en-US" sz="3000" dirty="0" smtClean="0"/>
              <a:t> Philippe Pakter</a:t>
            </a:r>
            <a:endParaRPr lang="en-US" sz="3000" b="1" dirty="0" smtClean="0"/>
          </a:p>
        </p:txBody>
      </p:sp>
    </p:spTree>
    <p:extLst>
      <p:ext uri="{BB962C8B-B14F-4D97-AF65-F5344CB8AC3E}">
        <p14:creationId xmlns:p14="http://schemas.microsoft.com/office/powerpoint/2010/main" val="55486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554" y="3755472"/>
            <a:ext cx="2363674" cy="1125559"/>
          </a:xfrm>
          <a:prstGeom prst="rect">
            <a:avLst/>
          </a:prstGeom>
        </p:spPr>
      </p:pic>
      <p:sp>
        <p:nvSpPr>
          <p:cNvPr id="2" name="Title 1"/>
          <p:cNvSpPr>
            <a:spLocks noGrp="1"/>
          </p:cNvSpPr>
          <p:nvPr>
            <p:ph type="title"/>
          </p:nvPr>
        </p:nvSpPr>
        <p:spPr>
          <a:xfrm>
            <a:off x="0" y="200053"/>
            <a:ext cx="12192000" cy="707222"/>
          </a:xfrm>
        </p:spPr>
        <p:txBody>
          <a:bodyPr>
            <a:normAutofit/>
          </a:bodyPr>
          <a:lstStyle/>
          <a:p>
            <a:pPr algn="ctr"/>
            <a:r>
              <a:rPr lang="en-US" sz="4000" dirty="0" smtClean="0"/>
              <a:t>Creating a coalition to get Lysiane her S2</a:t>
            </a:r>
            <a:endParaRPr lang="en-US" sz="4000" dirty="0"/>
          </a:p>
        </p:txBody>
      </p:sp>
      <p:sp>
        <p:nvSpPr>
          <p:cNvPr id="3" name="Content Placeholder 2"/>
          <p:cNvSpPr>
            <a:spLocks noGrp="1"/>
          </p:cNvSpPr>
          <p:nvPr>
            <p:ph idx="1"/>
          </p:nvPr>
        </p:nvSpPr>
        <p:spPr>
          <a:xfrm>
            <a:off x="234170" y="1085188"/>
            <a:ext cx="9552762" cy="5772812"/>
          </a:xfrm>
        </p:spPr>
        <p:txBody>
          <a:bodyPr>
            <a:normAutofit/>
          </a:bodyPr>
          <a:lstStyle/>
          <a:p>
            <a:r>
              <a:rPr lang="en-US" dirty="0" smtClean="0"/>
              <a:t>SOLVIT, the EU network which assists EU citizens whose rights under EU law have been violated</a:t>
            </a:r>
          </a:p>
          <a:p>
            <a:pPr lvl="1"/>
            <a:r>
              <a:rPr lang="en-US" dirty="0" smtClean="0"/>
              <a:t>Agrees with our legal assessment</a:t>
            </a:r>
          </a:p>
          <a:p>
            <a:pPr marL="457200" lvl="1" indent="0">
              <a:buNone/>
            </a:pPr>
            <a:endParaRPr lang="en-US" dirty="0" smtClean="0"/>
          </a:p>
          <a:p>
            <a:pPr marL="457200" lvl="1" indent="0">
              <a:buNone/>
            </a:pPr>
            <a:endParaRPr lang="en-US" dirty="0"/>
          </a:p>
          <a:p>
            <a:pPr marL="457200" lvl="1" indent="0">
              <a:buNone/>
            </a:pPr>
            <a:endParaRPr lang="en-US" dirty="0" smtClean="0"/>
          </a:p>
          <a:p>
            <a:r>
              <a:rPr lang="en-US" dirty="0" smtClean="0"/>
              <a:t>EURORDIS, the European </a:t>
            </a:r>
            <a:r>
              <a:rPr lang="en-US" dirty="0" err="1" smtClean="0"/>
              <a:t>Organisation</a:t>
            </a:r>
            <a:r>
              <a:rPr lang="en-US" dirty="0" smtClean="0"/>
              <a:t> for Rare Diseases</a:t>
            </a:r>
          </a:p>
          <a:p>
            <a:pPr lvl="1"/>
            <a:r>
              <a:rPr lang="en-US" dirty="0" smtClean="0"/>
              <a:t>Have written to France’s national health insurance fund; prepared to accompany us in court, all the way up to the European Court of Justice</a:t>
            </a:r>
          </a:p>
          <a:p>
            <a:pPr marL="457200" lvl="1" indent="0">
              <a:buNone/>
            </a:pPr>
            <a:endParaRPr lang="en-US" dirty="0"/>
          </a:p>
          <a:p>
            <a:r>
              <a:rPr lang="en-US" dirty="0" smtClean="0"/>
              <a:t>A member of French Parliament</a:t>
            </a:r>
          </a:p>
          <a:p>
            <a:pPr lvl="1"/>
            <a:r>
              <a:rPr lang="en-US" dirty="0"/>
              <a:t>T</a:t>
            </a:r>
            <a:r>
              <a:rPr lang="en-US" dirty="0" smtClean="0"/>
              <a:t>he </a:t>
            </a:r>
            <a:r>
              <a:rPr lang="en-US" dirty="0" err="1" smtClean="0"/>
              <a:t>député</a:t>
            </a:r>
            <a:r>
              <a:rPr lang="en-US" dirty="0" smtClean="0"/>
              <a:t> representing our district</a:t>
            </a:r>
          </a:p>
          <a:p>
            <a:pPr lvl="1"/>
            <a:r>
              <a:rPr lang="en-US" dirty="0"/>
              <a:t>P</a:t>
            </a:r>
            <a:r>
              <a:rPr lang="en-US" dirty="0" smtClean="0"/>
              <a:t>articularly sensitive to children suffering from rare disease</a:t>
            </a:r>
          </a:p>
          <a:p>
            <a:pPr lvl="1"/>
            <a:endParaRPr lang="en-US" dirty="0" smtClean="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303" y="1882583"/>
            <a:ext cx="6597654" cy="14352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805" y="5252998"/>
            <a:ext cx="1667540" cy="1473640"/>
          </a:xfrm>
          <a:prstGeom prst="rect">
            <a:avLst/>
          </a:prstGeom>
        </p:spPr>
      </p:pic>
    </p:spTree>
    <p:extLst>
      <p:ext uri="{BB962C8B-B14F-4D97-AF65-F5344CB8AC3E}">
        <p14:creationId xmlns:p14="http://schemas.microsoft.com/office/powerpoint/2010/main" val="112533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49" y="679453"/>
            <a:ext cx="10948544" cy="2363788"/>
          </a:xfrm>
        </p:spPr>
        <p:txBody>
          <a:bodyPr>
            <a:normAutofit fontScale="90000"/>
          </a:bodyPr>
          <a:lstStyle/>
          <a:p>
            <a:pPr algn="ctr"/>
            <a:r>
              <a:rPr lang="en-US" sz="4600" dirty="0" smtClean="0"/>
              <a:t>Our continuing struggle to get Lysiane her S2 raises an </a:t>
            </a:r>
            <a:r>
              <a:rPr lang="en-US" sz="4600" dirty="0"/>
              <a:t>issue of wider </a:t>
            </a:r>
            <a:r>
              <a:rPr lang="en-US" sz="4600" dirty="0" smtClean="0"/>
              <a:t>principle which </a:t>
            </a:r>
            <a:r>
              <a:rPr lang="en-US" sz="4600" dirty="0"/>
              <a:t>matters to all </a:t>
            </a:r>
            <a:r>
              <a:rPr lang="en-US" sz="4600" dirty="0" smtClean="0"/>
              <a:t>Europeans, and which affects </a:t>
            </a:r>
            <a:r>
              <a:rPr lang="en-US" sz="4600" dirty="0"/>
              <a:t>their daily </a:t>
            </a:r>
            <a:r>
              <a:rPr lang="en-US" sz="4600" dirty="0" smtClean="0"/>
              <a:t>lives:</a:t>
            </a:r>
            <a:endParaRPr lang="en-US" sz="4600" dirty="0"/>
          </a:p>
        </p:txBody>
      </p:sp>
      <p:sp>
        <p:nvSpPr>
          <p:cNvPr id="3" name="Content Placeholder 2"/>
          <p:cNvSpPr>
            <a:spLocks noGrp="1"/>
          </p:cNvSpPr>
          <p:nvPr>
            <p:ph idx="1"/>
          </p:nvPr>
        </p:nvSpPr>
        <p:spPr>
          <a:xfrm>
            <a:off x="545842" y="3219164"/>
            <a:ext cx="11227058" cy="2760657"/>
          </a:xfrm>
        </p:spPr>
        <p:txBody>
          <a:bodyPr>
            <a:normAutofit lnSpcReduction="10000"/>
          </a:bodyPr>
          <a:lstStyle/>
          <a:p>
            <a:pPr marL="0" indent="0">
              <a:buNone/>
            </a:pPr>
            <a:r>
              <a:rPr lang="en-US" sz="3400" i="1" dirty="0"/>
              <a:t>I</a:t>
            </a:r>
            <a:r>
              <a:rPr lang="en-US" sz="3400" i="1" dirty="0" smtClean="0"/>
              <a:t>f </a:t>
            </a:r>
            <a:r>
              <a:rPr lang="en-US" sz="3400" i="1" dirty="0"/>
              <a:t>a newborn baby suffering from a rare </a:t>
            </a:r>
            <a:r>
              <a:rPr lang="en-US" sz="3400" i="1" dirty="0" smtClean="0"/>
              <a:t>disease, immobilized </a:t>
            </a:r>
            <a:r>
              <a:rPr lang="en-US" sz="3400" i="1" dirty="0"/>
              <a:t>in an intensive care ward and connected to a ventilator machine, doesn’t have the right to obtain a highly specialised, medically proven and cost effective treatment for her rare disease in another EU Member </a:t>
            </a:r>
            <a:r>
              <a:rPr lang="en-US" sz="3400" i="1" dirty="0" smtClean="0"/>
              <a:t>State </a:t>
            </a:r>
            <a:r>
              <a:rPr lang="mr-IN" sz="3400" i="1" dirty="0" smtClean="0"/>
              <a:t>–</a:t>
            </a:r>
            <a:r>
              <a:rPr lang="en-US" sz="3400" i="1" dirty="0" smtClean="0"/>
              <a:t> then who </a:t>
            </a:r>
            <a:r>
              <a:rPr lang="en-US" sz="3400" i="1" dirty="0"/>
              <a:t>does have the right to obtain cross-border medical care? </a:t>
            </a:r>
          </a:p>
        </p:txBody>
      </p:sp>
    </p:spTree>
    <p:extLst>
      <p:ext uri="{BB962C8B-B14F-4D97-AF65-F5344CB8AC3E}">
        <p14:creationId xmlns:p14="http://schemas.microsoft.com/office/powerpoint/2010/main" val="134632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for your time</a:t>
            </a:r>
            <a:endParaRPr lang="en-US" dirty="0"/>
          </a:p>
        </p:txBody>
      </p:sp>
      <p:sp>
        <p:nvSpPr>
          <p:cNvPr id="3" name="Content Placeholder 2"/>
          <p:cNvSpPr>
            <a:spLocks noGrp="1"/>
          </p:cNvSpPr>
          <p:nvPr>
            <p:ph idx="1"/>
          </p:nvPr>
        </p:nvSpPr>
        <p:spPr>
          <a:xfrm>
            <a:off x="1120000" y="2497140"/>
            <a:ext cx="10233800" cy="270351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Philippe Pakter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Email: </a:t>
            </a:r>
            <a:r>
              <a:rPr lang="en-US" dirty="0" err="1" smtClean="0"/>
              <a:t>philippe@pakterlaw.com</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Twitter: @</a:t>
            </a:r>
            <a:r>
              <a:rPr lang="en-US" dirty="0" err="1" smtClean="0"/>
              <a:t>philippepakter</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611" y="1690688"/>
            <a:ext cx="3568701" cy="4758268"/>
          </a:xfrm>
          <a:prstGeom prst="rect">
            <a:avLst/>
          </a:prstGeom>
        </p:spPr>
      </p:pic>
    </p:spTree>
    <p:extLst>
      <p:ext uri="{BB962C8B-B14F-4D97-AF65-F5344CB8AC3E}">
        <p14:creationId xmlns:p14="http://schemas.microsoft.com/office/powerpoint/2010/main" val="4495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6581"/>
            <a:ext cx="10515600" cy="1325563"/>
          </a:xfrm>
        </p:spPr>
        <p:txBody>
          <a:bodyPr>
            <a:normAutofit fontScale="90000"/>
          </a:bodyPr>
          <a:lstStyle/>
          <a:p>
            <a:r>
              <a:rPr lang="en-US" dirty="0" smtClean="0"/>
              <a:t>Annex: EPF Position Statement, April 2016; possible topics for discussion</a:t>
            </a:r>
            <a:endParaRPr lang="en-US" dirty="0"/>
          </a:p>
        </p:txBody>
      </p:sp>
      <p:sp>
        <p:nvSpPr>
          <p:cNvPr id="3" name="Content Placeholder 2"/>
          <p:cNvSpPr>
            <a:spLocks noGrp="1"/>
          </p:cNvSpPr>
          <p:nvPr>
            <p:ph idx="1"/>
          </p:nvPr>
        </p:nvSpPr>
        <p:spPr>
          <a:xfrm>
            <a:off x="1120000" y="2595152"/>
            <a:ext cx="10233800" cy="3125163"/>
          </a:xfrm>
        </p:spPr>
        <p:txBody>
          <a:bodyPr>
            <a:normAutofit/>
          </a:bodyPr>
          <a:lstStyle/>
          <a:p>
            <a:r>
              <a:rPr lang="en-US" dirty="0" smtClean="0"/>
              <a:t>“We </a:t>
            </a:r>
            <a:r>
              <a:rPr lang="en-US" dirty="0"/>
              <a:t>recommend that there should be a European-wide framework for monitoring and implementing patients’ rights. In particular, there should be a mechanism to address complaints in cases where patients feel their rights have been violated. A patients’ Ombudsman could be set up at EU level with a network of ombudsmen in all Member </a:t>
            </a:r>
            <a:r>
              <a:rPr lang="en-US" dirty="0" smtClean="0"/>
              <a:t>States </a:t>
            </a:r>
            <a:r>
              <a:rPr lang="mr-IN" dirty="0" smtClean="0"/>
              <a:t>–</a:t>
            </a:r>
            <a:r>
              <a:rPr lang="en-US" dirty="0" smtClean="0"/>
              <a:t> some of </a:t>
            </a:r>
            <a:r>
              <a:rPr lang="en-US" dirty="0"/>
              <a:t>which already have established patient ombudsman offices</a:t>
            </a:r>
            <a:r>
              <a:rPr lang="en-US" dirty="0" smtClean="0"/>
              <a:t>.”</a:t>
            </a:r>
          </a:p>
        </p:txBody>
      </p:sp>
    </p:spTree>
    <p:extLst>
      <p:ext uri="{BB962C8B-B14F-4D97-AF65-F5344CB8AC3E}">
        <p14:creationId xmlns:p14="http://schemas.microsoft.com/office/powerpoint/2010/main" val="25795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700"/>
            <a:ext cx="10515600" cy="1325563"/>
          </a:xfrm>
        </p:spPr>
        <p:txBody>
          <a:bodyPr>
            <a:normAutofit/>
          </a:bodyPr>
          <a:lstStyle/>
          <a:p>
            <a:r>
              <a:rPr lang="en-US" dirty="0" smtClean="0"/>
              <a:t>EPF </a:t>
            </a:r>
            <a:r>
              <a:rPr lang="en-US" dirty="0"/>
              <a:t>Position </a:t>
            </a:r>
            <a:r>
              <a:rPr lang="en-US" dirty="0" smtClean="0"/>
              <a:t>Statement, </a:t>
            </a:r>
            <a:r>
              <a:rPr lang="en-US" dirty="0"/>
              <a:t>April 2016</a:t>
            </a:r>
          </a:p>
        </p:txBody>
      </p:sp>
      <p:sp>
        <p:nvSpPr>
          <p:cNvPr id="3" name="Content Placeholder 2"/>
          <p:cNvSpPr>
            <a:spLocks noGrp="1"/>
          </p:cNvSpPr>
          <p:nvPr>
            <p:ph idx="1"/>
          </p:nvPr>
        </p:nvSpPr>
        <p:spPr>
          <a:xfrm>
            <a:off x="1120000" y="1345912"/>
            <a:ext cx="10233800" cy="4832350"/>
          </a:xfrm>
        </p:spPr>
        <p:txBody>
          <a:bodyPr>
            <a:normAutofit fontScale="92500" lnSpcReduction="10000"/>
          </a:bodyPr>
          <a:lstStyle/>
          <a:p>
            <a:r>
              <a:rPr lang="en-US" dirty="0" smtClean="0"/>
              <a:t>“Lack </a:t>
            </a:r>
            <a:r>
              <a:rPr lang="en-US" dirty="0"/>
              <a:t>of clear information is a deterrent to many patients to seeking healthcare. The situation undermines the Directive’s original objective, which was to </a:t>
            </a:r>
            <a:r>
              <a:rPr lang="en-US" i="1" dirty="0"/>
              <a:t>create clarity on patients’ rights and entitlements </a:t>
            </a:r>
            <a:r>
              <a:rPr lang="en-US" dirty="0"/>
              <a:t>and enable patients to make </a:t>
            </a:r>
            <a:r>
              <a:rPr lang="en-US" dirty="0" smtClean="0"/>
              <a:t>informed </a:t>
            </a:r>
            <a:r>
              <a:rPr lang="en-US" dirty="0"/>
              <a:t>choices</a:t>
            </a:r>
            <a:r>
              <a:rPr lang="en-US" dirty="0" smtClean="0"/>
              <a:t>.”</a:t>
            </a:r>
          </a:p>
          <a:p>
            <a:pPr marL="228600" lvl="1">
              <a:spcBef>
                <a:spcPts val="1000"/>
              </a:spcBef>
            </a:pPr>
            <a:r>
              <a:rPr lang="en-US" sz="2800" dirty="0" smtClean="0"/>
              <a:t>“Member </a:t>
            </a:r>
            <a:r>
              <a:rPr lang="en-US" sz="2800" dirty="0"/>
              <a:t>States should ensure that accurate and easily understandable information on exactly which treatments are subject to prior authorisation and which are not is available on the NCP website, including information on the criteria applied and the application procedure for prior authorisation</a:t>
            </a:r>
            <a:r>
              <a:rPr lang="en-US" sz="2800" dirty="0" smtClean="0"/>
              <a:t>.”</a:t>
            </a:r>
          </a:p>
          <a:p>
            <a:pPr marL="228600" lvl="1">
              <a:spcBef>
                <a:spcPts val="1000"/>
              </a:spcBef>
            </a:pPr>
            <a:r>
              <a:rPr lang="en-US" sz="2800" dirty="0"/>
              <a:t>“Increasing transparency, including about what healthcare is covered in the ‘benefits basket’ in different Member States, will lead to a greater awareness in the patient communities of gaps and inequalities. This could be an opportunity to advocate for improved access and quality of care.”</a:t>
            </a:r>
          </a:p>
          <a:p>
            <a:pPr marL="228600" lvl="1">
              <a:spcBef>
                <a:spcPts val="1000"/>
              </a:spcBef>
            </a:pPr>
            <a:endParaRPr lang="en-US" dirty="0"/>
          </a:p>
          <a:p>
            <a:endParaRPr lang="en-US" dirty="0" smtClean="0"/>
          </a:p>
          <a:p>
            <a:endParaRPr lang="en-US" dirty="0"/>
          </a:p>
        </p:txBody>
      </p:sp>
    </p:spTree>
    <p:extLst>
      <p:ext uri="{BB962C8B-B14F-4D97-AF65-F5344CB8AC3E}">
        <p14:creationId xmlns:p14="http://schemas.microsoft.com/office/powerpoint/2010/main" val="122988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EPF Position Statement, April 2016</a:t>
            </a:r>
          </a:p>
        </p:txBody>
      </p:sp>
      <p:sp>
        <p:nvSpPr>
          <p:cNvPr id="3" name="Content Placeholder 2"/>
          <p:cNvSpPr>
            <a:spLocks noGrp="1"/>
          </p:cNvSpPr>
          <p:nvPr>
            <p:ph idx="1"/>
          </p:nvPr>
        </p:nvSpPr>
        <p:spPr>
          <a:xfrm>
            <a:off x="1120000" y="1728349"/>
            <a:ext cx="10233800" cy="4298729"/>
          </a:xfrm>
        </p:spPr>
        <p:txBody>
          <a:bodyPr>
            <a:normAutofit fontScale="92500" lnSpcReduction="10000"/>
          </a:bodyPr>
          <a:lstStyle/>
          <a:p>
            <a:r>
              <a:rPr lang="en-US" dirty="0" smtClean="0"/>
              <a:t>“Patients </a:t>
            </a:r>
            <a:r>
              <a:rPr lang="en-US" dirty="0"/>
              <a:t>with (suspected) rare diseases and their families are in a particularly vulnerable position. A global lack of expertise is the major reason for patients with rare diseases having to seek cross-border healthcare. Time is a particular concern, as patients often undergo a number of consultations before being diagnosed correctly</a:t>
            </a:r>
            <a:r>
              <a:rPr lang="en-US" dirty="0" smtClean="0"/>
              <a:t>.”</a:t>
            </a:r>
          </a:p>
          <a:p>
            <a:r>
              <a:rPr lang="en-US" dirty="0" smtClean="0"/>
              <a:t>“For </a:t>
            </a:r>
            <a:r>
              <a:rPr lang="en-US" dirty="0"/>
              <a:t>patients affected by rare diseases, the actual process of prior authorisation may be an obstacle. Such authorisation usually involves a clinical evaluation by doctor(s) designated by national authorities, who often lack the necessary expertise on the specific diseases. Expertise on rare diseases is scarce by definition and concentrated in a few </a:t>
            </a:r>
            <a:r>
              <a:rPr lang="en-US" dirty="0" err="1" smtClean="0"/>
              <a:t>centres</a:t>
            </a:r>
            <a:r>
              <a:rPr lang="mr-IN" dirty="0" smtClean="0"/>
              <a:t>…</a:t>
            </a:r>
            <a:r>
              <a:rPr lang="en-US" dirty="0" smtClean="0"/>
              <a:t> </a:t>
            </a:r>
            <a:r>
              <a:rPr lang="en-US" dirty="0"/>
              <a:t>The authorities should do everything they can to facilitate those patients’ access to expert diagnosis and treatment</a:t>
            </a:r>
            <a:r>
              <a:rPr lang="en-US" dirty="0" smtClean="0"/>
              <a:t>.”</a:t>
            </a:r>
            <a:endParaRPr lang="en-US" dirty="0"/>
          </a:p>
          <a:p>
            <a:endParaRPr lang="en-US" dirty="0"/>
          </a:p>
        </p:txBody>
      </p:sp>
    </p:spTree>
    <p:extLst>
      <p:ext uri="{BB962C8B-B14F-4D97-AF65-F5344CB8AC3E}">
        <p14:creationId xmlns:p14="http://schemas.microsoft.com/office/powerpoint/2010/main" val="16225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EPF Position Statement, April 2016</a:t>
            </a:r>
          </a:p>
        </p:txBody>
      </p:sp>
      <p:sp>
        <p:nvSpPr>
          <p:cNvPr id="3" name="Content Placeholder 2"/>
          <p:cNvSpPr>
            <a:spLocks noGrp="1"/>
          </p:cNvSpPr>
          <p:nvPr>
            <p:ph idx="1"/>
          </p:nvPr>
        </p:nvSpPr>
        <p:spPr/>
        <p:txBody>
          <a:bodyPr/>
          <a:lstStyle/>
          <a:p>
            <a:pPr marL="228600" lvl="1">
              <a:spcBef>
                <a:spcPts val="1000"/>
              </a:spcBef>
            </a:pPr>
            <a:r>
              <a:rPr lang="en-US" dirty="0" smtClean="0"/>
              <a:t>“The </a:t>
            </a:r>
            <a:r>
              <a:rPr lang="en-US" dirty="0"/>
              <a:t>Commission should work closely with patient groups to raise awareness of European Reference Networks and specialised </a:t>
            </a:r>
            <a:r>
              <a:rPr lang="en-US" dirty="0" err="1"/>
              <a:t>centres</a:t>
            </a:r>
            <a:r>
              <a:rPr lang="en-US" dirty="0"/>
              <a:t>, and to ensure that they function in </a:t>
            </a:r>
            <a:r>
              <a:rPr lang="en-US" dirty="0" smtClean="0"/>
              <a:t>a </a:t>
            </a:r>
            <a:r>
              <a:rPr lang="en-US" dirty="0"/>
              <a:t>patient </a:t>
            </a:r>
            <a:r>
              <a:rPr lang="en-US" dirty="0" err="1"/>
              <a:t>centred</a:t>
            </a:r>
            <a:r>
              <a:rPr lang="en-US" dirty="0"/>
              <a:t> way</a:t>
            </a:r>
            <a:r>
              <a:rPr lang="en-US" dirty="0" smtClean="0"/>
              <a:t>.”</a:t>
            </a:r>
          </a:p>
          <a:p>
            <a:pPr marL="228600" lvl="1">
              <a:spcBef>
                <a:spcPts val="1000"/>
              </a:spcBef>
            </a:pPr>
            <a:r>
              <a:rPr lang="en-US" dirty="0" smtClean="0"/>
              <a:t>“Patients</a:t>
            </a:r>
            <a:r>
              <a:rPr lang="en-US" dirty="0"/>
              <a:t>’ </a:t>
            </a:r>
            <a:r>
              <a:rPr lang="en-US" dirty="0" err="1"/>
              <a:t>organisations</a:t>
            </a:r>
            <a:r>
              <a:rPr lang="en-US" dirty="0"/>
              <a:t> should monitor the Directive as far as is feasible within their resources, and provide information to EPF on good and bad practices, for example through the EPF </a:t>
            </a:r>
            <a:r>
              <a:rPr lang="en-US" dirty="0" smtClean="0"/>
              <a:t>‘Network </a:t>
            </a:r>
            <a:r>
              <a:rPr lang="en-US" dirty="0"/>
              <a:t>of patient representatives on cross-border </a:t>
            </a:r>
            <a:r>
              <a:rPr lang="en-US" dirty="0" smtClean="0"/>
              <a:t>healthcare’.”</a:t>
            </a:r>
            <a:endParaRPr lang="en-US" dirty="0"/>
          </a:p>
          <a:p>
            <a:pPr marL="228600" lvl="1">
              <a:spcBef>
                <a:spcPts val="1000"/>
              </a:spcBef>
            </a:pPr>
            <a:r>
              <a:rPr lang="en-US" dirty="0"/>
              <a:t>“Frameworks and methodologies should be developed to systematically incorporate and encourage patient input to HTAs, including rapid HTA/relative effectiveness assessment</a:t>
            </a:r>
            <a:r>
              <a:rPr lang="en-US" dirty="0" smtClean="0"/>
              <a:t>.”</a:t>
            </a:r>
            <a:endParaRPr lang="en-US" dirty="0"/>
          </a:p>
        </p:txBody>
      </p:sp>
    </p:spTree>
    <p:extLst>
      <p:ext uri="{BB962C8B-B14F-4D97-AF65-F5344CB8AC3E}">
        <p14:creationId xmlns:p14="http://schemas.microsoft.com/office/powerpoint/2010/main" val="158742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42"/>
            <a:ext cx="10515600" cy="1000992"/>
          </a:xfrm>
        </p:spPr>
        <p:txBody>
          <a:bodyPr/>
          <a:lstStyle/>
          <a:p>
            <a:r>
              <a:rPr lang="en-US" dirty="0" smtClean="0"/>
              <a:t>Introduction </a:t>
            </a:r>
            <a:r>
              <a:rPr lang="mr-IN" dirty="0" smtClean="0"/>
              <a:t>–</a:t>
            </a:r>
            <a:r>
              <a:rPr lang="en-US" dirty="0" smtClean="0"/>
              <a:t> my daughter Lysiane</a:t>
            </a:r>
            <a:endParaRPr lang="en-US" dirty="0"/>
          </a:p>
        </p:txBody>
      </p:sp>
      <p:sp>
        <p:nvSpPr>
          <p:cNvPr id="3" name="Content Placeholder 2"/>
          <p:cNvSpPr>
            <a:spLocks noGrp="1"/>
          </p:cNvSpPr>
          <p:nvPr>
            <p:ph idx="1"/>
          </p:nvPr>
        </p:nvSpPr>
        <p:spPr>
          <a:xfrm>
            <a:off x="1120000" y="1911351"/>
            <a:ext cx="5809438" cy="4032259"/>
          </a:xfrm>
        </p:spPr>
        <p:txBody>
          <a:bodyPr>
            <a:normAutofit lnSpcReduction="10000"/>
          </a:bodyPr>
          <a:lstStyle/>
          <a:p>
            <a:r>
              <a:rPr lang="en-US" dirty="0" smtClean="0"/>
              <a:t>Dangerous, difficult birth</a:t>
            </a:r>
          </a:p>
          <a:p>
            <a:r>
              <a:rPr lang="en-US" dirty="0"/>
              <a:t>Diagnosed with a rare disease, Pierre Robin </a:t>
            </a:r>
            <a:r>
              <a:rPr lang="en-US" dirty="0" smtClean="0"/>
              <a:t>Sequence</a:t>
            </a:r>
          </a:p>
          <a:p>
            <a:r>
              <a:rPr lang="en-US" dirty="0" smtClean="0"/>
              <a:t>Neonatal </a:t>
            </a:r>
            <a:r>
              <a:rPr lang="en-US" dirty="0"/>
              <a:t>Resuscitation </a:t>
            </a:r>
            <a:r>
              <a:rPr lang="en-US" dirty="0" smtClean="0"/>
              <a:t>ward, then Intensive Care ward</a:t>
            </a:r>
          </a:p>
          <a:p>
            <a:r>
              <a:rPr lang="en-US" dirty="0" smtClean="0"/>
              <a:t>Connected to a ventilator machine</a:t>
            </a:r>
          </a:p>
          <a:p>
            <a:r>
              <a:rPr lang="en-US" dirty="0" smtClean="0"/>
              <a:t>No </a:t>
            </a:r>
            <a:r>
              <a:rPr lang="en-US" dirty="0"/>
              <a:t>scheduled </a:t>
            </a:r>
            <a:r>
              <a:rPr lang="en-US" dirty="0" smtClean="0"/>
              <a:t>release date from the hospital, even after 5 weeks of nonstop intensive care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388" y="1108933"/>
            <a:ext cx="4189412" cy="5577620"/>
          </a:xfrm>
          <a:prstGeom prst="rect">
            <a:avLst/>
          </a:prstGeom>
        </p:spPr>
      </p:pic>
    </p:spTree>
    <p:extLst>
      <p:ext uri="{BB962C8B-B14F-4D97-AF65-F5344CB8AC3E}">
        <p14:creationId xmlns:p14="http://schemas.microsoft.com/office/powerpoint/2010/main" val="44234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medical problems associated</a:t>
            </a:r>
            <a:br>
              <a:rPr lang="en-US" dirty="0" smtClean="0"/>
            </a:br>
            <a:r>
              <a:rPr lang="en-US" dirty="0" smtClean="0"/>
              <a:t>with this rare disease</a:t>
            </a:r>
            <a:endParaRPr lang="en-US" dirty="0"/>
          </a:p>
        </p:txBody>
      </p:sp>
      <p:sp>
        <p:nvSpPr>
          <p:cNvPr id="3" name="Content Placeholder 2"/>
          <p:cNvSpPr>
            <a:spLocks noGrp="1"/>
          </p:cNvSpPr>
          <p:nvPr>
            <p:ph idx="1"/>
          </p:nvPr>
        </p:nvSpPr>
        <p:spPr>
          <a:xfrm>
            <a:off x="6363512" y="2225675"/>
            <a:ext cx="10233800" cy="4351338"/>
          </a:xfrm>
        </p:spPr>
        <p:txBody>
          <a:bodyPr/>
          <a:lstStyle/>
          <a:p>
            <a:r>
              <a:rPr lang="en-US" dirty="0" smtClean="0"/>
              <a:t>Upper airway obstruction</a:t>
            </a:r>
          </a:p>
          <a:p>
            <a:r>
              <a:rPr lang="en-US" dirty="0" smtClean="0"/>
              <a:t>Breathing difficulties</a:t>
            </a:r>
          </a:p>
          <a:p>
            <a:r>
              <a:rPr lang="en-US" dirty="0" smtClean="0"/>
              <a:t>Feeding difficulties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457" y="2225675"/>
            <a:ext cx="4197082" cy="3578013"/>
          </a:xfrm>
          <a:prstGeom prst="rect">
            <a:avLst/>
          </a:prstGeom>
        </p:spPr>
      </p:pic>
    </p:spTree>
    <p:extLst>
      <p:ext uri="{BB962C8B-B14F-4D97-AF65-F5344CB8AC3E}">
        <p14:creationId xmlns:p14="http://schemas.microsoft.com/office/powerpoint/2010/main" val="200999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A breakthrough solution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3828" y="3631804"/>
            <a:ext cx="6824344" cy="284347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338" y="1239835"/>
            <a:ext cx="1864203" cy="2117734"/>
          </a:xfrm>
          <a:prstGeom prst="rect">
            <a:avLst/>
          </a:prstGeom>
        </p:spPr>
      </p:pic>
      <p:sp>
        <p:nvSpPr>
          <p:cNvPr id="7" name="Rectangle 6"/>
          <p:cNvSpPr/>
          <p:nvPr/>
        </p:nvSpPr>
        <p:spPr>
          <a:xfrm>
            <a:off x="718338" y="1329206"/>
            <a:ext cx="5939637" cy="1938992"/>
          </a:xfrm>
          <a:prstGeom prst="rect">
            <a:avLst/>
          </a:prstGeom>
        </p:spPr>
        <p:txBody>
          <a:bodyPr wrap="square">
            <a:spAutoFit/>
          </a:bodyPr>
          <a:lstStyle/>
          <a:p>
            <a:r>
              <a:rPr lang="en-US" sz="3000" dirty="0"/>
              <a:t>A safe and non-surgical </a:t>
            </a:r>
            <a:r>
              <a:rPr lang="en-US" sz="3000" dirty="0" smtClean="0"/>
              <a:t>medical device which </a:t>
            </a:r>
            <a:r>
              <a:rPr lang="en-US" sz="3000" dirty="0"/>
              <a:t>instantly </a:t>
            </a:r>
            <a:r>
              <a:rPr lang="en-US" sz="3000" dirty="0" smtClean="0"/>
              <a:t>eliminates </a:t>
            </a:r>
            <a:r>
              <a:rPr lang="en-US" sz="3000" dirty="0"/>
              <a:t>the baby’s </a:t>
            </a:r>
            <a:r>
              <a:rPr lang="en-US" sz="3000" dirty="0" smtClean="0"/>
              <a:t>torturous breathing </a:t>
            </a:r>
            <a:r>
              <a:rPr lang="en-US" sz="3000" dirty="0"/>
              <a:t>difficulties</a:t>
            </a:r>
          </a:p>
        </p:txBody>
      </p:sp>
    </p:spTree>
    <p:extLst>
      <p:ext uri="{BB962C8B-B14F-4D97-AF65-F5344CB8AC3E}">
        <p14:creationId xmlns:p14="http://schemas.microsoft.com/office/powerpoint/2010/main" val="65017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2"/>
            <a:ext cx="10515600" cy="1325563"/>
          </a:xfrm>
        </p:spPr>
        <p:txBody>
          <a:bodyPr>
            <a:normAutofit fontScale="90000"/>
          </a:bodyPr>
          <a:lstStyle/>
          <a:p>
            <a:pPr algn="ctr"/>
            <a:r>
              <a:rPr lang="en-US" dirty="0" smtClean="0"/>
              <a:t>The Tübingen Palatal Plate, “TPP”</a:t>
            </a:r>
            <a:br>
              <a:rPr lang="en-US" dirty="0" smtClean="0"/>
            </a:br>
            <a:r>
              <a:rPr lang="en-US" sz="2700" dirty="0"/>
              <a:t>Developed at the </a:t>
            </a:r>
            <a:r>
              <a:rPr lang="en-US" sz="2700" dirty="0" err="1"/>
              <a:t>Tübingen</a:t>
            </a:r>
            <a:r>
              <a:rPr lang="en-US" sz="2700" dirty="0"/>
              <a:t> University Hospital in Tübingen, </a:t>
            </a:r>
            <a:r>
              <a:rPr lang="en-US" sz="2700" dirty="0" smtClean="0"/>
              <a:t>Germany;</a:t>
            </a:r>
            <a:br>
              <a:rPr lang="en-US" sz="2700" dirty="0" smtClean="0"/>
            </a:br>
            <a:r>
              <a:rPr lang="en-US" sz="2700" dirty="0" smtClean="0"/>
              <a:t>currently </a:t>
            </a:r>
            <a:r>
              <a:rPr lang="en-US" sz="2700" dirty="0"/>
              <a:t>available only in </a:t>
            </a:r>
            <a:r>
              <a:rPr lang="en-US" sz="2700" dirty="0" smtClean="0"/>
              <a:t>Germany</a:t>
            </a:r>
            <a:endParaRPr lang="en-US" sz="2700" dirty="0"/>
          </a:p>
        </p:txBody>
      </p:sp>
      <p:sp>
        <p:nvSpPr>
          <p:cNvPr id="3" name="Content Placeholder 2"/>
          <p:cNvSpPr>
            <a:spLocks noGrp="1"/>
          </p:cNvSpPr>
          <p:nvPr>
            <p:ph idx="1"/>
          </p:nvPr>
        </p:nvSpPr>
        <p:spPr>
          <a:xfrm>
            <a:off x="979100" y="1743069"/>
            <a:ext cx="10233800" cy="4371965"/>
          </a:xfrm>
        </p:spPr>
        <p:txBody>
          <a:bodyPr>
            <a:noAutofit/>
          </a:bodyPr>
          <a:lstStyle/>
          <a:p>
            <a:r>
              <a:rPr lang="en-US" sz="3000" dirty="0" smtClean="0"/>
              <a:t>A safe, highly effective treatment</a:t>
            </a:r>
          </a:p>
          <a:p>
            <a:r>
              <a:rPr lang="en-US" sz="3000" dirty="0" smtClean="0"/>
              <a:t>Medically proven; peer reviewed medical studies over 10 years</a:t>
            </a:r>
          </a:p>
          <a:p>
            <a:r>
              <a:rPr lang="en-US" sz="3000" dirty="0" smtClean="0"/>
              <a:t>Corrects the underlying anatomical problem </a:t>
            </a:r>
            <a:r>
              <a:rPr lang="mr-IN" sz="3000" dirty="0" smtClean="0"/>
              <a:t>–</a:t>
            </a:r>
            <a:r>
              <a:rPr lang="en-US" sz="3000" dirty="0" smtClean="0"/>
              <a:t> unblocks the throat </a:t>
            </a:r>
            <a:r>
              <a:rPr lang="mr-IN" sz="3000" dirty="0" smtClean="0"/>
              <a:t>–</a:t>
            </a:r>
            <a:r>
              <a:rPr lang="en-US" sz="3000" dirty="0" smtClean="0"/>
              <a:t> without surgery</a:t>
            </a:r>
          </a:p>
          <a:p>
            <a:r>
              <a:rPr lang="en-US" sz="3000" dirty="0" smtClean="0"/>
              <a:t>Liberates the baby from the ventilator </a:t>
            </a:r>
            <a:r>
              <a:rPr lang="en-US" sz="3000" dirty="0"/>
              <a:t>machine, </a:t>
            </a:r>
            <a:r>
              <a:rPr lang="en-US" sz="3000" dirty="0" smtClean="0"/>
              <a:t>permanently</a:t>
            </a:r>
          </a:p>
          <a:p>
            <a:r>
              <a:rPr lang="en-US" sz="3000" dirty="0" smtClean="0"/>
              <a:t>Improves feeding</a:t>
            </a:r>
          </a:p>
          <a:p>
            <a:r>
              <a:rPr lang="en-US" sz="3000" dirty="0" smtClean="0"/>
              <a:t>Minimizes hospitalisation, which</a:t>
            </a:r>
            <a:r>
              <a:rPr lang="mr-IN" sz="3000" dirty="0" smtClean="0"/>
              <a:t>…</a:t>
            </a:r>
            <a:endParaRPr lang="en-US" sz="2600" dirty="0" smtClean="0"/>
          </a:p>
          <a:p>
            <a:pPr lvl="1"/>
            <a:r>
              <a:rPr lang="en-US" sz="2600" dirty="0" smtClean="0"/>
              <a:t>Allows the baby to finally leave the hospital and come home to Mom</a:t>
            </a:r>
          </a:p>
          <a:p>
            <a:pPr lvl="1"/>
            <a:r>
              <a:rPr lang="en-US" sz="2600" dirty="0" smtClean="0"/>
              <a:t>Reduces the baby’s exposure to hospital borne illnesses</a:t>
            </a:r>
          </a:p>
          <a:p>
            <a:pPr lvl="1"/>
            <a:r>
              <a:rPr lang="en-US" sz="2600" dirty="0" smtClean="0"/>
              <a:t>Reduces national healthcare costs</a:t>
            </a:r>
          </a:p>
        </p:txBody>
      </p:sp>
    </p:spTree>
    <p:extLst>
      <p:ext uri="{BB962C8B-B14F-4D97-AF65-F5344CB8AC3E}">
        <p14:creationId xmlns:p14="http://schemas.microsoft.com/office/powerpoint/2010/main" val="41757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We as parents take action</a:t>
            </a:r>
            <a:endParaRPr lang="en-US" dirty="0"/>
          </a:p>
        </p:txBody>
      </p:sp>
      <p:sp>
        <p:nvSpPr>
          <p:cNvPr id="3" name="Content Placeholder 2"/>
          <p:cNvSpPr>
            <a:spLocks noGrp="1"/>
          </p:cNvSpPr>
          <p:nvPr>
            <p:ph idx="1"/>
          </p:nvPr>
        </p:nvSpPr>
        <p:spPr/>
        <p:txBody>
          <a:bodyPr/>
          <a:lstStyle/>
          <a:p>
            <a:r>
              <a:rPr lang="en-US" dirty="0" smtClean="0"/>
              <a:t>We visited Tübingen, saw the treatment in action, met with the doctors, met with parents</a:t>
            </a:r>
            <a:r>
              <a:rPr lang="mr-IN" dirty="0" smtClean="0"/>
              <a:t>…</a:t>
            </a:r>
            <a:r>
              <a:rPr lang="en-US" dirty="0" smtClean="0"/>
              <a:t> we are convinced</a:t>
            </a:r>
          </a:p>
          <a:p>
            <a:r>
              <a:rPr lang="en-US" dirty="0" smtClean="0"/>
              <a:t>Back home in France, we seek a medical certificate for our S2 application; delays</a:t>
            </a:r>
          </a:p>
          <a:p>
            <a:r>
              <a:rPr lang="en-US" dirty="0" smtClean="0"/>
              <a:t>We submit our application for prior authorization</a:t>
            </a:r>
          </a:p>
          <a:p>
            <a:r>
              <a:rPr lang="en-US" dirty="0" smtClean="0"/>
              <a:t>We transfer our daughter Lysiane from France to Germany to receive the TPP treatment</a:t>
            </a:r>
          </a:p>
          <a:p>
            <a:r>
              <a:rPr lang="en-US" dirty="0" smtClean="0"/>
              <a:t>France’s national health insurance fund rejects our S2 application</a:t>
            </a:r>
          </a:p>
          <a:p>
            <a:r>
              <a:rPr lang="en-US" dirty="0" smtClean="0"/>
              <a:t>We are now appealing the rejection</a:t>
            </a:r>
          </a:p>
          <a:p>
            <a:endParaRPr lang="en-US" dirty="0" smtClean="0"/>
          </a:p>
          <a:p>
            <a:endParaRPr lang="en-US" dirty="0"/>
          </a:p>
        </p:txBody>
      </p:sp>
    </p:spTree>
    <p:extLst>
      <p:ext uri="{BB962C8B-B14F-4D97-AF65-F5344CB8AC3E}">
        <p14:creationId xmlns:p14="http://schemas.microsoft.com/office/powerpoint/2010/main" val="146486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8639" y="221117"/>
            <a:ext cx="4557712" cy="4373424"/>
          </a:xfrm>
        </p:spPr>
        <p:txBody>
          <a:bodyPr>
            <a:normAutofit fontScale="90000"/>
          </a:bodyPr>
          <a:lstStyle/>
          <a:p>
            <a:pPr algn="ctr"/>
            <a:r>
              <a:rPr lang="en-US" dirty="0" smtClean="0"/>
              <a:t>The basis of the rejection: these treatments are “the same or equally effective”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994" y="555895"/>
            <a:ext cx="3025190" cy="2873931"/>
          </a:xfrm>
        </p:spPr>
      </p:pic>
      <p:sp>
        <p:nvSpPr>
          <p:cNvPr id="8" name="TextBox 7"/>
          <p:cNvSpPr txBox="1"/>
          <p:nvPr/>
        </p:nvSpPr>
        <p:spPr>
          <a:xfrm>
            <a:off x="7772421" y="4203889"/>
            <a:ext cx="1042988" cy="1938992"/>
          </a:xfrm>
          <a:prstGeom prst="rect">
            <a:avLst/>
          </a:prstGeom>
          <a:noFill/>
        </p:spPr>
        <p:txBody>
          <a:bodyPr wrap="square" rtlCol="0">
            <a:spAutoFit/>
          </a:bodyPr>
          <a:lstStyle/>
          <a:p>
            <a:r>
              <a:rPr lang="en-US" sz="12000" dirty="0" smtClean="0"/>
              <a:t>=</a:t>
            </a:r>
            <a:endParaRPr lang="en-US" sz="120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506" y="5244825"/>
            <a:ext cx="861903" cy="97912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067" y="221117"/>
            <a:ext cx="3260665" cy="483665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675" y="3787025"/>
            <a:ext cx="3347349" cy="2772721"/>
          </a:xfrm>
          <a:prstGeom prst="rect">
            <a:avLst/>
          </a:prstGeom>
        </p:spPr>
      </p:pic>
    </p:spTree>
    <p:extLst>
      <p:ext uri="{BB962C8B-B14F-4D97-AF65-F5344CB8AC3E}">
        <p14:creationId xmlns:p14="http://schemas.microsoft.com/office/powerpoint/2010/main" val="40954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“same or equally effective”?</a:t>
            </a:r>
            <a:endParaRPr lang="en-US" dirty="0"/>
          </a:p>
        </p:txBody>
      </p:sp>
      <p:sp>
        <p:nvSpPr>
          <p:cNvPr id="3" name="Content Placeholder 2"/>
          <p:cNvSpPr>
            <a:spLocks noGrp="1"/>
          </p:cNvSpPr>
          <p:nvPr>
            <p:ph idx="1"/>
          </p:nvPr>
        </p:nvSpPr>
        <p:spPr>
          <a:xfrm>
            <a:off x="1120000" y="1725608"/>
            <a:ext cx="10233800" cy="4589463"/>
          </a:xfrm>
        </p:spPr>
        <p:txBody>
          <a:bodyPr>
            <a:normAutofit/>
          </a:bodyPr>
          <a:lstStyle/>
          <a:p>
            <a:pPr fontAlgn="base"/>
            <a:r>
              <a:rPr lang="en-US" dirty="0"/>
              <a:t>No objective and impartial medical comparison can reasonably conclude that these treatments are “the same or equally effective</a:t>
            </a:r>
            <a:r>
              <a:rPr lang="en-US" dirty="0" smtClean="0"/>
              <a:t>”</a:t>
            </a:r>
            <a:endParaRPr lang="en-US" dirty="0"/>
          </a:p>
          <a:p>
            <a:pPr fontAlgn="base"/>
            <a:r>
              <a:rPr lang="en-US" dirty="0" smtClean="0"/>
              <a:t>A bold violation of the </a:t>
            </a:r>
            <a:r>
              <a:rPr lang="en-US" dirty="0"/>
              <a:t>2011 Directive, Regulation (EC) No 883, and the fundamental principle of the freedom to provide and receive services under Article 56 of the </a:t>
            </a:r>
            <a:r>
              <a:rPr lang="en-US" dirty="0" smtClean="0"/>
              <a:t>TFEU</a:t>
            </a:r>
          </a:p>
          <a:p>
            <a:pPr fontAlgn="base"/>
            <a:r>
              <a:rPr lang="en-US" dirty="0" smtClean="0"/>
              <a:t>An example of the kind of arbitrary</a:t>
            </a:r>
            <a:r>
              <a:rPr lang="en-US" dirty="0"/>
              <a:t>, irrational, and unreasonable exercise of national discretion which the European Court of Justice has repeatedly struck </a:t>
            </a:r>
            <a:r>
              <a:rPr lang="en-US" dirty="0" smtClean="0"/>
              <a:t>down</a:t>
            </a:r>
          </a:p>
          <a:p>
            <a:pPr fontAlgn="base"/>
            <a:r>
              <a:rPr lang="en-US" dirty="0"/>
              <a:t>C</a:t>
            </a:r>
            <a:r>
              <a:rPr lang="en-US" dirty="0" smtClean="0"/>
              <a:t>annot </a:t>
            </a:r>
            <a:r>
              <a:rPr lang="en-US" dirty="0"/>
              <a:t>be justified on any public policy </a:t>
            </a:r>
            <a:r>
              <a:rPr lang="en-US" dirty="0" smtClean="0"/>
              <a:t>grounds</a:t>
            </a:r>
          </a:p>
          <a:p>
            <a:pPr fontAlgn="base"/>
            <a:r>
              <a:rPr lang="en-US" dirty="0" smtClean="0"/>
              <a:t>Neither </a:t>
            </a:r>
            <a:r>
              <a:rPr lang="en-US" dirty="0"/>
              <a:t>necessary nor </a:t>
            </a:r>
            <a:r>
              <a:rPr lang="en-US" dirty="0" smtClean="0"/>
              <a:t>proportionate</a:t>
            </a:r>
            <a:endParaRPr lang="en-US" dirty="0"/>
          </a:p>
          <a:p>
            <a:pPr fontAlgn="base"/>
            <a:endParaRPr lang="en-US" dirty="0"/>
          </a:p>
          <a:p>
            <a:pPr fontAlgn="base"/>
            <a:endParaRPr lang="en-US" dirty="0" smtClean="0"/>
          </a:p>
        </p:txBody>
      </p:sp>
    </p:spTree>
    <p:extLst>
      <p:ext uri="{BB962C8B-B14F-4D97-AF65-F5344CB8AC3E}">
        <p14:creationId xmlns:p14="http://schemas.microsoft.com/office/powerpoint/2010/main" val="124660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7" y="565158"/>
            <a:ext cx="11191875" cy="806450"/>
          </a:xfrm>
        </p:spPr>
        <p:txBody>
          <a:bodyPr>
            <a:noAutofit/>
          </a:bodyPr>
          <a:lstStyle/>
          <a:p>
            <a:r>
              <a:rPr lang="en-US" sz="4800" dirty="0" smtClean="0"/>
              <a:t>Planned cross-border healthcare in the EU</a:t>
            </a:r>
            <a:endParaRPr lang="en-US" sz="4800" dirty="0"/>
          </a:p>
        </p:txBody>
      </p:sp>
      <p:sp>
        <p:nvSpPr>
          <p:cNvPr id="3" name="Content Placeholder 2"/>
          <p:cNvSpPr>
            <a:spLocks noGrp="1"/>
          </p:cNvSpPr>
          <p:nvPr>
            <p:ph idx="1"/>
          </p:nvPr>
        </p:nvSpPr>
        <p:spPr>
          <a:xfrm>
            <a:off x="1120000" y="1482725"/>
            <a:ext cx="10233800" cy="4660900"/>
          </a:xfrm>
        </p:spPr>
        <p:txBody>
          <a:bodyPr>
            <a:normAutofit fontScale="92500"/>
          </a:bodyPr>
          <a:lstStyle/>
          <a:p>
            <a:r>
              <a:rPr lang="en-US" dirty="0"/>
              <a:t>T</a:t>
            </a:r>
            <a:r>
              <a:rPr lang="en-US" dirty="0" smtClean="0"/>
              <a:t>he </a:t>
            </a:r>
            <a:r>
              <a:rPr lang="en-US" dirty="0"/>
              <a:t>European Commission </a:t>
            </a:r>
            <a:r>
              <a:rPr lang="en-US" dirty="0" smtClean="0"/>
              <a:t>has explained</a:t>
            </a:r>
            <a:r>
              <a:rPr lang="en-US" dirty="0"/>
              <a:t>: </a:t>
            </a:r>
          </a:p>
          <a:p>
            <a:pPr marL="457200" lvl="1" indent="0">
              <a:buNone/>
            </a:pPr>
            <a:r>
              <a:rPr lang="en-US" dirty="0"/>
              <a:t>“Patients prefer to receive healthcare in their own country. That is why the demand for cross-border healthcare represents only around 1% of public spending on healthcare, which is currently around €10 billion. This estimate includes cross-border healthcare which patients had not planned in advance (such as emergency care for tourists). </a:t>
            </a:r>
            <a:r>
              <a:rPr lang="en-US" i="1" dirty="0"/>
              <a:t>This means that, at present, considerably less of that 1% of the expenditure and movement of patients is for planned cross-border healthcare, like hip and knee operations or cataract surgery</a:t>
            </a:r>
            <a:r>
              <a:rPr lang="en-US" dirty="0"/>
              <a:t>.” </a:t>
            </a:r>
            <a:endParaRPr lang="en-US" dirty="0" smtClean="0"/>
          </a:p>
          <a:p>
            <a:r>
              <a:rPr lang="en-US" dirty="0" smtClean="0"/>
              <a:t>Planned cross-border healthcare in the EU: in </a:t>
            </a:r>
            <a:r>
              <a:rPr lang="en-US" dirty="0"/>
              <a:t>theory, it is possible; in practice, it is </a:t>
            </a:r>
            <a:r>
              <a:rPr lang="en-US" dirty="0" smtClean="0"/>
              <a:t>avoided</a:t>
            </a:r>
          </a:p>
          <a:p>
            <a:r>
              <a:rPr lang="en-US" dirty="0" smtClean="0"/>
              <a:t>Our horrible experience seeking cross-border healthcare for our baby, who suffers from a rare disease, may help to explain these very low figures</a:t>
            </a:r>
          </a:p>
        </p:txBody>
      </p:sp>
    </p:spTree>
    <p:extLst>
      <p:ext uri="{BB962C8B-B14F-4D97-AF65-F5344CB8AC3E}">
        <p14:creationId xmlns:p14="http://schemas.microsoft.com/office/powerpoint/2010/main" val="100636238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TF10001006</Template>
  <TotalTime>286</TotalTime>
  <Words>1184</Words>
  <Application>Microsoft Macintosh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Corbel</vt:lpstr>
      <vt:lpstr>Mangal</vt:lpstr>
      <vt:lpstr>Arial</vt:lpstr>
      <vt:lpstr>Depth</vt:lpstr>
      <vt:lpstr>PowerPoint Presentation</vt:lpstr>
      <vt:lpstr>Introduction – my daughter Lysiane</vt:lpstr>
      <vt:lpstr>The medical problems associated with this rare disease</vt:lpstr>
      <vt:lpstr>A breakthrough solution</vt:lpstr>
      <vt:lpstr>The Tübingen Palatal Plate, “TPP” Developed at the Tübingen University Hospital in Tübingen, Germany; currently available only in Germany</vt:lpstr>
      <vt:lpstr>We as parents take action</vt:lpstr>
      <vt:lpstr>The basis of the rejection: these treatments are “the same or equally effective”</vt:lpstr>
      <vt:lpstr>The “same or equally effective”?</vt:lpstr>
      <vt:lpstr>Planned cross-border healthcare in the EU</vt:lpstr>
      <vt:lpstr>Creating a coalition to get Lysiane her S2</vt:lpstr>
      <vt:lpstr>Our continuing struggle to get Lysiane her S2 raises an issue of wider principle which matters to all Europeans, and which affects their daily lives:</vt:lpstr>
      <vt:lpstr>Thank you for your time</vt:lpstr>
      <vt:lpstr>Annex: EPF Position Statement, April 2016; possible topics for discussion</vt:lpstr>
      <vt:lpstr>EPF Position Statement, April 2016</vt:lpstr>
      <vt:lpstr>EPF Position Statement, April 2016</vt:lpstr>
      <vt:lpstr>EPF Position Statement, April 2016</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Philippe Pakter</cp:lastModifiedBy>
  <cp:revision>37</cp:revision>
  <dcterms:created xsi:type="dcterms:W3CDTF">2015-09-22T16:41:35Z</dcterms:created>
  <dcterms:modified xsi:type="dcterms:W3CDTF">2017-12-04T06:24:45Z</dcterms:modified>
</cp:coreProperties>
</file>