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6057" r:id="rId1"/>
    <p:sldMasterId id="2147486348" r:id="rId2"/>
    <p:sldMasterId id="2147486622" r:id="rId3"/>
    <p:sldMasterId id="2147486660" r:id="rId4"/>
    <p:sldMasterId id="2147486674" r:id="rId5"/>
  </p:sldMasterIdLst>
  <p:notesMasterIdLst>
    <p:notesMasterId r:id="rId23"/>
  </p:notesMasterIdLst>
  <p:handoutMasterIdLst>
    <p:handoutMasterId r:id="rId24"/>
  </p:handoutMasterIdLst>
  <p:sldIdLst>
    <p:sldId id="1712" r:id="rId6"/>
    <p:sldId id="1993" r:id="rId7"/>
    <p:sldId id="1941" r:id="rId8"/>
    <p:sldId id="2024" r:id="rId9"/>
    <p:sldId id="1934" r:id="rId10"/>
    <p:sldId id="2018" r:id="rId11"/>
    <p:sldId id="1907" r:id="rId12"/>
    <p:sldId id="2020" r:id="rId13"/>
    <p:sldId id="2021" r:id="rId14"/>
    <p:sldId id="2023" r:id="rId15"/>
    <p:sldId id="2025" r:id="rId16"/>
    <p:sldId id="1986" r:id="rId17"/>
    <p:sldId id="2009" r:id="rId18"/>
    <p:sldId id="2010" r:id="rId19"/>
    <p:sldId id="2011" r:id="rId20"/>
    <p:sldId id="2022" r:id="rId21"/>
    <p:sldId id="1868" r:id="rId22"/>
  </p:sldIdLst>
  <p:sldSz cx="9144000" cy="6858000" type="screen4x3"/>
  <p:notesSz cx="6797675" cy="9926638"/>
  <p:defaultTextStyle>
    <a:defPPr>
      <a:defRPr lang="en-GB"/>
    </a:defPPr>
    <a:lvl1pPr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3333CC"/>
    <a:srgbClr val="1F497D"/>
    <a:srgbClr val="FF00FF"/>
    <a:srgbClr val="000099"/>
    <a:srgbClr val="000066"/>
    <a:srgbClr val="FFFFFF"/>
    <a:srgbClr val="0099FF"/>
    <a:srgbClr val="00A0C6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1462" autoAdjust="0"/>
    <p:restoredTop sz="73768" autoAdjust="0"/>
  </p:normalViewPr>
  <p:slideViewPr>
    <p:cSldViewPr>
      <p:cViewPr varScale="1">
        <p:scale>
          <a:sx n="55" d="100"/>
          <a:sy n="55" d="100"/>
        </p:scale>
        <p:origin x="1596" y="-2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50" d="100"/>
          <a:sy n="50" d="100"/>
        </p:scale>
        <p:origin x="-2874" y="-78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image" Target="../media/image56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image" Target="../media/image62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AB255C-D077-4FDE-9AEF-D296377FAD7B}" type="doc">
      <dgm:prSet loTypeId="urn:microsoft.com/office/officeart/2005/8/layout/hList2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D12DC8D3-A738-45DF-BE4A-FE1CDCF9EC45}">
      <dgm:prSet phldrT="[Text]"/>
      <dgm:spPr/>
      <dgm:t>
        <a:bodyPr/>
        <a:lstStyle/>
        <a:p>
          <a:r>
            <a:rPr lang="nl-BE" b="1" dirty="0" smtClean="0">
              <a:solidFill>
                <a:schemeClr val="tx2"/>
              </a:solidFill>
            </a:rPr>
            <a:t>Basic</a:t>
          </a:r>
          <a:endParaRPr lang="fr-BE" b="1" dirty="0">
            <a:solidFill>
              <a:schemeClr val="tx2"/>
            </a:solidFill>
          </a:endParaRPr>
        </a:p>
      </dgm:t>
    </dgm:pt>
    <dgm:pt modelId="{2C7F6C57-89E3-43B3-BAA4-6E7D81C63175}" type="parTrans" cxnId="{F90F77FA-25BE-4337-9DEC-C8F100A11D36}">
      <dgm:prSet/>
      <dgm:spPr/>
      <dgm:t>
        <a:bodyPr/>
        <a:lstStyle/>
        <a:p>
          <a:endParaRPr lang="fr-BE"/>
        </a:p>
      </dgm:t>
    </dgm:pt>
    <dgm:pt modelId="{42D5C20F-17C5-48C6-8E43-8FED37B54425}" type="sibTrans" cxnId="{F90F77FA-25BE-4337-9DEC-C8F100A11D36}">
      <dgm:prSet/>
      <dgm:spPr/>
      <dgm:t>
        <a:bodyPr/>
        <a:lstStyle/>
        <a:p>
          <a:endParaRPr lang="fr-BE"/>
        </a:p>
      </dgm:t>
    </dgm:pt>
    <dgm:pt modelId="{990B6483-D239-47F3-9349-327889E545B8}">
      <dgm:prSet phldrT="[Text]" custT="1"/>
      <dgm:spPr/>
      <dgm:t>
        <a:bodyPr/>
        <a:lstStyle/>
        <a:p>
          <a:r>
            <a:rPr lang="nl-BE" sz="1800" smtClean="0">
              <a:solidFill>
                <a:srgbClr val="FFC000"/>
              </a:solidFill>
            </a:rPr>
            <a:t>Informed</a:t>
          </a:r>
          <a:r>
            <a:rPr lang="nl-BE" sz="1800" smtClean="0"/>
            <a:t> consent</a:t>
          </a:r>
          <a:endParaRPr lang="fr-BE" sz="1800" dirty="0"/>
        </a:p>
      </dgm:t>
    </dgm:pt>
    <dgm:pt modelId="{EEB094D7-2A09-406C-816C-BF0820B546BA}" type="parTrans" cxnId="{B8063A9F-B105-439F-A931-C44FD925ED9A}">
      <dgm:prSet/>
      <dgm:spPr/>
      <dgm:t>
        <a:bodyPr/>
        <a:lstStyle/>
        <a:p>
          <a:endParaRPr lang="fr-BE"/>
        </a:p>
      </dgm:t>
    </dgm:pt>
    <dgm:pt modelId="{A371A75B-86F6-4E40-9CEC-BFEB4532D5F6}" type="sibTrans" cxnId="{B8063A9F-B105-439F-A931-C44FD925ED9A}">
      <dgm:prSet/>
      <dgm:spPr/>
      <dgm:t>
        <a:bodyPr/>
        <a:lstStyle/>
        <a:p>
          <a:endParaRPr lang="fr-BE"/>
        </a:p>
      </dgm:t>
    </dgm:pt>
    <dgm:pt modelId="{3EE103B9-5048-4C44-A8A0-6B464B1D5571}">
      <dgm:prSet phldrT="[Text]"/>
      <dgm:spPr/>
      <dgm:t>
        <a:bodyPr/>
        <a:lstStyle/>
        <a:p>
          <a:r>
            <a:rPr lang="nl-BE" b="1" dirty="0" smtClean="0">
              <a:solidFill>
                <a:schemeClr val="tx2"/>
              </a:solidFill>
            </a:rPr>
            <a:t>Social</a:t>
          </a:r>
          <a:endParaRPr lang="fr-BE" b="1" dirty="0">
            <a:solidFill>
              <a:schemeClr val="tx2"/>
            </a:solidFill>
          </a:endParaRPr>
        </a:p>
      </dgm:t>
    </dgm:pt>
    <dgm:pt modelId="{DEFB225F-7E4D-4F7B-ACE5-99D9945A3D49}" type="parTrans" cxnId="{67D4E279-9323-4908-B47F-62CC88586D27}">
      <dgm:prSet/>
      <dgm:spPr/>
      <dgm:t>
        <a:bodyPr/>
        <a:lstStyle/>
        <a:p>
          <a:endParaRPr lang="fr-BE"/>
        </a:p>
      </dgm:t>
    </dgm:pt>
    <dgm:pt modelId="{AF4709AE-2288-4186-8382-64835A7B407F}" type="sibTrans" cxnId="{67D4E279-9323-4908-B47F-62CC88586D27}">
      <dgm:prSet/>
      <dgm:spPr/>
      <dgm:t>
        <a:bodyPr/>
        <a:lstStyle/>
        <a:p>
          <a:endParaRPr lang="fr-BE"/>
        </a:p>
      </dgm:t>
    </dgm:pt>
    <dgm:pt modelId="{8B493CD3-EEAC-4C51-BF19-5AAA20CB2D8A}">
      <dgm:prSet phldrT="[Text]" custT="1"/>
      <dgm:spPr/>
      <dgm:t>
        <a:bodyPr/>
        <a:lstStyle/>
        <a:p>
          <a:r>
            <a:rPr lang="nl-BE" sz="1800" smtClean="0"/>
            <a:t>Access to health care</a:t>
          </a:r>
          <a:endParaRPr lang="fr-BE" sz="1800" dirty="0"/>
        </a:p>
      </dgm:t>
    </dgm:pt>
    <dgm:pt modelId="{F52230EC-E090-4346-B0E9-2C3D72C59032}" type="parTrans" cxnId="{0034CB18-5ADD-49A5-A1EE-A82586F7D647}">
      <dgm:prSet/>
      <dgm:spPr/>
      <dgm:t>
        <a:bodyPr/>
        <a:lstStyle/>
        <a:p>
          <a:endParaRPr lang="fr-BE"/>
        </a:p>
      </dgm:t>
    </dgm:pt>
    <dgm:pt modelId="{1DE22DFA-19F5-4FC7-BFB8-6356EA0B5C5B}" type="sibTrans" cxnId="{0034CB18-5ADD-49A5-A1EE-A82586F7D647}">
      <dgm:prSet/>
      <dgm:spPr/>
      <dgm:t>
        <a:bodyPr/>
        <a:lstStyle/>
        <a:p>
          <a:endParaRPr lang="fr-BE"/>
        </a:p>
      </dgm:t>
    </dgm:pt>
    <dgm:pt modelId="{1592C032-ACDA-49E5-97DA-E8A3BE99964E}">
      <dgm:prSet phldrT="[Text]"/>
      <dgm:spPr/>
      <dgm:t>
        <a:bodyPr/>
        <a:lstStyle/>
        <a:p>
          <a:r>
            <a:rPr lang="nl-BE" b="1" dirty="0" smtClean="0">
              <a:solidFill>
                <a:schemeClr val="tx2"/>
              </a:solidFill>
            </a:rPr>
            <a:t>Consumer-orienteed</a:t>
          </a:r>
          <a:endParaRPr lang="fr-BE" b="1" dirty="0">
            <a:solidFill>
              <a:schemeClr val="tx2"/>
            </a:solidFill>
          </a:endParaRPr>
        </a:p>
      </dgm:t>
    </dgm:pt>
    <dgm:pt modelId="{A6555A16-60D5-4B33-93DE-C4E09F475654}" type="parTrans" cxnId="{0E2B79F4-FA4D-4CBB-8558-CCE375FE84FC}">
      <dgm:prSet/>
      <dgm:spPr/>
      <dgm:t>
        <a:bodyPr/>
        <a:lstStyle/>
        <a:p>
          <a:endParaRPr lang="fr-BE"/>
        </a:p>
      </dgm:t>
    </dgm:pt>
    <dgm:pt modelId="{646EB0F5-18FC-44BF-A66D-08EA4325847E}" type="sibTrans" cxnId="{0E2B79F4-FA4D-4CBB-8558-CCE375FE84FC}">
      <dgm:prSet/>
      <dgm:spPr/>
      <dgm:t>
        <a:bodyPr/>
        <a:lstStyle/>
        <a:p>
          <a:endParaRPr lang="fr-BE"/>
        </a:p>
      </dgm:t>
    </dgm:pt>
    <dgm:pt modelId="{DA32EE93-EF71-4FD7-8AA8-EDCE3F2CA2F8}">
      <dgm:prSet phldrT="[Text]" custT="1"/>
      <dgm:spPr/>
      <dgm:t>
        <a:bodyPr/>
        <a:lstStyle/>
        <a:p>
          <a:r>
            <a:rPr lang="fr-BE" sz="1800" smtClean="0"/>
            <a:t>Shared decision making</a:t>
          </a:r>
          <a:endParaRPr lang="fr-BE" sz="1800" dirty="0"/>
        </a:p>
      </dgm:t>
    </dgm:pt>
    <dgm:pt modelId="{2EC25E72-0440-452C-84AC-F5AD73233A9A}" type="parTrans" cxnId="{6DF0A6E7-6445-469B-891D-C81C3562134B}">
      <dgm:prSet/>
      <dgm:spPr/>
      <dgm:t>
        <a:bodyPr/>
        <a:lstStyle/>
        <a:p>
          <a:endParaRPr lang="fr-BE"/>
        </a:p>
      </dgm:t>
    </dgm:pt>
    <dgm:pt modelId="{BE29DBE7-EB37-4E6E-9795-CA20300D367E}" type="sibTrans" cxnId="{6DF0A6E7-6445-469B-891D-C81C3562134B}">
      <dgm:prSet/>
      <dgm:spPr/>
      <dgm:t>
        <a:bodyPr/>
        <a:lstStyle/>
        <a:p>
          <a:endParaRPr lang="fr-BE"/>
        </a:p>
      </dgm:t>
    </dgm:pt>
    <dgm:pt modelId="{69FF0015-6228-449E-B59D-4933A05B6AFD}">
      <dgm:prSet custT="1"/>
      <dgm:spPr/>
      <dgm:t>
        <a:bodyPr/>
        <a:lstStyle/>
        <a:p>
          <a:r>
            <a:rPr lang="nl-BE" sz="1800" dirty="0" smtClean="0"/>
            <a:t>Privacy and confidentiality</a:t>
          </a:r>
          <a:endParaRPr lang="fr-BE" sz="1800" dirty="0"/>
        </a:p>
      </dgm:t>
    </dgm:pt>
    <dgm:pt modelId="{72CACF17-864D-4E11-9AD2-FE9760D0DFBD}" type="parTrans" cxnId="{74143D12-A2F2-4EBE-B0AE-75F69F390253}">
      <dgm:prSet/>
      <dgm:spPr/>
      <dgm:t>
        <a:bodyPr/>
        <a:lstStyle/>
        <a:p>
          <a:endParaRPr lang="en-GB"/>
        </a:p>
      </dgm:t>
    </dgm:pt>
    <dgm:pt modelId="{D6006CDB-D782-4053-865E-A003077DEDC3}" type="sibTrans" cxnId="{74143D12-A2F2-4EBE-B0AE-75F69F390253}">
      <dgm:prSet/>
      <dgm:spPr/>
      <dgm:t>
        <a:bodyPr/>
        <a:lstStyle/>
        <a:p>
          <a:endParaRPr lang="en-GB"/>
        </a:p>
      </dgm:t>
    </dgm:pt>
    <dgm:pt modelId="{EEC608E8-D96D-4921-A06C-F4F3DACE6EFB}">
      <dgm:prSet custT="1"/>
      <dgm:spPr/>
      <dgm:t>
        <a:bodyPr/>
        <a:lstStyle/>
        <a:p>
          <a:r>
            <a:rPr lang="nl-BE" sz="1800" dirty="0" smtClean="0"/>
            <a:t>Access to medical record</a:t>
          </a:r>
          <a:endParaRPr lang="fr-BE" sz="1800" dirty="0"/>
        </a:p>
      </dgm:t>
    </dgm:pt>
    <dgm:pt modelId="{656DCFA3-1579-4A7D-8F73-CC3C8B686A4A}" type="parTrans" cxnId="{23BA3F16-AE6C-4D2B-97E4-9B12E21D18CA}">
      <dgm:prSet/>
      <dgm:spPr/>
      <dgm:t>
        <a:bodyPr/>
        <a:lstStyle/>
        <a:p>
          <a:endParaRPr lang="en-GB"/>
        </a:p>
      </dgm:t>
    </dgm:pt>
    <dgm:pt modelId="{5814997C-C91E-4CCA-B11F-A206042AE9DB}" type="sibTrans" cxnId="{23BA3F16-AE6C-4D2B-97E4-9B12E21D18CA}">
      <dgm:prSet/>
      <dgm:spPr/>
      <dgm:t>
        <a:bodyPr/>
        <a:lstStyle/>
        <a:p>
          <a:endParaRPr lang="en-GB"/>
        </a:p>
      </dgm:t>
    </dgm:pt>
    <dgm:pt modelId="{028CB682-931D-46C2-BDB1-79BD9961A42B}">
      <dgm:prSet custT="1"/>
      <dgm:spPr/>
      <dgm:t>
        <a:bodyPr/>
        <a:lstStyle/>
        <a:p>
          <a:r>
            <a:rPr lang="nl-BE" sz="1800" dirty="0" smtClean="0"/>
            <a:t>Equal treatment</a:t>
          </a:r>
          <a:endParaRPr lang="fr-BE" sz="1800" dirty="0"/>
        </a:p>
      </dgm:t>
    </dgm:pt>
    <dgm:pt modelId="{381A6DCC-3FE7-4934-A7BA-AAA5E962B383}" type="parTrans" cxnId="{B0AA3772-97DA-4E73-9DE1-8A0C013BD52B}">
      <dgm:prSet/>
      <dgm:spPr/>
      <dgm:t>
        <a:bodyPr/>
        <a:lstStyle/>
        <a:p>
          <a:endParaRPr lang="en-GB"/>
        </a:p>
      </dgm:t>
    </dgm:pt>
    <dgm:pt modelId="{38ECC69F-188C-4A47-A996-EF5CC4AD09FA}" type="sibTrans" cxnId="{B0AA3772-97DA-4E73-9DE1-8A0C013BD52B}">
      <dgm:prSet/>
      <dgm:spPr/>
      <dgm:t>
        <a:bodyPr/>
        <a:lstStyle/>
        <a:p>
          <a:endParaRPr lang="en-GB"/>
        </a:p>
      </dgm:t>
    </dgm:pt>
    <dgm:pt modelId="{4E4AC15D-22F2-43B9-A61F-F6CC88832401}">
      <dgm:prSet custT="1"/>
      <dgm:spPr/>
      <dgm:t>
        <a:bodyPr/>
        <a:lstStyle/>
        <a:p>
          <a:endParaRPr lang="fr-BE" sz="1800" dirty="0">
            <a:solidFill>
              <a:srgbClr val="FFC000"/>
            </a:solidFill>
          </a:endParaRPr>
        </a:p>
      </dgm:t>
    </dgm:pt>
    <dgm:pt modelId="{40B9A05D-C8F7-4E3A-B298-FD3EB56A2108}" type="parTrans" cxnId="{0FE709B9-6F7B-4F0D-B4A8-9EBB8D055B09}">
      <dgm:prSet/>
      <dgm:spPr/>
      <dgm:t>
        <a:bodyPr/>
        <a:lstStyle/>
        <a:p>
          <a:endParaRPr lang="en-GB"/>
        </a:p>
      </dgm:t>
    </dgm:pt>
    <dgm:pt modelId="{ACEC7F33-28B7-4443-8BB1-8FAD686E57EE}" type="sibTrans" cxnId="{0FE709B9-6F7B-4F0D-B4A8-9EBB8D055B09}">
      <dgm:prSet/>
      <dgm:spPr/>
      <dgm:t>
        <a:bodyPr/>
        <a:lstStyle/>
        <a:p>
          <a:endParaRPr lang="en-GB"/>
        </a:p>
      </dgm:t>
    </dgm:pt>
    <dgm:pt modelId="{12B7F77F-5F31-4008-BE30-F3AB4D8F5C43}">
      <dgm:prSet custT="1"/>
      <dgm:spPr/>
      <dgm:t>
        <a:bodyPr/>
        <a:lstStyle/>
        <a:p>
          <a:r>
            <a:rPr lang="nl-BE" sz="1800" dirty="0" smtClean="0">
              <a:solidFill>
                <a:srgbClr val="FFC000"/>
              </a:solidFill>
            </a:rPr>
            <a:t>Information</a:t>
          </a:r>
          <a:endParaRPr lang="fr-BE" sz="1800" dirty="0">
            <a:solidFill>
              <a:srgbClr val="FFC000"/>
            </a:solidFill>
          </a:endParaRPr>
        </a:p>
      </dgm:t>
    </dgm:pt>
    <dgm:pt modelId="{EA4C6C50-5D8C-48F6-8D57-1BC6D3A1B97C}" type="parTrans" cxnId="{200094CF-A3EC-4472-BA99-D434151C0C2B}">
      <dgm:prSet/>
      <dgm:spPr/>
      <dgm:t>
        <a:bodyPr/>
        <a:lstStyle/>
        <a:p>
          <a:endParaRPr lang="en-GB"/>
        </a:p>
      </dgm:t>
    </dgm:pt>
    <dgm:pt modelId="{ED5A4B5D-5874-485D-811D-019601AC2514}" type="sibTrans" cxnId="{200094CF-A3EC-4472-BA99-D434151C0C2B}">
      <dgm:prSet/>
      <dgm:spPr/>
      <dgm:t>
        <a:bodyPr/>
        <a:lstStyle/>
        <a:p>
          <a:endParaRPr lang="en-GB"/>
        </a:p>
      </dgm:t>
    </dgm:pt>
    <dgm:pt modelId="{DBDAA80D-5139-45C0-9764-E447A948D089}">
      <dgm:prSet custT="1"/>
      <dgm:spPr/>
      <dgm:t>
        <a:bodyPr/>
        <a:lstStyle/>
        <a:p>
          <a:r>
            <a:rPr lang="nl-BE" sz="1800" dirty="0" smtClean="0">
              <a:solidFill>
                <a:srgbClr val="FFFF00"/>
              </a:solidFill>
            </a:rPr>
            <a:t>Complain and redress</a:t>
          </a:r>
          <a:endParaRPr lang="fr-BE" sz="1800" dirty="0">
            <a:solidFill>
              <a:srgbClr val="FFC000"/>
            </a:solidFill>
          </a:endParaRPr>
        </a:p>
      </dgm:t>
    </dgm:pt>
    <dgm:pt modelId="{8DCAE312-D305-4309-8C4D-037CBCDAE609}" type="parTrans" cxnId="{9BAFCF84-2429-465E-B567-8CB206AB0986}">
      <dgm:prSet/>
      <dgm:spPr/>
      <dgm:t>
        <a:bodyPr/>
        <a:lstStyle/>
        <a:p>
          <a:endParaRPr lang="en-GB"/>
        </a:p>
      </dgm:t>
    </dgm:pt>
    <dgm:pt modelId="{A5E86993-F6D9-4471-A387-34154A37984B}" type="sibTrans" cxnId="{9BAFCF84-2429-465E-B567-8CB206AB0986}">
      <dgm:prSet/>
      <dgm:spPr/>
      <dgm:t>
        <a:bodyPr/>
        <a:lstStyle/>
        <a:p>
          <a:endParaRPr lang="en-GB"/>
        </a:p>
      </dgm:t>
    </dgm:pt>
    <dgm:pt modelId="{9012D130-269D-4AA7-AE05-D55F89C592D4}">
      <dgm:prSet custT="1"/>
      <dgm:spPr/>
      <dgm:t>
        <a:bodyPr/>
        <a:lstStyle/>
        <a:p>
          <a:r>
            <a:rPr lang="nl-BE" sz="1800" dirty="0" smtClean="0"/>
            <a:t>Provider choice</a:t>
          </a:r>
          <a:endParaRPr lang="fr-BE" sz="1800" dirty="0"/>
        </a:p>
      </dgm:t>
    </dgm:pt>
    <dgm:pt modelId="{6F6C2875-47D4-4097-9944-0245A62B5A4B}" type="parTrans" cxnId="{2E1EBD42-104B-45C1-BFF4-661D73D3AE82}">
      <dgm:prSet/>
      <dgm:spPr/>
      <dgm:t>
        <a:bodyPr/>
        <a:lstStyle/>
        <a:p>
          <a:endParaRPr lang="en-GB"/>
        </a:p>
      </dgm:t>
    </dgm:pt>
    <dgm:pt modelId="{FFFA6D11-EACF-4E37-9BFD-9E0986BD0247}" type="sibTrans" cxnId="{2E1EBD42-104B-45C1-BFF4-661D73D3AE82}">
      <dgm:prSet/>
      <dgm:spPr/>
      <dgm:t>
        <a:bodyPr/>
        <a:lstStyle/>
        <a:p>
          <a:endParaRPr lang="en-GB"/>
        </a:p>
      </dgm:t>
    </dgm:pt>
    <dgm:pt modelId="{2A256ECF-0316-4F85-8761-37418457A2B8}">
      <dgm:prSet custT="1"/>
      <dgm:spPr/>
      <dgm:t>
        <a:bodyPr/>
        <a:lstStyle/>
        <a:p>
          <a:r>
            <a:rPr lang="nl-BE" sz="1800" dirty="0" smtClean="0"/>
            <a:t>Second opinion</a:t>
          </a:r>
          <a:endParaRPr lang="fr-BE" sz="1800" dirty="0"/>
        </a:p>
      </dgm:t>
    </dgm:pt>
    <dgm:pt modelId="{2185B7AE-7397-4C52-ABEC-236E9D21CBA0}" type="parTrans" cxnId="{1D2FEB38-8016-40B9-878A-E6EBCB7C92B7}">
      <dgm:prSet/>
      <dgm:spPr/>
      <dgm:t>
        <a:bodyPr/>
        <a:lstStyle/>
        <a:p>
          <a:endParaRPr lang="en-GB"/>
        </a:p>
      </dgm:t>
    </dgm:pt>
    <dgm:pt modelId="{11A51E57-9004-467C-9F67-29D1701CA971}" type="sibTrans" cxnId="{1D2FEB38-8016-40B9-878A-E6EBCB7C92B7}">
      <dgm:prSet/>
      <dgm:spPr/>
      <dgm:t>
        <a:bodyPr/>
        <a:lstStyle/>
        <a:p>
          <a:endParaRPr lang="en-GB"/>
        </a:p>
      </dgm:t>
    </dgm:pt>
    <dgm:pt modelId="{2537BEA9-F568-4571-94E2-4C7B90CD2DB9}">
      <dgm:prSet custT="1"/>
      <dgm:spPr/>
      <dgm:t>
        <a:bodyPr/>
        <a:lstStyle/>
        <a:p>
          <a:r>
            <a:rPr lang="nl-BE" sz="1800" dirty="0" smtClean="0">
              <a:solidFill>
                <a:srgbClr val="FFC000"/>
              </a:solidFill>
            </a:rPr>
            <a:t>Information</a:t>
          </a:r>
          <a:endParaRPr lang="fr-BE" sz="1800" dirty="0">
            <a:solidFill>
              <a:srgbClr val="FFC000"/>
            </a:solidFill>
          </a:endParaRPr>
        </a:p>
      </dgm:t>
    </dgm:pt>
    <dgm:pt modelId="{7B8A48C9-5A01-40F4-BE78-3412D668096F}" type="parTrans" cxnId="{59B52A0A-3A4A-4885-869B-42427485141D}">
      <dgm:prSet/>
      <dgm:spPr/>
      <dgm:t>
        <a:bodyPr/>
        <a:lstStyle/>
        <a:p>
          <a:endParaRPr lang="en-GB"/>
        </a:p>
      </dgm:t>
    </dgm:pt>
    <dgm:pt modelId="{9A0C628C-AC55-4835-A219-4EED306C9C5F}" type="sibTrans" cxnId="{59B52A0A-3A4A-4885-869B-42427485141D}">
      <dgm:prSet/>
      <dgm:spPr/>
      <dgm:t>
        <a:bodyPr/>
        <a:lstStyle/>
        <a:p>
          <a:endParaRPr lang="en-GB"/>
        </a:p>
      </dgm:t>
    </dgm:pt>
    <dgm:pt modelId="{2635A570-EB2B-48F5-8BF8-226DEF950CFE}">
      <dgm:prSet custT="1"/>
      <dgm:spPr/>
      <dgm:t>
        <a:bodyPr/>
        <a:lstStyle/>
        <a:p>
          <a:r>
            <a:rPr lang="nl-BE" sz="1800" dirty="0" smtClean="0">
              <a:solidFill>
                <a:srgbClr val="FFFF00"/>
              </a:solidFill>
            </a:rPr>
            <a:t>Complain and redress</a:t>
          </a:r>
          <a:endParaRPr lang="fr-BE" sz="1800" dirty="0">
            <a:solidFill>
              <a:schemeClr val="accent1">
                <a:lumMod val="20000"/>
                <a:lumOff val="80000"/>
              </a:schemeClr>
            </a:solidFill>
          </a:endParaRPr>
        </a:p>
      </dgm:t>
    </dgm:pt>
    <dgm:pt modelId="{963B5B9E-FD70-4F7D-B422-38B8A898A37C}" type="parTrans" cxnId="{AE2D0524-5C8F-46D2-A246-CA6B184F6199}">
      <dgm:prSet/>
      <dgm:spPr/>
      <dgm:t>
        <a:bodyPr/>
        <a:lstStyle/>
        <a:p>
          <a:endParaRPr lang="en-GB"/>
        </a:p>
      </dgm:t>
    </dgm:pt>
    <dgm:pt modelId="{B0D78FC6-5E12-475E-AA8A-2219A4DD3213}" type="sibTrans" cxnId="{AE2D0524-5C8F-46D2-A246-CA6B184F6199}">
      <dgm:prSet/>
      <dgm:spPr/>
      <dgm:t>
        <a:bodyPr/>
        <a:lstStyle/>
        <a:p>
          <a:endParaRPr lang="en-GB"/>
        </a:p>
      </dgm:t>
    </dgm:pt>
    <dgm:pt modelId="{5EF63DAF-DFE8-4DFE-9D2D-DDC5EF96453F}">
      <dgm:prSet custT="1"/>
      <dgm:spPr/>
      <dgm:t>
        <a:bodyPr/>
        <a:lstStyle/>
        <a:p>
          <a:endParaRPr lang="fr-BE" sz="1800" dirty="0"/>
        </a:p>
      </dgm:t>
    </dgm:pt>
    <dgm:pt modelId="{2224A0FF-08FE-4864-ADA6-6A3360837B82}" type="parTrans" cxnId="{72D7E092-2345-49B8-B0E7-5DCB812DC2C5}">
      <dgm:prSet/>
      <dgm:spPr/>
      <dgm:t>
        <a:bodyPr/>
        <a:lstStyle/>
        <a:p>
          <a:endParaRPr lang="en-GB"/>
        </a:p>
      </dgm:t>
    </dgm:pt>
    <dgm:pt modelId="{5661A061-A06A-4192-97C3-2F87A4730A16}" type="sibTrans" cxnId="{72D7E092-2345-49B8-B0E7-5DCB812DC2C5}">
      <dgm:prSet/>
      <dgm:spPr/>
      <dgm:t>
        <a:bodyPr/>
        <a:lstStyle/>
        <a:p>
          <a:endParaRPr lang="en-GB"/>
        </a:p>
      </dgm:t>
    </dgm:pt>
    <dgm:pt modelId="{A21F49D7-3CEB-47CD-BCFF-7D0D3411AEAD}">
      <dgm:prSet custT="1"/>
      <dgm:spPr/>
      <dgm:t>
        <a:bodyPr/>
        <a:lstStyle/>
        <a:p>
          <a:endParaRPr lang="fr-BE" sz="1800" dirty="0">
            <a:solidFill>
              <a:srgbClr val="FFC000"/>
            </a:solidFill>
          </a:endParaRPr>
        </a:p>
      </dgm:t>
    </dgm:pt>
    <dgm:pt modelId="{EDAF6E22-F276-4024-80D1-4517CE56C7DF}" type="parTrans" cxnId="{A4188AA6-4791-4040-B5E1-EF78DA56997B}">
      <dgm:prSet/>
      <dgm:spPr/>
      <dgm:t>
        <a:bodyPr/>
        <a:lstStyle/>
        <a:p>
          <a:endParaRPr lang="en-GB"/>
        </a:p>
      </dgm:t>
    </dgm:pt>
    <dgm:pt modelId="{4D41FDA3-A67F-4939-A970-8E3C40F0A286}" type="sibTrans" cxnId="{A4188AA6-4791-4040-B5E1-EF78DA56997B}">
      <dgm:prSet/>
      <dgm:spPr/>
      <dgm:t>
        <a:bodyPr/>
        <a:lstStyle/>
        <a:p>
          <a:endParaRPr lang="en-GB"/>
        </a:p>
      </dgm:t>
    </dgm:pt>
    <dgm:pt modelId="{E665AAF7-7AF3-459A-8F35-3B3F46BF8D1D}">
      <dgm:prSet custT="1"/>
      <dgm:spPr/>
      <dgm:t>
        <a:bodyPr/>
        <a:lstStyle/>
        <a:p>
          <a:endParaRPr lang="fr-BE" sz="1800" dirty="0">
            <a:solidFill>
              <a:srgbClr val="FFC000"/>
            </a:solidFill>
          </a:endParaRPr>
        </a:p>
      </dgm:t>
    </dgm:pt>
    <dgm:pt modelId="{4285E8B6-D3F1-46FD-9063-7FFB5A15BAF3}" type="parTrans" cxnId="{7D6CA4CF-64EF-4F81-BF60-3CD9C88714E4}">
      <dgm:prSet/>
      <dgm:spPr/>
      <dgm:t>
        <a:bodyPr/>
        <a:lstStyle/>
        <a:p>
          <a:endParaRPr lang="en-GB"/>
        </a:p>
      </dgm:t>
    </dgm:pt>
    <dgm:pt modelId="{3C499C97-A7F3-48B6-BD52-F7D6FEF32693}" type="sibTrans" cxnId="{7D6CA4CF-64EF-4F81-BF60-3CD9C88714E4}">
      <dgm:prSet/>
      <dgm:spPr/>
      <dgm:t>
        <a:bodyPr/>
        <a:lstStyle/>
        <a:p>
          <a:endParaRPr lang="en-GB"/>
        </a:p>
      </dgm:t>
    </dgm:pt>
    <dgm:pt modelId="{70C01527-DA31-482B-BA46-32D7C9645220}">
      <dgm:prSet custT="1"/>
      <dgm:spPr/>
      <dgm:t>
        <a:bodyPr/>
        <a:lstStyle/>
        <a:p>
          <a:endParaRPr lang="fr-BE" sz="1800" dirty="0">
            <a:solidFill>
              <a:srgbClr val="FFFF00"/>
            </a:solidFill>
          </a:endParaRPr>
        </a:p>
      </dgm:t>
    </dgm:pt>
    <dgm:pt modelId="{5E657A96-388F-40DF-8A3F-E2DAF343A377}" type="parTrans" cxnId="{7C98F181-407A-4B74-A711-D3A518B0A87F}">
      <dgm:prSet/>
      <dgm:spPr/>
      <dgm:t>
        <a:bodyPr/>
        <a:lstStyle/>
        <a:p>
          <a:endParaRPr lang="en-GB"/>
        </a:p>
      </dgm:t>
    </dgm:pt>
    <dgm:pt modelId="{3390C4EF-22C3-4FDC-BB65-43B9A0EA7DDB}" type="sibTrans" cxnId="{7C98F181-407A-4B74-A711-D3A518B0A87F}">
      <dgm:prSet/>
      <dgm:spPr/>
      <dgm:t>
        <a:bodyPr/>
        <a:lstStyle/>
        <a:p>
          <a:endParaRPr lang="en-GB"/>
        </a:p>
      </dgm:t>
    </dgm:pt>
    <dgm:pt modelId="{9EFABF79-AFCF-4979-8895-343E46D4538C}">
      <dgm:prSet custT="1"/>
      <dgm:spPr/>
      <dgm:t>
        <a:bodyPr/>
        <a:lstStyle/>
        <a:p>
          <a:r>
            <a:rPr lang="fr-BE" sz="1800" dirty="0" err="1" smtClean="0">
              <a:solidFill>
                <a:srgbClr val="FFFF00"/>
              </a:solidFill>
            </a:rPr>
            <a:t>Complain</a:t>
          </a:r>
          <a:r>
            <a:rPr lang="fr-BE" sz="1800" dirty="0" smtClean="0">
              <a:solidFill>
                <a:srgbClr val="FFFF00"/>
              </a:solidFill>
            </a:rPr>
            <a:t> and r</a:t>
          </a:r>
          <a:r>
            <a:rPr lang="nl-BE" sz="1800" dirty="0" smtClean="0">
              <a:solidFill>
                <a:srgbClr val="FFFF00"/>
              </a:solidFill>
            </a:rPr>
            <a:t>edress</a:t>
          </a:r>
          <a:endParaRPr lang="fr-BE" sz="1800" dirty="0">
            <a:solidFill>
              <a:srgbClr val="FFFF00"/>
            </a:solidFill>
          </a:endParaRPr>
        </a:p>
      </dgm:t>
    </dgm:pt>
    <dgm:pt modelId="{8E05841B-A2BD-4CCE-8ED5-213793E191DC}" type="sibTrans" cxnId="{C57A5D78-607B-40A1-8E2D-729AA89FBEC9}">
      <dgm:prSet/>
      <dgm:spPr/>
      <dgm:t>
        <a:bodyPr/>
        <a:lstStyle/>
        <a:p>
          <a:endParaRPr lang="en-GB"/>
        </a:p>
      </dgm:t>
    </dgm:pt>
    <dgm:pt modelId="{38D7DEA3-D042-4B82-8948-ACCC8B210FE2}" type="parTrans" cxnId="{C57A5D78-607B-40A1-8E2D-729AA89FBEC9}">
      <dgm:prSet/>
      <dgm:spPr/>
      <dgm:t>
        <a:bodyPr/>
        <a:lstStyle/>
        <a:p>
          <a:endParaRPr lang="en-GB"/>
        </a:p>
      </dgm:t>
    </dgm:pt>
    <dgm:pt modelId="{E32C46AF-720E-4987-A94E-DACB142427C5}">
      <dgm:prSet custT="1"/>
      <dgm:spPr/>
      <dgm:t>
        <a:bodyPr/>
        <a:lstStyle/>
        <a:p>
          <a:endParaRPr lang="fr-BE" sz="1800" dirty="0">
            <a:solidFill>
              <a:srgbClr val="FFFF00"/>
            </a:solidFill>
          </a:endParaRPr>
        </a:p>
      </dgm:t>
    </dgm:pt>
    <dgm:pt modelId="{C51494D4-B43F-469E-A177-0329B93B83B2}" type="sibTrans" cxnId="{8F2B1225-8CDE-4FB4-9B35-D51BB30C17CC}">
      <dgm:prSet/>
      <dgm:spPr/>
      <dgm:t>
        <a:bodyPr/>
        <a:lstStyle/>
        <a:p>
          <a:endParaRPr lang="en-GB"/>
        </a:p>
      </dgm:t>
    </dgm:pt>
    <dgm:pt modelId="{802FE13F-0598-45FE-910D-AD5462606729}" type="parTrans" cxnId="{8F2B1225-8CDE-4FB4-9B35-D51BB30C17CC}">
      <dgm:prSet/>
      <dgm:spPr/>
      <dgm:t>
        <a:bodyPr/>
        <a:lstStyle/>
        <a:p>
          <a:endParaRPr lang="en-GB"/>
        </a:p>
      </dgm:t>
    </dgm:pt>
    <dgm:pt modelId="{6BA4B587-4F3F-4301-85D3-07DB8E7DF067}">
      <dgm:prSet custT="1"/>
      <dgm:spPr/>
      <dgm:t>
        <a:bodyPr/>
        <a:lstStyle/>
        <a:p>
          <a:r>
            <a:rPr lang="nl-BE" sz="1800" dirty="0" smtClean="0"/>
            <a:t>Quality and safety</a:t>
          </a:r>
          <a:endParaRPr lang="fr-BE" sz="1800" dirty="0"/>
        </a:p>
      </dgm:t>
    </dgm:pt>
    <dgm:pt modelId="{47DD42DD-E104-460D-9436-FC0819875F96}" type="sibTrans" cxnId="{0B3E9DA5-DFA5-4DC5-837C-396E79884720}">
      <dgm:prSet/>
      <dgm:spPr/>
      <dgm:t>
        <a:bodyPr/>
        <a:lstStyle/>
        <a:p>
          <a:endParaRPr lang="en-GB"/>
        </a:p>
      </dgm:t>
    </dgm:pt>
    <dgm:pt modelId="{D653062C-B7BF-4CF6-90A7-771B962646AC}" type="parTrans" cxnId="{0B3E9DA5-DFA5-4DC5-837C-396E79884720}">
      <dgm:prSet/>
      <dgm:spPr/>
      <dgm:t>
        <a:bodyPr/>
        <a:lstStyle/>
        <a:p>
          <a:endParaRPr lang="en-GB"/>
        </a:p>
      </dgm:t>
    </dgm:pt>
    <dgm:pt modelId="{1E000BAC-11AA-4A7F-955F-2ACA3DE4BD05}" type="pres">
      <dgm:prSet presAssocID="{CEAB255C-D077-4FDE-9AEF-D296377FAD7B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fr-BE"/>
        </a:p>
      </dgm:t>
    </dgm:pt>
    <dgm:pt modelId="{13C27E26-8DC3-4DC7-9AE5-513010956107}" type="pres">
      <dgm:prSet presAssocID="{D12DC8D3-A738-45DF-BE4A-FE1CDCF9EC45}" presName="compositeNode" presStyleCnt="0">
        <dgm:presLayoutVars>
          <dgm:bulletEnabled val="1"/>
        </dgm:presLayoutVars>
      </dgm:prSet>
      <dgm:spPr/>
    </dgm:pt>
    <dgm:pt modelId="{3404823F-B90E-4026-9D94-3C585EFCCBC0}" type="pres">
      <dgm:prSet presAssocID="{D12DC8D3-A738-45DF-BE4A-FE1CDCF9EC45}" presName="image" presStyleLbl="fgImgPlace1" presStyleIdx="0" presStyleCnt="3"/>
      <dgm:spPr>
        <a:blipFill rotWithShape="0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fr-BE"/>
        </a:p>
      </dgm:t>
    </dgm:pt>
    <dgm:pt modelId="{DF2AB590-71F6-4834-A2F8-AB5E2BB79D20}" type="pres">
      <dgm:prSet presAssocID="{D12DC8D3-A738-45DF-BE4A-FE1CDCF9EC45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D08CE875-FBB0-4FAA-93AD-EEF320CF04C0}" type="pres">
      <dgm:prSet presAssocID="{D12DC8D3-A738-45DF-BE4A-FE1CDCF9EC45}" presName="parentNode" presStyleLbl="revTx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A311A1B5-7255-403C-ABB8-3FD68F608F82}" type="pres">
      <dgm:prSet presAssocID="{42D5C20F-17C5-48C6-8E43-8FED37B54425}" presName="sibTrans" presStyleCnt="0"/>
      <dgm:spPr/>
    </dgm:pt>
    <dgm:pt modelId="{173D1811-37AD-427D-82F1-89C79B801951}" type="pres">
      <dgm:prSet presAssocID="{3EE103B9-5048-4C44-A8A0-6B464B1D5571}" presName="compositeNode" presStyleCnt="0">
        <dgm:presLayoutVars>
          <dgm:bulletEnabled val="1"/>
        </dgm:presLayoutVars>
      </dgm:prSet>
      <dgm:spPr/>
    </dgm:pt>
    <dgm:pt modelId="{9EE818AD-EFC5-432F-B87D-1E722F21155D}" type="pres">
      <dgm:prSet presAssocID="{3EE103B9-5048-4C44-A8A0-6B464B1D5571}" presName="image" presStyleLbl="fgImgPlace1" presStyleIdx="1" presStyleCnt="3"/>
      <dgm:spPr>
        <a:blipFill rotWithShape="0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fr-BE"/>
        </a:p>
      </dgm:t>
    </dgm:pt>
    <dgm:pt modelId="{209A0379-A450-4732-9A78-13EBD50BBF26}" type="pres">
      <dgm:prSet presAssocID="{3EE103B9-5048-4C44-A8A0-6B464B1D5571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AB7D2A1D-2884-4F94-9084-FC0E86256E56}" type="pres">
      <dgm:prSet presAssocID="{3EE103B9-5048-4C44-A8A0-6B464B1D5571}" presName="parentNode" presStyleLbl="revTx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7465496C-F278-41E4-A6DD-E02288DF0E4D}" type="pres">
      <dgm:prSet presAssocID="{AF4709AE-2288-4186-8382-64835A7B407F}" presName="sibTrans" presStyleCnt="0"/>
      <dgm:spPr/>
    </dgm:pt>
    <dgm:pt modelId="{A7F195B2-34AD-400A-BCEE-EEB149E5123D}" type="pres">
      <dgm:prSet presAssocID="{1592C032-ACDA-49E5-97DA-E8A3BE99964E}" presName="compositeNode" presStyleCnt="0">
        <dgm:presLayoutVars>
          <dgm:bulletEnabled val="1"/>
        </dgm:presLayoutVars>
      </dgm:prSet>
      <dgm:spPr/>
    </dgm:pt>
    <dgm:pt modelId="{1E2E2198-50DA-4DF4-9ABB-989BA4CA370E}" type="pres">
      <dgm:prSet presAssocID="{1592C032-ACDA-49E5-97DA-E8A3BE99964E}" presName="image" presStyleLbl="fgImgPlace1" presStyleIdx="2" presStyleCnt="3"/>
      <dgm:spPr>
        <a:blipFill rotWithShape="0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fr-BE"/>
        </a:p>
      </dgm:t>
    </dgm:pt>
    <dgm:pt modelId="{AF513B9F-A0BB-4FA3-BFA5-796A2E8A0483}" type="pres">
      <dgm:prSet presAssocID="{1592C032-ACDA-49E5-97DA-E8A3BE99964E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F7EE9F06-4C2C-41F1-8E11-45951E23E34F}" type="pres">
      <dgm:prSet presAssocID="{1592C032-ACDA-49E5-97DA-E8A3BE99964E}" presName="parentNode" presStyleLbl="revTx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E7F9104D-1558-43F5-B432-6974B8403B45}" type="presOf" srcId="{6BA4B587-4F3F-4301-85D3-07DB8E7DF067}" destId="{AF513B9F-A0BB-4FA3-BFA5-796A2E8A0483}" srcOrd="0" destOrd="1" presId="urn:microsoft.com/office/officeart/2005/8/layout/hList2#1"/>
    <dgm:cxn modelId="{B2C365E2-75A9-482A-A094-9960571D083D}" type="presOf" srcId="{8B493CD3-EEAC-4C51-BF19-5AAA20CB2D8A}" destId="{209A0379-A450-4732-9A78-13EBD50BBF26}" srcOrd="0" destOrd="0" presId="urn:microsoft.com/office/officeart/2005/8/layout/hList2#1"/>
    <dgm:cxn modelId="{0B3E9DA5-DFA5-4DC5-837C-396E79884720}" srcId="{1592C032-ACDA-49E5-97DA-E8A3BE99964E}" destId="{6BA4B587-4F3F-4301-85D3-07DB8E7DF067}" srcOrd="1" destOrd="0" parTransId="{D653062C-B7BF-4CF6-90A7-771B962646AC}" sibTransId="{47DD42DD-E104-460D-9436-FC0819875F96}"/>
    <dgm:cxn modelId="{4DE6C433-DEE2-4B66-8982-D7C1DACB53B7}" type="presOf" srcId="{2A256ECF-0316-4F85-8761-37418457A2B8}" destId="{AF513B9F-A0BB-4FA3-BFA5-796A2E8A0483}" srcOrd="0" destOrd="3" presId="urn:microsoft.com/office/officeart/2005/8/layout/hList2#1"/>
    <dgm:cxn modelId="{28D705E7-DF6A-4375-B22C-0515DAEED782}" type="presOf" srcId="{990B6483-D239-47F3-9349-327889E545B8}" destId="{DF2AB590-71F6-4834-A2F8-AB5E2BB79D20}" srcOrd="0" destOrd="0" presId="urn:microsoft.com/office/officeart/2005/8/layout/hList2#1"/>
    <dgm:cxn modelId="{8F2B1225-8CDE-4FB4-9B35-D51BB30C17CC}" srcId="{D12DC8D3-A738-45DF-BE4A-FE1CDCF9EC45}" destId="{E32C46AF-720E-4987-A94E-DACB142427C5}" srcOrd="4" destOrd="0" parTransId="{802FE13F-0598-45FE-910D-AD5462606729}" sibTransId="{C51494D4-B43F-469E-A177-0329B93B83B2}"/>
    <dgm:cxn modelId="{0FE709B9-6F7B-4F0D-B4A8-9EBB8D055B09}" srcId="{3EE103B9-5048-4C44-A8A0-6B464B1D5571}" destId="{4E4AC15D-22F2-43B9-A61F-F6CC88832401}" srcOrd="4" destOrd="0" parTransId="{40B9A05D-C8F7-4E3A-B298-FD3EB56A2108}" sibTransId="{ACEC7F33-28B7-4443-8BB1-8FAD686E57EE}"/>
    <dgm:cxn modelId="{C57A5D78-607B-40A1-8E2D-729AA89FBEC9}" srcId="{D12DC8D3-A738-45DF-BE4A-FE1CDCF9EC45}" destId="{9EFABF79-AFCF-4979-8895-343E46D4538C}" srcOrd="5" destOrd="0" parTransId="{38D7DEA3-D042-4B82-8948-ACCC8B210FE2}" sibTransId="{8E05841B-A2BD-4CCE-8ED5-213793E191DC}"/>
    <dgm:cxn modelId="{6B59F1DA-24E4-40A4-AD2D-0CC8C6BB7996}" type="presOf" srcId="{2635A570-EB2B-48F5-8BF8-226DEF950CFE}" destId="{AF513B9F-A0BB-4FA3-BFA5-796A2E8A0483}" srcOrd="0" destOrd="6" presId="urn:microsoft.com/office/officeart/2005/8/layout/hList2#1"/>
    <dgm:cxn modelId="{1548C034-1DEF-453E-858D-6D2752AEF0B1}" type="presOf" srcId="{12B7F77F-5F31-4008-BE30-F3AB4D8F5C43}" destId="{209A0379-A450-4732-9A78-13EBD50BBF26}" srcOrd="0" destOrd="5" presId="urn:microsoft.com/office/officeart/2005/8/layout/hList2#1"/>
    <dgm:cxn modelId="{677DA776-90B0-40E9-9463-DEA2F6AAC114}" type="presOf" srcId="{DBDAA80D-5139-45C0-9764-E447A948D089}" destId="{209A0379-A450-4732-9A78-13EBD50BBF26}" srcOrd="0" destOrd="6" presId="urn:microsoft.com/office/officeart/2005/8/layout/hList2#1"/>
    <dgm:cxn modelId="{9BAFCF84-2429-465E-B567-8CB206AB0986}" srcId="{3EE103B9-5048-4C44-A8A0-6B464B1D5571}" destId="{DBDAA80D-5139-45C0-9764-E447A948D089}" srcOrd="6" destOrd="0" parTransId="{8DCAE312-D305-4309-8C4D-037CBCDAE609}" sibTransId="{A5E86993-F6D9-4471-A387-34154A37984B}"/>
    <dgm:cxn modelId="{2E1EBD42-104B-45C1-BFF4-661D73D3AE82}" srcId="{1592C032-ACDA-49E5-97DA-E8A3BE99964E}" destId="{9012D130-269D-4AA7-AE05-D55F89C592D4}" srcOrd="2" destOrd="0" parTransId="{6F6C2875-47D4-4097-9944-0245A62B5A4B}" sibTransId="{FFFA6D11-EACF-4E37-9BFD-9E0986BD0247}"/>
    <dgm:cxn modelId="{94808F1C-FE95-4C81-8AC8-A55C7AB6995A}" type="presOf" srcId="{A21F49D7-3CEB-47CD-BCFF-7D0D3411AEAD}" destId="{209A0379-A450-4732-9A78-13EBD50BBF26}" srcOrd="0" destOrd="2" presId="urn:microsoft.com/office/officeart/2005/8/layout/hList2#1"/>
    <dgm:cxn modelId="{641A9016-C5AE-4330-A97A-1603E50B2DA5}" type="presOf" srcId="{2537BEA9-F568-4571-94E2-4C7B90CD2DB9}" destId="{AF513B9F-A0BB-4FA3-BFA5-796A2E8A0483}" srcOrd="0" destOrd="5" presId="urn:microsoft.com/office/officeart/2005/8/layout/hList2#1"/>
    <dgm:cxn modelId="{23FD186C-C151-4EBF-9A0B-F684AF7D2C7C}" type="presOf" srcId="{D12DC8D3-A738-45DF-BE4A-FE1CDCF9EC45}" destId="{D08CE875-FBB0-4FAA-93AD-EEF320CF04C0}" srcOrd="0" destOrd="0" presId="urn:microsoft.com/office/officeart/2005/8/layout/hList2#1"/>
    <dgm:cxn modelId="{4C54BC87-A180-4C61-82A4-223F09C762C6}" type="presOf" srcId="{CEAB255C-D077-4FDE-9AEF-D296377FAD7B}" destId="{1E000BAC-11AA-4A7F-955F-2ACA3DE4BD05}" srcOrd="0" destOrd="0" presId="urn:microsoft.com/office/officeart/2005/8/layout/hList2#1"/>
    <dgm:cxn modelId="{1A276254-6E55-4EE8-9BCE-B313C06A6CB8}" type="presOf" srcId="{DA32EE93-EF71-4FD7-8AA8-EDCE3F2CA2F8}" destId="{AF513B9F-A0BB-4FA3-BFA5-796A2E8A0483}" srcOrd="0" destOrd="0" presId="urn:microsoft.com/office/officeart/2005/8/layout/hList2#1"/>
    <dgm:cxn modelId="{8A1C3FA7-A994-4C30-BDB1-57E89CAC817F}" type="presOf" srcId="{EEC608E8-D96D-4921-A06C-F4F3DACE6EFB}" destId="{DF2AB590-71F6-4834-A2F8-AB5E2BB79D20}" srcOrd="0" destOrd="2" presId="urn:microsoft.com/office/officeart/2005/8/layout/hList2#1"/>
    <dgm:cxn modelId="{0034CB18-5ADD-49A5-A1EE-A82586F7D647}" srcId="{3EE103B9-5048-4C44-A8A0-6B464B1D5571}" destId="{8B493CD3-EEAC-4C51-BF19-5AAA20CB2D8A}" srcOrd="0" destOrd="0" parTransId="{F52230EC-E090-4346-B0E9-2C3D72C59032}" sibTransId="{1DE22DFA-19F5-4FC7-BFB8-6356EA0B5C5B}"/>
    <dgm:cxn modelId="{7C98F181-407A-4B74-A711-D3A518B0A87F}" srcId="{D12DC8D3-A738-45DF-BE4A-FE1CDCF9EC45}" destId="{70C01527-DA31-482B-BA46-32D7C9645220}" srcOrd="3" destOrd="0" parTransId="{5E657A96-388F-40DF-8A3F-E2DAF343A377}" sibTransId="{3390C4EF-22C3-4FDC-BB65-43B9A0EA7DDB}"/>
    <dgm:cxn modelId="{41A843C3-DEB6-4853-AAB8-F988A12E0490}" type="presOf" srcId="{9012D130-269D-4AA7-AE05-D55F89C592D4}" destId="{AF513B9F-A0BB-4FA3-BFA5-796A2E8A0483}" srcOrd="0" destOrd="2" presId="urn:microsoft.com/office/officeart/2005/8/layout/hList2#1"/>
    <dgm:cxn modelId="{AE2D0524-5C8F-46D2-A246-CA6B184F6199}" srcId="{1592C032-ACDA-49E5-97DA-E8A3BE99964E}" destId="{2635A570-EB2B-48F5-8BF8-226DEF950CFE}" srcOrd="6" destOrd="0" parTransId="{963B5B9E-FD70-4F7D-B422-38B8A898A37C}" sibTransId="{B0D78FC6-5E12-475E-AA8A-2219A4DD3213}"/>
    <dgm:cxn modelId="{F90F77FA-25BE-4337-9DEC-C8F100A11D36}" srcId="{CEAB255C-D077-4FDE-9AEF-D296377FAD7B}" destId="{D12DC8D3-A738-45DF-BE4A-FE1CDCF9EC45}" srcOrd="0" destOrd="0" parTransId="{2C7F6C57-89E3-43B3-BAA4-6E7D81C63175}" sibTransId="{42D5C20F-17C5-48C6-8E43-8FED37B54425}"/>
    <dgm:cxn modelId="{CFA47FC1-CFBF-41C1-AA3C-8E8E0618C350}" type="presOf" srcId="{3EE103B9-5048-4C44-A8A0-6B464B1D5571}" destId="{AB7D2A1D-2884-4F94-9084-FC0E86256E56}" srcOrd="0" destOrd="0" presId="urn:microsoft.com/office/officeart/2005/8/layout/hList2#1"/>
    <dgm:cxn modelId="{67D4E279-9323-4908-B47F-62CC88586D27}" srcId="{CEAB255C-D077-4FDE-9AEF-D296377FAD7B}" destId="{3EE103B9-5048-4C44-A8A0-6B464B1D5571}" srcOrd="1" destOrd="0" parTransId="{DEFB225F-7E4D-4F7B-ACE5-99D9945A3D49}" sibTransId="{AF4709AE-2288-4186-8382-64835A7B407F}"/>
    <dgm:cxn modelId="{D7F54118-084B-4E07-83B4-0580FB0BC337}" type="presOf" srcId="{E665AAF7-7AF3-459A-8F35-3B3F46BF8D1D}" destId="{209A0379-A450-4732-9A78-13EBD50BBF26}" srcOrd="0" destOrd="3" presId="urn:microsoft.com/office/officeart/2005/8/layout/hList2#1"/>
    <dgm:cxn modelId="{200094CF-A3EC-4472-BA99-D434151C0C2B}" srcId="{3EE103B9-5048-4C44-A8A0-6B464B1D5571}" destId="{12B7F77F-5F31-4008-BE30-F3AB4D8F5C43}" srcOrd="5" destOrd="0" parTransId="{EA4C6C50-5D8C-48F6-8D57-1BC6D3A1B97C}" sibTransId="{ED5A4B5D-5874-485D-811D-019601AC2514}"/>
    <dgm:cxn modelId="{D2B3FE7C-B29C-47A5-B034-174074C5E2E6}" type="presOf" srcId="{1592C032-ACDA-49E5-97DA-E8A3BE99964E}" destId="{F7EE9F06-4C2C-41F1-8E11-45951E23E34F}" srcOrd="0" destOrd="0" presId="urn:microsoft.com/office/officeart/2005/8/layout/hList2#1"/>
    <dgm:cxn modelId="{031658D7-6BA1-400F-B538-730F549B89E9}" type="presOf" srcId="{9EFABF79-AFCF-4979-8895-343E46D4538C}" destId="{DF2AB590-71F6-4834-A2F8-AB5E2BB79D20}" srcOrd="0" destOrd="5" presId="urn:microsoft.com/office/officeart/2005/8/layout/hList2#1"/>
    <dgm:cxn modelId="{3EB632DE-F3F5-482E-92A6-F6CF858AEBAA}" type="presOf" srcId="{028CB682-931D-46C2-BDB1-79BD9961A42B}" destId="{209A0379-A450-4732-9A78-13EBD50BBF26}" srcOrd="0" destOrd="1" presId="urn:microsoft.com/office/officeart/2005/8/layout/hList2#1"/>
    <dgm:cxn modelId="{1D2FEB38-8016-40B9-878A-E6EBCB7C92B7}" srcId="{1592C032-ACDA-49E5-97DA-E8A3BE99964E}" destId="{2A256ECF-0316-4F85-8761-37418457A2B8}" srcOrd="3" destOrd="0" parTransId="{2185B7AE-7397-4C52-ABEC-236E9D21CBA0}" sibTransId="{11A51E57-9004-467C-9F67-29D1701CA971}"/>
    <dgm:cxn modelId="{74143D12-A2F2-4EBE-B0AE-75F69F390253}" srcId="{D12DC8D3-A738-45DF-BE4A-FE1CDCF9EC45}" destId="{69FF0015-6228-449E-B59D-4933A05B6AFD}" srcOrd="1" destOrd="0" parTransId="{72CACF17-864D-4E11-9AD2-FE9760D0DFBD}" sibTransId="{D6006CDB-D782-4053-865E-A003077DEDC3}"/>
    <dgm:cxn modelId="{24648222-F164-4CE1-B378-77C14812FDA1}" type="presOf" srcId="{70C01527-DA31-482B-BA46-32D7C9645220}" destId="{DF2AB590-71F6-4834-A2F8-AB5E2BB79D20}" srcOrd="0" destOrd="3" presId="urn:microsoft.com/office/officeart/2005/8/layout/hList2#1"/>
    <dgm:cxn modelId="{B0AA3772-97DA-4E73-9DE1-8A0C013BD52B}" srcId="{3EE103B9-5048-4C44-A8A0-6B464B1D5571}" destId="{028CB682-931D-46C2-BDB1-79BD9961A42B}" srcOrd="1" destOrd="0" parTransId="{381A6DCC-3FE7-4934-A7BA-AAA5E962B383}" sibTransId="{38ECC69F-188C-4A47-A996-EF5CC4AD09FA}"/>
    <dgm:cxn modelId="{A4188AA6-4791-4040-B5E1-EF78DA56997B}" srcId="{3EE103B9-5048-4C44-A8A0-6B464B1D5571}" destId="{A21F49D7-3CEB-47CD-BCFF-7D0D3411AEAD}" srcOrd="2" destOrd="0" parTransId="{EDAF6E22-F276-4024-80D1-4517CE56C7DF}" sibTransId="{4D41FDA3-A67F-4939-A970-8E3C40F0A286}"/>
    <dgm:cxn modelId="{23BA3F16-AE6C-4D2B-97E4-9B12E21D18CA}" srcId="{D12DC8D3-A738-45DF-BE4A-FE1CDCF9EC45}" destId="{EEC608E8-D96D-4921-A06C-F4F3DACE6EFB}" srcOrd="2" destOrd="0" parTransId="{656DCFA3-1579-4A7D-8F73-CC3C8B686A4A}" sibTransId="{5814997C-C91E-4CCA-B11F-A206042AE9DB}"/>
    <dgm:cxn modelId="{0B1D7965-781A-461F-B9E6-558673B5F5D9}" type="presOf" srcId="{69FF0015-6228-449E-B59D-4933A05B6AFD}" destId="{DF2AB590-71F6-4834-A2F8-AB5E2BB79D20}" srcOrd="0" destOrd="1" presId="urn:microsoft.com/office/officeart/2005/8/layout/hList2#1"/>
    <dgm:cxn modelId="{7D6CA4CF-64EF-4F81-BF60-3CD9C88714E4}" srcId="{3EE103B9-5048-4C44-A8A0-6B464B1D5571}" destId="{E665AAF7-7AF3-459A-8F35-3B3F46BF8D1D}" srcOrd="3" destOrd="0" parTransId="{4285E8B6-D3F1-46FD-9063-7FFB5A15BAF3}" sibTransId="{3C499C97-A7F3-48B6-BD52-F7D6FEF32693}"/>
    <dgm:cxn modelId="{B8063A9F-B105-439F-A931-C44FD925ED9A}" srcId="{D12DC8D3-A738-45DF-BE4A-FE1CDCF9EC45}" destId="{990B6483-D239-47F3-9349-327889E545B8}" srcOrd="0" destOrd="0" parTransId="{EEB094D7-2A09-406C-816C-BF0820B546BA}" sibTransId="{A371A75B-86F6-4E40-9CEC-BFEB4532D5F6}"/>
    <dgm:cxn modelId="{59B52A0A-3A4A-4885-869B-42427485141D}" srcId="{1592C032-ACDA-49E5-97DA-E8A3BE99964E}" destId="{2537BEA9-F568-4571-94E2-4C7B90CD2DB9}" srcOrd="5" destOrd="0" parTransId="{7B8A48C9-5A01-40F4-BE78-3412D668096F}" sibTransId="{9A0C628C-AC55-4835-A219-4EED306C9C5F}"/>
    <dgm:cxn modelId="{72D7E092-2345-49B8-B0E7-5DCB812DC2C5}" srcId="{1592C032-ACDA-49E5-97DA-E8A3BE99964E}" destId="{5EF63DAF-DFE8-4DFE-9D2D-DDC5EF96453F}" srcOrd="4" destOrd="0" parTransId="{2224A0FF-08FE-4864-ADA6-6A3360837B82}" sibTransId="{5661A061-A06A-4192-97C3-2F87A4730A16}"/>
    <dgm:cxn modelId="{A5F213F2-63E0-4271-A7B4-A00475D438B6}" type="presOf" srcId="{4E4AC15D-22F2-43B9-A61F-F6CC88832401}" destId="{209A0379-A450-4732-9A78-13EBD50BBF26}" srcOrd="0" destOrd="4" presId="urn:microsoft.com/office/officeart/2005/8/layout/hList2#1"/>
    <dgm:cxn modelId="{E5FAA6C6-F9D4-46E0-9977-4023152CC948}" type="presOf" srcId="{5EF63DAF-DFE8-4DFE-9D2D-DDC5EF96453F}" destId="{AF513B9F-A0BB-4FA3-BFA5-796A2E8A0483}" srcOrd="0" destOrd="4" presId="urn:microsoft.com/office/officeart/2005/8/layout/hList2#1"/>
    <dgm:cxn modelId="{0E2B79F4-FA4D-4CBB-8558-CCE375FE84FC}" srcId="{CEAB255C-D077-4FDE-9AEF-D296377FAD7B}" destId="{1592C032-ACDA-49E5-97DA-E8A3BE99964E}" srcOrd="2" destOrd="0" parTransId="{A6555A16-60D5-4B33-93DE-C4E09F475654}" sibTransId="{646EB0F5-18FC-44BF-A66D-08EA4325847E}"/>
    <dgm:cxn modelId="{6DF0A6E7-6445-469B-891D-C81C3562134B}" srcId="{1592C032-ACDA-49E5-97DA-E8A3BE99964E}" destId="{DA32EE93-EF71-4FD7-8AA8-EDCE3F2CA2F8}" srcOrd="0" destOrd="0" parTransId="{2EC25E72-0440-452C-84AC-F5AD73233A9A}" sibTransId="{BE29DBE7-EB37-4E6E-9795-CA20300D367E}"/>
    <dgm:cxn modelId="{6642E1B8-30FE-4E18-B2AC-C0C38EA5B34D}" type="presOf" srcId="{E32C46AF-720E-4987-A94E-DACB142427C5}" destId="{DF2AB590-71F6-4834-A2F8-AB5E2BB79D20}" srcOrd="0" destOrd="4" presId="urn:microsoft.com/office/officeart/2005/8/layout/hList2#1"/>
    <dgm:cxn modelId="{C99B4655-167B-4C6C-8835-4840AD65BED4}" type="presParOf" srcId="{1E000BAC-11AA-4A7F-955F-2ACA3DE4BD05}" destId="{13C27E26-8DC3-4DC7-9AE5-513010956107}" srcOrd="0" destOrd="0" presId="urn:microsoft.com/office/officeart/2005/8/layout/hList2#1"/>
    <dgm:cxn modelId="{8859D50F-04AC-4B52-A4B2-A83A372915B6}" type="presParOf" srcId="{13C27E26-8DC3-4DC7-9AE5-513010956107}" destId="{3404823F-B90E-4026-9D94-3C585EFCCBC0}" srcOrd="0" destOrd="0" presId="urn:microsoft.com/office/officeart/2005/8/layout/hList2#1"/>
    <dgm:cxn modelId="{008AC8B7-AAD9-45DF-A95A-BD3505B7A4C2}" type="presParOf" srcId="{13C27E26-8DC3-4DC7-9AE5-513010956107}" destId="{DF2AB590-71F6-4834-A2F8-AB5E2BB79D20}" srcOrd="1" destOrd="0" presId="urn:microsoft.com/office/officeart/2005/8/layout/hList2#1"/>
    <dgm:cxn modelId="{3F6E1734-631F-424A-BA0A-3E2C38F62625}" type="presParOf" srcId="{13C27E26-8DC3-4DC7-9AE5-513010956107}" destId="{D08CE875-FBB0-4FAA-93AD-EEF320CF04C0}" srcOrd="2" destOrd="0" presId="urn:microsoft.com/office/officeart/2005/8/layout/hList2#1"/>
    <dgm:cxn modelId="{DE465B65-40B0-4525-94B7-959A7204FA53}" type="presParOf" srcId="{1E000BAC-11AA-4A7F-955F-2ACA3DE4BD05}" destId="{A311A1B5-7255-403C-ABB8-3FD68F608F82}" srcOrd="1" destOrd="0" presId="urn:microsoft.com/office/officeart/2005/8/layout/hList2#1"/>
    <dgm:cxn modelId="{DA72EA72-8A4C-4D98-9DE9-1EE9A67EF4F6}" type="presParOf" srcId="{1E000BAC-11AA-4A7F-955F-2ACA3DE4BD05}" destId="{173D1811-37AD-427D-82F1-89C79B801951}" srcOrd="2" destOrd="0" presId="urn:microsoft.com/office/officeart/2005/8/layout/hList2#1"/>
    <dgm:cxn modelId="{0314B1DD-C18A-4792-9C6F-C12202F16FA6}" type="presParOf" srcId="{173D1811-37AD-427D-82F1-89C79B801951}" destId="{9EE818AD-EFC5-432F-B87D-1E722F21155D}" srcOrd="0" destOrd="0" presId="urn:microsoft.com/office/officeart/2005/8/layout/hList2#1"/>
    <dgm:cxn modelId="{96937CE6-E898-43D7-9465-449972E9DD7A}" type="presParOf" srcId="{173D1811-37AD-427D-82F1-89C79B801951}" destId="{209A0379-A450-4732-9A78-13EBD50BBF26}" srcOrd="1" destOrd="0" presId="urn:microsoft.com/office/officeart/2005/8/layout/hList2#1"/>
    <dgm:cxn modelId="{672EF0DB-756C-461F-AFF8-B8919A5D588E}" type="presParOf" srcId="{173D1811-37AD-427D-82F1-89C79B801951}" destId="{AB7D2A1D-2884-4F94-9084-FC0E86256E56}" srcOrd="2" destOrd="0" presId="urn:microsoft.com/office/officeart/2005/8/layout/hList2#1"/>
    <dgm:cxn modelId="{4E23A61C-8528-4754-ADA5-9E57F90B0D63}" type="presParOf" srcId="{1E000BAC-11AA-4A7F-955F-2ACA3DE4BD05}" destId="{7465496C-F278-41E4-A6DD-E02288DF0E4D}" srcOrd="3" destOrd="0" presId="urn:microsoft.com/office/officeart/2005/8/layout/hList2#1"/>
    <dgm:cxn modelId="{022012AA-502B-4412-A837-5D118BCA609B}" type="presParOf" srcId="{1E000BAC-11AA-4A7F-955F-2ACA3DE4BD05}" destId="{A7F195B2-34AD-400A-BCEE-EEB149E5123D}" srcOrd="4" destOrd="0" presId="urn:microsoft.com/office/officeart/2005/8/layout/hList2#1"/>
    <dgm:cxn modelId="{F844D67C-3043-4162-AB44-470887816F0A}" type="presParOf" srcId="{A7F195B2-34AD-400A-BCEE-EEB149E5123D}" destId="{1E2E2198-50DA-4DF4-9ABB-989BA4CA370E}" srcOrd="0" destOrd="0" presId="urn:microsoft.com/office/officeart/2005/8/layout/hList2#1"/>
    <dgm:cxn modelId="{E4ED3B9B-7018-4D7D-84A4-4B5694D40E9F}" type="presParOf" srcId="{A7F195B2-34AD-400A-BCEE-EEB149E5123D}" destId="{AF513B9F-A0BB-4FA3-BFA5-796A2E8A0483}" srcOrd="1" destOrd="0" presId="urn:microsoft.com/office/officeart/2005/8/layout/hList2#1"/>
    <dgm:cxn modelId="{104EF941-74BF-4C95-9834-E4146828F30A}" type="presParOf" srcId="{A7F195B2-34AD-400A-BCEE-EEB149E5123D}" destId="{F7EE9F06-4C2C-41F1-8E11-45951E23E34F}" srcOrd="2" destOrd="0" presId="urn:microsoft.com/office/officeart/2005/8/layout/hList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75BEA0-BB1B-4BD3-BA47-76911707A0C9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4430D11D-895C-4056-BD37-741F9D37CBC7}">
      <dgm:prSet phldrT="[Text]"/>
      <dgm:spPr/>
      <dgm:t>
        <a:bodyPr/>
        <a:lstStyle/>
        <a:p>
          <a:r>
            <a:rPr lang="fr-BE" dirty="0" err="1" smtClean="0">
              <a:solidFill>
                <a:srgbClr val="FFFF00"/>
              </a:solidFill>
            </a:rPr>
            <a:t>Legal</a:t>
          </a:r>
          <a:r>
            <a:rPr lang="fr-BE" dirty="0" smtClean="0">
              <a:solidFill>
                <a:srgbClr val="FFFF00"/>
              </a:solidFill>
            </a:rPr>
            <a:t> </a:t>
          </a:r>
          <a:r>
            <a:rPr lang="fr-BE" dirty="0" err="1" smtClean="0">
              <a:solidFill>
                <a:srgbClr val="FFFF00"/>
              </a:solidFill>
            </a:rPr>
            <a:t>certainty</a:t>
          </a:r>
          <a:r>
            <a:rPr lang="fr-BE" dirty="0" smtClean="0">
              <a:solidFill>
                <a:srgbClr val="FFFF00"/>
              </a:solidFill>
            </a:rPr>
            <a:t> about </a:t>
          </a:r>
          <a:r>
            <a:rPr lang="fr-BE" dirty="0" err="1" smtClean="0">
              <a:solidFill>
                <a:srgbClr val="FFFF00"/>
              </a:solidFill>
            </a:rPr>
            <a:t>rights</a:t>
          </a:r>
          <a:r>
            <a:rPr lang="fr-BE" dirty="0" smtClean="0">
              <a:solidFill>
                <a:srgbClr val="FFFF00"/>
              </a:solidFill>
            </a:rPr>
            <a:t> and </a:t>
          </a:r>
          <a:r>
            <a:rPr lang="fr-BE" dirty="0" err="1" smtClean="0">
              <a:solidFill>
                <a:srgbClr val="FFFF00"/>
              </a:solidFill>
            </a:rPr>
            <a:t>entitlements</a:t>
          </a:r>
          <a:r>
            <a:rPr lang="fr-BE" dirty="0" smtClean="0">
              <a:solidFill>
                <a:srgbClr val="FFFF00"/>
              </a:solidFill>
            </a:rPr>
            <a:t> </a:t>
          </a:r>
          <a:r>
            <a:rPr lang="en-US" dirty="0" smtClean="0">
              <a:solidFill>
                <a:srgbClr val="FFFF00"/>
              </a:solidFill>
            </a:rPr>
            <a:t>to care in another Member State</a:t>
          </a:r>
          <a:endParaRPr lang="fr-BE" dirty="0">
            <a:solidFill>
              <a:srgbClr val="FFFF00"/>
            </a:solidFill>
          </a:endParaRPr>
        </a:p>
      </dgm:t>
    </dgm:pt>
    <dgm:pt modelId="{4F095E09-F6CB-4610-8B8A-F0BFAFD9D2F2}" type="parTrans" cxnId="{27DF66F9-72FF-4AB3-9F1E-B6F10B5766FC}">
      <dgm:prSet/>
      <dgm:spPr/>
      <dgm:t>
        <a:bodyPr/>
        <a:lstStyle/>
        <a:p>
          <a:endParaRPr lang="fr-BE"/>
        </a:p>
      </dgm:t>
    </dgm:pt>
    <dgm:pt modelId="{8885B4BF-F9FD-4CBD-BDFC-E89B20EAC62C}" type="sibTrans" cxnId="{27DF66F9-72FF-4AB3-9F1E-B6F10B5766FC}">
      <dgm:prSet/>
      <dgm:spPr/>
      <dgm:t>
        <a:bodyPr/>
        <a:lstStyle/>
        <a:p>
          <a:endParaRPr lang="fr-BE"/>
        </a:p>
      </dgm:t>
    </dgm:pt>
    <dgm:pt modelId="{B61C94D9-8596-4C13-988F-27F77B522EBF}">
      <dgm:prSet phldrT="[Text]"/>
      <dgm:spPr/>
      <dgm:t>
        <a:bodyPr/>
        <a:lstStyle/>
        <a:p>
          <a:r>
            <a:rPr lang="nl-BE" dirty="0" smtClean="0"/>
            <a:t>Prior authorisation (scope, undue delay,  administrative procedures)</a:t>
          </a:r>
          <a:endParaRPr lang="fr-BE" dirty="0"/>
        </a:p>
      </dgm:t>
    </dgm:pt>
    <dgm:pt modelId="{B04DFC83-B24B-4B56-B7CE-7D099C5734FC}" type="parTrans" cxnId="{45E54EEE-A035-4EC7-89FB-BD945F08EE9C}">
      <dgm:prSet/>
      <dgm:spPr/>
      <dgm:t>
        <a:bodyPr/>
        <a:lstStyle/>
        <a:p>
          <a:endParaRPr lang="fr-BE"/>
        </a:p>
      </dgm:t>
    </dgm:pt>
    <dgm:pt modelId="{5FCBA3BA-1DF9-41BE-A469-24D6316EF371}" type="sibTrans" cxnId="{45E54EEE-A035-4EC7-89FB-BD945F08EE9C}">
      <dgm:prSet/>
      <dgm:spPr/>
      <dgm:t>
        <a:bodyPr/>
        <a:lstStyle/>
        <a:p>
          <a:endParaRPr lang="fr-BE"/>
        </a:p>
      </dgm:t>
    </dgm:pt>
    <dgm:pt modelId="{6BCC4C3A-C1B1-4F56-990E-D648199F26E7}">
      <dgm:prSet phldrT="[Text]"/>
      <dgm:spPr/>
      <dgm:t>
        <a:bodyPr/>
        <a:lstStyle/>
        <a:p>
          <a:r>
            <a:rPr lang="nl-BE" dirty="0" smtClean="0"/>
            <a:t>Guarantees of information and equal treatment (prices)</a:t>
          </a:r>
          <a:endParaRPr lang="fr-BE" dirty="0"/>
        </a:p>
      </dgm:t>
    </dgm:pt>
    <dgm:pt modelId="{79035954-D9FF-4EAA-B829-A7F4395E43BF}" type="parTrans" cxnId="{BE01D0BF-08FA-42DC-8F35-183EC8EF17EE}">
      <dgm:prSet/>
      <dgm:spPr/>
      <dgm:t>
        <a:bodyPr/>
        <a:lstStyle/>
        <a:p>
          <a:endParaRPr lang="fr-BE"/>
        </a:p>
      </dgm:t>
    </dgm:pt>
    <dgm:pt modelId="{EDEAD1F4-46AD-4166-9AA1-5CEABD4CE9A0}" type="sibTrans" cxnId="{BE01D0BF-08FA-42DC-8F35-183EC8EF17EE}">
      <dgm:prSet/>
      <dgm:spPr/>
      <dgm:t>
        <a:bodyPr/>
        <a:lstStyle/>
        <a:p>
          <a:endParaRPr lang="fr-BE"/>
        </a:p>
      </dgm:t>
    </dgm:pt>
    <dgm:pt modelId="{00C199C6-2C0D-45A7-A681-78E851F0A1DB}">
      <dgm:prSet phldrT="[Text]"/>
      <dgm:spPr/>
      <dgm:t>
        <a:bodyPr/>
        <a:lstStyle/>
        <a:p>
          <a:r>
            <a:rPr lang="fr-BE" dirty="0" smtClean="0">
              <a:solidFill>
                <a:srgbClr val="FFFF00"/>
              </a:solidFill>
            </a:rPr>
            <a:t>Access to </a:t>
          </a:r>
          <a:r>
            <a:rPr lang="fr-BE" dirty="0" err="1" smtClean="0">
              <a:solidFill>
                <a:srgbClr val="FFFF00"/>
              </a:solidFill>
            </a:rPr>
            <a:t>safe</a:t>
          </a:r>
          <a:r>
            <a:rPr lang="fr-BE" dirty="0" smtClean="0">
              <a:solidFill>
                <a:srgbClr val="FFFF00"/>
              </a:solidFill>
            </a:rPr>
            <a:t> and </a:t>
          </a:r>
          <a:r>
            <a:rPr lang="fr-BE" dirty="0" err="1" smtClean="0">
              <a:solidFill>
                <a:srgbClr val="FFFF00"/>
              </a:solidFill>
            </a:rPr>
            <a:t>high</a:t>
          </a:r>
          <a:r>
            <a:rPr lang="fr-BE" dirty="0" smtClean="0">
              <a:solidFill>
                <a:srgbClr val="FFFF00"/>
              </a:solidFill>
            </a:rPr>
            <a:t>-</a:t>
          </a:r>
          <a:r>
            <a:rPr lang="fr-BE" dirty="0" err="1" smtClean="0">
              <a:solidFill>
                <a:srgbClr val="FFFF00"/>
              </a:solidFill>
            </a:rPr>
            <a:t>quality</a:t>
          </a:r>
          <a:r>
            <a:rPr lang="fr-BE" dirty="0" smtClean="0">
              <a:solidFill>
                <a:srgbClr val="FFFF00"/>
              </a:solidFill>
            </a:rPr>
            <a:t> cross-border </a:t>
          </a:r>
          <a:r>
            <a:rPr lang="fr-BE" dirty="0" err="1" smtClean="0">
              <a:solidFill>
                <a:srgbClr val="FFFF00"/>
              </a:solidFill>
            </a:rPr>
            <a:t>healthcare</a:t>
          </a:r>
          <a:endParaRPr lang="fr-BE" dirty="0">
            <a:solidFill>
              <a:srgbClr val="FFFF00"/>
            </a:solidFill>
          </a:endParaRPr>
        </a:p>
      </dgm:t>
    </dgm:pt>
    <dgm:pt modelId="{3EE6AB79-91F0-4138-AFFC-428AE7BFFB88}" type="parTrans" cxnId="{D0F479E4-0C4D-491A-9A40-9942B9BFA29E}">
      <dgm:prSet/>
      <dgm:spPr/>
      <dgm:t>
        <a:bodyPr/>
        <a:lstStyle/>
        <a:p>
          <a:endParaRPr lang="fr-BE"/>
        </a:p>
      </dgm:t>
    </dgm:pt>
    <dgm:pt modelId="{3D45E667-C713-44E6-AAC2-AC8402ED6789}" type="sibTrans" cxnId="{D0F479E4-0C4D-491A-9A40-9942B9BFA29E}">
      <dgm:prSet/>
      <dgm:spPr/>
      <dgm:t>
        <a:bodyPr/>
        <a:lstStyle/>
        <a:p>
          <a:endParaRPr lang="fr-BE"/>
        </a:p>
      </dgm:t>
    </dgm:pt>
    <dgm:pt modelId="{17A82AFC-2DB4-40E9-8CFE-D4CF85D64186}">
      <dgm:prSet phldrT="[Text]"/>
      <dgm:spPr/>
      <dgm:t>
        <a:bodyPr/>
        <a:lstStyle/>
        <a:p>
          <a:r>
            <a:rPr lang="nl-BE" dirty="0" smtClean="0"/>
            <a:t>Information on </a:t>
          </a:r>
          <a:r>
            <a:rPr lang="en-US" dirty="0" smtClean="0"/>
            <a:t>applicable quality and safety standards  and on available providers</a:t>
          </a:r>
          <a:endParaRPr lang="fr-BE" dirty="0"/>
        </a:p>
      </dgm:t>
    </dgm:pt>
    <dgm:pt modelId="{C8E31725-6EEF-473E-8D53-E45E56728AC6}" type="parTrans" cxnId="{834971C2-0C4B-4DC7-8929-AA9E7B309ACB}">
      <dgm:prSet/>
      <dgm:spPr/>
      <dgm:t>
        <a:bodyPr/>
        <a:lstStyle/>
        <a:p>
          <a:endParaRPr lang="fr-BE"/>
        </a:p>
      </dgm:t>
    </dgm:pt>
    <dgm:pt modelId="{C69E547C-963E-40A9-8248-1CDB019D423D}" type="sibTrans" cxnId="{834971C2-0C4B-4DC7-8929-AA9E7B309ACB}">
      <dgm:prSet/>
      <dgm:spPr/>
      <dgm:t>
        <a:bodyPr/>
        <a:lstStyle/>
        <a:p>
          <a:endParaRPr lang="fr-BE"/>
        </a:p>
      </dgm:t>
    </dgm:pt>
    <dgm:pt modelId="{9317146D-E583-454C-874C-3BC3549F8A16}">
      <dgm:prSet phldrT="[Text]"/>
      <dgm:spPr/>
      <dgm:t>
        <a:bodyPr/>
        <a:lstStyle/>
        <a:p>
          <a:r>
            <a:rPr lang="fr-BE" dirty="0" err="1" smtClean="0">
              <a:solidFill>
                <a:srgbClr val="FFFF00"/>
              </a:solidFill>
            </a:rPr>
            <a:t>Cooperation</a:t>
          </a:r>
          <a:r>
            <a:rPr lang="fr-BE" dirty="0" smtClean="0">
              <a:solidFill>
                <a:srgbClr val="FFFF00"/>
              </a:solidFill>
            </a:rPr>
            <a:t> on </a:t>
          </a:r>
          <a:r>
            <a:rPr lang="fr-BE" dirty="0" err="1" smtClean="0">
              <a:solidFill>
                <a:srgbClr val="FFFF00"/>
              </a:solidFill>
            </a:rPr>
            <a:t>healthcare</a:t>
          </a:r>
          <a:r>
            <a:rPr lang="fr-BE" dirty="0" smtClean="0">
              <a:solidFill>
                <a:srgbClr val="FFFF00"/>
              </a:solidFill>
            </a:rPr>
            <a:t> </a:t>
          </a:r>
          <a:r>
            <a:rPr lang="fr-BE" dirty="0" err="1" smtClean="0">
              <a:solidFill>
                <a:srgbClr val="FFFF00"/>
              </a:solidFill>
            </a:rPr>
            <a:t>between</a:t>
          </a:r>
          <a:r>
            <a:rPr lang="fr-BE" dirty="0" smtClean="0">
              <a:solidFill>
                <a:srgbClr val="FFFF00"/>
              </a:solidFill>
            </a:rPr>
            <a:t> </a:t>
          </a:r>
          <a:r>
            <a:rPr lang="fr-BE" dirty="0" err="1" smtClean="0">
              <a:solidFill>
                <a:srgbClr val="FFFF00"/>
              </a:solidFill>
            </a:rPr>
            <a:t>Member</a:t>
          </a:r>
          <a:r>
            <a:rPr lang="fr-BE" dirty="0" smtClean="0">
              <a:solidFill>
                <a:srgbClr val="FFFF00"/>
              </a:solidFill>
            </a:rPr>
            <a:t> States</a:t>
          </a:r>
          <a:endParaRPr lang="fr-BE" dirty="0">
            <a:solidFill>
              <a:srgbClr val="FFFF00"/>
            </a:solidFill>
          </a:endParaRPr>
        </a:p>
      </dgm:t>
    </dgm:pt>
    <dgm:pt modelId="{035275E3-CDC2-4445-AD03-24920D643971}" type="parTrans" cxnId="{DD6C9A0B-CA84-4482-ADFC-0C50AC032A87}">
      <dgm:prSet/>
      <dgm:spPr/>
      <dgm:t>
        <a:bodyPr/>
        <a:lstStyle/>
        <a:p>
          <a:endParaRPr lang="fr-BE"/>
        </a:p>
      </dgm:t>
    </dgm:pt>
    <dgm:pt modelId="{7BB9761E-A221-4CFD-A7E2-294CA913E8A5}" type="sibTrans" cxnId="{DD6C9A0B-CA84-4482-ADFC-0C50AC032A87}">
      <dgm:prSet/>
      <dgm:spPr/>
      <dgm:t>
        <a:bodyPr/>
        <a:lstStyle/>
        <a:p>
          <a:endParaRPr lang="fr-BE"/>
        </a:p>
      </dgm:t>
    </dgm:pt>
    <dgm:pt modelId="{7F7802B7-8F6D-4B51-964C-C88EE7B852E7}">
      <dgm:prSet phldrT="[Text]"/>
      <dgm:spPr/>
      <dgm:t>
        <a:bodyPr/>
        <a:lstStyle/>
        <a:p>
          <a:r>
            <a:rPr lang="fr-BE" dirty="0" smtClean="0"/>
            <a:t>Basic </a:t>
          </a:r>
          <a:r>
            <a:rPr lang="fr-BE" dirty="0" err="1" smtClean="0"/>
            <a:t>duty</a:t>
          </a:r>
          <a:r>
            <a:rPr lang="fr-BE" dirty="0" smtClean="0"/>
            <a:t> of </a:t>
          </a:r>
          <a:r>
            <a:rPr lang="fr-BE" dirty="0" err="1" smtClean="0"/>
            <a:t>mutual</a:t>
          </a:r>
          <a:r>
            <a:rPr lang="fr-BE" dirty="0" smtClean="0"/>
            <a:t> assistance and </a:t>
          </a:r>
          <a:r>
            <a:rPr lang="fr-BE" dirty="0" err="1" smtClean="0"/>
            <a:t>cooperation</a:t>
          </a:r>
          <a:r>
            <a:rPr lang="fr-BE" dirty="0" smtClean="0"/>
            <a:t> </a:t>
          </a:r>
          <a:endParaRPr lang="fr-BE" dirty="0"/>
        </a:p>
      </dgm:t>
    </dgm:pt>
    <dgm:pt modelId="{E89C7757-01EA-4B2E-A5E7-67B48005A6C2}" type="parTrans" cxnId="{FE2ADF72-46BB-4EED-B4C7-88D164B6BBB0}">
      <dgm:prSet/>
      <dgm:spPr/>
      <dgm:t>
        <a:bodyPr/>
        <a:lstStyle/>
        <a:p>
          <a:endParaRPr lang="fr-BE"/>
        </a:p>
      </dgm:t>
    </dgm:pt>
    <dgm:pt modelId="{F3DCF603-9EFE-4D78-934B-CED7B6FD3B2B}" type="sibTrans" cxnId="{FE2ADF72-46BB-4EED-B4C7-88D164B6BBB0}">
      <dgm:prSet/>
      <dgm:spPr/>
      <dgm:t>
        <a:bodyPr/>
        <a:lstStyle/>
        <a:p>
          <a:endParaRPr lang="fr-BE"/>
        </a:p>
      </dgm:t>
    </dgm:pt>
    <dgm:pt modelId="{EF90B586-B5F7-446B-8775-CE0FCB3312F2}">
      <dgm:prSet phldrT="[Text]"/>
      <dgm:spPr/>
      <dgm:t>
        <a:bodyPr/>
        <a:lstStyle/>
        <a:p>
          <a:r>
            <a:rPr lang="nl-BE" dirty="0" smtClean="0"/>
            <a:t>Areas of cooperation:</a:t>
          </a:r>
          <a:r>
            <a:rPr lang="fr-BE" dirty="0" smtClean="0"/>
            <a:t>European </a:t>
          </a:r>
          <a:r>
            <a:rPr lang="fr-BE" dirty="0" err="1" smtClean="0"/>
            <a:t>reference</a:t>
          </a:r>
          <a:r>
            <a:rPr lang="fr-BE" dirty="0" smtClean="0"/>
            <a:t> networks, Rare </a:t>
          </a:r>
          <a:r>
            <a:rPr lang="fr-BE" dirty="0" err="1" smtClean="0"/>
            <a:t>diseases</a:t>
          </a:r>
          <a:r>
            <a:rPr lang="fr-BE" dirty="0" smtClean="0"/>
            <a:t>, e-</a:t>
          </a:r>
          <a:r>
            <a:rPr lang="fr-BE" dirty="0" err="1" smtClean="0"/>
            <a:t>health</a:t>
          </a:r>
          <a:r>
            <a:rPr lang="fr-BE" dirty="0" smtClean="0"/>
            <a:t> , Health </a:t>
          </a:r>
          <a:r>
            <a:rPr lang="fr-BE" dirty="0" err="1" smtClean="0"/>
            <a:t>technology</a:t>
          </a:r>
          <a:r>
            <a:rPr lang="fr-BE" dirty="0" smtClean="0"/>
            <a:t> </a:t>
          </a:r>
          <a:r>
            <a:rPr lang="fr-BE" dirty="0" err="1" smtClean="0"/>
            <a:t>assessment</a:t>
          </a:r>
          <a:r>
            <a:rPr lang="fr-BE" dirty="0" smtClean="0"/>
            <a:t> , border </a:t>
          </a:r>
          <a:r>
            <a:rPr lang="fr-BE" dirty="0" err="1" smtClean="0"/>
            <a:t>regions</a:t>
          </a:r>
          <a:endParaRPr lang="fr-BE" dirty="0"/>
        </a:p>
      </dgm:t>
    </dgm:pt>
    <dgm:pt modelId="{461E3032-31D1-4844-B32A-9A3E40506A06}" type="parTrans" cxnId="{2BA91EC2-2368-4673-9000-D5D9ADE700AC}">
      <dgm:prSet/>
      <dgm:spPr/>
      <dgm:t>
        <a:bodyPr/>
        <a:lstStyle/>
        <a:p>
          <a:endParaRPr lang="fr-BE"/>
        </a:p>
      </dgm:t>
    </dgm:pt>
    <dgm:pt modelId="{31731CB4-8F4E-4089-8E91-15B731B1D70D}" type="sibTrans" cxnId="{2BA91EC2-2368-4673-9000-D5D9ADE700AC}">
      <dgm:prSet/>
      <dgm:spPr/>
      <dgm:t>
        <a:bodyPr/>
        <a:lstStyle/>
        <a:p>
          <a:endParaRPr lang="fr-BE"/>
        </a:p>
      </dgm:t>
    </dgm:pt>
    <dgm:pt modelId="{BB934CEA-4F87-4A18-8008-D823B6B8CB48}">
      <dgm:prSet phldrT="[Text]"/>
      <dgm:spPr/>
      <dgm:t>
        <a:bodyPr/>
        <a:lstStyle/>
        <a:p>
          <a:r>
            <a:rPr lang="nl-BE" dirty="0" smtClean="0"/>
            <a:t>Conditions for reimbursement of cross-border health care (benefit basket, level, formalities)</a:t>
          </a:r>
          <a:endParaRPr lang="fr-BE" dirty="0"/>
        </a:p>
      </dgm:t>
    </dgm:pt>
    <dgm:pt modelId="{D8772DC1-EC40-4368-A9ED-71B30146F510}" type="parTrans" cxnId="{7ED732F8-7C50-416E-BFCF-9FE91536ECA3}">
      <dgm:prSet/>
      <dgm:spPr/>
      <dgm:t>
        <a:bodyPr/>
        <a:lstStyle/>
        <a:p>
          <a:endParaRPr lang="fr-BE"/>
        </a:p>
      </dgm:t>
    </dgm:pt>
    <dgm:pt modelId="{2CD27FEF-3809-46C2-8FD4-3267488ED923}" type="sibTrans" cxnId="{7ED732F8-7C50-416E-BFCF-9FE91536ECA3}">
      <dgm:prSet/>
      <dgm:spPr/>
      <dgm:t>
        <a:bodyPr/>
        <a:lstStyle/>
        <a:p>
          <a:endParaRPr lang="fr-BE"/>
        </a:p>
      </dgm:t>
    </dgm:pt>
    <dgm:pt modelId="{CDF031BE-BA9E-4164-8A74-BD50B52ED386}">
      <dgm:prSet phldrT="[Text]"/>
      <dgm:spPr/>
      <dgm:t>
        <a:bodyPr/>
        <a:lstStyle/>
        <a:p>
          <a:r>
            <a:rPr lang="nl-BE" dirty="0" smtClean="0"/>
            <a:t>Access to medical record</a:t>
          </a:r>
          <a:endParaRPr lang="fr-BE" dirty="0"/>
        </a:p>
      </dgm:t>
    </dgm:pt>
    <dgm:pt modelId="{DF1D33E5-2AAD-448C-B502-DFF930ED5040}" type="parTrans" cxnId="{2D280168-8520-4B9E-8488-44002F8077C2}">
      <dgm:prSet/>
      <dgm:spPr/>
      <dgm:t>
        <a:bodyPr/>
        <a:lstStyle/>
        <a:p>
          <a:endParaRPr lang="fr-BE"/>
        </a:p>
      </dgm:t>
    </dgm:pt>
    <dgm:pt modelId="{6A4847E7-2930-4708-9963-E0F66FF2E869}" type="sibTrans" cxnId="{2D280168-8520-4B9E-8488-44002F8077C2}">
      <dgm:prSet/>
      <dgm:spPr/>
      <dgm:t>
        <a:bodyPr/>
        <a:lstStyle/>
        <a:p>
          <a:endParaRPr lang="fr-BE"/>
        </a:p>
      </dgm:t>
    </dgm:pt>
    <dgm:pt modelId="{EA7FBF13-E24E-4787-85D0-D3E455610915}">
      <dgm:prSet phldrT="[Text]"/>
      <dgm:spPr/>
      <dgm:t>
        <a:bodyPr/>
        <a:lstStyle/>
        <a:p>
          <a:r>
            <a:rPr lang="nl-BE" dirty="0" smtClean="0"/>
            <a:t>Guarantees of non-discrimination, complaints and compensation,  professional liability, data protection</a:t>
          </a:r>
          <a:endParaRPr lang="fr-BE" dirty="0"/>
        </a:p>
      </dgm:t>
    </dgm:pt>
    <dgm:pt modelId="{8BFD6031-329A-4CC3-9C83-0DAA51A4D73A}" type="parTrans" cxnId="{366ED849-C635-4B4E-8441-E502377008C7}">
      <dgm:prSet/>
      <dgm:spPr/>
      <dgm:t>
        <a:bodyPr/>
        <a:lstStyle/>
        <a:p>
          <a:endParaRPr lang="fr-BE"/>
        </a:p>
      </dgm:t>
    </dgm:pt>
    <dgm:pt modelId="{7F6C9364-1F0D-4D71-A785-5F8BE0111133}" type="sibTrans" cxnId="{366ED849-C635-4B4E-8441-E502377008C7}">
      <dgm:prSet/>
      <dgm:spPr/>
      <dgm:t>
        <a:bodyPr/>
        <a:lstStyle/>
        <a:p>
          <a:endParaRPr lang="fr-BE"/>
        </a:p>
      </dgm:t>
    </dgm:pt>
    <dgm:pt modelId="{578B2076-5F31-487C-A8A5-A957F460B376}">
      <dgm:prSet phldrT="[Text]"/>
      <dgm:spPr/>
      <dgm:t>
        <a:bodyPr/>
        <a:lstStyle/>
        <a:p>
          <a:r>
            <a:rPr lang="fr-BE" dirty="0" err="1" smtClean="0"/>
            <a:t>Mutual</a:t>
          </a:r>
          <a:r>
            <a:rPr lang="fr-BE" dirty="0" smtClean="0"/>
            <a:t> recognition of </a:t>
          </a:r>
          <a:r>
            <a:rPr lang="fr-BE" dirty="0" err="1" smtClean="0"/>
            <a:t>medical</a:t>
          </a:r>
          <a:r>
            <a:rPr lang="fr-BE" dirty="0" smtClean="0"/>
            <a:t> prescriptions</a:t>
          </a:r>
          <a:endParaRPr lang="fr-BE" dirty="0"/>
        </a:p>
      </dgm:t>
    </dgm:pt>
    <dgm:pt modelId="{39A28E63-6428-4341-B3D8-E8D667C41552}" type="parTrans" cxnId="{C066561D-9526-4742-9FB7-6EAF93017372}">
      <dgm:prSet/>
      <dgm:spPr/>
      <dgm:t>
        <a:bodyPr/>
        <a:lstStyle/>
        <a:p>
          <a:endParaRPr lang="fr-BE"/>
        </a:p>
      </dgm:t>
    </dgm:pt>
    <dgm:pt modelId="{CE63B2D4-47A3-4B42-B021-4EDF870419C1}" type="sibTrans" cxnId="{C066561D-9526-4742-9FB7-6EAF93017372}">
      <dgm:prSet/>
      <dgm:spPr/>
      <dgm:t>
        <a:bodyPr/>
        <a:lstStyle/>
        <a:p>
          <a:endParaRPr lang="fr-BE"/>
        </a:p>
      </dgm:t>
    </dgm:pt>
    <dgm:pt modelId="{E2D56925-A5E8-41B6-A2A5-AC0776DB5FD5}" type="pres">
      <dgm:prSet presAssocID="{0175BEA0-BB1B-4BD3-BA47-76911707A0C9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BE"/>
        </a:p>
      </dgm:t>
    </dgm:pt>
    <dgm:pt modelId="{0D97994C-B1E1-473F-8496-0C55EE33BD92}" type="pres">
      <dgm:prSet presAssocID="{4430D11D-895C-4056-BD37-741F9D37CBC7}" presName="comp" presStyleCnt="0"/>
      <dgm:spPr/>
    </dgm:pt>
    <dgm:pt modelId="{75CA297F-70BF-42B9-B308-8285B5CF4F32}" type="pres">
      <dgm:prSet presAssocID="{4430D11D-895C-4056-BD37-741F9D37CBC7}" presName="box" presStyleLbl="node1" presStyleIdx="0" presStyleCnt="3"/>
      <dgm:spPr/>
      <dgm:t>
        <a:bodyPr/>
        <a:lstStyle/>
        <a:p>
          <a:endParaRPr lang="fr-BE"/>
        </a:p>
      </dgm:t>
    </dgm:pt>
    <dgm:pt modelId="{040EFC1C-1728-4758-B930-DC0EC387B1BD}" type="pres">
      <dgm:prSet presAssocID="{4430D11D-895C-4056-BD37-741F9D37CBC7}" presName="img" presStyleLbl="fgImgPlace1" presStyleIdx="0" presStyleCnt="3" custScaleX="79469"/>
      <dgm:spPr>
        <a:blipFill rotWithShape="0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9F10C7FA-442C-42FD-BD8D-9F818F24E3B9}" type="pres">
      <dgm:prSet presAssocID="{4430D11D-895C-4056-BD37-741F9D37CBC7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3879E23D-658B-4C59-87E5-7FCD78EA7784}" type="pres">
      <dgm:prSet presAssocID="{8885B4BF-F9FD-4CBD-BDFC-E89B20EAC62C}" presName="spacer" presStyleCnt="0"/>
      <dgm:spPr/>
    </dgm:pt>
    <dgm:pt modelId="{B2823A7B-14F9-4C0C-B793-8CF5570CCBFF}" type="pres">
      <dgm:prSet presAssocID="{00C199C6-2C0D-45A7-A681-78E851F0A1DB}" presName="comp" presStyleCnt="0"/>
      <dgm:spPr/>
    </dgm:pt>
    <dgm:pt modelId="{8FDF0FB3-1517-4C1C-8500-59DCFAF80440}" type="pres">
      <dgm:prSet presAssocID="{00C199C6-2C0D-45A7-A681-78E851F0A1DB}" presName="box" presStyleLbl="node1" presStyleIdx="1" presStyleCnt="3"/>
      <dgm:spPr/>
      <dgm:t>
        <a:bodyPr/>
        <a:lstStyle/>
        <a:p>
          <a:endParaRPr lang="fr-BE"/>
        </a:p>
      </dgm:t>
    </dgm:pt>
    <dgm:pt modelId="{7BECA7E4-34CE-4731-8A3C-AE5701151183}" type="pres">
      <dgm:prSet presAssocID="{00C199C6-2C0D-45A7-A681-78E851F0A1DB}" presName="img" presStyleLbl="fgImgPlace1" presStyleIdx="1" presStyleCnt="3" custScaleX="79469"/>
      <dgm:spPr>
        <a:blipFill rotWithShape="0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fr-BE"/>
        </a:p>
      </dgm:t>
    </dgm:pt>
    <dgm:pt modelId="{03F350EF-F325-47AB-8772-7D5FC6F97B11}" type="pres">
      <dgm:prSet presAssocID="{00C199C6-2C0D-45A7-A681-78E851F0A1DB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B57CDC13-EE68-4657-94A1-4E61D6397B42}" type="pres">
      <dgm:prSet presAssocID="{3D45E667-C713-44E6-AAC2-AC8402ED6789}" presName="spacer" presStyleCnt="0"/>
      <dgm:spPr/>
    </dgm:pt>
    <dgm:pt modelId="{F472076D-3281-42AF-8CF9-6C88193CDF58}" type="pres">
      <dgm:prSet presAssocID="{9317146D-E583-454C-874C-3BC3549F8A16}" presName="comp" presStyleCnt="0"/>
      <dgm:spPr/>
    </dgm:pt>
    <dgm:pt modelId="{A4E03491-9AAB-4AEE-8AA0-3B96E43E9A73}" type="pres">
      <dgm:prSet presAssocID="{9317146D-E583-454C-874C-3BC3549F8A16}" presName="box" presStyleLbl="node1" presStyleIdx="2" presStyleCnt="3"/>
      <dgm:spPr/>
      <dgm:t>
        <a:bodyPr/>
        <a:lstStyle/>
        <a:p>
          <a:endParaRPr lang="fr-BE"/>
        </a:p>
      </dgm:t>
    </dgm:pt>
    <dgm:pt modelId="{EF61353A-7B23-4A36-B2ED-8CE13D9B3F46}" type="pres">
      <dgm:prSet presAssocID="{9317146D-E583-454C-874C-3BC3549F8A16}" presName="img" presStyleLbl="fgImgPlace1" presStyleIdx="2" presStyleCnt="3" custScaleX="79469"/>
      <dgm:spPr>
        <a:blipFill rotWithShape="0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9D20434B-D656-4864-AF4E-836810FA70F5}" type="pres">
      <dgm:prSet presAssocID="{9317146D-E583-454C-874C-3BC3549F8A16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20AB2E81-72B7-464C-91B4-298F07A16734}" type="presOf" srcId="{0175BEA0-BB1B-4BD3-BA47-76911707A0C9}" destId="{E2D56925-A5E8-41B6-A2A5-AC0776DB5FD5}" srcOrd="0" destOrd="0" presId="urn:microsoft.com/office/officeart/2005/8/layout/vList4#1"/>
    <dgm:cxn modelId="{171DDF90-6EDA-4CD7-9F5D-6B379FBA0793}" type="presOf" srcId="{9317146D-E583-454C-874C-3BC3549F8A16}" destId="{9D20434B-D656-4864-AF4E-836810FA70F5}" srcOrd="1" destOrd="0" presId="urn:microsoft.com/office/officeart/2005/8/layout/vList4#1"/>
    <dgm:cxn modelId="{42C7A614-A785-439A-AC95-855131649898}" type="presOf" srcId="{BB934CEA-4F87-4A18-8008-D823B6B8CB48}" destId="{9F10C7FA-442C-42FD-BD8D-9F818F24E3B9}" srcOrd="1" destOrd="1" presId="urn:microsoft.com/office/officeart/2005/8/layout/vList4#1"/>
    <dgm:cxn modelId="{78E5B22F-F542-4844-BC1C-1F214125F5DA}" type="presOf" srcId="{B61C94D9-8596-4C13-988F-27F77B522EBF}" destId="{75CA297F-70BF-42B9-B308-8285B5CF4F32}" srcOrd="0" destOrd="2" presId="urn:microsoft.com/office/officeart/2005/8/layout/vList4#1"/>
    <dgm:cxn modelId="{2BA91EC2-2368-4673-9000-D5D9ADE700AC}" srcId="{9317146D-E583-454C-874C-3BC3549F8A16}" destId="{EF90B586-B5F7-446B-8775-CE0FCB3312F2}" srcOrd="2" destOrd="0" parTransId="{461E3032-31D1-4844-B32A-9A3E40506A06}" sibTransId="{31731CB4-8F4E-4089-8E91-15B731B1D70D}"/>
    <dgm:cxn modelId="{77240714-8A8C-4BCB-8790-85A300DFC85A}" type="presOf" srcId="{EF90B586-B5F7-446B-8775-CE0FCB3312F2}" destId="{A4E03491-9AAB-4AEE-8AA0-3B96E43E9A73}" srcOrd="0" destOrd="3" presId="urn:microsoft.com/office/officeart/2005/8/layout/vList4#1"/>
    <dgm:cxn modelId="{834971C2-0C4B-4DC7-8929-AA9E7B309ACB}" srcId="{00C199C6-2C0D-45A7-A681-78E851F0A1DB}" destId="{17A82AFC-2DB4-40E9-8CFE-D4CF85D64186}" srcOrd="0" destOrd="0" parTransId="{C8E31725-6EEF-473E-8D53-E45E56728AC6}" sibTransId="{C69E547C-963E-40A9-8248-1CDB019D423D}"/>
    <dgm:cxn modelId="{AEFD7454-940A-4686-8A3C-836E67202525}" type="presOf" srcId="{6BCC4C3A-C1B1-4F56-990E-D648199F26E7}" destId="{9F10C7FA-442C-42FD-BD8D-9F818F24E3B9}" srcOrd="1" destOrd="3" presId="urn:microsoft.com/office/officeart/2005/8/layout/vList4#1"/>
    <dgm:cxn modelId="{E8F552C3-975E-476B-B8F7-B73D1FC000C8}" type="presOf" srcId="{B61C94D9-8596-4C13-988F-27F77B522EBF}" destId="{9F10C7FA-442C-42FD-BD8D-9F818F24E3B9}" srcOrd="1" destOrd="2" presId="urn:microsoft.com/office/officeart/2005/8/layout/vList4#1"/>
    <dgm:cxn modelId="{16FA38D0-8040-492B-9D5C-2B178027AB2C}" type="presOf" srcId="{578B2076-5F31-487C-A8A5-A957F460B376}" destId="{A4E03491-9AAB-4AEE-8AA0-3B96E43E9A73}" srcOrd="0" destOrd="2" presId="urn:microsoft.com/office/officeart/2005/8/layout/vList4#1"/>
    <dgm:cxn modelId="{44C9EE9C-C2E7-4B47-816F-4E4B212EFB78}" type="presOf" srcId="{17A82AFC-2DB4-40E9-8CFE-D4CF85D64186}" destId="{8FDF0FB3-1517-4C1C-8500-59DCFAF80440}" srcOrd="0" destOrd="1" presId="urn:microsoft.com/office/officeart/2005/8/layout/vList4#1"/>
    <dgm:cxn modelId="{1BDD7D1B-C563-45D8-9B03-ADB1DED1F4ED}" type="presOf" srcId="{6BCC4C3A-C1B1-4F56-990E-D648199F26E7}" destId="{75CA297F-70BF-42B9-B308-8285B5CF4F32}" srcOrd="0" destOrd="3" presId="urn:microsoft.com/office/officeart/2005/8/layout/vList4#1"/>
    <dgm:cxn modelId="{DD6C9A0B-CA84-4482-ADFC-0C50AC032A87}" srcId="{0175BEA0-BB1B-4BD3-BA47-76911707A0C9}" destId="{9317146D-E583-454C-874C-3BC3549F8A16}" srcOrd="2" destOrd="0" parTransId="{035275E3-CDC2-4445-AD03-24920D643971}" sibTransId="{7BB9761E-A221-4CFD-A7E2-294CA913E8A5}"/>
    <dgm:cxn modelId="{2D280168-8520-4B9E-8488-44002F8077C2}" srcId="{00C199C6-2C0D-45A7-A681-78E851F0A1DB}" destId="{CDF031BE-BA9E-4164-8A74-BD50B52ED386}" srcOrd="1" destOrd="0" parTransId="{DF1D33E5-2AAD-448C-B502-DFF930ED5040}" sibTransId="{6A4847E7-2930-4708-9963-E0F66FF2E869}"/>
    <dgm:cxn modelId="{6C7B965A-D2CD-45A4-A37A-68CCA81584B5}" type="presOf" srcId="{578B2076-5F31-487C-A8A5-A957F460B376}" destId="{9D20434B-D656-4864-AF4E-836810FA70F5}" srcOrd="1" destOrd="2" presId="urn:microsoft.com/office/officeart/2005/8/layout/vList4#1"/>
    <dgm:cxn modelId="{36B8EEB4-54E8-4531-A684-8BD3D4AD3A3E}" type="presOf" srcId="{4430D11D-895C-4056-BD37-741F9D37CBC7}" destId="{9F10C7FA-442C-42FD-BD8D-9F818F24E3B9}" srcOrd="1" destOrd="0" presId="urn:microsoft.com/office/officeart/2005/8/layout/vList4#1"/>
    <dgm:cxn modelId="{27DF66F9-72FF-4AB3-9F1E-B6F10B5766FC}" srcId="{0175BEA0-BB1B-4BD3-BA47-76911707A0C9}" destId="{4430D11D-895C-4056-BD37-741F9D37CBC7}" srcOrd="0" destOrd="0" parTransId="{4F095E09-F6CB-4610-8B8A-F0BFAFD9D2F2}" sibTransId="{8885B4BF-F9FD-4CBD-BDFC-E89B20EAC62C}"/>
    <dgm:cxn modelId="{E444C6FC-7328-420B-8BE4-04B74ABCE71D}" type="presOf" srcId="{9317146D-E583-454C-874C-3BC3549F8A16}" destId="{A4E03491-9AAB-4AEE-8AA0-3B96E43E9A73}" srcOrd="0" destOrd="0" presId="urn:microsoft.com/office/officeart/2005/8/layout/vList4#1"/>
    <dgm:cxn modelId="{366ED849-C635-4B4E-8441-E502377008C7}" srcId="{00C199C6-2C0D-45A7-A681-78E851F0A1DB}" destId="{EA7FBF13-E24E-4787-85D0-D3E455610915}" srcOrd="2" destOrd="0" parTransId="{8BFD6031-329A-4CC3-9C83-0DAA51A4D73A}" sibTransId="{7F6C9364-1F0D-4D71-A785-5F8BE0111133}"/>
    <dgm:cxn modelId="{45E54EEE-A035-4EC7-89FB-BD945F08EE9C}" srcId="{4430D11D-895C-4056-BD37-741F9D37CBC7}" destId="{B61C94D9-8596-4C13-988F-27F77B522EBF}" srcOrd="1" destOrd="0" parTransId="{B04DFC83-B24B-4B56-B7CE-7D099C5734FC}" sibTransId="{5FCBA3BA-1DF9-41BE-A469-24D6316EF371}"/>
    <dgm:cxn modelId="{340520B6-E5F6-4334-AAA2-B5AEF9065C12}" type="presOf" srcId="{4430D11D-895C-4056-BD37-741F9D37CBC7}" destId="{75CA297F-70BF-42B9-B308-8285B5CF4F32}" srcOrd="0" destOrd="0" presId="urn:microsoft.com/office/officeart/2005/8/layout/vList4#1"/>
    <dgm:cxn modelId="{C066561D-9526-4742-9FB7-6EAF93017372}" srcId="{9317146D-E583-454C-874C-3BC3549F8A16}" destId="{578B2076-5F31-487C-A8A5-A957F460B376}" srcOrd="1" destOrd="0" parTransId="{39A28E63-6428-4341-B3D8-E8D667C41552}" sibTransId="{CE63B2D4-47A3-4B42-B021-4EDF870419C1}"/>
    <dgm:cxn modelId="{8A97AD81-CA40-40F5-A5C8-BE7A2589287D}" type="presOf" srcId="{CDF031BE-BA9E-4164-8A74-BD50B52ED386}" destId="{8FDF0FB3-1517-4C1C-8500-59DCFAF80440}" srcOrd="0" destOrd="2" presId="urn:microsoft.com/office/officeart/2005/8/layout/vList4#1"/>
    <dgm:cxn modelId="{B891C1F0-3845-46EF-B445-222AFD637CEB}" type="presOf" srcId="{00C199C6-2C0D-45A7-A681-78E851F0A1DB}" destId="{03F350EF-F325-47AB-8772-7D5FC6F97B11}" srcOrd="1" destOrd="0" presId="urn:microsoft.com/office/officeart/2005/8/layout/vList4#1"/>
    <dgm:cxn modelId="{D0F479E4-0C4D-491A-9A40-9942B9BFA29E}" srcId="{0175BEA0-BB1B-4BD3-BA47-76911707A0C9}" destId="{00C199C6-2C0D-45A7-A681-78E851F0A1DB}" srcOrd="1" destOrd="0" parTransId="{3EE6AB79-91F0-4138-AFFC-428AE7BFFB88}" sibTransId="{3D45E667-C713-44E6-AAC2-AC8402ED6789}"/>
    <dgm:cxn modelId="{3EBCE213-8A7B-4566-BE70-225706505CFD}" type="presOf" srcId="{BB934CEA-4F87-4A18-8008-D823B6B8CB48}" destId="{75CA297F-70BF-42B9-B308-8285B5CF4F32}" srcOrd="0" destOrd="1" presId="urn:microsoft.com/office/officeart/2005/8/layout/vList4#1"/>
    <dgm:cxn modelId="{26754001-31F9-4938-AF29-B052A8E250DD}" type="presOf" srcId="{17A82AFC-2DB4-40E9-8CFE-D4CF85D64186}" destId="{03F350EF-F325-47AB-8772-7D5FC6F97B11}" srcOrd="1" destOrd="1" presId="urn:microsoft.com/office/officeart/2005/8/layout/vList4#1"/>
    <dgm:cxn modelId="{7ED732F8-7C50-416E-BFCF-9FE91536ECA3}" srcId="{4430D11D-895C-4056-BD37-741F9D37CBC7}" destId="{BB934CEA-4F87-4A18-8008-D823B6B8CB48}" srcOrd="0" destOrd="0" parTransId="{D8772DC1-EC40-4368-A9ED-71B30146F510}" sibTransId="{2CD27FEF-3809-46C2-8FD4-3267488ED923}"/>
    <dgm:cxn modelId="{13F0AD19-1E0A-4041-B2D3-3353CA27A32D}" type="presOf" srcId="{EA7FBF13-E24E-4787-85D0-D3E455610915}" destId="{03F350EF-F325-47AB-8772-7D5FC6F97B11}" srcOrd="1" destOrd="3" presId="urn:microsoft.com/office/officeart/2005/8/layout/vList4#1"/>
    <dgm:cxn modelId="{AE7AC12D-B593-4425-8F11-3FF28A708D11}" type="presOf" srcId="{7F7802B7-8F6D-4B51-964C-C88EE7B852E7}" destId="{A4E03491-9AAB-4AEE-8AA0-3B96E43E9A73}" srcOrd="0" destOrd="1" presId="urn:microsoft.com/office/officeart/2005/8/layout/vList4#1"/>
    <dgm:cxn modelId="{348F32D6-9020-43F4-BF9B-59CDCE572FD7}" type="presOf" srcId="{00C199C6-2C0D-45A7-A681-78E851F0A1DB}" destId="{8FDF0FB3-1517-4C1C-8500-59DCFAF80440}" srcOrd="0" destOrd="0" presId="urn:microsoft.com/office/officeart/2005/8/layout/vList4#1"/>
    <dgm:cxn modelId="{203020A5-237A-4552-9586-1A5B13D13703}" type="presOf" srcId="{EA7FBF13-E24E-4787-85D0-D3E455610915}" destId="{8FDF0FB3-1517-4C1C-8500-59DCFAF80440}" srcOrd="0" destOrd="3" presId="urn:microsoft.com/office/officeart/2005/8/layout/vList4#1"/>
    <dgm:cxn modelId="{BE01D0BF-08FA-42DC-8F35-183EC8EF17EE}" srcId="{4430D11D-895C-4056-BD37-741F9D37CBC7}" destId="{6BCC4C3A-C1B1-4F56-990E-D648199F26E7}" srcOrd="2" destOrd="0" parTransId="{79035954-D9FF-4EAA-B829-A7F4395E43BF}" sibTransId="{EDEAD1F4-46AD-4166-9AA1-5CEABD4CE9A0}"/>
    <dgm:cxn modelId="{FE2ADF72-46BB-4EED-B4C7-88D164B6BBB0}" srcId="{9317146D-E583-454C-874C-3BC3549F8A16}" destId="{7F7802B7-8F6D-4B51-964C-C88EE7B852E7}" srcOrd="0" destOrd="0" parTransId="{E89C7757-01EA-4B2E-A5E7-67B48005A6C2}" sibTransId="{F3DCF603-9EFE-4D78-934B-CED7B6FD3B2B}"/>
    <dgm:cxn modelId="{AAD54178-0FB0-4617-9891-AC3CF564CB0B}" type="presOf" srcId="{EF90B586-B5F7-446B-8775-CE0FCB3312F2}" destId="{9D20434B-D656-4864-AF4E-836810FA70F5}" srcOrd="1" destOrd="3" presId="urn:microsoft.com/office/officeart/2005/8/layout/vList4#1"/>
    <dgm:cxn modelId="{DCB3C870-CE61-43ED-897E-A2120F059B58}" type="presOf" srcId="{7F7802B7-8F6D-4B51-964C-C88EE7B852E7}" destId="{9D20434B-D656-4864-AF4E-836810FA70F5}" srcOrd="1" destOrd="1" presId="urn:microsoft.com/office/officeart/2005/8/layout/vList4#1"/>
    <dgm:cxn modelId="{6D10C6A7-4EBD-408E-937A-8B56D8813A07}" type="presOf" srcId="{CDF031BE-BA9E-4164-8A74-BD50B52ED386}" destId="{03F350EF-F325-47AB-8772-7D5FC6F97B11}" srcOrd="1" destOrd="2" presId="urn:microsoft.com/office/officeart/2005/8/layout/vList4#1"/>
    <dgm:cxn modelId="{75FF15A4-6CCC-4842-8135-5D28358A63E0}" type="presParOf" srcId="{E2D56925-A5E8-41B6-A2A5-AC0776DB5FD5}" destId="{0D97994C-B1E1-473F-8496-0C55EE33BD92}" srcOrd="0" destOrd="0" presId="urn:microsoft.com/office/officeart/2005/8/layout/vList4#1"/>
    <dgm:cxn modelId="{1F34E46C-D83E-4D8D-947F-25AD755D9E8C}" type="presParOf" srcId="{0D97994C-B1E1-473F-8496-0C55EE33BD92}" destId="{75CA297F-70BF-42B9-B308-8285B5CF4F32}" srcOrd="0" destOrd="0" presId="urn:microsoft.com/office/officeart/2005/8/layout/vList4#1"/>
    <dgm:cxn modelId="{CFBCA865-3F14-448A-BD58-FEF8B3E8ED70}" type="presParOf" srcId="{0D97994C-B1E1-473F-8496-0C55EE33BD92}" destId="{040EFC1C-1728-4758-B930-DC0EC387B1BD}" srcOrd="1" destOrd="0" presId="urn:microsoft.com/office/officeart/2005/8/layout/vList4#1"/>
    <dgm:cxn modelId="{07ABC2A0-30E9-47F1-9A38-34AD959ED34A}" type="presParOf" srcId="{0D97994C-B1E1-473F-8496-0C55EE33BD92}" destId="{9F10C7FA-442C-42FD-BD8D-9F818F24E3B9}" srcOrd="2" destOrd="0" presId="urn:microsoft.com/office/officeart/2005/8/layout/vList4#1"/>
    <dgm:cxn modelId="{CCA7C433-134B-49F3-BADA-078F8A0B88A8}" type="presParOf" srcId="{E2D56925-A5E8-41B6-A2A5-AC0776DB5FD5}" destId="{3879E23D-658B-4C59-87E5-7FCD78EA7784}" srcOrd="1" destOrd="0" presId="urn:microsoft.com/office/officeart/2005/8/layout/vList4#1"/>
    <dgm:cxn modelId="{CB0A7B4F-CCAE-45A5-ADA2-248F6022B3C6}" type="presParOf" srcId="{E2D56925-A5E8-41B6-A2A5-AC0776DB5FD5}" destId="{B2823A7B-14F9-4C0C-B793-8CF5570CCBFF}" srcOrd="2" destOrd="0" presId="urn:microsoft.com/office/officeart/2005/8/layout/vList4#1"/>
    <dgm:cxn modelId="{D9169A8B-425B-494F-A92B-A2D2A62B5DE0}" type="presParOf" srcId="{B2823A7B-14F9-4C0C-B793-8CF5570CCBFF}" destId="{8FDF0FB3-1517-4C1C-8500-59DCFAF80440}" srcOrd="0" destOrd="0" presId="urn:microsoft.com/office/officeart/2005/8/layout/vList4#1"/>
    <dgm:cxn modelId="{A874126C-93D4-456F-BE88-C9AE2A7122CB}" type="presParOf" srcId="{B2823A7B-14F9-4C0C-B793-8CF5570CCBFF}" destId="{7BECA7E4-34CE-4731-8A3C-AE5701151183}" srcOrd="1" destOrd="0" presId="urn:microsoft.com/office/officeart/2005/8/layout/vList4#1"/>
    <dgm:cxn modelId="{4F2F9674-D4FB-4496-BFBE-C48625B3521D}" type="presParOf" srcId="{B2823A7B-14F9-4C0C-B793-8CF5570CCBFF}" destId="{03F350EF-F325-47AB-8772-7D5FC6F97B11}" srcOrd="2" destOrd="0" presId="urn:microsoft.com/office/officeart/2005/8/layout/vList4#1"/>
    <dgm:cxn modelId="{D768390E-4659-404F-8E3E-5947EAAB3B5C}" type="presParOf" srcId="{E2D56925-A5E8-41B6-A2A5-AC0776DB5FD5}" destId="{B57CDC13-EE68-4657-94A1-4E61D6397B42}" srcOrd="3" destOrd="0" presId="urn:microsoft.com/office/officeart/2005/8/layout/vList4#1"/>
    <dgm:cxn modelId="{98FEA3CA-4470-44DC-A191-5310390A38B4}" type="presParOf" srcId="{E2D56925-A5E8-41B6-A2A5-AC0776DB5FD5}" destId="{F472076D-3281-42AF-8CF9-6C88193CDF58}" srcOrd="4" destOrd="0" presId="urn:microsoft.com/office/officeart/2005/8/layout/vList4#1"/>
    <dgm:cxn modelId="{DC43C4D2-6BDD-46B6-B0E6-439C1FA183B7}" type="presParOf" srcId="{F472076D-3281-42AF-8CF9-6C88193CDF58}" destId="{A4E03491-9AAB-4AEE-8AA0-3B96E43E9A73}" srcOrd="0" destOrd="0" presId="urn:microsoft.com/office/officeart/2005/8/layout/vList4#1"/>
    <dgm:cxn modelId="{5DA19738-3A76-4BF7-9167-445F68821E2E}" type="presParOf" srcId="{F472076D-3281-42AF-8CF9-6C88193CDF58}" destId="{EF61353A-7B23-4A36-B2ED-8CE13D9B3F46}" srcOrd="1" destOrd="0" presId="urn:microsoft.com/office/officeart/2005/8/layout/vList4#1"/>
    <dgm:cxn modelId="{D5C3C9EA-124B-49D2-9FA5-F5FFEA2E04F9}" type="presParOf" srcId="{F472076D-3281-42AF-8CF9-6C88193CDF58}" destId="{9D20434B-D656-4864-AF4E-836810FA70F5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33407C3-1D98-4874-8398-F4F46A19A105}" type="doc">
      <dgm:prSet loTypeId="urn:microsoft.com/office/officeart/2005/8/layout/hList7#1" loCatId="list" qsTypeId="urn:microsoft.com/office/officeart/2005/8/quickstyle/simple1" qsCatId="simple" csTypeId="urn:microsoft.com/office/officeart/2005/8/colors/accent1_2" csCatId="accent1" phldr="1"/>
      <dgm:spPr/>
    </dgm:pt>
    <dgm:pt modelId="{23722AE7-B896-423A-A46A-00D2276C42ED}">
      <dgm:prSet phldrT="[Text]"/>
      <dgm:spPr/>
      <dgm:t>
        <a:bodyPr/>
        <a:lstStyle/>
        <a:p>
          <a:r>
            <a:rPr lang="nl-BE" dirty="0" smtClean="0"/>
            <a:t>National</a:t>
          </a:r>
        </a:p>
        <a:p>
          <a:r>
            <a:rPr lang="nl-BE" dirty="0" smtClean="0"/>
            <a:t>Contact</a:t>
          </a:r>
        </a:p>
        <a:p>
          <a:r>
            <a:rPr lang="nl-BE" dirty="0" smtClean="0"/>
            <a:t>Points</a:t>
          </a:r>
          <a:endParaRPr lang="fr-BE" dirty="0"/>
        </a:p>
      </dgm:t>
    </dgm:pt>
    <dgm:pt modelId="{B34E689C-1CF4-444E-869F-A68E93C3DD22}" type="parTrans" cxnId="{AB7A9552-3C3C-41FF-BA42-FF759E3E830E}">
      <dgm:prSet/>
      <dgm:spPr/>
      <dgm:t>
        <a:bodyPr/>
        <a:lstStyle/>
        <a:p>
          <a:endParaRPr lang="fr-BE"/>
        </a:p>
      </dgm:t>
    </dgm:pt>
    <dgm:pt modelId="{C54BBDAB-62B7-418D-9BEE-634CAC858F97}" type="sibTrans" cxnId="{AB7A9552-3C3C-41FF-BA42-FF759E3E830E}">
      <dgm:prSet/>
      <dgm:spPr/>
      <dgm:t>
        <a:bodyPr/>
        <a:lstStyle/>
        <a:p>
          <a:endParaRPr lang="fr-BE"/>
        </a:p>
      </dgm:t>
    </dgm:pt>
    <dgm:pt modelId="{07FF0D81-42DD-4636-ACCC-FF7F81AD23EC}" type="pres">
      <dgm:prSet presAssocID="{033407C3-1D98-4874-8398-F4F46A19A105}" presName="Name0" presStyleCnt="0">
        <dgm:presLayoutVars>
          <dgm:dir/>
          <dgm:resizeHandles val="exact"/>
        </dgm:presLayoutVars>
      </dgm:prSet>
      <dgm:spPr/>
    </dgm:pt>
    <dgm:pt modelId="{F2FDF274-C8F9-4B35-90AC-F42B1DEE42D3}" type="pres">
      <dgm:prSet presAssocID="{033407C3-1D98-4874-8398-F4F46A19A105}" presName="fgShape" presStyleLbl="fgShp" presStyleIdx="0" presStyleCnt="1"/>
      <dgm:spPr/>
    </dgm:pt>
    <dgm:pt modelId="{D84364F6-7451-4862-8956-793625ED60ED}" type="pres">
      <dgm:prSet presAssocID="{033407C3-1D98-4874-8398-F4F46A19A105}" presName="linComp" presStyleCnt="0"/>
      <dgm:spPr/>
    </dgm:pt>
    <dgm:pt modelId="{14166EAC-2AB7-447F-A5BE-71DCD7CA8504}" type="pres">
      <dgm:prSet presAssocID="{23722AE7-B896-423A-A46A-00D2276C42ED}" presName="compNode" presStyleCnt="0"/>
      <dgm:spPr/>
    </dgm:pt>
    <dgm:pt modelId="{170EA0F5-31D3-4C19-96CE-4BBF70381CE3}" type="pres">
      <dgm:prSet presAssocID="{23722AE7-B896-423A-A46A-00D2276C42ED}" presName="bkgdShape" presStyleLbl="node1" presStyleIdx="0" presStyleCnt="1" custLinFactX="100000" custLinFactNeighborX="127331" custLinFactNeighborY="317"/>
      <dgm:spPr/>
      <dgm:t>
        <a:bodyPr/>
        <a:lstStyle/>
        <a:p>
          <a:endParaRPr lang="fr-BE"/>
        </a:p>
      </dgm:t>
    </dgm:pt>
    <dgm:pt modelId="{CFEA0397-8F1F-4D8A-8642-1BD42E20333A}" type="pres">
      <dgm:prSet presAssocID="{23722AE7-B896-423A-A46A-00D2276C42ED}" presName="nodeTx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17BA095E-A0CF-4B79-BB3D-256243ACCBCD}" type="pres">
      <dgm:prSet presAssocID="{23722AE7-B896-423A-A46A-00D2276C42ED}" presName="invisiNode" presStyleLbl="node1" presStyleIdx="0" presStyleCnt="1"/>
      <dgm:spPr/>
    </dgm:pt>
    <dgm:pt modelId="{8866533A-B9C3-4169-B43C-7AFA2367051F}" type="pres">
      <dgm:prSet presAssocID="{23722AE7-B896-423A-A46A-00D2276C42ED}" presName="imagNode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97FAE36B-44BE-4CFB-8DD1-ADFD87F68850}" type="presOf" srcId="{23722AE7-B896-423A-A46A-00D2276C42ED}" destId="{170EA0F5-31D3-4C19-96CE-4BBF70381CE3}" srcOrd="0" destOrd="0" presId="urn:microsoft.com/office/officeart/2005/8/layout/hList7#1"/>
    <dgm:cxn modelId="{AB7A9552-3C3C-41FF-BA42-FF759E3E830E}" srcId="{033407C3-1D98-4874-8398-F4F46A19A105}" destId="{23722AE7-B896-423A-A46A-00D2276C42ED}" srcOrd="0" destOrd="0" parTransId="{B34E689C-1CF4-444E-869F-A68E93C3DD22}" sibTransId="{C54BBDAB-62B7-418D-9BEE-634CAC858F97}"/>
    <dgm:cxn modelId="{748BF0E0-2014-478C-ABFA-95559E339AB7}" type="presOf" srcId="{23722AE7-B896-423A-A46A-00D2276C42ED}" destId="{CFEA0397-8F1F-4D8A-8642-1BD42E20333A}" srcOrd="1" destOrd="0" presId="urn:microsoft.com/office/officeart/2005/8/layout/hList7#1"/>
    <dgm:cxn modelId="{21501CE8-1C6F-4C53-B881-7B90A2420323}" type="presOf" srcId="{033407C3-1D98-4874-8398-F4F46A19A105}" destId="{07FF0D81-42DD-4636-ACCC-FF7F81AD23EC}" srcOrd="0" destOrd="0" presId="urn:microsoft.com/office/officeart/2005/8/layout/hList7#1"/>
    <dgm:cxn modelId="{8F1BCB00-E92A-4B7D-A2FE-D1E749922CBC}" type="presParOf" srcId="{07FF0D81-42DD-4636-ACCC-FF7F81AD23EC}" destId="{F2FDF274-C8F9-4B35-90AC-F42B1DEE42D3}" srcOrd="0" destOrd="0" presId="urn:microsoft.com/office/officeart/2005/8/layout/hList7#1"/>
    <dgm:cxn modelId="{7948929F-0DF9-4B02-B82E-2609B2D6A014}" type="presParOf" srcId="{07FF0D81-42DD-4636-ACCC-FF7F81AD23EC}" destId="{D84364F6-7451-4862-8956-793625ED60ED}" srcOrd="1" destOrd="0" presId="urn:microsoft.com/office/officeart/2005/8/layout/hList7#1"/>
    <dgm:cxn modelId="{C9DCDE63-98A2-46D8-AF43-913308D6622B}" type="presParOf" srcId="{D84364F6-7451-4862-8956-793625ED60ED}" destId="{14166EAC-2AB7-447F-A5BE-71DCD7CA8504}" srcOrd="0" destOrd="0" presId="urn:microsoft.com/office/officeart/2005/8/layout/hList7#1"/>
    <dgm:cxn modelId="{2067D76A-01A1-4350-B5B8-50C64FC6E4F9}" type="presParOf" srcId="{14166EAC-2AB7-447F-A5BE-71DCD7CA8504}" destId="{170EA0F5-31D3-4C19-96CE-4BBF70381CE3}" srcOrd="0" destOrd="0" presId="urn:microsoft.com/office/officeart/2005/8/layout/hList7#1"/>
    <dgm:cxn modelId="{BA361553-2882-452B-BD7E-E716919BDDD7}" type="presParOf" srcId="{14166EAC-2AB7-447F-A5BE-71DCD7CA8504}" destId="{CFEA0397-8F1F-4D8A-8642-1BD42E20333A}" srcOrd="1" destOrd="0" presId="urn:microsoft.com/office/officeart/2005/8/layout/hList7#1"/>
    <dgm:cxn modelId="{69C01470-31CE-4902-86E3-FBCDFC584E8D}" type="presParOf" srcId="{14166EAC-2AB7-447F-A5BE-71DCD7CA8504}" destId="{17BA095E-A0CF-4B79-BB3D-256243ACCBCD}" srcOrd="2" destOrd="0" presId="urn:microsoft.com/office/officeart/2005/8/layout/hList7#1"/>
    <dgm:cxn modelId="{D3DE66F5-051C-407D-9AE8-B56201F342B2}" type="presParOf" srcId="{14166EAC-2AB7-447F-A5BE-71DCD7CA8504}" destId="{8866533A-B9C3-4169-B43C-7AFA2367051F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#1">
  <dgm:title val=""/>
  <dgm:desc val=""/>
  <dgm:catLst>
    <dgm:cat type="list" pri="6000"/>
    <dgm:cat type="relationship" pri="1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6" y="6"/>
            <a:ext cx="2945862" cy="494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97" tIns="47496" rIns="94997" bIns="47496" numCol="1" anchor="t" anchorCtr="0" compatLnSpc="1">
            <a:prstTxWarp prst="textNoShape">
              <a:avLst/>
            </a:prstTxWarp>
          </a:bodyPr>
          <a:lstStyle>
            <a:lvl1pPr algn="l" defTabSz="949873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295" y="6"/>
            <a:ext cx="2945862" cy="494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97" tIns="47496" rIns="94997" bIns="47496" numCol="1" anchor="t" anchorCtr="0" compatLnSpc="1">
            <a:prstTxWarp prst="textNoShape">
              <a:avLst/>
            </a:prstTxWarp>
          </a:bodyPr>
          <a:lstStyle>
            <a:lvl1pPr algn="r" defTabSz="949873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6" y="9430849"/>
            <a:ext cx="2945862" cy="494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97" tIns="47496" rIns="94997" bIns="47496" numCol="1" anchor="b" anchorCtr="0" compatLnSpc="1">
            <a:prstTxWarp prst="textNoShape">
              <a:avLst/>
            </a:prstTxWarp>
          </a:bodyPr>
          <a:lstStyle>
            <a:lvl1pPr algn="l" defTabSz="949873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295" y="9430849"/>
            <a:ext cx="2945862" cy="494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97" tIns="47496" rIns="94997" bIns="47496" numCol="1" anchor="b" anchorCtr="0" compatLnSpc="1">
            <a:prstTxWarp prst="textNoShape">
              <a:avLst/>
            </a:prstTxWarp>
          </a:bodyPr>
          <a:lstStyle>
            <a:lvl1pPr algn="r" defTabSz="949873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96E71CB4-CB9A-4C9F-8125-1EA11CF437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1726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6" y="6"/>
            <a:ext cx="2945862" cy="494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97" tIns="47496" rIns="94997" bIns="47496" numCol="1" anchor="t" anchorCtr="0" compatLnSpc="1">
            <a:prstTxWarp prst="textNoShape">
              <a:avLst/>
            </a:prstTxWarp>
          </a:bodyPr>
          <a:lstStyle>
            <a:lvl1pPr algn="l" defTabSz="949873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295" y="6"/>
            <a:ext cx="2945862" cy="494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97" tIns="47496" rIns="94997" bIns="47496" numCol="1" anchor="t" anchorCtr="0" compatLnSpc="1">
            <a:prstTxWarp prst="textNoShape">
              <a:avLst/>
            </a:prstTxWarp>
          </a:bodyPr>
          <a:lstStyle>
            <a:lvl1pPr algn="r" defTabSz="949873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028825" y="498475"/>
            <a:ext cx="2738438" cy="20558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302499" y="2587055"/>
            <a:ext cx="6192682" cy="7025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97" tIns="47496" rIns="94997" bIns="474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6" y="9430849"/>
            <a:ext cx="2945862" cy="494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97" tIns="47496" rIns="94997" bIns="47496" numCol="1" anchor="b" anchorCtr="0" compatLnSpc="1">
            <a:prstTxWarp prst="textNoShape">
              <a:avLst/>
            </a:prstTxWarp>
          </a:bodyPr>
          <a:lstStyle>
            <a:lvl1pPr algn="l" defTabSz="949873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295" y="9430849"/>
            <a:ext cx="2945862" cy="494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97" tIns="47496" rIns="94997" bIns="47496" numCol="1" anchor="b" anchorCtr="0" compatLnSpc="1">
            <a:prstTxWarp prst="textNoShape">
              <a:avLst/>
            </a:prstTxWarp>
          </a:bodyPr>
          <a:lstStyle>
            <a:lvl1pPr algn="r" defTabSz="949873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2819C06F-A33D-46ED-BD5F-892BF65D47F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33773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25" y="563563"/>
            <a:ext cx="3171825" cy="2379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9500">
              <a:defRPr/>
            </a:pPr>
            <a:endParaRPr lang="nl-BE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9C06F-A33D-46ED-BD5F-892BF65D47FA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211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9C06F-A33D-46ED-BD5F-892BF65D47FA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02176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9C06F-A33D-46ED-BD5F-892BF65D47FA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4650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BE" sz="2000" dirty="0" smtClean="0"/>
              <a:t>Increased vulnerability of the cross-border patient?</a:t>
            </a:r>
          </a:p>
          <a:p>
            <a:pPr lvl="1"/>
            <a:r>
              <a:rPr lang="nl-BE" sz="1800" dirty="0" smtClean="0"/>
              <a:t>Language and cultural barriers</a:t>
            </a:r>
          </a:p>
          <a:p>
            <a:pPr lvl="1"/>
            <a:r>
              <a:rPr lang="nl-BE" sz="1800" dirty="0" smtClean="0"/>
              <a:t>Unfamiliarity with legislation and health system</a:t>
            </a:r>
          </a:p>
          <a:p>
            <a:pPr lvl="1"/>
            <a:r>
              <a:rPr lang="nl-BE" sz="1800" dirty="0" smtClean="0"/>
              <a:t>Absence of social network</a:t>
            </a:r>
          </a:p>
          <a:p>
            <a:pPr lvl="1"/>
            <a:r>
              <a:rPr lang="nl-BE" sz="1800" dirty="0" smtClean="0"/>
              <a:t>Continuity of care (follow-up)</a:t>
            </a:r>
          </a:p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9C06F-A33D-46ED-BD5F-892BF65D47FA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9984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4973" lvl="1" defTabSz="909945">
              <a:defRPr/>
            </a:pPr>
            <a:r>
              <a:rPr lang="en-US" dirty="0" smtClean="0"/>
              <a:t>In the directive focus seems to be on social en consumer PRs but in fact also classic PRs (e.g. informed consent)</a:t>
            </a:r>
            <a:r>
              <a:rPr lang="en-US" baseline="0" dirty="0" smtClean="0"/>
              <a:t> </a:t>
            </a:r>
            <a:r>
              <a:rPr lang="en-US" dirty="0" smtClean="0"/>
              <a:t>are there in the sense that they equally apply to XB patients, however question is are they in the same position to enforce them or do they need special assistance?</a:t>
            </a:r>
          </a:p>
          <a:p>
            <a:pPr lvl="1"/>
            <a:endParaRPr lang="nl-BE" dirty="0" smtClean="0"/>
          </a:p>
          <a:p>
            <a:pPr lvl="1"/>
            <a:r>
              <a:rPr lang="nl-BE" dirty="0" smtClean="0"/>
              <a:t>? What is the role of the NCPs?</a:t>
            </a:r>
          </a:p>
          <a:p>
            <a:pPr lvl="1"/>
            <a:r>
              <a:rPr lang="en-US" dirty="0" smtClean="0"/>
              <a:t>NCPs expected to increase awareness and information on all types of patients' rights (certainty around flanking measures) </a:t>
            </a: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9C06F-A33D-46ED-BD5F-892BF65D47FA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88577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0227"/>
            <a:fld id="{4EB77D9C-0165-43D1-8C82-09FB8D5E643B}" type="slidenum">
              <a:rPr lang="en-GB" smtClean="0">
                <a:solidFill>
                  <a:prstClr val="black"/>
                </a:solidFill>
              </a:rPr>
              <a:pPr defTabSz="960227"/>
              <a:t>17</a:t>
            </a:fld>
            <a:endParaRPr lang="en-GB" dirty="0" smtClean="0">
              <a:solidFill>
                <a:prstClr val="black"/>
              </a:solidFill>
            </a:endParaRPr>
          </a:p>
        </p:txBody>
      </p:sp>
      <p:sp>
        <p:nvSpPr>
          <p:cNvPr id="299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9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512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82975" y="1124744"/>
            <a:ext cx="5645150" cy="54253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2130425"/>
            <a:ext cx="7990656" cy="14700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3886200"/>
            <a:ext cx="7992888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0" name="Line 17"/>
          <p:cNvSpPr>
            <a:spLocks noChangeShapeType="1"/>
          </p:cNvSpPr>
          <p:nvPr userDrawn="1"/>
        </p:nvSpPr>
        <p:spPr bwMode="auto">
          <a:xfrm>
            <a:off x="0" y="6538913"/>
            <a:ext cx="9144000" cy="0"/>
          </a:xfrm>
          <a:prstGeom prst="line">
            <a:avLst/>
          </a:prstGeom>
          <a:noFill/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l"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1800" b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pic>
        <p:nvPicPr>
          <p:cNvPr id="7" name="Picture 2" descr="C:\Users\wpa\Desktop\OBS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6882" y="260648"/>
            <a:ext cx="882750" cy="675042"/>
          </a:xfrm>
          <a:prstGeom prst="rect">
            <a:avLst/>
          </a:prstGeom>
          <a:noFill/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2534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3EA8E38-A25F-41D6-A094-A65895D4B17F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2534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3EA8E38-A25F-41D6-A094-A65895D4B17F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34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21287D8-B001-422B-85A7-1CFAB99780F5}" type="datetime1">
              <a:rPr lang="en-GB"/>
              <a:pPr/>
              <a:t>04/12/2017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DC1CDCC-5B98-474E-A721-D1C632E8DE6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6"/>
          <p:cNvSpPr>
            <a:spLocks noChangeArrowheads="1"/>
          </p:cNvSpPr>
          <p:nvPr userDrawn="1"/>
        </p:nvSpPr>
        <p:spPr bwMode="auto">
          <a:xfrm>
            <a:off x="0" y="5867400"/>
            <a:ext cx="9144000" cy="990600"/>
          </a:xfrm>
          <a:prstGeom prst="rect">
            <a:avLst/>
          </a:prstGeom>
          <a:solidFill>
            <a:srgbClr val="006A9C"/>
          </a:soli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1800" b="0">
                <a:solidFill>
                  <a:srgbClr val="FFFFFF"/>
                </a:solidFill>
                <a:latin typeface="Arial"/>
              </a:rPr>
              <a:t> </a:t>
            </a:r>
          </a:p>
        </p:txBody>
      </p:sp>
      <p:pic>
        <p:nvPicPr>
          <p:cNvPr id="5" name="Billede 7" descr="WHO-EURO-EN-W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6003925"/>
            <a:ext cx="1755775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836613"/>
            <a:ext cx="7772400" cy="1470025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420938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F7D01-8089-4ACB-B499-F795D9CCA9D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77C35-BF25-46A3-B276-298288686AD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F0F29-350F-4EBB-AB38-F884053513E7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088" y="1412875"/>
            <a:ext cx="3852862" cy="4713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2350" y="1412875"/>
            <a:ext cx="3854450" cy="4713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A7431C-B3B8-4D10-B44B-1AABDEC47CB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FE1C7F-16FD-463E-B272-13B9904C6FB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BED56C-2923-41F5-9DBD-1B196E52602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30219E-8F1D-4659-BEED-79BF1997F37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1800" b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2534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3EA8E38-A25F-41D6-A094-A65895D4B17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2" descr="C:\Users\wpa\Desktop\OBS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6882" y="260648"/>
            <a:ext cx="882750" cy="67504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296E2-404F-487D-A387-F646103A45A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F312F5-99B2-4951-AB8C-049EDE765E9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73EDD-914B-4517-95EE-E2366D66D51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88913"/>
            <a:ext cx="20574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8913"/>
            <a:ext cx="60198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E15167-D68E-4108-8893-76039777DE6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82975" y="1124744"/>
            <a:ext cx="5645150" cy="54253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2130425"/>
            <a:ext cx="7990656" cy="14700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3886200"/>
            <a:ext cx="7992888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0" name="Line 17"/>
          <p:cNvSpPr>
            <a:spLocks noChangeShapeType="1"/>
          </p:cNvSpPr>
          <p:nvPr userDrawn="1"/>
        </p:nvSpPr>
        <p:spPr bwMode="auto">
          <a:xfrm>
            <a:off x="0" y="6538913"/>
            <a:ext cx="9144000" cy="0"/>
          </a:xfrm>
          <a:prstGeom prst="line">
            <a:avLst/>
          </a:prstGeom>
          <a:noFill/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l">
              <a:defRPr/>
            </a:pPr>
            <a:endParaRPr lang="de-DE">
              <a:solidFill>
                <a:prstClr val="black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6090" y="5738290"/>
            <a:ext cx="2252414" cy="931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1800" b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pic>
        <p:nvPicPr>
          <p:cNvPr id="7" name="Picture 2" descr="C:\Users\wpa\Desktop\OBS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6882" y="260648"/>
            <a:ext cx="882750" cy="6750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2534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3EA8E38-A25F-41D6-A094-A65895D4B17F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1800" b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pic>
        <p:nvPicPr>
          <p:cNvPr id="8" name="Picture 2" descr="C:\Users\wpa\Desktop\OBS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6882" y="260648"/>
            <a:ext cx="882750" cy="67504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1800" b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pic>
        <p:nvPicPr>
          <p:cNvPr id="10" name="Picture 2" descr="C:\Users\wpa\Desktop\OBS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6882" y="260648"/>
            <a:ext cx="882750" cy="675042"/>
          </a:xfrm>
          <a:prstGeom prst="rect">
            <a:avLst/>
          </a:prstGeom>
          <a:noFill/>
        </p:spPr>
      </p:pic>
      <p:sp>
        <p:nvSpPr>
          <p:cNvPr id="14" name="Date Placeholder 3"/>
          <p:cNvSpPr txBox="1">
            <a:spLocks/>
          </p:cNvSpPr>
          <p:nvPr userDrawn="1"/>
        </p:nvSpPr>
        <p:spPr>
          <a:xfrm>
            <a:off x="457200" y="659226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>
              <a:defRPr/>
            </a:pPr>
            <a:fld id="{81CCD96F-6618-46CB-B6BE-C9FEEDC61CBB}" type="datetimeFigureOut">
              <a:rPr lang="en-GB" sz="1200" smtClean="0">
                <a:solidFill>
                  <a:prstClr val="white"/>
                </a:solidFill>
              </a:rPr>
              <a:pPr algn="l">
                <a:defRPr/>
              </a:pPr>
              <a:t>04/12/2017</a:t>
            </a:fld>
            <a:endParaRPr lang="en-GB" sz="1200" dirty="0">
              <a:solidFill>
                <a:prstClr val="white"/>
              </a:solidFill>
            </a:endParaRPr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6553200" y="659226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>
              <a:defRPr/>
            </a:pPr>
            <a:fld id="{93EA8E38-A25F-41D6-A094-A65895D4B17F}" type="slidenum">
              <a:rPr lang="en-GB" sz="1200" smtClean="0">
                <a:solidFill>
                  <a:prstClr val="white"/>
                </a:solidFill>
              </a:rPr>
              <a:pPr algn="r">
                <a:defRPr/>
              </a:pPr>
              <a:t>‹#›</a:t>
            </a:fld>
            <a:endParaRPr lang="en-GB" sz="1200" dirty="0">
              <a:solidFill>
                <a:prstClr val="white"/>
              </a:solidFill>
            </a:endParaRP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2534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3EA8E38-A25F-41D6-A094-A65895D4B17F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1800" b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6" name="Picture 2" descr="C:\Users\wpa\Desktop\OBS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6882" y="260648"/>
            <a:ext cx="882750" cy="675042"/>
          </a:xfrm>
          <a:prstGeom prst="rect">
            <a:avLst/>
          </a:prstGeom>
          <a:noFill/>
        </p:spPr>
      </p:pic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2534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3EA8E38-A25F-41D6-A094-A65895D4B17F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2534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3EA8E38-A25F-41D6-A094-A65895D4B17F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1800" b="0">
              <a:solidFill>
                <a:prstClr val="white"/>
              </a:solidFill>
            </a:endParaRPr>
          </a:p>
        </p:txBody>
      </p:sp>
      <p:pic>
        <p:nvPicPr>
          <p:cNvPr id="5" name="Picture 2" descr="C:\Users\wpa\Desktop\OBS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6882" y="260648"/>
            <a:ext cx="882750" cy="675042"/>
          </a:xfrm>
          <a:prstGeom prst="rect">
            <a:avLst/>
          </a:prstGeom>
          <a:noFill/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2534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3EA8E38-A25F-41D6-A094-A65895D4B17F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6603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26603"/>
            <a:ext cx="5111750" cy="539874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338337"/>
            <a:ext cx="3008313" cy="418700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2534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3EA8E38-A25F-41D6-A094-A65895D4B17F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65712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77887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432450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2" descr="C:\Users\wpa\Desktop\OBS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6882" y="260648"/>
            <a:ext cx="882750" cy="675042"/>
          </a:xfrm>
          <a:prstGeom prst="rect">
            <a:avLst/>
          </a:prstGeom>
          <a:noFill/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2534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3EA8E38-A25F-41D6-A094-A65895D4B17F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1800" b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pic>
        <p:nvPicPr>
          <p:cNvPr id="7" name="Picture 2" descr="C:\Users\wpa\Desktop\OBS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6882" y="260648"/>
            <a:ext cx="882750" cy="675042"/>
          </a:xfrm>
          <a:prstGeom prst="rect">
            <a:avLst/>
          </a:prstGeom>
          <a:noFill/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2534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3EA8E38-A25F-41D6-A094-A65895D4B17F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2534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3EA8E38-A25F-41D6-A094-A65895D4B17F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10DF5-7813-4A2D-9F0B-00089A74E31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04/12/2017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6D412-5AE1-4A06-9CD9-F52BE9C4DC2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4505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10DF5-7813-4A2D-9F0B-00089A74E31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04/12/2017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6D412-5AE1-4A06-9CD9-F52BE9C4DC2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7636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10DF5-7813-4A2D-9F0B-00089A74E31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04/12/2017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6D412-5AE1-4A06-9CD9-F52BE9C4DC2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2828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10DF5-7813-4A2D-9F0B-00089A74E31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04/12/2017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6D412-5AE1-4A06-9CD9-F52BE9C4DC2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3620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10DF5-7813-4A2D-9F0B-00089A74E31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04/12/2017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6D412-5AE1-4A06-9CD9-F52BE9C4DC2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761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1800" b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pic>
        <p:nvPicPr>
          <p:cNvPr id="8" name="Picture 2" descr="C:\Users\wpa\Desktop\OBS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6882" y="260648"/>
            <a:ext cx="882750" cy="675042"/>
          </a:xfrm>
          <a:prstGeom prst="rect">
            <a:avLst/>
          </a:prstGeom>
          <a:noFill/>
        </p:spPr>
      </p:pic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2534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3EA8E38-A25F-41D6-A094-A65895D4B17F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10DF5-7813-4A2D-9F0B-00089A74E31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04/12/2017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6D412-5AE1-4A06-9CD9-F52BE9C4DC2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7112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10DF5-7813-4A2D-9F0B-00089A74E31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04/12/2017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6D412-5AE1-4A06-9CD9-F52BE9C4DC2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7894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10DF5-7813-4A2D-9F0B-00089A74E31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04/12/2017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6D412-5AE1-4A06-9CD9-F52BE9C4DC2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2622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10DF5-7813-4A2D-9F0B-00089A74E31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04/12/2017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6D412-5AE1-4A06-9CD9-F52BE9C4DC2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7729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10DF5-7813-4A2D-9F0B-00089A74E31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04/12/2017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6D412-5AE1-4A06-9CD9-F52BE9C4DC2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0562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10DF5-7813-4A2D-9F0B-00089A74E31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04/12/2017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6D412-5AE1-4A06-9CD9-F52BE9C4DC2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72509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932723"/>
            <a:ext cx="9252520" cy="5008083"/>
          </a:xfrm>
          <a:prstGeom prst="rect">
            <a:avLst/>
          </a:prstGeom>
          <a:solidFill>
            <a:srgbClr val="1943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1800" b="0">
              <a:solidFill>
                <a:prstClr val="white"/>
              </a:solidFill>
            </a:endParaRPr>
          </a:p>
        </p:txBody>
      </p:sp>
      <p:pic>
        <p:nvPicPr>
          <p:cNvPr id="3" name="Picture 2" descr="S:\Data\WOOD\Health\Health country profiles\Cover-illus-[EU]-[CS6]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47358" y="1124744"/>
            <a:ext cx="1360924" cy="4837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5009" y="-428150"/>
            <a:ext cx="2056952" cy="2056950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390208" y="5949280"/>
            <a:ext cx="4117896" cy="713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446662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932721"/>
            <a:ext cx="9252520" cy="5008083"/>
          </a:xfrm>
          <a:prstGeom prst="rect">
            <a:avLst/>
          </a:prstGeom>
          <a:solidFill>
            <a:srgbClr val="1943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1800" b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82104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82975" y="1124744"/>
            <a:ext cx="5645150" cy="54253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2130425"/>
            <a:ext cx="7990656" cy="14700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3886200"/>
            <a:ext cx="7992888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0" name="Line 17"/>
          <p:cNvSpPr>
            <a:spLocks noChangeShapeType="1"/>
          </p:cNvSpPr>
          <p:nvPr userDrawn="1"/>
        </p:nvSpPr>
        <p:spPr bwMode="auto">
          <a:xfrm>
            <a:off x="0" y="6538913"/>
            <a:ext cx="9144000" cy="0"/>
          </a:xfrm>
          <a:prstGeom prst="line">
            <a:avLst/>
          </a:prstGeom>
          <a:noFill/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l">
              <a:defRPr/>
            </a:pPr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24376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1800" b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2534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3EA8E38-A25F-41D6-A094-A65895D4B17F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7" name="Picture 2" descr="C:\Users\wpa\Desktop\OBS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6882" y="260648"/>
            <a:ext cx="882750" cy="6750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91035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1800" b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pic>
        <p:nvPicPr>
          <p:cNvPr id="10" name="Picture 2" descr="C:\Users\wpa\Desktop\OBS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6882" y="260648"/>
            <a:ext cx="882750" cy="675042"/>
          </a:xfrm>
          <a:prstGeom prst="rect">
            <a:avLst/>
          </a:prstGeom>
          <a:noFill/>
        </p:spPr>
      </p:pic>
      <p:sp>
        <p:nvSpPr>
          <p:cNvPr id="14" name="Date Placeholder 3"/>
          <p:cNvSpPr txBox="1">
            <a:spLocks/>
          </p:cNvSpPr>
          <p:nvPr userDrawn="1"/>
        </p:nvSpPr>
        <p:spPr>
          <a:xfrm>
            <a:off x="457200" y="659226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CCD96F-6618-46CB-B6BE-C9FEEDC61CBB}" type="datetimeFigureOut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04/12/2017</a:t>
            </a:fld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6553200" y="659226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3EA8E38-A25F-41D6-A094-A65895D4B17F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2534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3EA8E38-A25F-41D6-A094-A65895D4B17F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2534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3EA8E38-A25F-41D6-A094-A65895D4B17F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2478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1800" b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pic>
        <p:nvPicPr>
          <p:cNvPr id="8" name="Picture 2" descr="C:\Users\wpa\Desktop\OBS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6882" y="260648"/>
            <a:ext cx="882750" cy="675042"/>
          </a:xfrm>
          <a:prstGeom prst="rect">
            <a:avLst/>
          </a:prstGeom>
          <a:noFill/>
        </p:spPr>
      </p:pic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2534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3EA8E38-A25F-41D6-A094-A65895D4B17F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086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1800" b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pic>
        <p:nvPicPr>
          <p:cNvPr id="10" name="Picture 2" descr="C:\Users\wpa\Desktop\OBS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6882" y="260648"/>
            <a:ext cx="882750" cy="675042"/>
          </a:xfrm>
          <a:prstGeom prst="rect">
            <a:avLst/>
          </a:prstGeom>
          <a:noFill/>
        </p:spPr>
      </p:pic>
      <p:sp>
        <p:nvSpPr>
          <p:cNvPr id="14" name="Date Placeholder 3"/>
          <p:cNvSpPr txBox="1">
            <a:spLocks/>
          </p:cNvSpPr>
          <p:nvPr userDrawn="1"/>
        </p:nvSpPr>
        <p:spPr>
          <a:xfrm>
            <a:off x="457200" y="659226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>
              <a:defRPr/>
            </a:pPr>
            <a:fld id="{81CCD96F-6618-46CB-B6BE-C9FEEDC61CBB}" type="datetimeFigureOut">
              <a:rPr lang="en-GB" sz="1200" smtClean="0">
                <a:solidFill>
                  <a:prstClr val="white"/>
                </a:solidFill>
              </a:rPr>
              <a:pPr algn="l">
                <a:defRPr/>
              </a:pPr>
              <a:t>04/12/2017</a:t>
            </a:fld>
            <a:endParaRPr lang="en-GB" sz="1200" dirty="0">
              <a:solidFill>
                <a:prstClr val="white"/>
              </a:solidFill>
            </a:endParaRPr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6553200" y="659226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>
              <a:defRPr/>
            </a:pPr>
            <a:fld id="{93EA8E38-A25F-41D6-A094-A65895D4B17F}" type="slidenum">
              <a:rPr lang="en-GB" sz="1200" smtClean="0">
                <a:solidFill>
                  <a:prstClr val="white"/>
                </a:solidFill>
              </a:rPr>
              <a:pPr algn="r">
                <a:defRPr/>
              </a:pPr>
              <a:t>‹#›</a:t>
            </a:fld>
            <a:endParaRPr lang="en-GB" sz="1200" dirty="0">
              <a:solidFill>
                <a:prstClr val="white"/>
              </a:solidFill>
            </a:endParaRP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2534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3EA8E38-A25F-41D6-A094-A65895D4B17F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9684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1800" b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6" name="Picture 2" descr="C:\Users\wpa\Desktop\OBS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6882" y="260648"/>
            <a:ext cx="882750" cy="675042"/>
          </a:xfrm>
          <a:prstGeom prst="rect">
            <a:avLst/>
          </a:prstGeom>
          <a:noFill/>
        </p:spPr>
      </p:pic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2534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3EA8E38-A25F-41D6-A094-A65895D4B17F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862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1800" b="0">
              <a:solidFill>
                <a:prstClr val="white"/>
              </a:solidFill>
            </a:endParaRPr>
          </a:p>
        </p:txBody>
      </p:sp>
      <p:pic>
        <p:nvPicPr>
          <p:cNvPr id="5" name="Picture 2" descr="C:\Users\wpa\Desktop\OBS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6882" y="260648"/>
            <a:ext cx="882750" cy="675042"/>
          </a:xfrm>
          <a:prstGeom prst="rect">
            <a:avLst/>
          </a:prstGeom>
          <a:noFill/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2534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3EA8E38-A25F-41D6-A094-A65895D4B17F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19723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6603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26603"/>
            <a:ext cx="5111750" cy="539874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338337"/>
            <a:ext cx="3008313" cy="418700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2534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3EA8E38-A25F-41D6-A094-A65895D4B17F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425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65712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77887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432450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2" descr="C:\Users\wpa\Desktop\OBS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6882" y="260648"/>
            <a:ext cx="882750" cy="675042"/>
          </a:xfrm>
          <a:prstGeom prst="rect">
            <a:avLst/>
          </a:prstGeom>
          <a:noFill/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2534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3EA8E38-A25F-41D6-A094-A65895D4B17F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39378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1800" b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pic>
        <p:nvPicPr>
          <p:cNvPr id="7" name="Picture 2" descr="C:\Users\wpa\Desktop\OBS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6882" y="260648"/>
            <a:ext cx="882750" cy="675042"/>
          </a:xfrm>
          <a:prstGeom prst="rect">
            <a:avLst/>
          </a:prstGeom>
          <a:noFill/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2534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3EA8E38-A25F-41D6-A094-A65895D4B17F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94579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2534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3EA8E38-A25F-41D6-A094-A65895D4B17F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90562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34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21287D8-B001-422B-85A7-1CFAB99780F5}" type="datetime1">
              <a:rPr lang="en-GB">
                <a:solidFill>
                  <a:prstClr val="black"/>
                </a:solidFill>
              </a:rPr>
              <a:pPr/>
              <a:t>04/12/2017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DC1CDCC-5B98-474E-A721-D1C632E8DE66}" type="slidenum">
              <a:rPr lang="en-GB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98518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1800" b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6" name="Picture 2" descr="C:\Users\wpa\Desktop\OBS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6882" y="260648"/>
            <a:ext cx="882750" cy="675042"/>
          </a:xfrm>
          <a:prstGeom prst="rect">
            <a:avLst/>
          </a:prstGeom>
          <a:noFill/>
        </p:spPr>
      </p:pic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2534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3EA8E38-A25F-41D6-A094-A65895D4B17F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1800" b="0">
              <a:solidFill>
                <a:prstClr val="white"/>
              </a:solidFill>
            </a:endParaRPr>
          </a:p>
        </p:txBody>
      </p:sp>
      <p:pic>
        <p:nvPicPr>
          <p:cNvPr id="5" name="Picture 2" descr="C:\Users\wpa\Desktop\OBS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6882" y="260648"/>
            <a:ext cx="882750" cy="675042"/>
          </a:xfrm>
          <a:prstGeom prst="rect">
            <a:avLst/>
          </a:prstGeom>
          <a:noFill/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2534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3EA8E38-A25F-41D6-A094-A65895D4B17F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6603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26603"/>
            <a:ext cx="5111750" cy="539874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338337"/>
            <a:ext cx="3008313" cy="418700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2534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3EA8E38-A25F-41D6-A094-A65895D4B17F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65712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77887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432450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2" descr="C:\Users\wpa\Desktop\OBS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6882" y="260648"/>
            <a:ext cx="882750" cy="675042"/>
          </a:xfrm>
          <a:prstGeom prst="rect">
            <a:avLst/>
          </a:prstGeom>
          <a:noFill/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2534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3EA8E38-A25F-41D6-A094-A65895D4B17F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83152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Line 17"/>
          <p:cNvSpPr>
            <a:spLocks noChangeShapeType="1"/>
          </p:cNvSpPr>
          <p:nvPr/>
        </p:nvSpPr>
        <p:spPr bwMode="auto">
          <a:xfrm>
            <a:off x="0" y="6538913"/>
            <a:ext cx="9144000" cy="0"/>
          </a:xfrm>
          <a:prstGeom prst="line">
            <a:avLst/>
          </a:prstGeom>
          <a:noFill/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l">
              <a:defRPr/>
            </a:pPr>
            <a:endParaRPr lang="de-DE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467544" y="6453336"/>
            <a:ext cx="7992888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ZoneTexte 2"/>
          <p:cNvSpPr txBox="1"/>
          <p:nvPr userDrawn="1"/>
        </p:nvSpPr>
        <p:spPr>
          <a:xfrm>
            <a:off x="467544" y="6546830"/>
            <a:ext cx="8352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i="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#</a:t>
            </a:r>
            <a:r>
              <a:rPr lang="en-US" sz="1600" i="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crossborderhealth</a:t>
            </a:r>
            <a:r>
              <a:rPr lang="en-US" sz="1600" i="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#Patients4CBHC </a:t>
            </a:r>
            <a:r>
              <a:rPr lang="en-US" sz="1600" i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@</a:t>
            </a:r>
            <a:r>
              <a:rPr lang="en-US" sz="1600" b="1" i="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OBSHealth</a:t>
            </a:r>
            <a:r>
              <a:rPr lang="en-US" sz="1600" b="1" i="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@</a:t>
            </a:r>
            <a:r>
              <a:rPr lang="en-US" sz="1600" b="1" i="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willypalm</a:t>
            </a:r>
            <a:endParaRPr lang="fr-BE" sz="1600" i="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Image 5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597352"/>
            <a:ext cx="323796" cy="26061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058" r:id="rId1"/>
    <p:sldLayoutId id="2147486059" r:id="rId2"/>
    <p:sldLayoutId id="2147486060" r:id="rId3"/>
    <p:sldLayoutId id="2147486061" r:id="rId4"/>
    <p:sldLayoutId id="2147486062" r:id="rId5"/>
    <p:sldLayoutId id="2147486063" r:id="rId6"/>
    <p:sldLayoutId id="2147486064" r:id="rId7"/>
    <p:sldLayoutId id="2147486065" r:id="rId8"/>
    <p:sldLayoutId id="2147486066" r:id="rId9"/>
    <p:sldLayoutId id="2147486067" r:id="rId10"/>
    <p:sldLayoutId id="2147486068" r:id="rId11"/>
    <p:sldLayoutId id="214748630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889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7088" y="1412875"/>
            <a:ext cx="7859712" cy="471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algn="l">
              <a:defRPr/>
            </a:pPr>
            <a:endParaRPr lang="en-GB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58346693-E8AE-4466-9A3B-20A1F61D9363}" type="slidenum">
              <a:rPr lang="en-GB">
                <a:solidFill>
                  <a:srgbClr val="000000"/>
                </a:solidFill>
                <a:latin typeface="Arial" charset="0"/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Rektangel 6"/>
          <p:cNvSpPr>
            <a:spLocks noChangeArrowheads="1"/>
          </p:cNvSpPr>
          <p:nvPr userDrawn="1"/>
        </p:nvSpPr>
        <p:spPr bwMode="auto">
          <a:xfrm>
            <a:off x="0" y="5867400"/>
            <a:ext cx="9144000" cy="990600"/>
          </a:xfrm>
          <a:prstGeom prst="rect">
            <a:avLst/>
          </a:prstGeom>
          <a:solidFill>
            <a:srgbClr val="006A9C"/>
          </a:soli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1800" b="0">
                <a:solidFill>
                  <a:srgbClr val="FFFFFF"/>
                </a:solidFill>
                <a:latin typeface="Arial"/>
              </a:rPr>
              <a:t> </a:t>
            </a:r>
          </a:p>
        </p:txBody>
      </p:sp>
      <p:pic>
        <p:nvPicPr>
          <p:cNvPr id="1032" name="Billede 7" descr="WHO-EURO-EN-W.eps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6003925"/>
            <a:ext cx="1755775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11"/>
          <p:cNvSpPr txBox="1">
            <a:spLocks noChangeArrowheads="1"/>
          </p:cNvSpPr>
          <p:nvPr userDrawn="1"/>
        </p:nvSpPr>
        <p:spPr bwMode="auto">
          <a:xfrm>
            <a:off x="6096000" y="6008688"/>
            <a:ext cx="29718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GB" sz="1200" b="0">
                <a:solidFill>
                  <a:srgbClr val="FFFFFF"/>
                </a:solidFill>
                <a:latin typeface="Arial" charset="0"/>
              </a:rPr>
              <a:t>Presentation title (change in view slide master)</a:t>
            </a:r>
            <a:r>
              <a:rPr lang="de-DE" sz="1200" b="0">
                <a:solidFill>
                  <a:srgbClr val="FFFFFF"/>
                </a:solidFill>
                <a:latin typeface="Arial" charset="0"/>
              </a:rPr>
              <a:t/>
            </a:r>
            <a:br>
              <a:rPr lang="de-DE" sz="1200" b="0">
                <a:solidFill>
                  <a:srgbClr val="FFFFFF"/>
                </a:solidFill>
                <a:latin typeface="Arial" charset="0"/>
              </a:rPr>
            </a:br>
            <a:endParaRPr lang="de-DE" sz="600" b="0">
              <a:solidFill>
                <a:srgbClr val="FFFFFF"/>
              </a:solidFill>
              <a:latin typeface="Arial" charset="0"/>
            </a:endParaRPr>
          </a:p>
          <a:p>
            <a:pPr algn="r">
              <a:spcBef>
                <a:spcPct val="50000"/>
              </a:spcBef>
              <a:defRPr/>
            </a:pPr>
            <a:r>
              <a:rPr lang="de-DE" sz="800" b="0">
                <a:solidFill>
                  <a:srgbClr val="FFFFFF"/>
                </a:solidFill>
                <a:latin typeface="Arial" charset="0"/>
              </a:rPr>
              <a:t>Date of presentation</a:t>
            </a:r>
            <a:endParaRPr lang="en-US" sz="800" b="0">
              <a:solidFill>
                <a:srgbClr val="FFFFFF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49" r:id="rId1"/>
    <p:sldLayoutId id="2147486350" r:id="rId2"/>
    <p:sldLayoutId id="2147486351" r:id="rId3"/>
    <p:sldLayoutId id="2147486352" r:id="rId4"/>
    <p:sldLayoutId id="2147486353" r:id="rId5"/>
    <p:sldLayoutId id="2147486354" r:id="rId6"/>
    <p:sldLayoutId id="2147486355" r:id="rId7"/>
    <p:sldLayoutId id="2147486356" r:id="rId8"/>
    <p:sldLayoutId id="2147486357" r:id="rId9"/>
    <p:sldLayoutId id="2147486358" r:id="rId10"/>
    <p:sldLayoutId id="21474863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9933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9933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9933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9933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9933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9933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9933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9933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9933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1500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1500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1500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1500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1500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1500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1500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1500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1500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83152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1800" b="0">
              <a:solidFill>
                <a:prstClr val="white"/>
              </a:solidFill>
            </a:endParaRPr>
          </a:p>
        </p:txBody>
      </p:sp>
      <p:pic>
        <p:nvPicPr>
          <p:cNvPr id="8" name="Picture 2" descr="C:\Users\wpa\Desktop\OBSlogo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76882" y="260648"/>
            <a:ext cx="882750" cy="675042"/>
          </a:xfrm>
          <a:prstGeom prst="rect">
            <a:avLst/>
          </a:prstGeom>
          <a:noFill/>
        </p:spPr>
      </p:pic>
      <p:sp>
        <p:nvSpPr>
          <p:cNvPr id="10" name="Line 17"/>
          <p:cNvSpPr>
            <a:spLocks noChangeShapeType="1"/>
          </p:cNvSpPr>
          <p:nvPr/>
        </p:nvSpPr>
        <p:spPr bwMode="auto">
          <a:xfrm>
            <a:off x="0" y="6538913"/>
            <a:ext cx="9144000" cy="0"/>
          </a:xfrm>
          <a:prstGeom prst="line">
            <a:avLst/>
          </a:prstGeom>
          <a:noFill/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l"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467544" y="6453336"/>
            <a:ext cx="7992888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b="0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European Observatory on Health Systems and Policies</a:t>
            </a:r>
            <a:endParaRPr lang="en-GB" sz="1800" b="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623" r:id="rId1"/>
    <p:sldLayoutId id="2147486624" r:id="rId2"/>
    <p:sldLayoutId id="2147486625" r:id="rId3"/>
    <p:sldLayoutId id="2147486626" r:id="rId4"/>
    <p:sldLayoutId id="2147486627" r:id="rId5"/>
    <p:sldLayoutId id="2147486628" r:id="rId6"/>
    <p:sldLayoutId id="2147486629" r:id="rId7"/>
    <p:sldLayoutId id="2147486630" r:id="rId8"/>
    <p:sldLayoutId id="2147486631" r:id="rId9"/>
    <p:sldLayoutId id="2147486632" r:id="rId10"/>
    <p:sldLayoutId id="2147486633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9510DF5-7813-4A2D-9F0B-00089A74E313}" type="datetimeFigureOut">
              <a:rPr lang="en-GB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04/12/2017</a:t>
            </a:fld>
            <a:endParaRPr lang="en-GB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DC6D412-5AE1-4A06-9CD9-F52BE9C4DC24}" type="slidenum">
              <a:rPr lang="en-GB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32749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661" r:id="rId1"/>
    <p:sldLayoutId id="2147486662" r:id="rId2"/>
    <p:sldLayoutId id="2147486663" r:id="rId3"/>
    <p:sldLayoutId id="2147486664" r:id="rId4"/>
    <p:sldLayoutId id="2147486665" r:id="rId5"/>
    <p:sldLayoutId id="2147486666" r:id="rId6"/>
    <p:sldLayoutId id="2147486667" r:id="rId7"/>
    <p:sldLayoutId id="2147486668" r:id="rId8"/>
    <p:sldLayoutId id="2147486669" r:id="rId9"/>
    <p:sldLayoutId id="2147486670" r:id="rId10"/>
    <p:sldLayoutId id="2147486671" r:id="rId11"/>
    <p:sldLayoutId id="2147486672" r:id="rId12"/>
    <p:sldLayoutId id="2147486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83152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Line 17"/>
          <p:cNvSpPr>
            <a:spLocks noChangeShapeType="1"/>
          </p:cNvSpPr>
          <p:nvPr/>
        </p:nvSpPr>
        <p:spPr bwMode="auto">
          <a:xfrm>
            <a:off x="0" y="6538913"/>
            <a:ext cx="9144000" cy="0"/>
          </a:xfrm>
          <a:prstGeom prst="line">
            <a:avLst/>
          </a:prstGeom>
          <a:noFill/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l"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467544" y="6453336"/>
            <a:ext cx="7992888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b="0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European Observatory on Health Systems and Policies</a:t>
            </a:r>
            <a:endParaRPr lang="en-GB" sz="1800" b="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5683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675" r:id="rId1"/>
    <p:sldLayoutId id="2147486676" r:id="rId2"/>
    <p:sldLayoutId id="2147486677" r:id="rId3"/>
    <p:sldLayoutId id="2147486678" r:id="rId4"/>
    <p:sldLayoutId id="2147486679" r:id="rId5"/>
    <p:sldLayoutId id="2147486680" r:id="rId6"/>
    <p:sldLayoutId id="2147486681" r:id="rId7"/>
    <p:sldLayoutId id="2147486682" r:id="rId8"/>
    <p:sldLayoutId id="2147486683" r:id="rId9"/>
    <p:sldLayoutId id="2147486684" r:id="rId10"/>
    <p:sldLayoutId id="2147486685" r:id="rId11"/>
    <p:sldLayoutId id="214748668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13" Type="http://schemas.openxmlformats.org/officeDocument/2006/relationships/diagramQuickStyle" Target="../diagrams/quickStyle3.xml"/><Relationship Id="rId3" Type="http://schemas.openxmlformats.org/officeDocument/2006/relationships/image" Target="../media/image59.jpeg"/><Relationship Id="rId7" Type="http://schemas.openxmlformats.org/officeDocument/2006/relationships/diagramLayout" Target="../diagrams/layout2.xml"/><Relationship Id="rId12" Type="http://schemas.openxmlformats.org/officeDocument/2006/relationships/diagramLayout" Target="../diagrams/layou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Data" Target="../diagrams/data2.xml"/><Relationship Id="rId11" Type="http://schemas.openxmlformats.org/officeDocument/2006/relationships/diagramData" Target="../diagrams/data3.xml"/><Relationship Id="rId5" Type="http://schemas.openxmlformats.org/officeDocument/2006/relationships/image" Target="../media/image61.jpeg"/><Relationship Id="rId15" Type="http://schemas.microsoft.com/office/2007/relationships/diagramDrawing" Target="../diagrams/drawing3.xml"/><Relationship Id="rId10" Type="http://schemas.microsoft.com/office/2007/relationships/diagramDrawing" Target="../diagrams/drawing2.xml"/><Relationship Id="rId4" Type="http://schemas.openxmlformats.org/officeDocument/2006/relationships/image" Target="../media/image60.jpeg"/><Relationship Id="rId9" Type="http://schemas.openxmlformats.org/officeDocument/2006/relationships/diagramColors" Target="../diagrams/colors2.xml"/><Relationship Id="rId14" Type="http://schemas.openxmlformats.org/officeDocument/2006/relationships/diagramColors" Target="../diagrams/colors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4" Type="http://schemas.openxmlformats.org/officeDocument/2006/relationships/hyperlink" Target="http://www.healthobservatory.eu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26" Type="http://schemas.openxmlformats.org/officeDocument/2006/relationships/image" Target="../media/image36.png"/><Relationship Id="rId3" Type="http://schemas.openxmlformats.org/officeDocument/2006/relationships/image" Target="../media/image13.png"/><Relationship Id="rId21" Type="http://schemas.openxmlformats.org/officeDocument/2006/relationships/image" Target="../media/image31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5" Type="http://schemas.openxmlformats.org/officeDocument/2006/relationships/image" Target="../media/image35.png"/><Relationship Id="rId33" Type="http://schemas.openxmlformats.org/officeDocument/2006/relationships/image" Target="../media/image42.png"/><Relationship Id="rId2" Type="http://schemas.openxmlformats.org/officeDocument/2006/relationships/image" Target="../media/image12.png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29" Type="http://schemas.openxmlformats.org/officeDocument/2006/relationships/image" Target="../media/image39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24" Type="http://schemas.openxmlformats.org/officeDocument/2006/relationships/image" Target="../media/image34.png"/><Relationship Id="rId32" Type="http://schemas.openxmlformats.org/officeDocument/2006/relationships/image" Target="../media/image4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23" Type="http://schemas.openxmlformats.org/officeDocument/2006/relationships/image" Target="../media/image33.png"/><Relationship Id="rId28" Type="http://schemas.openxmlformats.org/officeDocument/2006/relationships/image" Target="../media/image38.pn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31" Type="http://schemas.openxmlformats.org/officeDocument/2006/relationships/image" Target="../media/image10.jpe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Relationship Id="rId22" Type="http://schemas.openxmlformats.org/officeDocument/2006/relationships/image" Target="../media/image32.png"/><Relationship Id="rId27" Type="http://schemas.openxmlformats.org/officeDocument/2006/relationships/image" Target="../media/image37.png"/><Relationship Id="rId30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10.jpeg"/><Relationship Id="rId4" Type="http://schemas.openxmlformats.org/officeDocument/2006/relationships/image" Target="../media/image4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9" Type="http://schemas.openxmlformats.org/officeDocument/2006/relationships/image" Target="../media/image5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1052736"/>
            <a:ext cx="7560840" cy="1470025"/>
          </a:xfrm>
        </p:spPr>
        <p:txBody>
          <a:bodyPr>
            <a:noAutofit/>
          </a:bodyPr>
          <a:lstStyle/>
          <a:p>
            <a:pPr lvl="0"/>
            <a:r>
              <a:rPr lang="en-GB" sz="3600" b="1" dirty="0"/>
              <a:t>Patients’ rights in the European Union: from recognition to </a:t>
            </a:r>
            <a:r>
              <a:rPr lang="en-GB" sz="3600" b="1" dirty="0" smtClean="0"/>
              <a:t>implementation </a:t>
            </a:r>
            <a:br>
              <a:rPr lang="en-GB" sz="3600" b="1" dirty="0" smtClean="0"/>
            </a:br>
            <a:r>
              <a:rPr lang="en-GB" sz="3600" b="1" dirty="0" smtClean="0"/>
              <a:t/>
            </a:r>
            <a:br>
              <a:rPr lang="en-GB" sz="3600" b="1" dirty="0" smtClean="0"/>
            </a:br>
            <a:r>
              <a:rPr lang="en-GB" sz="2400" b="1" dirty="0">
                <a:solidFill>
                  <a:schemeClr val="accent1"/>
                </a:solidFill>
              </a:rPr>
              <a:t>F</a:t>
            </a:r>
            <a:r>
              <a:rPr lang="en-GB" sz="2400" b="1" dirty="0" smtClean="0">
                <a:solidFill>
                  <a:schemeClr val="accent1"/>
                </a:solidFill>
              </a:rPr>
              <a:t>ocus </a:t>
            </a:r>
            <a:r>
              <a:rPr lang="en-GB" sz="2400" b="1" dirty="0">
                <a:solidFill>
                  <a:schemeClr val="accent1"/>
                </a:solidFill>
              </a:rPr>
              <a:t>on rights relevant to the </a:t>
            </a:r>
            <a:r>
              <a:rPr lang="en-GB" sz="2400" b="1" dirty="0" smtClean="0">
                <a:solidFill>
                  <a:schemeClr val="accent1"/>
                </a:solidFill>
              </a:rPr>
              <a:t>cross-border care Directive</a:t>
            </a:r>
            <a:endParaRPr lang="fr-BE" sz="2400" b="1" dirty="0">
              <a:solidFill>
                <a:schemeClr val="accent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5157192"/>
            <a:ext cx="590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BE" dirty="0" smtClean="0">
                <a:latin typeface="+mj-lt"/>
              </a:rPr>
              <a:t>Willy Palm, Senior Advisor</a:t>
            </a:r>
            <a:endParaRPr lang="fr-BE" dirty="0">
              <a:latin typeface="+mj-lt"/>
            </a:endParaRPr>
          </a:p>
        </p:txBody>
      </p:sp>
      <p:pic>
        <p:nvPicPr>
          <p:cNvPr id="246785" name="Picture 1" descr="C:\Users\wpa\Dropbox\OBS Dissemination\logos\OBS logo\EObsWHO_partnershipLogo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6" y="5445224"/>
            <a:ext cx="2605128" cy="1076870"/>
          </a:xfrm>
          <a:prstGeom prst="rect">
            <a:avLst/>
          </a:prstGeom>
          <a:noFill/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 descr="C:\Users\wpa\Desktop\EPF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95" y="3356992"/>
            <a:ext cx="4295775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740352" y="4653136"/>
            <a:ext cx="768015" cy="768015"/>
          </a:xfrm>
          <a:prstGeom prst="rect">
            <a:avLst/>
          </a:prstGeom>
          <a:blipFill rotWithShape="0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Rectangle 11"/>
          <p:cNvSpPr/>
          <p:nvPr/>
        </p:nvSpPr>
        <p:spPr>
          <a:xfrm>
            <a:off x="7740352" y="1988840"/>
            <a:ext cx="768015" cy="768015"/>
          </a:xfrm>
          <a:prstGeom prst="rect">
            <a:avLst/>
          </a:prstGeom>
          <a:blipFill rotWithShape="0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Rectangle 12"/>
          <p:cNvSpPr/>
          <p:nvPr/>
        </p:nvSpPr>
        <p:spPr>
          <a:xfrm>
            <a:off x="7740352" y="3717032"/>
            <a:ext cx="768015" cy="768015"/>
          </a:xfrm>
          <a:prstGeom prst="rect">
            <a:avLst/>
          </a:prstGeom>
          <a:blipFill rotWithShape="0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63171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44624"/>
            <a:ext cx="7848872" cy="1143000"/>
          </a:xfrm>
        </p:spPr>
        <p:txBody>
          <a:bodyPr>
            <a:normAutofit/>
          </a:bodyPr>
          <a:lstStyle/>
          <a:p>
            <a:r>
              <a:rPr lang="fr-BE" sz="2800" dirty="0" smtClean="0"/>
              <a:t>Directive 2011/24/EU on the application of </a:t>
            </a:r>
            <a:br>
              <a:rPr lang="fr-BE" sz="2800" dirty="0" smtClean="0"/>
            </a:br>
            <a:r>
              <a:rPr lang="fr-BE" sz="2800" dirty="0" smtClean="0"/>
              <a:t>patients’ </a:t>
            </a:r>
            <a:r>
              <a:rPr lang="fr-BE" sz="2800" dirty="0" err="1" smtClean="0"/>
              <a:t>rights</a:t>
            </a:r>
            <a:r>
              <a:rPr lang="fr-BE" sz="2800" dirty="0" smtClean="0"/>
              <a:t> in cross-border </a:t>
            </a:r>
            <a:r>
              <a:rPr lang="fr-BE" sz="2800" dirty="0" err="1" smtClean="0"/>
              <a:t>health</a:t>
            </a:r>
            <a:r>
              <a:rPr lang="fr-BE" sz="2800" dirty="0" smtClean="0"/>
              <a:t> care</a:t>
            </a:r>
            <a:endParaRPr lang="en-US" sz="2800" dirty="0" smtClean="0"/>
          </a:p>
        </p:txBody>
      </p:sp>
      <p:graphicFrame>
        <p:nvGraphicFramePr>
          <p:cNvPr id="10" name="Diagram 9"/>
          <p:cNvGraphicFramePr/>
          <p:nvPr/>
        </p:nvGraphicFramePr>
        <p:xfrm>
          <a:off x="323528" y="1669256"/>
          <a:ext cx="6840760" cy="5072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11" name="Diagram 10"/>
          <p:cNvGraphicFramePr/>
          <p:nvPr/>
        </p:nvGraphicFramePr>
        <p:xfrm>
          <a:off x="7428656" y="1700808"/>
          <a:ext cx="1463824" cy="498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1124744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i="1" dirty="0" smtClean="0"/>
              <a:t>What patients’ rights types do we find in the Directive?</a:t>
            </a:r>
            <a:endParaRPr lang="fr-BE" i="1" dirty="0"/>
          </a:p>
        </p:txBody>
      </p:sp>
    </p:spTree>
    <p:extLst>
      <p:ext uri="{BB962C8B-B14F-4D97-AF65-F5344CB8AC3E}">
        <p14:creationId xmlns:p14="http://schemas.microsoft.com/office/powerpoint/2010/main" val="17323196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40EFC1C-1728-4758-B930-DC0EC387B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graphicEl>
                                              <a:dgm id="{040EFC1C-1728-4758-B930-DC0EC387B1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5CA297F-70BF-42B9-B308-8285B5CF4F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>
                                            <p:graphicEl>
                                              <a:dgm id="{75CA297F-70BF-42B9-B308-8285B5CF4F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BECA7E4-34CE-4731-8A3C-AE57011511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>
                                            <p:graphicEl>
                                              <a:dgm id="{7BECA7E4-34CE-4731-8A3C-AE57011511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FDF0FB3-1517-4C1C-8500-59DCFAF804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>
                                            <p:graphicEl>
                                              <a:dgm id="{8FDF0FB3-1517-4C1C-8500-59DCFAF804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F61353A-7B23-4A36-B2ED-8CE13D9B3F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>
                                            <p:graphicEl>
                                              <a:dgm id="{EF61353A-7B23-4A36-B2ED-8CE13D9B3F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4E03491-9AAB-4AEE-8AA0-3B96E43E9A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">
                                            <p:graphicEl>
                                              <a:dgm id="{A4E03491-9AAB-4AEE-8AA0-3B96E43E9A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Dgm bld="one"/>
        </p:bldSub>
      </p:bldGraphic>
      <p:bldGraphic spid="11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altLang="en-US" sz="2800" dirty="0" smtClean="0"/>
              <a:t>Dual system for reimbursement of XB-care</a:t>
            </a:r>
            <a:endParaRPr lang="fr-BE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196752"/>
          <a:ext cx="8229600" cy="44543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555250">
                <a:tc>
                  <a:txBody>
                    <a:bodyPr/>
                    <a:lstStyle/>
                    <a:p>
                      <a:r>
                        <a:rPr lang="nl-BE" altLang="en-US" sz="2400" b="1" i="1" dirty="0" smtClean="0"/>
                        <a:t>Procedure </a:t>
                      </a:r>
                      <a:endParaRPr lang="en-GB" sz="2400" b="1" dirty="0"/>
                    </a:p>
                  </a:txBody>
                  <a:tcPr marL="91439" marR="91439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400" dirty="0" smtClean="0"/>
                        <a:t>Directive 24/11</a:t>
                      </a:r>
                      <a:endParaRPr lang="en-GB" sz="2400" dirty="0"/>
                    </a:p>
                  </a:txBody>
                  <a:tcPr marL="91439" marR="91439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400" dirty="0" err="1" smtClean="0"/>
                        <a:t>Regulation</a:t>
                      </a:r>
                      <a:r>
                        <a:rPr lang="nl-BE" sz="2400" dirty="0" smtClean="0"/>
                        <a:t> 883/04</a:t>
                      </a:r>
                      <a:endParaRPr lang="en-GB" sz="2400" dirty="0"/>
                    </a:p>
                  </a:txBody>
                  <a:tcPr marL="91439" marR="91439" marT="45723" marB="45723" anchor="ctr"/>
                </a:tc>
              </a:tr>
              <a:tr h="777348">
                <a:tc>
                  <a:txBody>
                    <a:bodyPr/>
                    <a:lstStyle/>
                    <a:p>
                      <a:r>
                        <a:rPr lang="nl-BE" sz="1800" b="1" dirty="0" err="1" smtClean="0"/>
                        <a:t>Reimbursement</a:t>
                      </a:r>
                      <a:r>
                        <a:rPr lang="nl-BE" sz="1800" b="1" baseline="0" dirty="0" smtClean="0"/>
                        <a:t> level </a:t>
                      </a:r>
                      <a:r>
                        <a:rPr lang="nl-BE" sz="1800" b="1" baseline="0" dirty="0" err="1" smtClean="0"/>
                        <a:t>and</a:t>
                      </a:r>
                      <a:r>
                        <a:rPr lang="nl-BE" sz="1800" b="1" baseline="0" dirty="0" smtClean="0"/>
                        <a:t> </a:t>
                      </a:r>
                      <a:r>
                        <a:rPr lang="nl-BE" sz="1800" b="1" baseline="0" dirty="0" err="1" smtClean="0"/>
                        <a:t>conditions</a:t>
                      </a:r>
                      <a:endParaRPr lang="en-GB" sz="1800" b="1" dirty="0"/>
                    </a:p>
                  </a:txBody>
                  <a:tcPr marL="91439" marR="91439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800" dirty="0" smtClean="0"/>
                        <a:t>MS</a:t>
                      </a:r>
                      <a:r>
                        <a:rPr lang="nl-BE" sz="1800" baseline="0" dirty="0" smtClean="0"/>
                        <a:t> of affiliation (</a:t>
                      </a:r>
                      <a:r>
                        <a:rPr lang="nl-BE" sz="1800" dirty="0" smtClean="0"/>
                        <a:t>MSoA)</a:t>
                      </a:r>
                      <a:endParaRPr lang="en-GB" sz="1800" dirty="0"/>
                    </a:p>
                  </a:txBody>
                  <a:tcPr marL="91439" marR="91439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800" dirty="0" smtClean="0"/>
                        <a:t>MS of treatment (MSoT)</a:t>
                      </a:r>
                      <a:endParaRPr lang="en-GB" sz="1800" dirty="0"/>
                    </a:p>
                  </a:txBody>
                  <a:tcPr marL="91439" marR="91439" marT="45723" marB="45723" anchor="ctr"/>
                </a:tc>
              </a:tr>
              <a:tr h="1443639">
                <a:tc>
                  <a:txBody>
                    <a:bodyPr/>
                    <a:lstStyle/>
                    <a:p>
                      <a:r>
                        <a:rPr lang="nl-BE" sz="1800" b="1" dirty="0" smtClean="0"/>
                        <a:t>Prior </a:t>
                      </a:r>
                      <a:r>
                        <a:rPr lang="nl-BE" sz="1800" b="1" dirty="0" err="1" smtClean="0"/>
                        <a:t>authorisation</a:t>
                      </a:r>
                      <a:r>
                        <a:rPr lang="nl-BE" sz="1800" b="1" dirty="0" smtClean="0"/>
                        <a:t> (PA)</a:t>
                      </a:r>
                      <a:endParaRPr lang="en-GB" sz="1800" b="1" dirty="0"/>
                    </a:p>
                  </a:txBody>
                  <a:tcPr marL="91439" marR="91439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800" i="1" dirty="0" smtClean="0"/>
                        <a:t>(exception) </a:t>
                      </a:r>
                    </a:p>
                    <a:p>
                      <a:pPr algn="ctr"/>
                      <a:r>
                        <a:rPr lang="nl-BE" sz="1800" i="1" baseline="0" dirty="0" smtClean="0"/>
                        <a:t>(necessary + proportional)</a:t>
                      </a:r>
                      <a:br>
                        <a:rPr lang="nl-BE" sz="1800" i="1" baseline="0" dirty="0" smtClean="0"/>
                      </a:br>
                      <a:r>
                        <a:rPr lang="nl-BE" sz="1800" i="0" dirty="0" smtClean="0"/>
                        <a:t>hospital and highly specialised care (art. 8)</a:t>
                      </a:r>
                      <a:endParaRPr lang="en-GB" sz="1800" i="0" dirty="0"/>
                    </a:p>
                  </a:txBody>
                  <a:tcPr marL="91439" marR="91439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800" i="1" dirty="0" smtClean="0"/>
                        <a:t>(rule)</a:t>
                      </a:r>
                      <a:endParaRPr lang="nl-BE" sz="1800" i="0" dirty="0" smtClean="0"/>
                    </a:p>
                    <a:p>
                      <a:pPr algn="ctr"/>
                      <a:r>
                        <a:rPr lang="nl-BE" sz="1800" i="0" dirty="0" smtClean="0"/>
                        <a:t>A</a:t>
                      </a:r>
                      <a:r>
                        <a:rPr lang="nl-BE" sz="1800" dirty="0" smtClean="0"/>
                        <a:t>ll treatments, </a:t>
                      </a:r>
                      <a:br>
                        <a:rPr lang="nl-BE" sz="1800" dirty="0" smtClean="0"/>
                      </a:br>
                      <a:r>
                        <a:rPr lang="nl-BE" sz="1800" dirty="0" smtClean="0"/>
                        <a:t>except care during stay (EHIC)</a:t>
                      </a:r>
                    </a:p>
                  </a:txBody>
                  <a:tcPr marL="91439" marR="91439" marT="45723" marB="45723" anchor="ctr"/>
                </a:tc>
              </a:tr>
              <a:tr h="450364">
                <a:tc>
                  <a:txBody>
                    <a:bodyPr/>
                    <a:lstStyle/>
                    <a:p>
                      <a:r>
                        <a:rPr lang="nl-BE" sz="1800" b="1" dirty="0" smtClean="0"/>
                        <a:t>PA </a:t>
                      </a:r>
                      <a:r>
                        <a:rPr lang="nl-BE" sz="1800" b="1" dirty="0" err="1" smtClean="0"/>
                        <a:t>cannot</a:t>
                      </a:r>
                      <a:r>
                        <a:rPr lang="nl-BE" sz="1800" b="1" dirty="0" smtClean="0"/>
                        <a:t> </a:t>
                      </a:r>
                      <a:r>
                        <a:rPr lang="nl-BE" sz="1800" b="1" dirty="0" err="1" smtClean="0"/>
                        <a:t>be</a:t>
                      </a:r>
                      <a:r>
                        <a:rPr lang="nl-BE" sz="1800" b="1" dirty="0" smtClean="0"/>
                        <a:t> </a:t>
                      </a:r>
                      <a:r>
                        <a:rPr lang="nl-BE" sz="1800" b="1" dirty="0" err="1" smtClean="0"/>
                        <a:t>refused</a:t>
                      </a:r>
                      <a:endParaRPr lang="en-GB" sz="1800" b="1" dirty="0"/>
                    </a:p>
                  </a:txBody>
                  <a:tcPr marL="91439" marR="91439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800" dirty="0" err="1" smtClean="0"/>
                        <a:t>When</a:t>
                      </a:r>
                      <a:r>
                        <a:rPr lang="nl-BE" sz="1800" dirty="0" smtClean="0"/>
                        <a:t> </a:t>
                      </a:r>
                      <a:r>
                        <a:rPr lang="nl-BE" sz="1800" dirty="0" err="1" smtClean="0"/>
                        <a:t>undue</a:t>
                      </a:r>
                      <a:r>
                        <a:rPr lang="nl-BE" sz="1800" dirty="0" smtClean="0"/>
                        <a:t> delay </a:t>
                      </a:r>
                      <a:endParaRPr lang="en-GB" sz="1800" dirty="0"/>
                    </a:p>
                  </a:txBody>
                  <a:tcPr marL="91439" marR="91439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800" dirty="0" smtClean="0"/>
                        <a:t>When undue delay (*)</a:t>
                      </a:r>
                      <a:endParaRPr lang="en-GB" sz="1800" dirty="0"/>
                    </a:p>
                  </a:txBody>
                  <a:tcPr marL="91439" marR="91439" marT="45723" marB="45723" anchor="ctr"/>
                </a:tc>
              </a:tr>
              <a:tr h="7773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800" b="1" dirty="0" err="1" smtClean="0"/>
                        <a:t>Qualifying</a:t>
                      </a:r>
                      <a:r>
                        <a:rPr lang="nl-BE" sz="1800" b="1" baseline="0" dirty="0" smtClean="0"/>
                        <a:t> providers</a:t>
                      </a:r>
                      <a:endParaRPr lang="en-GB" sz="1800" b="1" dirty="0" smtClean="0"/>
                    </a:p>
                  </a:txBody>
                  <a:tcPr marL="91439" marR="91439" marT="45723" marB="4572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800" dirty="0" err="1" smtClean="0"/>
                        <a:t>All</a:t>
                      </a:r>
                      <a:r>
                        <a:rPr lang="nl-BE" sz="1800" dirty="0" smtClean="0"/>
                        <a:t> providers</a:t>
                      </a:r>
                      <a:endParaRPr lang="en-GB" sz="1800" dirty="0" smtClean="0"/>
                    </a:p>
                  </a:txBody>
                  <a:tcPr marL="91439" marR="91439" marT="45723" marB="4572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800" dirty="0" smtClean="0"/>
                        <a:t>Only public or statutorily contracted providers</a:t>
                      </a:r>
                      <a:endParaRPr lang="en-GB" sz="1800" dirty="0" smtClean="0"/>
                    </a:p>
                  </a:txBody>
                  <a:tcPr marL="91439" marR="91439" marT="45723" marB="45723" anchor="ctr"/>
                </a:tc>
              </a:tr>
              <a:tr h="4503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800" b="1" dirty="0" err="1" smtClean="0"/>
                        <a:t>Third</a:t>
                      </a:r>
                      <a:r>
                        <a:rPr lang="nl-BE" sz="1800" b="1" dirty="0" smtClean="0"/>
                        <a:t> party </a:t>
                      </a:r>
                      <a:r>
                        <a:rPr lang="nl-BE" sz="1800" b="1" dirty="0" err="1" smtClean="0"/>
                        <a:t>payer</a:t>
                      </a:r>
                      <a:r>
                        <a:rPr lang="nl-BE" sz="1800" b="1" dirty="0" smtClean="0"/>
                        <a:t> system</a:t>
                      </a:r>
                      <a:endParaRPr lang="en-GB" sz="1800" b="1" dirty="0" smtClean="0"/>
                    </a:p>
                  </a:txBody>
                  <a:tcPr marL="91439" marR="91439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800" dirty="0" smtClean="0"/>
                        <a:t>No (optional)</a:t>
                      </a:r>
                      <a:endParaRPr lang="en-GB" sz="1800" dirty="0"/>
                    </a:p>
                  </a:txBody>
                  <a:tcPr marL="91439" marR="91439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800" dirty="0" smtClean="0"/>
                        <a:t>Yes</a:t>
                      </a:r>
                      <a:endParaRPr lang="en-GB" sz="1800" dirty="0"/>
                    </a:p>
                  </a:txBody>
                  <a:tcPr marL="91439" marR="91439" marT="45723" marB="45723" anchor="ctr"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868144" y="6218148"/>
            <a:ext cx="3024336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nl-BE" sz="1400" dirty="0" smtClean="0">
                <a:solidFill>
                  <a:srgbClr val="C00000"/>
                </a:solidFill>
              </a:rPr>
              <a:t> (*) Priority</a:t>
            </a:r>
            <a:r>
              <a:rPr lang="nl-BE" sz="1400" b="0" dirty="0" smtClean="0">
                <a:solidFill>
                  <a:srgbClr val="C00000"/>
                </a:solidFill>
              </a:rPr>
              <a:t> if conditions are met </a:t>
            </a:r>
            <a:br>
              <a:rPr lang="nl-BE" sz="1400" b="0" dirty="0" smtClean="0">
                <a:solidFill>
                  <a:srgbClr val="C00000"/>
                </a:solidFill>
              </a:rPr>
            </a:br>
            <a:r>
              <a:rPr lang="nl-BE" sz="1400" b="0" dirty="0" smtClean="0">
                <a:solidFill>
                  <a:srgbClr val="C00000"/>
                </a:solidFill>
              </a:rPr>
              <a:t>unless patient requests otherwise</a:t>
            </a:r>
            <a:endParaRPr lang="fr-BE" sz="1400" b="0" dirty="0">
              <a:solidFill>
                <a:srgbClr val="C00000"/>
              </a:solidFill>
            </a:endParaRPr>
          </a:p>
        </p:txBody>
      </p:sp>
      <p:sp>
        <p:nvSpPr>
          <p:cNvPr id="11" name="Down Arrow 10"/>
          <p:cNvSpPr/>
          <p:nvPr/>
        </p:nvSpPr>
        <p:spPr>
          <a:xfrm rot="10800000">
            <a:off x="7164288" y="5786099"/>
            <a:ext cx="648072" cy="432048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BE">
              <a:solidFill>
                <a:prstClr val="white"/>
              </a:solidFill>
            </a:endParaRPr>
          </a:p>
        </p:txBody>
      </p:sp>
      <p:sp>
        <p:nvSpPr>
          <p:cNvPr id="12" name="Abgerundetes Rechteck 8"/>
          <p:cNvSpPr/>
          <p:nvPr/>
        </p:nvSpPr>
        <p:spPr>
          <a:xfrm>
            <a:off x="107504" y="3861048"/>
            <a:ext cx="8856984" cy="576064"/>
          </a:xfrm>
          <a:prstGeom prst="round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de-DE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9552" y="6217567"/>
            <a:ext cx="2592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b="0" dirty="0" smtClean="0">
                <a:solidFill>
                  <a:prstClr val="black"/>
                </a:solidFill>
              </a:rPr>
              <a:t>Based on R. Baeten, OSE</a:t>
            </a:r>
            <a:endParaRPr lang="fr-BE" sz="1400" b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69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nl-BE" sz="3200" dirty="0" smtClean="0"/>
              <a:t>Conditions for reimbursement </a:t>
            </a:r>
            <a:br>
              <a:rPr lang="nl-BE" sz="3200" dirty="0" smtClean="0"/>
            </a:br>
            <a:r>
              <a:rPr lang="nl-BE" sz="3200" dirty="0" smtClean="0"/>
              <a:t>under Directive 2011/24/EU</a:t>
            </a:r>
            <a:endParaRPr lang="en-GB" sz="3200" dirty="0"/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9800733"/>
              </p:ext>
            </p:extLst>
          </p:nvPr>
        </p:nvGraphicFramePr>
        <p:xfrm>
          <a:off x="395536" y="1585312"/>
          <a:ext cx="8229600" cy="39319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{21E4AEA4-8DFA-4A89-87EB-49C32662AFE0}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nl-BE" sz="2400" b="1" dirty="0" smtClean="0"/>
                        <a:t>Prior authorisation</a:t>
                      </a:r>
                      <a:endParaRPr lang="en-GB" sz="2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nl-BE" sz="2400" dirty="0" smtClean="0"/>
                        <a:t>Lower reimbur-sement rate</a:t>
                      </a:r>
                      <a:endParaRPr lang="en-GB" sz="2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nl-BE" sz="2400" dirty="0" smtClean="0"/>
                        <a:t>Domestic referral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sz="2400" b="1" dirty="0" smtClean="0"/>
                        <a:t>always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400" b="1" dirty="0" smtClean="0"/>
                        <a:t>No list</a:t>
                      </a:r>
                      <a:r>
                        <a:rPr lang="nl-BE" sz="2400" b="1" baseline="0" dirty="0" smtClean="0"/>
                        <a:t> or not well defined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400" b="1" dirty="0" smtClean="0"/>
                        <a:t>Clearly defined list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400" b="1" dirty="0" smtClean="0"/>
                        <a:t>never</a:t>
                      </a:r>
                      <a:endParaRPr lang="en-GB" sz="24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sz="2400" dirty="0" smtClean="0"/>
                        <a:t>CY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dirty="0" smtClean="0">
                          <a:effectLst/>
                        </a:rPr>
                        <a:t>AT, BE, BG, DE, DK, EL, ES, FR, IE, IT, LU, PL, SI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400" kern="1200" dirty="0" smtClean="0">
                          <a:effectLst/>
                        </a:rPr>
                        <a:t>HR, HU, LV, MT, PT, RO, SK, UK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dirty="0" smtClean="0">
                          <a:effectLst/>
                        </a:rPr>
                        <a:t>CZ, EE, FI, LT, NL, SW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dirty="0" smtClean="0">
                          <a:effectLst/>
                        </a:rPr>
                        <a:t>AT, DE, FI, NL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dirty="0" smtClean="0">
                          <a:effectLst/>
                        </a:rPr>
                        <a:t>IE, MT, IT, EE, LT, LV, RO, SK, SI, PL</a:t>
                      </a:r>
                      <a:endParaRPr lang="en-GB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07504" y="5733256"/>
            <a:ext cx="8892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prstClr val="black"/>
                </a:solidFill>
              </a:rPr>
              <a:t>Source: </a:t>
            </a:r>
            <a:r>
              <a:rPr lang="en-US" sz="1600" i="1" dirty="0" smtClean="0">
                <a:solidFill>
                  <a:prstClr val="black"/>
                </a:solidFill>
              </a:rPr>
              <a:t>analysis based </a:t>
            </a:r>
            <a:r>
              <a:rPr lang="en-US" sz="1600" i="1" dirty="0">
                <a:solidFill>
                  <a:prstClr val="black"/>
                </a:solidFill>
              </a:rPr>
              <a:t>on information </a:t>
            </a:r>
            <a:r>
              <a:rPr lang="en-US" sz="1600" i="1" dirty="0" smtClean="0">
                <a:solidFill>
                  <a:prstClr val="black"/>
                </a:solidFill>
              </a:rPr>
              <a:t>from National </a:t>
            </a:r>
            <a:r>
              <a:rPr lang="en-US" sz="1600" i="1" dirty="0">
                <a:solidFill>
                  <a:prstClr val="black"/>
                </a:solidFill>
              </a:rPr>
              <a:t>Contact </a:t>
            </a:r>
            <a:r>
              <a:rPr lang="en-US" sz="1600" i="1" dirty="0" smtClean="0">
                <a:solidFill>
                  <a:prstClr val="black"/>
                </a:solidFill>
              </a:rPr>
              <a:t>Points‘ websites </a:t>
            </a:r>
            <a:br>
              <a:rPr lang="en-US" sz="1600" i="1" dirty="0" smtClean="0">
                <a:solidFill>
                  <a:prstClr val="black"/>
                </a:solidFill>
              </a:rPr>
            </a:br>
            <a:r>
              <a:rPr lang="en-US" sz="1600" i="1" dirty="0" smtClean="0">
                <a:solidFill>
                  <a:prstClr val="black"/>
                </a:solidFill>
              </a:rPr>
              <a:t>(February </a:t>
            </a:r>
            <a:r>
              <a:rPr lang="en-US" sz="1600" i="1" dirty="0">
                <a:solidFill>
                  <a:prstClr val="black"/>
                </a:solidFill>
              </a:rPr>
              <a:t>2015)</a:t>
            </a:r>
            <a:endParaRPr lang="en-GB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55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BE" sz="3200" dirty="0" smtClean="0"/>
              <a:t>Self-determination and confidentiality</a:t>
            </a:r>
            <a:endParaRPr lang="fr-B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58816" cy="4525963"/>
          </a:xfrm>
        </p:spPr>
        <p:txBody>
          <a:bodyPr>
            <a:normAutofit lnSpcReduction="10000"/>
          </a:bodyPr>
          <a:lstStyle/>
          <a:p>
            <a:r>
              <a:rPr lang="nl-BE" sz="2000" dirty="0" smtClean="0"/>
              <a:t>Informed consent and privacy in general strong protection </a:t>
            </a:r>
          </a:p>
          <a:p>
            <a:r>
              <a:rPr lang="nl-BE" sz="2000" dirty="0" smtClean="0"/>
              <a:t>However ...</a:t>
            </a:r>
          </a:p>
          <a:p>
            <a:pPr lvl="1"/>
            <a:r>
              <a:rPr lang="nl-BE" sz="1800" dirty="0" smtClean="0"/>
              <a:t>Basic consent before admission</a:t>
            </a:r>
          </a:p>
          <a:p>
            <a:pPr lvl="1"/>
            <a:r>
              <a:rPr lang="nl-BE" sz="1800" dirty="0" smtClean="0"/>
              <a:t>No information on alternative treatment options</a:t>
            </a:r>
          </a:p>
          <a:p>
            <a:pPr lvl="1"/>
            <a:r>
              <a:rPr lang="nl-BE" sz="1800" dirty="0" smtClean="0"/>
              <a:t>Outdated concept? ‘Informed request’</a:t>
            </a:r>
          </a:p>
          <a:p>
            <a:pPr lvl="1"/>
            <a:r>
              <a:rPr lang="en-GB" sz="1800" dirty="0"/>
              <a:t>right to participate in clinical decision-making </a:t>
            </a:r>
            <a:r>
              <a:rPr lang="en-GB" sz="1800" dirty="0" smtClean="0"/>
              <a:t>only in some countries  formally recognised</a:t>
            </a:r>
            <a:endParaRPr lang="nl-BE" sz="1800" dirty="0" smtClean="0"/>
          </a:p>
          <a:p>
            <a:pPr lvl="1"/>
            <a:r>
              <a:rPr lang="nl-BE" sz="1800" dirty="0" smtClean="0"/>
              <a:t>Neglect and violation of privacy and confidentiality of certain groups</a:t>
            </a:r>
          </a:p>
          <a:p>
            <a:pPr lvl="1"/>
            <a:r>
              <a:rPr lang="nl-BE" sz="1800" dirty="0" smtClean="0"/>
              <a:t>Unsafe data processing </a:t>
            </a:r>
          </a:p>
          <a:p>
            <a:pPr lvl="1"/>
            <a:r>
              <a:rPr lang="nl-BE" sz="1800" dirty="0" smtClean="0"/>
              <a:t>Access to medical record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32040" y="1620083"/>
            <a:ext cx="3744416" cy="3801041"/>
          </a:xfrm>
          <a:prstGeom prst="rect">
            <a:avLst/>
          </a:prstGeom>
          <a:solidFill>
            <a:schemeClr val="accent1">
              <a:alpha val="85000"/>
            </a:schemeClr>
          </a:solidFill>
          <a:ln w="38100" cmpd="sng">
            <a:solidFill>
              <a:schemeClr val="tx2"/>
            </a:solidFill>
          </a:ln>
          <a:effectLst/>
        </p:spPr>
        <p:txBody>
          <a:bodyPr wrap="square" rtlCol="0">
            <a:spAutoFit/>
          </a:bodyPr>
          <a:lstStyle/>
          <a:p>
            <a:pPr marL="361950" indent="-361950" algn="l">
              <a:spcBef>
                <a:spcPts val="600"/>
              </a:spcBef>
              <a:buFont typeface="Arial" pitchFamily="34" charset="0"/>
              <a:buChar char="•"/>
            </a:pPr>
            <a:r>
              <a:rPr lang="nl-BE" sz="1800" b="0" dirty="0" smtClean="0">
                <a:solidFill>
                  <a:prstClr val="black"/>
                </a:solidFill>
              </a:rPr>
              <a:t>Generally no specific provisions for XBC</a:t>
            </a:r>
          </a:p>
          <a:p>
            <a:pPr marL="361950" indent="-361950" algn="l">
              <a:spcBef>
                <a:spcPts val="600"/>
              </a:spcBef>
              <a:buFont typeface="Arial" pitchFamily="34" charset="0"/>
              <a:buChar char="•"/>
            </a:pPr>
            <a:r>
              <a:rPr lang="nl-BE" sz="1800" b="0" dirty="0" smtClean="0">
                <a:solidFill>
                  <a:prstClr val="black"/>
                </a:solidFill>
              </a:rPr>
              <a:t>Language support to guarantee informed consent</a:t>
            </a:r>
          </a:p>
          <a:p>
            <a:pPr marL="361950" indent="-361950" algn="l">
              <a:spcBef>
                <a:spcPts val="600"/>
              </a:spcBef>
              <a:buFont typeface="Arial" pitchFamily="34" charset="0"/>
              <a:buChar char="•"/>
            </a:pPr>
            <a:r>
              <a:rPr lang="nl-BE" sz="1800" b="0" dirty="0" smtClean="0">
                <a:solidFill>
                  <a:prstClr val="black"/>
                </a:solidFill>
              </a:rPr>
              <a:t>Common single consent model </a:t>
            </a:r>
          </a:p>
          <a:p>
            <a:pPr marL="361950" indent="-361950" algn="l">
              <a:spcBef>
                <a:spcPts val="600"/>
              </a:spcBef>
              <a:buFont typeface="Arial" pitchFamily="34" charset="0"/>
              <a:buChar char="•"/>
            </a:pPr>
            <a:r>
              <a:rPr lang="nl-BE" sz="1800" b="0" dirty="0" smtClean="0">
                <a:solidFill>
                  <a:prstClr val="black"/>
                </a:solidFill>
              </a:rPr>
              <a:t>e-copy of medical file</a:t>
            </a:r>
          </a:p>
          <a:p>
            <a:pPr marL="361950" lvl="1" indent="-361950" algn="l">
              <a:spcBef>
                <a:spcPts val="600"/>
              </a:spcBef>
              <a:buFont typeface="Arial" pitchFamily="34" charset="0"/>
              <a:buChar char="•"/>
            </a:pPr>
            <a:r>
              <a:rPr lang="nl-BE" sz="1800" b="0" dirty="0" smtClean="0">
                <a:solidFill>
                  <a:prstClr val="black"/>
                </a:solidFill>
              </a:rPr>
              <a:t>Patient and discharge summaries (minimum data set)</a:t>
            </a:r>
          </a:p>
          <a:p>
            <a:pPr marL="361950" lvl="1" indent="-361950" algn="l">
              <a:spcBef>
                <a:spcPts val="600"/>
              </a:spcBef>
              <a:buFont typeface="Arial" pitchFamily="34" charset="0"/>
              <a:buChar char="•"/>
            </a:pPr>
            <a:r>
              <a:rPr lang="en-US" sz="1800" b="0" dirty="0" smtClean="0">
                <a:solidFill>
                  <a:prstClr val="black"/>
                </a:solidFill>
              </a:rPr>
              <a:t>Minimum security requirements to ensure an equivalent level of protection of personal data across the EU</a:t>
            </a:r>
            <a:endParaRPr lang="nl-BE" sz="1800" b="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328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nl-BE" sz="3200" dirty="0" smtClean="0"/>
              <a:t>Informed choice of provider and options</a:t>
            </a:r>
            <a:endParaRPr lang="fr-B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56184"/>
            <a:ext cx="4906888" cy="4853136"/>
          </a:xfrm>
        </p:spPr>
        <p:txBody>
          <a:bodyPr>
            <a:noAutofit/>
          </a:bodyPr>
          <a:lstStyle/>
          <a:p>
            <a:r>
              <a:rPr lang="nl-BE" sz="2000" b="1" dirty="0" smtClean="0"/>
              <a:t>Choice </a:t>
            </a:r>
            <a:r>
              <a:rPr lang="nl-BE" sz="2000" dirty="0" smtClean="0"/>
              <a:t>of provider often restricted by regulation and reality</a:t>
            </a:r>
          </a:p>
          <a:p>
            <a:pPr lvl="1"/>
            <a:r>
              <a:rPr lang="nl-BE" sz="1800" dirty="0" smtClean="0"/>
              <a:t>specialised care (gatekeeping), rural and remote areas, higher user charges for extended choice, public vs private patients = source of inequity</a:t>
            </a:r>
          </a:p>
          <a:p>
            <a:r>
              <a:rPr lang="nl-BE" sz="2000" b="1" dirty="0" smtClean="0"/>
              <a:t>Second opinion</a:t>
            </a:r>
            <a:r>
              <a:rPr lang="nl-BE" sz="2000" dirty="0" smtClean="0"/>
              <a:t>: least formally recognised </a:t>
            </a:r>
          </a:p>
          <a:p>
            <a:r>
              <a:rPr lang="nl-BE" sz="2000" b="1" dirty="0" smtClean="0"/>
              <a:t>Information </a:t>
            </a:r>
            <a:r>
              <a:rPr lang="nl-BE" sz="2000" dirty="0"/>
              <a:t>on providers: </a:t>
            </a:r>
            <a:r>
              <a:rPr lang="en-GB" sz="2000" dirty="0"/>
              <a:t>clear and coherent regulation is often still lacking </a:t>
            </a:r>
          </a:p>
          <a:p>
            <a:pPr lvl="1"/>
            <a:r>
              <a:rPr lang="nl-BE" sz="1800" dirty="0"/>
              <a:t>reliable and systematic information on performance most wanted but least available</a:t>
            </a:r>
          </a:p>
          <a:p>
            <a:pPr lvl="1"/>
            <a:r>
              <a:rPr lang="nl-BE" sz="1800" dirty="0" smtClean="0"/>
              <a:t>Variation </a:t>
            </a:r>
            <a:r>
              <a:rPr lang="nl-BE" sz="1800" dirty="0"/>
              <a:t>in information duty of providers</a:t>
            </a:r>
          </a:p>
          <a:p>
            <a:pPr lvl="1"/>
            <a:r>
              <a:rPr lang="nl-BE" sz="1800" dirty="0"/>
              <a:t>Centralised public reporting based on different indicators</a:t>
            </a:r>
          </a:p>
          <a:p>
            <a:pPr lvl="1"/>
            <a:endParaRPr lang="nl-BE" sz="1600" dirty="0" smtClean="0"/>
          </a:p>
          <a:p>
            <a:endParaRPr lang="nl-BE" sz="2000" dirty="0" smtClean="0"/>
          </a:p>
          <a:p>
            <a:endParaRPr lang="nl-BE" sz="2000" dirty="0" smtClean="0"/>
          </a:p>
          <a:p>
            <a:endParaRPr lang="fr-BE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580112" y="1484784"/>
            <a:ext cx="3240360" cy="4247317"/>
          </a:xfrm>
          <a:prstGeom prst="rect">
            <a:avLst/>
          </a:prstGeom>
          <a:solidFill>
            <a:schemeClr val="accent1">
              <a:alpha val="85000"/>
            </a:schemeClr>
          </a:solidFill>
          <a:ln w="38100" cmpd="sng">
            <a:solidFill>
              <a:schemeClr val="tx2"/>
            </a:solidFill>
          </a:ln>
          <a:effectLst/>
        </p:spPr>
        <p:txBody>
          <a:bodyPr wrap="square" rtlCol="0">
            <a:spAutoFit/>
          </a:bodyPr>
          <a:lstStyle/>
          <a:p>
            <a:pPr marL="361950" indent="-361950" algn="l">
              <a:buFont typeface="Arial" pitchFamily="34" charset="0"/>
              <a:buChar char="•"/>
            </a:pPr>
            <a:r>
              <a:rPr lang="nl-BE" sz="1800" b="0" dirty="0" smtClean="0">
                <a:solidFill>
                  <a:prstClr val="black"/>
                </a:solidFill>
              </a:rPr>
              <a:t>Clear information about referral requirements</a:t>
            </a:r>
          </a:p>
          <a:p>
            <a:pPr marL="361950" indent="-361950" algn="l">
              <a:buFont typeface="Arial" pitchFamily="34" charset="0"/>
              <a:buChar char="•"/>
            </a:pPr>
            <a:r>
              <a:rPr lang="nl-BE" sz="1800" b="0" dirty="0" smtClean="0">
                <a:solidFill>
                  <a:prstClr val="black"/>
                </a:solidFill>
              </a:rPr>
              <a:t>Distinction public (contracted) – private providers</a:t>
            </a:r>
          </a:p>
          <a:p>
            <a:pPr marL="361950" indent="-361950" algn="l">
              <a:buFont typeface="Arial" pitchFamily="34" charset="0"/>
              <a:buChar char="•"/>
            </a:pPr>
            <a:r>
              <a:rPr lang="nl-BE" sz="1800" b="0" dirty="0" smtClean="0">
                <a:solidFill>
                  <a:prstClr val="black"/>
                </a:solidFill>
              </a:rPr>
              <a:t>Second opinion in another Member State</a:t>
            </a:r>
          </a:p>
          <a:p>
            <a:pPr marL="361950" indent="-361950" algn="l">
              <a:buFont typeface="Arial" pitchFamily="34" charset="0"/>
              <a:buChar char="•"/>
            </a:pPr>
            <a:r>
              <a:rPr lang="nl-BE" sz="1800" b="0" dirty="0" smtClean="0">
                <a:solidFill>
                  <a:prstClr val="black"/>
                </a:solidFill>
              </a:rPr>
              <a:t>Access to relevant information on providers (including performance, waiting times)</a:t>
            </a:r>
          </a:p>
          <a:p>
            <a:pPr marL="361950" indent="-361950" algn="l">
              <a:buFont typeface="Arial" pitchFamily="34" charset="0"/>
              <a:buChar char="•"/>
            </a:pPr>
            <a:r>
              <a:rPr lang="nl-BE" sz="1800" b="0" dirty="0">
                <a:solidFill>
                  <a:prstClr val="black"/>
                </a:solidFill>
              </a:rPr>
              <a:t>Information about border region access arrangements</a:t>
            </a:r>
          </a:p>
          <a:p>
            <a:pPr marL="361950" indent="-361950" algn="l">
              <a:buFont typeface="Arial" pitchFamily="34" charset="0"/>
              <a:buChar char="•"/>
            </a:pPr>
            <a:r>
              <a:rPr lang="nl-BE" sz="1800" b="0" dirty="0" smtClean="0">
                <a:solidFill>
                  <a:prstClr val="black"/>
                </a:solidFill>
              </a:rPr>
              <a:t>Language?</a:t>
            </a:r>
          </a:p>
        </p:txBody>
      </p:sp>
    </p:spTree>
    <p:extLst>
      <p:ext uri="{BB962C8B-B14F-4D97-AF65-F5344CB8AC3E}">
        <p14:creationId xmlns:p14="http://schemas.microsoft.com/office/powerpoint/2010/main" val="1430505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BE" sz="3200" dirty="0" smtClean="0"/>
              <a:t>Quality and Safety standards</a:t>
            </a:r>
            <a:endParaRPr lang="fr-B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84784"/>
            <a:ext cx="4258816" cy="5040560"/>
          </a:xfrm>
        </p:spPr>
        <p:txBody>
          <a:bodyPr>
            <a:normAutofit fontScale="70000" lnSpcReduction="20000"/>
          </a:bodyPr>
          <a:lstStyle/>
          <a:p>
            <a:r>
              <a:rPr lang="nl-BE" dirty="0" smtClean="0"/>
              <a:t>Obligation of the provider to adhere to the standard of care</a:t>
            </a:r>
          </a:p>
          <a:p>
            <a:pPr lvl="1"/>
            <a:r>
              <a:rPr lang="nl-BE" dirty="0" smtClean="0"/>
              <a:t>Broadly described, implementation spread over various institutions</a:t>
            </a:r>
          </a:p>
          <a:p>
            <a:pPr lvl="1"/>
            <a:r>
              <a:rPr lang="nl-BE" dirty="0" smtClean="0"/>
              <a:t>Ensured through licensing, professional standards, clinical guidelines and protocols</a:t>
            </a:r>
          </a:p>
          <a:p>
            <a:pPr lvl="1"/>
            <a:r>
              <a:rPr lang="nl-BE" dirty="0" smtClean="0"/>
              <a:t>Mostly framed as patients’ right in case of inflicted harm: fault-based vs non-fault-based compensation systems</a:t>
            </a:r>
          </a:p>
          <a:p>
            <a:pPr lvl="1"/>
            <a:r>
              <a:rPr lang="nl-BE" dirty="0" smtClean="0"/>
              <a:t>Timeliness: variation in practice (standardised maximum waiting times (DK, NL), Individual assessment, extended choice for patients beyond max waiting times)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67536" y="1844824"/>
            <a:ext cx="3708920" cy="3524042"/>
          </a:xfrm>
          <a:prstGeom prst="rect">
            <a:avLst/>
          </a:prstGeom>
          <a:solidFill>
            <a:schemeClr val="accent1">
              <a:alpha val="85000"/>
            </a:schemeClr>
          </a:solidFill>
          <a:ln w="38100" cmpd="sng">
            <a:solidFill>
              <a:schemeClr val="tx2"/>
            </a:solidFill>
          </a:ln>
          <a:effectLst/>
        </p:spPr>
        <p:txBody>
          <a:bodyPr wrap="square" rtlCol="0">
            <a:spAutoFit/>
          </a:bodyPr>
          <a:lstStyle/>
          <a:p>
            <a:pPr marL="361950" indent="-361950" algn="l">
              <a:spcBef>
                <a:spcPts val="600"/>
              </a:spcBef>
              <a:buFont typeface="Arial" pitchFamily="34" charset="0"/>
              <a:buChar char="•"/>
            </a:pPr>
            <a:r>
              <a:rPr lang="nl-BE" sz="1800" b="0" dirty="0" smtClean="0">
                <a:solidFill>
                  <a:prstClr val="black"/>
                </a:solidFill>
              </a:rPr>
              <a:t>Accessible information on applied standards</a:t>
            </a:r>
          </a:p>
          <a:p>
            <a:pPr marL="361950" indent="-361950" algn="l">
              <a:spcBef>
                <a:spcPts val="600"/>
              </a:spcBef>
              <a:buFont typeface="Arial" pitchFamily="34" charset="0"/>
              <a:buChar char="•"/>
            </a:pPr>
            <a:r>
              <a:rPr lang="nl-BE" sz="1800" b="0" dirty="0" smtClean="0">
                <a:solidFill>
                  <a:prstClr val="black"/>
                </a:solidFill>
              </a:rPr>
              <a:t>Providers who raise quality and safety concerns?</a:t>
            </a:r>
          </a:p>
          <a:p>
            <a:pPr marL="361950" indent="-361950" algn="l">
              <a:spcBef>
                <a:spcPts val="600"/>
              </a:spcBef>
              <a:buFont typeface="Arial" pitchFamily="34" charset="0"/>
              <a:buChar char="•"/>
            </a:pPr>
            <a:r>
              <a:rPr lang="nl-BE" sz="1800" b="0" dirty="0" smtClean="0">
                <a:solidFill>
                  <a:prstClr val="black"/>
                </a:solidFill>
              </a:rPr>
              <a:t>Definition “undue delay”</a:t>
            </a:r>
          </a:p>
          <a:p>
            <a:pPr marL="361950" lvl="2" indent="-361950" algn="l">
              <a:spcBef>
                <a:spcPts val="600"/>
              </a:spcBef>
              <a:buFont typeface="Arial" pitchFamily="34" charset="0"/>
              <a:buChar char="•"/>
            </a:pPr>
            <a:r>
              <a:rPr lang="nl-BE" sz="1800" b="0" dirty="0" smtClean="0">
                <a:solidFill>
                  <a:prstClr val="black"/>
                </a:solidFill>
              </a:rPr>
              <a:t>Information about waiting times by national contact points</a:t>
            </a:r>
          </a:p>
          <a:p>
            <a:pPr marL="361950" indent="-361950" algn="l">
              <a:spcBef>
                <a:spcPts val="600"/>
              </a:spcBef>
              <a:buFont typeface="Arial" pitchFamily="34" charset="0"/>
              <a:buChar char="•"/>
            </a:pPr>
            <a:r>
              <a:rPr lang="nl-BE" sz="1800" b="0" dirty="0" smtClean="0">
                <a:solidFill>
                  <a:prstClr val="black"/>
                </a:solidFill>
              </a:rPr>
              <a:t>Redress and compensation: proof and expectations?</a:t>
            </a:r>
          </a:p>
          <a:p>
            <a:pPr marL="361950" indent="-361950" algn="l">
              <a:spcBef>
                <a:spcPts val="600"/>
              </a:spcBef>
              <a:buFont typeface="Arial" pitchFamily="34" charset="0"/>
              <a:buChar char="•"/>
            </a:pPr>
            <a:r>
              <a:rPr lang="nl-BE" sz="1800" b="0" dirty="0" smtClean="0">
                <a:solidFill>
                  <a:prstClr val="black"/>
                </a:solidFill>
              </a:rPr>
              <a:t>Access to complaint and mediation mechanisms</a:t>
            </a:r>
          </a:p>
        </p:txBody>
      </p:sp>
    </p:spTree>
    <p:extLst>
      <p:ext uri="{BB962C8B-B14F-4D97-AF65-F5344CB8AC3E}">
        <p14:creationId xmlns:p14="http://schemas.microsoft.com/office/powerpoint/2010/main" val="2075057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Conclusions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3888" y="1268760"/>
            <a:ext cx="5400600" cy="5112568"/>
          </a:xfrm>
        </p:spPr>
        <p:txBody>
          <a:bodyPr>
            <a:noAutofit/>
          </a:bodyPr>
          <a:lstStyle/>
          <a:p>
            <a:r>
              <a:rPr lang="nl-BE" sz="2000" dirty="0"/>
              <a:t>Towards an integrated and broad definition of patients’ rights</a:t>
            </a:r>
            <a:r>
              <a:rPr lang="nl-BE" sz="2000" dirty="0" smtClean="0"/>
              <a:t>.</a:t>
            </a:r>
            <a:endParaRPr lang="nl-BE" sz="2000" dirty="0"/>
          </a:p>
          <a:p>
            <a:r>
              <a:rPr lang="nl-BE" sz="2000" dirty="0" smtClean="0"/>
              <a:t>They become </a:t>
            </a:r>
            <a:r>
              <a:rPr lang="nl-BE" sz="2000" dirty="0"/>
              <a:t>more widely accepted and  more firmly established in </a:t>
            </a:r>
            <a:r>
              <a:rPr lang="nl-BE" sz="2000" dirty="0" smtClean="0"/>
              <a:t>countries but national variation in definition, approaches and practice.</a:t>
            </a:r>
            <a:endParaRPr lang="nl-BE" sz="2000" dirty="0"/>
          </a:p>
          <a:p>
            <a:r>
              <a:rPr lang="nl-BE" sz="2000" dirty="0" smtClean="0"/>
              <a:t>Enforcement </a:t>
            </a:r>
            <a:r>
              <a:rPr lang="nl-BE" sz="2000" dirty="0"/>
              <a:t>is the weak link but progress is made with </a:t>
            </a:r>
            <a:r>
              <a:rPr lang="nl-BE" sz="2000" dirty="0" smtClean="0"/>
              <a:t>increased </a:t>
            </a:r>
            <a:r>
              <a:rPr lang="nl-BE" sz="2000" dirty="0"/>
              <a:t>awareness, better monitoring and alternative dispute </a:t>
            </a:r>
            <a:r>
              <a:rPr lang="nl-BE" sz="2000" dirty="0" smtClean="0"/>
              <a:t>resolution. </a:t>
            </a:r>
            <a:endParaRPr lang="nl-BE" sz="2000" dirty="0"/>
          </a:p>
          <a:p>
            <a:r>
              <a:rPr lang="nl-BE" sz="2000" dirty="0" smtClean="0"/>
              <a:t>EU Patients’ rights Directive contributes to the development and implementation of patients’ rights at national level (also for domestic patients!)</a:t>
            </a:r>
          </a:p>
          <a:p>
            <a:r>
              <a:rPr lang="nl-BE" sz="2000" b="1" dirty="0" smtClean="0"/>
              <a:t>Still very difficult for patients to understand and enforce their entitlements to and rights in cross-border care!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r="2705" b="35560"/>
          <a:stretch/>
        </p:blipFill>
        <p:spPr bwMode="auto">
          <a:xfrm>
            <a:off x="179512" y="2137208"/>
            <a:ext cx="3082625" cy="2875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58667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290" name="Picture 2" descr="OBSBack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988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6829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5103620" name="Rectangle 4"/>
          <p:cNvSpPr>
            <a:spLocks noChangeArrowheads="1"/>
          </p:cNvSpPr>
          <p:nvPr/>
        </p:nvSpPr>
        <p:spPr bwMode="auto">
          <a:xfrm>
            <a:off x="0" y="44624"/>
            <a:ext cx="3995738" cy="6784975"/>
          </a:xfrm>
          <a:prstGeom prst="rect">
            <a:avLst/>
          </a:prstGeom>
          <a:solidFill>
            <a:schemeClr val="bg1">
              <a:alpha val="5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10362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250825" y="4076700"/>
            <a:ext cx="3529013" cy="10080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fr-BE" sz="5400" smtClean="0">
                <a:solidFill>
                  <a:srgbClr val="000066"/>
                </a:solidFill>
                <a:latin typeface="Arial" pitchFamily="34" charset="0"/>
              </a:rPr>
              <a:t>Analysing</a:t>
            </a:r>
            <a:r>
              <a:rPr lang="fr-BE" sz="4400" smtClean="0">
                <a:solidFill>
                  <a:srgbClr val="000066"/>
                </a:solidFill>
              </a:rPr>
              <a:t> </a:t>
            </a:r>
            <a:r>
              <a:rPr lang="fr-BE" sz="6600" smtClean="0">
                <a:solidFill>
                  <a:srgbClr val="000066"/>
                </a:solidFill>
              </a:rPr>
              <a:t>Health</a:t>
            </a:r>
            <a:r>
              <a:rPr lang="fr-BE" sz="4400" smtClean="0"/>
              <a:t/>
            </a:r>
            <a:br>
              <a:rPr lang="fr-BE" sz="4400" smtClean="0"/>
            </a:br>
            <a:r>
              <a:rPr lang="fr-BE" sz="2400" b="1" smtClean="0">
                <a:latin typeface="Arial" pitchFamily="34" charset="0"/>
              </a:rPr>
              <a:t>Systems and Policies</a:t>
            </a:r>
          </a:p>
        </p:txBody>
      </p:sp>
      <p:sp>
        <p:nvSpPr>
          <p:cNvPr id="5103623" name="Rectangle 7"/>
          <p:cNvSpPr>
            <a:spLocks noChangeArrowheads="1"/>
          </p:cNvSpPr>
          <p:nvPr/>
        </p:nvSpPr>
        <p:spPr bwMode="auto">
          <a:xfrm>
            <a:off x="323850" y="1268760"/>
            <a:ext cx="3529013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fr-FR" sz="1600" dirty="0" smtClean="0">
                <a:solidFill>
                  <a:srgbClr val="000066"/>
                </a:solidFill>
                <a:hlinkClick r:id="rId4"/>
              </a:rPr>
              <a:t>www.healthobservatory.eu</a:t>
            </a:r>
            <a:endParaRPr lang="fr-FR" sz="1600" dirty="0" smtClean="0">
              <a:solidFill>
                <a:srgbClr val="000066"/>
              </a:solidFill>
            </a:endParaRPr>
          </a:p>
          <a:p>
            <a:endParaRPr lang="fr-FR" sz="1600" dirty="0" smtClean="0">
              <a:solidFill>
                <a:srgbClr val="A50021"/>
              </a:solidFill>
            </a:endParaRPr>
          </a:p>
          <a:p>
            <a:r>
              <a:rPr lang="fr-FR" sz="1600" dirty="0" err="1" smtClean="0">
                <a:solidFill>
                  <a:prstClr val="black"/>
                </a:solidFill>
              </a:rPr>
              <a:t>Follow</a:t>
            </a:r>
            <a:r>
              <a:rPr lang="fr-FR" sz="1600" dirty="0" smtClean="0">
                <a:solidFill>
                  <a:prstClr val="black"/>
                </a:solidFill>
              </a:rPr>
              <a:t> us on </a:t>
            </a:r>
            <a:r>
              <a:rPr lang="fr-FR" sz="1600" dirty="0" err="1" smtClean="0">
                <a:solidFill>
                  <a:prstClr val="black"/>
                </a:solidFill>
              </a:rPr>
              <a:t>Twitter</a:t>
            </a:r>
            <a:r>
              <a:rPr lang="fr-FR" sz="1600" dirty="0" smtClean="0">
                <a:solidFill>
                  <a:prstClr val="black"/>
                </a:solidFill>
              </a:rPr>
              <a:t> @</a:t>
            </a:r>
            <a:r>
              <a:rPr lang="fr-FR" sz="1600" dirty="0" err="1" smtClean="0">
                <a:solidFill>
                  <a:prstClr val="black"/>
                </a:solidFill>
              </a:rPr>
              <a:t>OBShealth</a:t>
            </a:r>
            <a:endParaRPr lang="fr-FR" sz="1600" dirty="0">
              <a:solidFill>
                <a:prstClr val="black"/>
              </a:solidFill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23528" y="476672"/>
            <a:ext cx="3529013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fr-FR" dirty="0" err="1" smtClean="0">
                <a:solidFill>
                  <a:srgbClr val="000066"/>
                </a:solidFill>
              </a:rPr>
              <a:t>Thank</a:t>
            </a:r>
            <a:r>
              <a:rPr lang="fr-FR" dirty="0" smtClean="0">
                <a:solidFill>
                  <a:srgbClr val="000066"/>
                </a:solidFill>
              </a:rPr>
              <a:t> </a:t>
            </a:r>
            <a:r>
              <a:rPr lang="fr-FR" dirty="0" err="1" smtClean="0">
                <a:solidFill>
                  <a:srgbClr val="000066"/>
                </a:solidFill>
              </a:rPr>
              <a:t>you</a:t>
            </a:r>
            <a:r>
              <a:rPr lang="fr-FR" dirty="0" smtClean="0">
                <a:solidFill>
                  <a:srgbClr val="000066"/>
                </a:solidFill>
              </a:rPr>
              <a:t>!</a:t>
            </a:r>
            <a:endParaRPr lang="fr-FR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3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03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3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103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3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5103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03620" grpId="0" animBg="1"/>
      <p:bldP spid="5103621" grpId="0"/>
      <p:bldP spid="5103623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17944"/>
            <a:ext cx="1232535" cy="1735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33551"/>
            <a:ext cx="1228725" cy="1739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9419" y="28342"/>
            <a:ext cx="1228725" cy="1741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3407" y="31646"/>
            <a:ext cx="1236345" cy="1741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31646"/>
            <a:ext cx="1232535" cy="1741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33551"/>
            <a:ext cx="1232535" cy="1739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4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65906" y="31646"/>
            <a:ext cx="1230630" cy="1741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5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1890" y="1759838"/>
            <a:ext cx="1230630" cy="1741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6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3572" y="1761743"/>
            <a:ext cx="1226820" cy="1739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7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7634" y="1761743"/>
            <a:ext cx="1230630" cy="1741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8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3601" y="1763648"/>
            <a:ext cx="1232535" cy="1737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9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1473" y="1761743"/>
            <a:ext cx="1232535" cy="1739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0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59345" y="1761743"/>
            <a:ext cx="1232535" cy="1739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1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7217" y="1761743"/>
            <a:ext cx="1232535" cy="1739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2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4911" y="1763648"/>
            <a:ext cx="1232535" cy="1737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3"/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520" y="3563848"/>
            <a:ext cx="1232535" cy="1737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4"/>
          <p:cNvPicPr>
            <a:picLocks noChangeAspect="1" noChangeArrowheads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3565753"/>
            <a:ext cx="1230630" cy="1735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5"/>
          <p:cNvPicPr>
            <a:picLocks noChangeAspect="1" noChangeArrowheads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57440" y="3573016"/>
            <a:ext cx="1234440" cy="1739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6"/>
          <p:cNvPicPr>
            <a:picLocks noChangeAspect="1" noChangeArrowheads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3565753"/>
            <a:ext cx="1228725" cy="1741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7"/>
          <p:cNvPicPr>
            <a:picLocks noChangeAspect="1" noChangeArrowheads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573016"/>
            <a:ext cx="1232535" cy="1741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8"/>
          <p:cNvPicPr>
            <a:picLocks noChangeAspect="1" noChangeArrowheads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3573016"/>
            <a:ext cx="1234440" cy="1739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9"/>
          <p:cNvPicPr>
            <a:picLocks noChangeAspect="1" noChangeArrowheads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3573016"/>
            <a:ext cx="1228725" cy="1741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30"/>
          <p:cNvPicPr>
            <a:picLocks noChangeAspect="1" noChangeArrowheads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0392" y="3573016"/>
            <a:ext cx="1230630" cy="1737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1"/>
          <p:cNvPicPr>
            <a:picLocks noChangeAspect="1" noChangeArrowheads="1"/>
          </p:cNvPicPr>
          <p:nvPr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4368" y="5292040"/>
            <a:ext cx="1234440" cy="1737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2"/>
          <p:cNvPicPr>
            <a:picLocks noChangeAspect="1" noChangeArrowheads="1"/>
          </p:cNvPicPr>
          <p:nvPr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5301208"/>
            <a:ext cx="1228725" cy="1741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33"/>
          <p:cNvPicPr>
            <a:picLocks noChangeAspect="1" noChangeArrowheads="1"/>
          </p:cNvPicPr>
          <p:nvPr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5792" y="5290135"/>
            <a:ext cx="1234440" cy="1739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34"/>
          <p:cNvPicPr>
            <a:picLocks noChangeAspect="1" noChangeArrowheads="1"/>
          </p:cNvPicPr>
          <p:nvPr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05466" y="5288230"/>
            <a:ext cx="1230630" cy="1741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520" y="28342"/>
            <a:ext cx="1234440" cy="1741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 noChangeArrowheads="1"/>
          </p:cNvPicPr>
          <p:nvPr/>
        </p:nvPicPr>
        <p:blipFill rotWithShape="1">
          <a:blip r:embed="rId3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40800" y="5292040"/>
            <a:ext cx="1165442" cy="1674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1" descr="C:\Users\wpa\Pictures\OBS\EObsWHO_partnershipLogo.jpg"/>
          <p:cNvPicPr>
            <a:picLocks noChangeAspect="1" noChangeArrowheads="1"/>
          </p:cNvPicPr>
          <p:nvPr/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3619" y="6189382"/>
            <a:ext cx="1442466" cy="596646"/>
          </a:xfrm>
          <a:prstGeom prst="rect">
            <a:avLst/>
          </a:prstGeom>
          <a:noFill/>
        </p:spPr>
      </p:pic>
      <p:pic>
        <p:nvPicPr>
          <p:cNvPr id="33" name="Picture 32" descr="logo_mail_uk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499582" y="5454193"/>
            <a:ext cx="1193006" cy="507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0361" y="5445224"/>
            <a:ext cx="957263" cy="592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993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740352" cy="762000"/>
          </a:xfrm>
        </p:spPr>
        <p:txBody>
          <a:bodyPr>
            <a:noAutofit/>
          </a:bodyPr>
          <a:lstStyle/>
          <a:p>
            <a:pPr algn="ctr"/>
            <a:r>
              <a:rPr lang="en-GB" altLang="nl-NL" sz="2800" dirty="0">
                <a:ea typeface="ＭＳ Ｐゴシック" pitchFamily="34" charset="-128"/>
              </a:rPr>
              <a:t>Patients’ Rights in the European Union </a:t>
            </a:r>
            <a:r>
              <a:rPr lang="en-GB" altLang="nl-NL" sz="2800" dirty="0" smtClean="0">
                <a:ea typeface="ＭＳ Ｐゴシック" pitchFamily="34" charset="-128"/>
              </a:rPr>
              <a:t/>
            </a:r>
            <a:br>
              <a:rPr lang="en-GB" altLang="nl-NL" sz="2800" dirty="0" smtClean="0">
                <a:ea typeface="ＭＳ Ｐゴシック" pitchFamily="34" charset="-128"/>
              </a:rPr>
            </a:br>
            <a:r>
              <a:rPr lang="en-GB" altLang="nl-NL" sz="2800" dirty="0" smtClean="0">
                <a:ea typeface="ＭＳ Ｐゴシック" pitchFamily="34" charset="-128"/>
              </a:rPr>
              <a:t>Mapping </a:t>
            </a:r>
            <a:r>
              <a:rPr lang="en-GB" altLang="nl-NL" sz="2800" dirty="0" err="1">
                <a:ea typeface="ＭＳ Ｐゴシック" pitchFamily="34" charset="-128"/>
              </a:rPr>
              <a:t>eXcercise</a:t>
            </a:r>
            <a:r>
              <a:rPr lang="en-GB" altLang="nl-NL" sz="2800" dirty="0">
                <a:ea typeface="ＭＳ Ｐゴシック" pitchFamily="34" charset="-128"/>
              </a:rPr>
              <a:t> (</a:t>
            </a:r>
            <a:r>
              <a:rPr lang="en-GB" altLang="nl-NL" sz="2800" dirty="0" smtClean="0">
                <a:ea typeface="ＭＳ Ｐゴシック" pitchFamily="34" charset="-128"/>
              </a:rPr>
              <a:t>PRE-</a:t>
            </a:r>
            <a:r>
              <a:rPr lang="en-GB" altLang="nl-NL" sz="2800" dirty="0" err="1" smtClean="0">
                <a:ea typeface="ＭＳ Ｐゴシック" pitchFamily="34" charset="-128"/>
              </a:rPr>
              <a:t>MaX</a:t>
            </a:r>
            <a:r>
              <a:rPr lang="en-GB" altLang="nl-NL" sz="2800" dirty="0" smtClean="0">
                <a:ea typeface="ＭＳ Ｐゴシック" pitchFamily="34" charset="-128"/>
              </a:rPr>
              <a:t> - 2015)</a:t>
            </a:r>
            <a:endParaRPr lang="nl-NL" altLang="nl-NL" sz="2800" dirty="0" smtClean="0">
              <a:ea typeface="ＭＳ Ｐゴシック" pitchFamily="34" charset="-128"/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323529" y="1340768"/>
            <a:ext cx="5544615" cy="446246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BE" sz="2400" b="1" dirty="0" smtClean="0">
                <a:solidFill>
                  <a:schemeClr val="tx1"/>
                </a:solidFill>
                <a:ea typeface="ＭＳ Ｐゴシック" pitchFamily="34" charset="-128"/>
              </a:rPr>
              <a:t>Rationale:</a:t>
            </a:r>
          </a:p>
          <a:p>
            <a:pPr marL="0" indent="0">
              <a:buNone/>
            </a:pPr>
            <a:endParaRPr lang="en-GB" sz="2400" b="1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eaLnBrk="0" hangingPunct="0"/>
            <a:r>
              <a:rPr lang="en-GB" sz="2000" dirty="0">
                <a:solidFill>
                  <a:srgbClr val="001C3D"/>
                </a:solidFill>
                <a:latin typeface="Verdana" pitchFamily="34" charset="0"/>
                <a:ea typeface="ＭＳ Ｐゴシック" pitchFamily="34" charset="-128"/>
              </a:rPr>
              <a:t>“a </a:t>
            </a:r>
            <a:r>
              <a:rPr lang="en-GB" sz="2000" dirty="0">
                <a:solidFill>
                  <a:srgbClr val="FF0000"/>
                </a:solidFill>
                <a:latin typeface="Verdana" pitchFamily="34" charset="0"/>
                <a:ea typeface="ＭＳ Ｐゴシック" pitchFamily="34" charset="-128"/>
              </a:rPr>
              <a:t>mapping exercise of existing patients’ rights in 30 countries </a:t>
            </a:r>
            <a:r>
              <a:rPr lang="en-GB" sz="2000" dirty="0" smtClean="0">
                <a:solidFill>
                  <a:srgbClr val="001C3D"/>
                </a:solidFill>
                <a:latin typeface="Verdana" pitchFamily="34" charset="0"/>
                <a:ea typeface="ＭＳ Ｐゴシック" pitchFamily="34" charset="-128"/>
              </a:rPr>
              <a:t>(EU28 + </a:t>
            </a:r>
            <a:r>
              <a:rPr lang="en-GB" sz="2000" dirty="0">
                <a:solidFill>
                  <a:srgbClr val="001C3D"/>
                </a:solidFill>
                <a:latin typeface="Verdana" pitchFamily="34" charset="0"/>
                <a:ea typeface="ＭＳ Ｐゴシック" pitchFamily="34" charset="-128"/>
              </a:rPr>
              <a:t>Norway and Iceland). </a:t>
            </a:r>
            <a:r>
              <a:rPr lang="en-GB" sz="2000" dirty="0" smtClean="0">
                <a:solidFill>
                  <a:srgbClr val="001C3D"/>
                </a:solidFill>
                <a:latin typeface="Verdana" pitchFamily="34" charset="0"/>
                <a:ea typeface="ＭＳ Ｐゴシック" pitchFamily="34" charset="-128"/>
              </a:rPr>
              <a:t>This </a:t>
            </a:r>
            <a:r>
              <a:rPr lang="en-GB" sz="2000" dirty="0">
                <a:solidFill>
                  <a:srgbClr val="001C3D"/>
                </a:solidFill>
                <a:latin typeface="Verdana" pitchFamily="34" charset="0"/>
                <a:ea typeface="ＭＳ Ｐゴシック" pitchFamily="34" charset="-128"/>
              </a:rPr>
              <a:t>study provides an overview of the various legal frameworks as well as other policy </a:t>
            </a:r>
            <a:r>
              <a:rPr lang="en-GB" sz="2000" dirty="0">
                <a:solidFill>
                  <a:srgbClr val="FF0000"/>
                </a:solidFill>
                <a:latin typeface="Verdana" pitchFamily="34" charset="0"/>
                <a:ea typeface="ＭＳ Ｐゴシック" pitchFamily="34" charset="-128"/>
              </a:rPr>
              <a:t>tools and mechanisms in place </a:t>
            </a:r>
            <a:r>
              <a:rPr lang="en-GB" sz="2000" dirty="0">
                <a:solidFill>
                  <a:srgbClr val="001C3D"/>
                </a:solidFill>
                <a:latin typeface="Verdana" pitchFamily="34" charset="0"/>
                <a:ea typeface="ＭＳ Ｐゴシック" pitchFamily="34" charset="-128"/>
              </a:rPr>
              <a:t>(or in the making) </a:t>
            </a:r>
            <a:r>
              <a:rPr lang="en-GB" sz="2000" dirty="0">
                <a:solidFill>
                  <a:srgbClr val="FF0000"/>
                </a:solidFill>
                <a:latin typeface="Verdana" pitchFamily="34" charset="0"/>
                <a:ea typeface="ＭＳ Ｐゴシック" pitchFamily="34" charset="-128"/>
              </a:rPr>
              <a:t>to define, implement and enforce patients’ rights</a:t>
            </a:r>
            <a:r>
              <a:rPr lang="en-GB" sz="2000" dirty="0" smtClean="0">
                <a:solidFill>
                  <a:srgbClr val="001C3D"/>
                </a:solidFill>
                <a:latin typeface="Verdana" pitchFamily="34" charset="0"/>
                <a:ea typeface="ＭＳ Ｐゴシック" pitchFamily="34" charset="-128"/>
              </a:rPr>
              <a:t>”</a:t>
            </a:r>
          </a:p>
          <a:p>
            <a:pPr eaLnBrk="0" hangingPunct="0"/>
            <a:endParaRPr lang="nl-BE" sz="2000" dirty="0" smtClean="0">
              <a:solidFill>
                <a:srgbClr val="001C3D"/>
              </a:solidFill>
              <a:latin typeface="Verdana" pitchFamily="34" charset="0"/>
              <a:ea typeface="ＭＳ Ｐゴシック" pitchFamily="34" charset="-128"/>
            </a:endParaRPr>
          </a:p>
          <a:p>
            <a:pPr eaLnBrk="0" hangingPunct="0"/>
            <a:r>
              <a:rPr lang="nl-BE" sz="2000" dirty="0" smtClean="0">
                <a:latin typeface="Verdana" pitchFamily="34" charset="0"/>
                <a:ea typeface="ＭＳ Ｐゴシック" pitchFamily="34" charset="-128"/>
              </a:rPr>
              <a:t>Potential of developing a</a:t>
            </a:r>
            <a:r>
              <a:rPr lang="en-GB" sz="2000" dirty="0" smtClean="0">
                <a:latin typeface="Verdana" pitchFamily="34" charset="0"/>
                <a:ea typeface="ＭＳ Ｐゴシック" pitchFamily="34" charset="-128"/>
              </a:rPr>
              <a:t> </a:t>
            </a:r>
            <a:r>
              <a:rPr lang="en-GB" sz="2000" dirty="0">
                <a:latin typeface="Verdana" pitchFamily="34" charset="0"/>
                <a:ea typeface="ＭＳ Ｐゴシック" pitchFamily="34" charset="-128"/>
              </a:rPr>
              <a:t>comprehensive </a:t>
            </a:r>
            <a:r>
              <a:rPr lang="en-GB" sz="2000" dirty="0" smtClean="0">
                <a:latin typeface="Verdana" pitchFamily="34" charset="0"/>
                <a:ea typeface="ＭＳ Ｐゴシック" pitchFamily="34" charset="-128"/>
              </a:rPr>
              <a:t>list </a:t>
            </a:r>
            <a:r>
              <a:rPr lang="en-GB" sz="2000" dirty="0">
                <a:latin typeface="Verdana" pitchFamily="34" charset="0"/>
                <a:ea typeface="ＭＳ Ｐゴシック" pitchFamily="34" charset="-128"/>
              </a:rPr>
              <a:t>of useful and achievable patients’ </a:t>
            </a:r>
            <a:r>
              <a:rPr lang="en-GB" sz="2000" dirty="0" smtClean="0">
                <a:latin typeface="Verdana" pitchFamily="34" charset="0"/>
                <a:ea typeface="ＭＳ Ｐゴシック" pitchFamily="34" charset="-128"/>
              </a:rPr>
              <a:t>rights?</a:t>
            </a:r>
            <a:endParaRPr lang="nl-BE" sz="2000" dirty="0">
              <a:latin typeface="Verdana" pitchFamily="34" charset="0"/>
              <a:ea typeface="ＭＳ Ｐゴシック" pitchFamily="34" charset="-128"/>
            </a:endParaRPr>
          </a:p>
          <a:p>
            <a:pPr eaLnBrk="0" hangingPunct="0"/>
            <a:endParaRPr lang="en-GB" sz="2000" dirty="0">
              <a:solidFill>
                <a:srgbClr val="001C3D"/>
              </a:solidFill>
              <a:latin typeface="Verdana" pitchFamily="34" charset="0"/>
              <a:ea typeface="ＭＳ Ｐゴシック" pitchFamily="34" charset="-128"/>
            </a:endParaRPr>
          </a:p>
          <a:p>
            <a:pPr lvl="1" indent="-342900"/>
            <a:endParaRPr lang="en-GB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400050" lvl="1" indent="0">
              <a:buNone/>
            </a:pPr>
            <a:endParaRPr lang="en-GB" sz="2000" dirty="0">
              <a:solidFill>
                <a:schemeClr val="tx1"/>
              </a:solidFill>
              <a:ea typeface="ＭＳ Ｐゴシック" pitchFamily="34" charset="-128"/>
            </a:endParaRPr>
          </a:p>
          <a:p>
            <a:pPr marL="400050" lvl="1" indent="0">
              <a:buNone/>
            </a:pPr>
            <a:endParaRPr lang="en-GB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457200" indent="-457200">
              <a:buFont typeface="Verdana" pitchFamily="34" charset="0"/>
              <a:buAutoNum type="arabicPeriod"/>
            </a:pPr>
            <a:endParaRPr lang="nl-NL" sz="2400" dirty="0" smtClean="0">
              <a:ea typeface="ＭＳ Ｐゴシック" pitchFamily="34" charset="-128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5536" y="5805264"/>
            <a:ext cx="620526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rgbClr val="001C3D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800100" indent="-342900">
              <a:defRPr sz="3200">
                <a:solidFill>
                  <a:srgbClr val="001C3D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257300" indent="-342900">
              <a:defRPr sz="3200">
                <a:solidFill>
                  <a:srgbClr val="001C3D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>
              <a:defRPr sz="3200">
                <a:solidFill>
                  <a:srgbClr val="001C3D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>
              <a:defRPr sz="3200">
                <a:solidFill>
                  <a:srgbClr val="001C3D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1C3D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1C3D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1C3D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1C3D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l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b="0" i="1" dirty="0" smtClean="0"/>
              <a:t>Funded </a:t>
            </a:r>
            <a:r>
              <a:rPr lang="en-GB" sz="1600" b="0" i="1" dirty="0"/>
              <a:t>by the European </a:t>
            </a:r>
            <a:r>
              <a:rPr lang="en-GB" sz="1600" b="0" i="1" dirty="0" smtClean="0"/>
              <a:t>Commission in </a:t>
            </a:r>
            <a:r>
              <a:rPr lang="en-GB" sz="1600" b="0" i="1" dirty="0"/>
              <a:t>the </a:t>
            </a:r>
            <a:r>
              <a:rPr lang="en-GB" sz="1600" b="0" i="1" dirty="0" smtClean="0"/>
              <a:t>frame of </a:t>
            </a:r>
            <a:r>
              <a:rPr lang="en-GB" sz="1600" b="0" i="1" dirty="0"/>
              <a:t>the EU Health Programme </a:t>
            </a:r>
            <a:r>
              <a:rPr lang="en-GB" sz="1600" b="0" i="1" dirty="0" smtClean="0"/>
              <a:t>2014-2020</a:t>
            </a:r>
            <a:endParaRPr lang="nl-NL" sz="1600" b="0" i="1" dirty="0"/>
          </a:p>
        </p:txBody>
      </p:sp>
      <p:pic>
        <p:nvPicPr>
          <p:cNvPr id="7" name="Picture 5" descr="C:\Users\wpa\Dropbox\OBS Dissemination\logos\Partner logos\european-commission.eps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32240" y="5373488"/>
            <a:ext cx="1656184" cy="1151856"/>
          </a:xfrm>
          <a:prstGeom prst="rect">
            <a:avLst/>
          </a:prstGeom>
          <a:noFill/>
        </p:spPr>
      </p:pic>
      <p:pic>
        <p:nvPicPr>
          <p:cNvPr id="9" name="Picture 2" descr="Afbeeldingsresultaat voor kul logo leuven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3284984"/>
            <a:ext cx="1615994" cy="57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" descr="C:\Users\wpa\Dropbox\OBS Dissemination\logos\OBS logo\EObsWHO_partnershipLogo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4293096"/>
            <a:ext cx="1538630" cy="636422"/>
          </a:xfrm>
          <a:prstGeom prst="rect">
            <a:avLst/>
          </a:prstGeom>
          <a:noFill/>
        </p:spPr>
      </p:pic>
      <p:pic>
        <p:nvPicPr>
          <p:cNvPr id="2052" name="Picture 4" descr="Afbeeldingsresultaat voor maastricht university logo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57706" y="1553356"/>
            <a:ext cx="2618750" cy="152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615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740352" cy="634082"/>
          </a:xfrm>
        </p:spPr>
        <p:txBody>
          <a:bodyPr>
            <a:noAutofit/>
          </a:bodyPr>
          <a:lstStyle/>
          <a:p>
            <a:r>
              <a:rPr lang="nl-BE" sz="3600" dirty="0" smtClean="0"/>
              <a:t>Cross-border care and patients’ rights?</a:t>
            </a:r>
            <a:endParaRPr lang="fr-BE" sz="36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64258"/>
            <a:ext cx="8767730" cy="4313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498603" y="6021288"/>
            <a:ext cx="4033837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765175">
              <a:spcBef>
                <a:spcPct val="50000"/>
              </a:spcBef>
              <a:tabLst>
                <a:tab pos="711200" algn="l"/>
                <a:tab pos="850900" algn="l"/>
              </a:tabLst>
            </a:pPr>
            <a:r>
              <a:rPr lang="fr-BE" sz="1200" b="0" dirty="0">
                <a:solidFill>
                  <a:srgbClr val="000000"/>
                </a:solidFill>
                <a:latin typeface="Arial"/>
              </a:rPr>
              <a:t>Source: </a:t>
            </a:r>
            <a:r>
              <a:rPr lang="fr-BE" sz="1200" b="0" dirty="0" err="1">
                <a:solidFill>
                  <a:srgbClr val="000000"/>
                </a:solidFill>
                <a:latin typeface="Arial"/>
              </a:rPr>
              <a:t>Eurobarometer</a:t>
            </a:r>
            <a:r>
              <a:rPr lang="fr-BE" sz="1200" b="0" dirty="0">
                <a:solidFill>
                  <a:srgbClr val="000000"/>
                </a:solidFill>
                <a:latin typeface="Arial"/>
              </a:rPr>
              <a:t> </a:t>
            </a:r>
            <a:r>
              <a:rPr lang="fr-BE" sz="1200" b="0" dirty="0" smtClean="0">
                <a:solidFill>
                  <a:srgbClr val="000000"/>
                </a:solidFill>
                <a:latin typeface="Arial"/>
              </a:rPr>
              <a:t>2015 and 2007</a:t>
            </a:r>
            <a:endParaRPr lang="fr-FR" sz="1200" b="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25563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Patients’ rights development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556792"/>
            <a:ext cx="4320480" cy="460851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nl-BE" sz="2000" b="1" dirty="0" smtClean="0">
                <a:solidFill>
                  <a:srgbClr val="FF0000"/>
                </a:solidFill>
              </a:rPr>
              <a:t>Stumbling blocks</a:t>
            </a:r>
          </a:p>
          <a:p>
            <a:r>
              <a:rPr lang="nl-BE" sz="2000" dirty="0" smtClean="0"/>
              <a:t>Low sensitivity</a:t>
            </a:r>
          </a:p>
          <a:p>
            <a:r>
              <a:rPr lang="nl-BE" sz="2000" dirty="0" smtClean="0"/>
              <a:t>Poor knowledge</a:t>
            </a:r>
          </a:p>
          <a:p>
            <a:r>
              <a:rPr lang="nl-BE" sz="2000" dirty="0" smtClean="0"/>
              <a:t>Paternalistic doctor-patient model</a:t>
            </a:r>
          </a:p>
          <a:p>
            <a:r>
              <a:rPr lang="nl-BE" sz="2000" dirty="0" smtClean="0"/>
              <a:t>Resistance from the medical profession </a:t>
            </a:r>
          </a:p>
          <a:p>
            <a:pPr lvl="1"/>
            <a:r>
              <a:rPr lang="nl-BE" sz="1800" dirty="0" smtClean="0"/>
              <a:t>fear for rise in legal disputes and liability claims, also leading to increased costs due to defensive medicine</a:t>
            </a:r>
          </a:p>
          <a:p>
            <a:endParaRPr lang="nl-BE" sz="200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04048" y="1556793"/>
            <a:ext cx="3960440" cy="489654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l-BE" sz="2000" b="1" dirty="0" smtClean="0">
                <a:solidFill>
                  <a:srgbClr val="00B050"/>
                </a:solidFill>
              </a:rPr>
              <a:t>Enablers</a:t>
            </a:r>
          </a:p>
          <a:p>
            <a:r>
              <a:rPr lang="nl-BE" sz="2000" dirty="0" smtClean="0"/>
              <a:t>Human rights’ movement</a:t>
            </a:r>
          </a:p>
          <a:p>
            <a:r>
              <a:rPr lang="nl-BE" sz="2000" dirty="0" smtClean="0"/>
              <a:t>Development of health law as a discipline</a:t>
            </a:r>
          </a:p>
          <a:p>
            <a:r>
              <a:rPr lang="nl-BE" sz="2000" dirty="0" smtClean="0"/>
              <a:t>Political transition and civil society</a:t>
            </a:r>
          </a:p>
          <a:p>
            <a:r>
              <a:rPr lang="nl-BE" sz="2000" b="1" dirty="0" smtClean="0"/>
              <a:t>International framework</a:t>
            </a:r>
          </a:p>
          <a:p>
            <a:r>
              <a:rPr lang="nl-BE" sz="2000" dirty="0" smtClean="0"/>
              <a:t>Increased media attention</a:t>
            </a:r>
          </a:p>
          <a:p>
            <a:r>
              <a:rPr lang="nl-BE" sz="2000" dirty="0" smtClean="0"/>
              <a:t>Increased attention for patient involvement and empowerment, quality and safety, medical liability</a:t>
            </a:r>
          </a:p>
          <a:p>
            <a:endParaRPr lang="fr-BE" sz="2000" dirty="0"/>
          </a:p>
        </p:txBody>
      </p:sp>
      <p:pic>
        <p:nvPicPr>
          <p:cNvPr id="5" name="Picture 2" descr="C:\Users\wpa\Pictures\summer school PRE\cropped-surgery191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12" y="4920572"/>
            <a:ext cx="4974336" cy="1604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5144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487805E1-35D8-473C-A844-2992320BEE90}" type="slidenum">
              <a:rPr lang="en-GB" altLang="en-US" sz="1400" b="0">
                <a:solidFill>
                  <a:prstClr val="black"/>
                </a:solidFill>
                <a:latin typeface="Times New Roman" pitchFamily="18" charset="0"/>
              </a:rPr>
              <a:pPr/>
              <a:t>6</a:t>
            </a:fld>
            <a:endParaRPr lang="en-GB" altLang="en-US" sz="14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fr-BE" altLang="en-US" sz="3600" dirty="0" smtClean="0"/>
              <a:t>International </a:t>
            </a:r>
            <a:r>
              <a:rPr lang="fr-BE" altLang="en-US" sz="3600" dirty="0" err="1" smtClean="0"/>
              <a:t>framework</a:t>
            </a:r>
            <a:r>
              <a:rPr lang="fr-BE" altLang="en-US" sz="3600" dirty="0" smtClean="0"/>
              <a:t> </a:t>
            </a:r>
            <a:r>
              <a:rPr lang="fr-BE" altLang="en-US" sz="3600" dirty="0" err="1" smtClean="0"/>
              <a:t>promoting</a:t>
            </a:r>
            <a:r>
              <a:rPr lang="fr-BE" altLang="en-US" sz="3600" dirty="0" smtClean="0"/>
              <a:t> the </a:t>
            </a:r>
            <a:r>
              <a:rPr lang="fr-BE" altLang="en-US" sz="3600" dirty="0" err="1" smtClean="0"/>
              <a:t>development</a:t>
            </a:r>
            <a:r>
              <a:rPr lang="fr-BE" altLang="en-US" sz="3600" dirty="0" smtClean="0"/>
              <a:t> of (</a:t>
            </a:r>
            <a:r>
              <a:rPr lang="fr-BE" altLang="en-US" sz="3600" dirty="0" err="1" smtClean="0"/>
              <a:t>general</a:t>
            </a:r>
            <a:r>
              <a:rPr lang="fr-BE" altLang="en-US" sz="3600" dirty="0" smtClean="0"/>
              <a:t>) patients’ </a:t>
            </a:r>
            <a:r>
              <a:rPr lang="fr-BE" altLang="en-US" sz="3600" dirty="0" err="1" smtClean="0"/>
              <a:t>rights</a:t>
            </a:r>
            <a:endParaRPr lang="en-US" altLang="en-US" sz="3600" dirty="0" smtClean="0"/>
          </a:p>
        </p:txBody>
      </p:sp>
      <p:pic>
        <p:nvPicPr>
          <p:cNvPr id="7" name="Picture 7" descr="C:\Users\wpa\Pictures\summer school PRE\biomedicine-and-human-rights-the-oviedo-convention-and-its-additional-protocols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2708920"/>
            <a:ext cx="259228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11960" y="2708920"/>
            <a:ext cx="1821306" cy="1023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536" y="2744231"/>
            <a:ext cx="2038598" cy="2249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81112" y="6237312"/>
            <a:ext cx="2225472" cy="3134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Afbeeldingsresultaat voor european patients rights day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3949998"/>
            <a:ext cx="1746114" cy="991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beeldingsresultaat voor eu directive patients rights cross border healthcar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2276872"/>
            <a:ext cx="2417592" cy="2417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 descr="Afbeeldingsresultaat voor council of europe oviedo biomedicine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2632" y="2332512"/>
            <a:ext cx="929328" cy="52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9855402"/>
              </p:ext>
            </p:extLst>
          </p:nvPr>
        </p:nvGraphicFramePr>
        <p:xfrm>
          <a:off x="446856" y="1326728"/>
          <a:ext cx="8229600" cy="5054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6568"/>
                <a:gridCol w="1512168"/>
                <a:gridCol w="1399024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WHO </a:t>
                      </a:r>
                    </a:p>
                    <a:p>
                      <a:pPr algn="ctr"/>
                      <a:r>
                        <a:rPr lang="nl-BE" dirty="0" smtClean="0"/>
                        <a:t>(1994)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mtClean="0">
                          <a:solidFill>
                            <a:srgbClr val="FFC000"/>
                          </a:solidFill>
                        </a:rPr>
                        <a:t>CoE </a:t>
                      </a:r>
                    </a:p>
                    <a:p>
                      <a:pPr algn="ctr"/>
                      <a:r>
                        <a:rPr lang="nl-BE" smtClean="0">
                          <a:solidFill>
                            <a:srgbClr val="FFC000"/>
                          </a:solidFill>
                        </a:rPr>
                        <a:t>(1997)</a:t>
                      </a:r>
                      <a:endParaRPr lang="en-GB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ACN</a:t>
                      </a:r>
                    </a:p>
                    <a:p>
                      <a:pPr algn="ctr"/>
                      <a:r>
                        <a:rPr lang="nl-BE" dirty="0" smtClean="0"/>
                        <a:t>( 2002)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>
                          <a:solidFill>
                            <a:srgbClr val="FFC000"/>
                          </a:solidFill>
                        </a:rPr>
                        <a:t>EU </a:t>
                      </a:r>
                    </a:p>
                    <a:p>
                      <a:pPr algn="ctr"/>
                      <a:r>
                        <a:rPr lang="nl-BE" dirty="0" smtClean="0">
                          <a:solidFill>
                            <a:srgbClr val="FFC000"/>
                          </a:solidFill>
                        </a:rPr>
                        <a:t>(2011)</a:t>
                      </a:r>
                      <a:endParaRPr lang="en-GB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b="1" dirty="0" smtClean="0"/>
                        <a:t>Respect,</a:t>
                      </a:r>
                      <a:r>
                        <a:rPr lang="nl-BE" b="1" baseline="0" dirty="0" smtClean="0"/>
                        <a:t> d</a:t>
                      </a:r>
                      <a:r>
                        <a:rPr lang="nl-BE" b="1" dirty="0" smtClean="0"/>
                        <a:t>ignity, integrity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X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X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X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b="1" dirty="0" smtClean="0"/>
                        <a:t>Non-discrimination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X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X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b="1" dirty="0" smtClean="0"/>
                        <a:t>Privacy,</a:t>
                      </a:r>
                      <a:r>
                        <a:rPr lang="nl-BE" b="1" baseline="0" dirty="0" smtClean="0"/>
                        <a:t> </a:t>
                      </a:r>
                      <a:br>
                        <a:rPr lang="nl-BE" b="1" baseline="0" dirty="0" smtClean="0"/>
                      </a:br>
                      <a:r>
                        <a:rPr lang="nl-BE" b="1" baseline="0" dirty="0" smtClean="0"/>
                        <a:t>data protection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X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X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X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X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b="1" dirty="0" smtClean="0"/>
                        <a:t>Self-determination,</a:t>
                      </a:r>
                      <a:r>
                        <a:rPr lang="nl-BE" b="1" baseline="0" dirty="0" smtClean="0"/>
                        <a:t> informed consent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X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X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X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b="1" dirty="0" smtClean="0"/>
                        <a:t>Informed choice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X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X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b="1" dirty="0" smtClean="0"/>
                        <a:t>Access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X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X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X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X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b="1" dirty="0" smtClean="0"/>
                        <a:t>Quality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X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X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X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X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b="1" dirty="0" smtClean="0"/>
                        <a:t>Complaint and remedy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X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X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X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b="1" dirty="0" smtClean="0"/>
                        <a:t>Representation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X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X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036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560840" cy="634082"/>
          </a:xfrm>
        </p:spPr>
        <p:txBody>
          <a:bodyPr>
            <a:noAutofit/>
          </a:bodyPr>
          <a:lstStyle/>
          <a:p>
            <a:r>
              <a:rPr lang="nl-BE" sz="3600" dirty="0" smtClean="0"/>
              <a:t>National codification of patients’ rights</a:t>
            </a:r>
            <a:endParaRPr lang="fr-BE" sz="3600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290691" y="6237312"/>
            <a:ext cx="4033837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765175">
              <a:spcBef>
                <a:spcPct val="50000"/>
              </a:spcBef>
              <a:tabLst>
                <a:tab pos="711200" algn="l"/>
                <a:tab pos="850900" algn="l"/>
              </a:tabLst>
            </a:pPr>
            <a:r>
              <a:rPr lang="fr-BE" sz="1200" dirty="0" err="1" smtClean="0">
                <a:solidFill>
                  <a:srgbClr val="000000"/>
                </a:solidFill>
                <a:latin typeface="Arial"/>
              </a:rPr>
              <a:t>Updated</a:t>
            </a:r>
            <a:r>
              <a:rPr lang="fr-BE" sz="1200" dirty="0" smtClean="0">
                <a:solidFill>
                  <a:srgbClr val="000000"/>
                </a:solidFill>
                <a:latin typeface="Arial"/>
              </a:rPr>
              <a:t> - </a:t>
            </a:r>
            <a:r>
              <a:rPr lang="fr-BE" sz="1200" dirty="0" err="1" smtClean="0">
                <a:solidFill>
                  <a:srgbClr val="000000"/>
                </a:solidFill>
                <a:latin typeface="Arial"/>
              </a:rPr>
              <a:t>Based</a:t>
            </a:r>
            <a:r>
              <a:rPr lang="fr-BE" sz="1200" dirty="0" smtClean="0">
                <a:solidFill>
                  <a:srgbClr val="000000"/>
                </a:solidFill>
                <a:latin typeface="Arial"/>
              </a:rPr>
              <a:t> on H Nys and T </a:t>
            </a:r>
            <a:r>
              <a:rPr lang="fr-BE" sz="1200" dirty="0" err="1" smtClean="0">
                <a:solidFill>
                  <a:srgbClr val="000000"/>
                </a:solidFill>
                <a:latin typeface="Arial"/>
              </a:rPr>
              <a:t>Goffin</a:t>
            </a:r>
            <a:r>
              <a:rPr lang="fr-BE" sz="1200" dirty="0" smtClean="0">
                <a:solidFill>
                  <a:srgbClr val="000000"/>
                </a:solidFill>
                <a:latin typeface="Arial"/>
              </a:rPr>
              <a:t> (2010)</a:t>
            </a:r>
            <a:endParaRPr lang="fr-FR" sz="1200" dirty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6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0991340"/>
              </p:ext>
            </p:extLst>
          </p:nvPr>
        </p:nvGraphicFramePr>
        <p:xfrm>
          <a:off x="251520" y="1511136"/>
          <a:ext cx="8640960" cy="45821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14463"/>
                <a:gridCol w="1835185"/>
                <a:gridCol w="2078944"/>
                <a:gridCol w="1478153"/>
                <a:gridCol w="178031"/>
                <a:gridCol w="165618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l-BE" sz="1600" b="1" dirty="0" smtClean="0"/>
                        <a:t>Legal (horizontal)</a:t>
                      </a:r>
                      <a:endParaRPr lang="en-GB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b="1" dirty="0" smtClean="0"/>
                        <a:t>Quasi-legal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l-BE" sz="1600" b="1" dirty="0" smtClean="0"/>
                        <a:t>Moral</a:t>
                      </a:r>
                      <a:endParaRPr lang="en-GB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b="1" dirty="0" smtClean="0"/>
                        <a:t>“Sui generis”</a:t>
                      </a:r>
                    </a:p>
                    <a:p>
                      <a:pPr algn="ctr"/>
                      <a:r>
                        <a:rPr lang="nl-BE" sz="1600" b="1" dirty="0" smtClean="0"/>
                        <a:t>private</a:t>
                      </a:r>
                      <a:r>
                        <a:rPr lang="nl-BE" sz="1600" b="1" baseline="0" dirty="0" smtClean="0"/>
                        <a:t> </a:t>
                      </a:r>
                      <a:r>
                        <a:rPr lang="nl-BE" sz="1600" b="1" dirty="0" smtClean="0"/>
                        <a:t>contracts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b="1" dirty="0" smtClean="0"/>
                        <a:t>Generic</a:t>
                      </a:r>
                    </a:p>
                    <a:p>
                      <a:pPr algn="ctr"/>
                      <a:r>
                        <a:rPr lang="nl-BE" sz="1600" b="1" dirty="0" smtClean="0"/>
                        <a:t>private</a:t>
                      </a:r>
                    </a:p>
                    <a:p>
                      <a:pPr algn="ctr"/>
                      <a:r>
                        <a:rPr lang="nl-BE" sz="1600" b="1" dirty="0" smtClean="0"/>
                        <a:t>contracts</a:t>
                      </a:r>
                      <a:endParaRPr lang="en-GB" sz="1600" b="1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nl-BE" sz="1600" b="1" dirty="0" smtClean="0"/>
                        <a:t>Vertical/public</a:t>
                      </a:r>
                      <a:endParaRPr lang="en-GB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22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600" b="1" dirty="0" smtClean="0"/>
                        <a:t>Special</a:t>
                      </a:r>
                      <a:endParaRPr lang="en-GB" sz="16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 smtClean="0"/>
                        <a:t>Netherlands (1994)</a:t>
                      </a:r>
                    </a:p>
                    <a:p>
                      <a:pPr algn="ctr"/>
                      <a:r>
                        <a:rPr lang="nl-BE" sz="1600" dirty="0" smtClean="0"/>
                        <a:t>Estonia (2001)</a:t>
                      </a:r>
                    </a:p>
                    <a:p>
                      <a:pPr algn="ctr"/>
                      <a:r>
                        <a:rPr lang="nl-BE" sz="1600" dirty="0" smtClean="0"/>
                        <a:t>Lithuania (2001)</a:t>
                      </a:r>
                    </a:p>
                    <a:p>
                      <a:pPr algn="ctr"/>
                      <a:r>
                        <a:rPr lang="nl-BE" sz="1600" dirty="0" smtClean="0"/>
                        <a:t>Slovakia (2004)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 smtClean="0"/>
                        <a:t>Hungary (1997)</a:t>
                      </a:r>
                    </a:p>
                    <a:p>
                      <a:pPr algn="ctr"/>
                      <a:r>
                        <a:rPr lang="nl-BE" sz="1600" dirty="0" smtClean="0"/>
                        <a:t>Belgium (2002)</a:t>
                      </a:r>
                    </a:p>
                    <a:p>
                      <a:pPr algn="ctr"/>
                      <a:r>
                        <a:rPr lang="nl-BE" sz="1600" dirty="0" smtClean="0"/>
                        <a:t>Spain (2002)</a:t>
                      </a:r>
                    </a:p>
                    <a:p>
                      <a:pPr algn="ctr"/>
                      <a:r>
                        <a:rPr lang="nl-BE" sz="1600" dirty="0" smtClean="0"/>
                        <a:t>Poland (2009)</a:t>
                      </a:r>
                    </a:p>
                    <a:p>
                      <a:pPr algn="ctr"/>
                      <a:r>
                        <a:rPr lang="nl-BE" sz="1600" dirty="0" smtClean="0"/>
                        <a:t>Latvia (2010)</a:t>
                      </a:r>
                    </a:p>
                    <a:p>
                      <a:pPr algn="ctr"/>
                      <a:r>
                        <a:rPr lang="nl-BE" sz="1600" dirty="0" smtClean="0"/>
                        <a:t>Czech Republic (2011)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600" dirty="0" smtClean="0"/>
                        <a:t>Germany (2013)</a:t>
                      </a:r>
                    </a:p>
                    <a:p>
                      <a:pPr algn="ctr"/>
                      <a:r>
                        <a:rPr lang="nl-BE" sz="1600" dirty="0" smtClean="0"/>
                        <a:t>Luxembourg (2014)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600" dirty="0" smtClean="0"/>
                        <a:t>Finland (1992)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600" dirty="0" smtClean="0"/>
                        <a:t>Iceland (1997)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600" dirty="0" smtClean="0"/>
                        <a:t>Norway (1999)</a:t>
                      </a:r>
                    </a:p>
                    <a:p>
                      <a:pPr algn="ctr"/>
                      <a:r>
                        <a:rPr lang="nl-BE" sz="1600" dirty="0" smtClean="0"/>
                        <a:t>France (2002)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600" dirty="0" smtClean="0"/>
                        <a:t>Romania (2003)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600" dirty="0" smtClean="0"/>
                        <a:t>Croatia (2004)</a:t>
                      </a:r>
                    </a:p>
                    <a:p>
                      <a:pPr algn="ctr"/>
                      <a:r>
                        <a:rPr lang="nl-BE" sz="1600" dirty="0" smtClean="0"/>
                        <a:t>Greece (2005)</a:t>
                      </a:r>
                    </a:p>
                    <a:p>
                      <a:pPr algn="ctr"/>
                      <a:r>
                        <a:rPr lang="nl-BE" sz="1600" dirty="0" smtClean="0"/>
                        <a:t>Slovenia (2008)</a:t>
                      </a:r>
                    </a:p>
                    <a:p>
                      <a:pPr algn="ctr"/>
                      <a:r>
                        <a:rPr lang="nl-BE" sz="1600" dirty="0" smtClean="0"/>
                        <a:t>Cyprus (2005)</a:t>
                      </a:r>
                    </a:p>
                    <a:p>
                      <a:pPr algn="ctr"/>
                      <a:r>
                        <a:rPr lang="nl-BE" sz="1600" dirty="0" smtClean="0"/>
                        <a:t>Portugal (2014)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600" dirty="0" smtClean="0"/>
                        <a:t>Denmark (2014)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600" dirty="0" smtClean="0"/>
                        <a:t>Sweden (2015)</a:t>
                      </a:r>
                      <a:endParaRPr lang="en-GB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600" dirty="0" smtClean="0"/>
                        <a:t>Austria (2002)</a:t>
                      </a:r>
                    </a:p>
                    <a:p>
                      <a:pPr algn="ctr"/>
                      <a:r>
                        <a:rPr lang="nl-BE" sz="1600" dirty="0" smtClean="0"/>
                        <a:t>United Kingdom (2009)</a:t>
                      </a:r>
                    </a:p>
                    <a:p>
                      <a:pPr algn="ctr"/>
                      <a:r>
                        <a:rPr lang="nl-BE" sz="1600" dirty="0" smtClean="0"/>
                        <a:t>Ireland (2012)</a:t>
                      </a:r>
                    </a:p>
                    <a:p>
                      <a:pPr algn="ctr"/>
                      <a:r>
                        <a:rPr lang="nl-BE" sz="1600" dirty="0" smtClean="0"/>
                        <a:t>Malta (2016)</a:t>
                      </a:r>
                      <a:endParaRPr lang="en-GB" sz="16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nl-BE" sz="1600" b="1" dirty="0" smtClean="0"/>
                        <a:t>Split</a:t>
                      </a:r>
                      <a:endParaRPr lang="en-GB" sz="1600" b="1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600" dirty="0" smtClean="0"/>
                        <a:t>Bulgaria</a:t>
                      </a:r>
                      <a:r>
                        <a:rPr lang="nl-BE" sz="1600" baseline="0" dirty="0" smtClean="0"/>
                        <a:t> - Italy</a:t>
                      </a:r>
                      <a:endParaRPr lang="en-GB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851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23317"/>
            <a:ext cx="8712968" cy="5030019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From </a:t>
            </a:r>
            <a:r>
              <a:rPr lang="en-GB" dirty="0"/>
              <a:t>declared principles to enforceable rights!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nl-BE" dirty="0" smtClean="0"/>
              <a:t>a </a:t>
            </a:r>
            <a:r>
              <a:rPr lang="nl-BE" dirty="0"/>
              <a:t>toothless tiger?</a:t>
            </a:r>
          </a:p>
          <a:p>
            <a:r>
              <a:rPr lang="nl-BE" b="1" dirty="0" smtClean="0"/>
              <a:t>Enforcement = information + </a:t>
            </a:r>
            <a:br>
              <a:rPr lang="nl-BE" b="1" dirty="0" smtClean="0"/>
            </a:br>
            <a:r>
              <a:rPr lang="nl-BE" b="1" dirty="0" smtClean="0"/>
              <a:t>monitoring + dispute settlement</a:t>
            </a:r>
          </a:p>
          <a:p>
            <a:pPr lvl="1"/>
            <a:r>
              <a:rPr lang="nl-BE" dirty="0" smtClean="0"/>
              <a:t>Better knowledge and awareness</a:t>
            </a:r>
          </a:p>
          <a:p>
            <a:pPr lvl="1"/>
            <a:r>
              <a:rPr lang="nl-BE" dirty="0" smtClean="0"/>
              <a:t>Increased </a:t>
            </a:r>
            <a:r>
              <a:rPr lang="nl-BE" dirty="0"/>
              <a:t>(compliance) </a:t>
            </a:r>
            <a:r>
              <a:rPr lang="nl-BE" dirty="0" smtClean="0"/>
              <a:t>monitoring</a:t>
            </a:r>
          </a:p>
          <a:p>
            <a:pPr lvl="2"/>
            <a:r>
              <a:rPr lang="nl-BE" dirty="0" smtClean="0"/>
              <a:t>Internationally</a:t>
            </a:r>
          </a:p>
          <a:p>
            <a:pPr lvl="2"/>
            <a:r>
              <a:rPr lang="nl-BE" dirty="0" smtClean="0"/>
              <a:t>Nationally</a:t>
            </a:r>
            <a:endParaRPr lang="nl-BE" dirty="0"/>
          </a:p>
          <a:p>
            <a:pPr lvl="1"/>
            <a:r>
              <a:rPr lang="nl-BE" dirty="0" smtClean="0"/>
              <a:t>Dispute settlement: </a:t>
            </a:r>
            <a:r>
              <a:rPr lang="en-GB" dirty="0"/>
              <a:t>Often effective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sanctions </a:t>
            </a:r>
            <a:r>
              <a:rPr lang="en-GB" dirty="0"/>
              <a:t>are lacking for breaches of </a:t>
            </a:r>
            <a:r>
              <a:rPr lang="en-GB" dirty="0" smtClean="0"/>
              <a:t>patients’ rights</a:t>
            </a:r>
            <a:endParaRPr lang="nl-BE" dirty="0" smtClean="0"/>
          </a:p>
          <a:p>
            <a:pPr lvl="2"/>
            <a:r>
              <a:rPr lang="nl-BE" dirty="0" smtClean="0"/>
              <a:t>medical liability often still the main instrument to enforce patients’ rights</a:t>
            </a:r>
            <a:endParaRPr lang="en-GB" dirty="0"/>
          </a:p>
          <a:p>
            <a:pPr lvl="2"/>
            <a:endParaRPr lang="en-GB" dirty="0"/>
          </a:p>
          <a:p>
            <a:endParaRPr lang="en-GB" dirty="0"/>
          </a:p>
        </p:txBody>
      </p:sp>
      <p:pic>
        <p:nvPicPr>
          <p:cNvPr id="4098" name="Picture 2" descr="Afbeeldingsresultaat voor toothless tig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2218673"/>
            <a:ext cx="2592288" cy="272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Enforcement: the weak link!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612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69976" y="274638"/>
            <a:ext cx="7550496" cy="634082"/>
          </a:xfrm>
        </p:spPr>
        <p:txBody>
          <a:bodyPr>
            <a:normAutofit fontScale="90000"/>
          </a:bodyPr>
          <a:lstStyle/>
          <a:p>
            <a:r>
              <a:rPr lang="nl-BE" dirty="0" smtClean="0"/>
              <a:t>Patients’ rights strands</a:t>
            </a:r>
            <a:endParaRPr lang="fr-BE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612803080"/>
              </p:ext>
            </p:extLst>
          </p:nvPr>
        </p:nvGraphicFramePr>
        <p:xfrm>
          <a:off x="611560" y="1444714"/>
          <a:ext cx="7992888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0" y="586798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800" dirty="0" smtClean="0">
                <a:solidFill>
                  <a:prstClr val="black"/>
                </a:solidFill>
              </a:rPr>
              <a:t>Life - Health - Dignity - Integrity - Self-determination – Equity - Transparency</a:t>
            </a:r>
            <a:endParaRPr lang="fr-BE" sz="1800" dirty="0">
              <a:solidFill>
                <a:prstClr val="black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 rot="16200000">
            <a:off x="4608004" y="5265204"/>
            <a:ext cx="360040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BE">
              <a:solidFill>
                <a:prstClr val="white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 rot="16200000">
            <a:off x="1727684" y="5265204"/>
            <a:ext cx="360040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BE">
              <a:solidFill>
                <a:prstClr val="white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 rot="16200000">
            <a:off x="7416316" y="5265205"/>
            <a:ext cx="360040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BE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124744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i="1" dirty="0" smtClean="0"/>
              <a:t>How do they apply in a cross-border care context?</a:t>
            </a:r>
            <a:endParaRPr lang="fr-BE" i="1" dirty="0"/>
          </a:p>
        </p:txBody>
      </p:sp>
    </p:spTree>
    <p:extLst>
      <p:ext uri="{BB962C8B-B14F-4D97-AF65-F5344CB8AC3E}">
        <p14:creationId xmlns:p14="http://schemas.microsoft.com/office/powerpoint/2010/main" val="4220956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10" grpId="0" animBg="1"/>
      <p:bldP spid="11" grpId="0" animBg="1"/>
      <p:bldP spid="12" grpId="0" animBg="1"/>
      <p:bldP spid="8" grpId="0"/>
    </p:bldLst>
  </p:timing>
</p:sld>
</file>

<file path=ppt/theme/theme1.xml><?xml version="1.0" encoding="utf-8"?>
<a:theme xmlns:a="http://schemas.openxmlformats.org/drawingml/2006/main" name="OBS template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OBS template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BS template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OBS template3</Template>
  <TotalTime>19181</TotalTime>
  <Words>1413</Words>
  <Application>Microsoft Office PowerPoint</Application>
  <PresentationFormat>On-screen Show (4:3)</PresentationFormat>
  <Paragraphs>270</Paragraphs>
  <Slides>17</Slides>
  <Notes>6</Notes>
  <HiddenSlides>5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ＭＳ Ｐゴシック</vt:lpstr>
      <vt:lpstr>Arial</vt:lpstr>
      <vt:lpstr>Calibri</vt:lpstr>
      <vt:lpstr>Times New Roman</vt:lpstr>
      <vt:lpstr>Verdana</vt:lpstr>
      <vt:lpstr>OBS template3</vt:lpstr>
      <vt:lpstr>Default Design</vt:lpstr>
      <vt:lpstr>5_OBS template3</vt:lpstr>
      <vt:lpstr>Office Theme</vt:lpstr>
      <vt:lpstr>1_OBS template3</vt:lpstr>
      <vt:lpstr>Patients’ rights in the European Union: from recognition to implementation   Focus on rights relevant to the cross-border care Directive</vt:lpstr>
      <vt:lpstr>PowerPoint Presentation</vt:lpstr>
      <vt:lpstr>Patients’ Rights in the European Union  Mapping eXcercise (PRE-MaX - 2015)</vt:lpstr>
      <vt:lpstr>Cross-border care and patients’ rights?</vt:lpstr>
      <vt:lpstr>Patients’ rights development</vt:lpstr>
      <vt:lpstr>International framework promoting the development of (general) patients’ rights</vt:lpstr>
      <vt:lpstr>National codification of patients’ rights</vt:lpstr>
      <vt:lpstr>Enforcement: the weak link!</vt:lpstr>
      <vt:lpstr>Patients’ rights strands</vt:lpstr>
      <vt:lpstr>Directive 2011/24/EU on the application of  patients’ rights in cross-border health care</vt:lpstr>
      <vt:lpstr>Dual system for reimbursement of XB-care</vt:lpstr>
      <vt:lpstr>Conditions for reimbursement  under Directive 2011/24/EU</vt:lpstr>
      <vt:lpstr>Self-determination and confidentiality</vt:lpstr>
      <vt:lpstr>Informed choice of provider and options</vt:lpstr>
      <vt:lpstr>Quality and Safety standards</vt:lpstr>
      <vt:lpstr>Conclusions</vt:lpstr>
      <vt:lpstr>Analysing Health Systems and Policies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wpa</dc:creator>
  <cp:lastModifiedBy>Events</cp:lastModifiedBy>
  <cp:revision>545</cp:revision>
  <cp:lastPrinted>2017-11-29T11:46:09Z</cp:lastPrinted>
  <dcterms:created xsi:type="dcterms:W3CDTF">2013-10-02T13:13:07Z</dcterms:created>
  <dcterms:modified xsi:type="dcterms:W3CDTF">2017-12-04T10:24:51Z</dcterms:modified>
</cp:coreProperties>
</file>