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 id="2147483670" r:id="rId3"/>
    <p:sldMasterId id="2147483679" r:id="rId4"/>
  </p:sldMasterIdLst>
  <p:notesMasterIdLst>
    <p:notesMasterId r:id="rId47"/>
  </p:notesMasterIdLst>
  <p:handoutMasterIdLst>
    <p:handoutMasterId r:id="rId48"/>
  </p:handoutMasterIdLst>
  <p:sldIdLst>
    <p:sldId id="256" r:id="rId5"/>
    <p:sldId id="263" r:id="rId6"/>
    <p:sldId id="260" r:id="rId7"/>
    <p:sldId id="286" r:id="rId8"/>
    <p:sldId id="287" r:id="rId9"/>
    <p:sldId id="288" r:id="rId10"/>
    <p:sldId id="289" r:id="rId11"/>
    <p:sldId id="290" r:id="rId12"/>
    <p:sldId id="291" r:id="rId13"/>
    <p:sldId id="292" r:id="rId14"/>
    <p:sldId id="293" r:id="rId15"/>
    <p:sldId id="294" r:id="rId16"/>
    <p:sldId id="295" r:id="rId17"/>
    <p:sldId id="296" r:id="rId18"/>
    <p:sldId id="297" r:id="rId19"/>
    <p:sldId id="298" r:id="rId20"/>
    <p:sldId id="299" r:id="rId21"/>
    <p:sldId id="300" r:id="rId22"/>
    <p:sldId id="301" r:id="rId23"/>
    <p:sldId id="302" r:id="rId24"/>
    <p:sldId id="303" r:id="rId25"/>
    <p:sldId id="304" r:id="rId26"/>
    <p:sldId id="264" r:id="rId27"/>
    <p:sldId id="269" r:id="rId28"/>
    <p:sldId id="270" r:id="rId29"/>
    <p:sldId id="277" r:id="rId30"/>
    <p:sldId id="271" r:id="rId31"/>
    <p:sldId id="272" r:id="rId32"/>
    <p:sldId id="273" r:id="rId33"/>
    <p:sldId id="275" r:id="rId34"/>
    <p:sldId id="276" r:id="rId35"/>
    <p:sldId id="281" r:id="rId36"/>
    <p:sldId id="278" r:id="rId37"/>
    <p:sldId id="282" r:id="rId38"/>
    <p:sldId id="261" r:id="rId39"/>
    <p:sldId id="279" r:id="rId40"/>
    <p:sldId id="262" r:id="rId41"/>
    <p:sldId id="267" r:id="rId42"/>
    <p:sldId id="283" r:id="rId43"/>
    <p:sldId id="284" r:id="rId44"/>
    <p:sldId id="285" r:id="rId45"/>
    <p:sldId id="259" r:id="rId46"/>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9" autoAdjust="0"/>
    <p:restoredTop sz="69866" autoAdjust="0"/>
  </p:normalViewPr>
  <p:slideViewPr>
    <p:cSldViewPr snapToGrid="0">
      <p:cViewPr varScale="1">
        <p:scale>
          <a:sx n="80" d="100"/>
          <a:sy n="80" d="100"/>
        </p:scale>
        <p:origin x="2496" y="84"/>
      </p:cViewPr>
      <p:guideLst/>
    </p:cSldViewPr>
  </p:slideViewPr>
  <p:notesTextViewPr>
    <p:cViewPr>
      <p:scale>
        <a:sx n="1" d="1"/>
        <a:sy n="1" d="1"/>
      </p:scale>
      <p:origin x="0" y="0"/>
    </p:cViewPr>
  </p:notesTextViewPr>
  <p:notesViewPr>
    <p:cSldViewPr snapToGrid="0">
      <p:cViewPr varScale="1">
        <p:scale>
          <a:sx n="86" d="100"/>
          <a:sy n="86" d="100"/>
        </p:scale>
        <p:origin x="3852" y="3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theme" Target="theme/theme1.xml"/></Relationships>
</file>

<file path=ppt/diagrams/_rels/data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image" Target="../media/image40.jpeg"/><Relationship Id="rId5" Type="http://schemas.openxmlformats.org/officeDocument/2006/relationships/image" Target="../media/image44.jpeg"/><Relationship Id="rId4" Type="http://schemas.openxmlformats.org/officeDocument/2006/relationships/image" Target="../media/image43.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image" Target="../media/image40.jpeg"/><Relationship Id="rId5" Type="http://schemas.openxmlformats.org/officeDocument/2006/relationships/image" Target="../media/image44.jpeg"/><Relationship Id="rId4" Type="http://schemas.openxmlformats.org/officeDocument/2006/relationships/image" Target="../media/image43.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4316593-7006-4215-BBE3-06D7BBD25302}"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en-US"/>
        </a:p>
      </dgm:t>
    </dgm:pt>
    <dgm:pt modelId="{A4B015E0-AABF-468E-B7CD-43DF103322D0}">
      <dgm:prSet phldrT="[Text]"/>
      <dgm:spPr/>
      <dgm:t>
        <a:bodyPr/>
        <a:lstStyle/>
        <a:p>
          <a:r>
            <a:rPr lang="en-US" dirty="0"/>
            <a:t>Too many patients in the EU are confronted to </a:t>
          </a:r>
          <a:r>
            <a:rPr lang="en-US" b="1" dirty="0"/>
            <a:t>financial hardship </a:t>
          </a:r>
          <a:r>
            <a:rPr lang="en-US" dirty="0"/>
            <a:t>as a result of healthcare costs</a:t>
          </a:r>
        </a:p>
      </dgm:t>
    </dgm:pt>
    <dgm:pt modelId="{2026E02F-21E1-4B02-99D0-FB518A389408}" type="parTrans" cxnId="{5FE9DDB8-F3BD-49A4-934C-24189E0CD560}">
      <dgm:prSet/>
      <dgm:spPr/>
      <dgm:t>
        <a:bodyPr/>
        <a:lstStyle/>
        <a:p>
          <a:endParaRPr lang="en-US"/>
        </a:p>
      </dgm:t>
    </dgm:pt>
    <dgm:pt modelId="{9027AAEE-3859-4451-921E-4BD5609EFA12}" type="sibTrans" cxnId="{5FE9DDB8-F3BD-49A4-934C-24189E0CD560}">
      <dgm:prSet/>
      <dgm:spPr/>
      <dgm:t>
        <a:bodyPr/>
        <a:lstStyle/>
        <a:p>
          <a:endParaRPr lang="en-US"/>
        </a:p>
      </dgm:t>
    </dgm:pt>
    <dgm:pt modelId="{EBA1EDC6-1073-4B8A-9FB8-B13A509401C9}">
      <dgm:prSet phldrT="[Text]"/>
      <dgm:spPr/>
      <dgm:t>
        <a:bodyPr/>
        <a:lstStyle/>
        <a:p>
          <a:r>
            <a:rPr lang="en-GB" dirty="0"/>
            <a:t>There is a lack of appropriate resources being </a:t>
          </a:r>
          <a:r>
            <a:rPr lang="en-GB" b="1" dirty="0"/>
            <a:t>efficiently invested </a:t>
          </a:r>
          <a:r>
            <a:rPr lang="en-GB" dirty="0"/>
            <a:t>in healthcare</a:t>
          </a:r>
          <a:endParaRPr lang="en-US" dirty="0"/>
        </a:p>
      </dgm:t>
    </dgm:pt>
    <dgm:pt modelId="{8A8B8063-2534-4924-88A7-93DCE7832A5B}" type="parTrans" cxnId="{D129A893-C603-4530-BDFF-BFE2DFE1212D}">
      <dgm:prSet/>
      <dgm:spPr/>
      <dgm:t>
        <a:bodyPr/>
        <a:lstStyle/>
        <a:p>
          <a:endParaRPr lang="en-US"/>
        </a:p>
      </dgm:t>
    </dgm:pt>
    <dgm:pt modelId="{4FD73786-25FB-41A9-ABDB-3E59EB6F03F5}" type="sibTrans" cxnId="{D129A893-C603-4530-BDFF-BFE2DFE1212D}">
      <dgm:prSet/>
      <dgm:spPr/>
      <dgm:t>
        <a:bodyPr/>
        <a:lstStyle/>
        <a:p>
          <a:endParaRPr lang="en-US"/>
        </a:p>
      </dgm:t>
    </dgm:pt>
    <dgm:pt modelId="{548A4C46-29AB-41D0-ACA9-A1B85D0B4196}">
      <dgm:prSet phldrT="[Text]"/>
      <dgm:spPr/>
      <dgm:t>
        <a:bodyPr/>
        <a:lstStyle/>
        <a:p>
          <a:r>
            <a:rPr lang="en-US" dirty="0"/>
            <a:t>The safety and </a:t>
          </a:r>
          <a:r>
            <a:rPr lang="en-US" b="1" dirty="0"/>
            <a:t>quality of healthcare </a:t>
          </a:r>
          <a:r>
            <a:rPr lang="en-US" dirty="0"/>
            <a:t>in the EU is unequal, and key aspects of patient centered healthcare are not implemented</a:t>
          </a:r>
        </a:p>
      </dgm:t>
    </dgm:pt>
    <dgm:pt modelId="{D7C7F378-5830-46A7-A119-18B152AB7A32}" type="parTrans" cxnId="{3A0A8730-5AA5-4F53-8937-CB25D62BFFB9}">
      <dgm:prSet/>
      <dgm:spPr/>
      <dgm:t>
        <a:bodyPr/>
        <a:lstStyle/>
        <a:p>
          <a:endParaRPr lang="en-US"/>
        </a:p>
      </dgm:t>
    </dgm:pt>
    <dgm:pt modelId="{F4DE8654-403D-4927-94D1-A88C7A3E6EB3}" type="sibTrans" cxnId="{3A0A8730-5AA5-4F53-8937-CB25D62BFFB9}">
      <dgm:prSet/>
      <dgm:spPr/>
      <dgm:t>
        <a:bodyPr/>
        <a:lstStyle/>
        <a:p>
          <a:endParaRPr lang="en-US"/>
        </a:p>
      </dgm:t>
    </dgm:pt>
    <dgm:pt modelId="{CB304B0B-D155-4BF1-BABC-0C5A1D01426F}">
      <dgm:prSet phldrT="[Text]"/>
      <dgm:spPr/>
      <dgm:t>
        <a:bodyPr/>
        <a:lstStyle/>
        <a:p>
          <a:r>
            <a:rPr lang="en-US" dirty="0"/>
            <a:t>A majority of patients and informal </a:t>
          </a:r>
          <a:r>
            <a:rPr lang="en-US" dirty="0" err="1"/>
            <a:t>carers</a:t>
          </a:r>
          <a:r>
            <a:rPr lang="en-US" dirty="0"/>
            <a:t> are reporting </a:t>
          </a:r>
          <a:r>
            <a:rPr lang="en-US" b="1" dirty="0"/>
            <a:t>experience of stigma </a:t>
          </a:r>
          <a:r>
            <a:rPr lang="en-US" dirty="0"/>
            <a:t>while seeking or receiving healthcare</a:t>
          </a:r>
          <a:endParaRPr lang="en-GB" dirty="0"/>
        </a:p>
      </dgm:t>
    </dgm:pt>
    <dgm:pt modelId="{1831C2A3-4BD8-46D8-8861-23AAC7725634}" type="parTrans" cxnId="{14DDF9CC-8A97-4EF0-8061-1C17F992C961}">
      <dgm:prSet/>
      <dgm:spPr/>
      <dgm:t>
        <a:bodyPr/>
        <a:lstStyle/>
        <a:p>
          <a:endParaRPr lang="en-US"/>
        </a:p>
      </dgm:t>
    </dgm:pt>
    <dgm:pt modelId="{4A61254F-5A7E-4F83-A7B1-2B6A69F1D7EF}" type="sibTrans" cxnId="{14DDF9CC-8A97-4EF0-8061-1C17F992C961}">
      <dgm:prSet/>
      <dgm:spPr/>
      <dgm:t>
        <a:bodyPr/>
        <a:lstStyle/>
        <a:p>
          <a:endParaRPr lang="en-US"/>
        </a:p>
      </dgm:t>
    </dgm:pt>
    <dgm:pt modelId="{A3EF6EF7-5D20-49CF-9A6C-68B24B885FDD}">
      <dgm:prSet phldrT="[Text]"/>
      <dgm:spPr/>
      <dgm:t>
        <a:bodyPr/>
        <a:lstStyle/>
        <a:p>
          <a:r>
            <a:rPr lang="en-US" dirty="0" err="1"/>
            <a:t>Organisational</a:t>
          </a:r>
          <a:r>
            <a:rPr lang="en-US" dirty="0"/>
            <a:t> changes are needed to ensure the package of services covered by the healthcare system is tailored to the needs of patients and to promote better </a:t>
          </a:r>
          <a:r>
            <a:rPr lang="en-US" b="1" dirty="0"/>
            <a:t>coordination of care</a:t>
          </a:r>
          <a:endParaRPr lang="en-GB" dirty="0"/>
        </a:p>
      </dgm:t>
    </dgm:pt>
    <dgm:pt modelId="{A961F569-1279-4B5B-91FC-FFF2E1F5C592}" type="parTrans" cxnId="{549A796B-6CA4-4426-B620-408DEE72C7AF}">
      <dgm:prSet/>
      <dgm:spPr/>
      <dgm:t>
        <a:bodyPr/>
        <a:lstStyle/>
        <a:p>
          <a:endParaRPr lang="en-US"/>
        </a:p>
      </dgm:t>
    </dgm:pt>
    <dgm:pt modelId="{CC82ED73-8DA5-4E78-B437-024E802966E3}" type="sibTrans" cxnId="{549A796B-6CA4-4426-B620-408DEE72C7AF}">
      <dgm:prSet/>
      <dgm:spPr/>
      <dgm:t>
        <a:bodyPr/>
        <a:lstStyle/>
        <a:p>
          <a:endParaRPr lang="en-US"/>
        </a:p>
      </dgm:t>
    </dgm:pt>
    <dgm:pt modelId="{0A1ED77A-387E-4462-B98D-D35C6947676B}" type="pres">
      <dgm:prSet presAssocID="{64316593-7006-4215-BBE3-06D7BBD25302}" presName="linearFlow" presStyleCnt="0">
        <dgm:presLayoutVars>
          <dgm:dir/>
          <dgm:resizeHandles val="exact"/>
        </dgm:presLayoutVars>
      </dgm:prSet>
      <dgm:spPr/>
    </dgm:pt>
    <dgm:pt modelId="{C7AFC031-2016-4EB3-BDC5-75B6324D1A00}" type="pres">
      <dgm:prSet presAssocID="{548A4C46-29AB-41D0-ACA9-A1B85D0B4196}" presName="composite" presStyleCnt="0"/>
      <dgm:spPr/>
    </dgm:pt>
    <dgm:pt modelId="{5B895F55-D249-4A44-9BB7-02658D4BB66C}" type="pres">
      <dgm:prSet presAssocID="{548A4C46-29AB-41D0-ACA9-A1B85D0B4196}" presName="imgShp" presStyleLbl="fgImgPlace1" presStyleIdx="0" presStyleCnt="5"/>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dgm:spPr>
    </dgm:pt>
    <dgm:pt modelId="{D5DF27BD-3C9E-4B85-AC5E-E30502965F80}" type="pres">
      <dgm:prSet presAssocID="{548A4C46-29AB-41D0-ACA9-A1B85D0B4196}" presName="txShp" presStyleLbl="node1" presStyleIdx="0" presStyleCnt="5">
        <dgm:presLayoutVars>
          <dgm:bulletEnabled val="1"/>
        </dgm:presLayoutVars>
      </dgm:prSet>
      <dgm:spPr/>
    </dgm:pt>
    <dgm:pt modelId="{F0E5171E-7D66-4E7E-BB02-43580E28A18D}" type="pres">
      <dgm:prSet presAssocID="{F4DE8654-403D-4927-94D1-A88C7A3E6EB3}" presName="spacing" presStyleCnt="0"/>
      <dgm:spPr/>
    </dgm:pt>
    <dgm:pt modelId="{52C11C90-CB0D-4F8E-8962-2261C5C3F361}" type="pres">
      <dgm:prSet presAssocID="{EBA1EDC6-1073-4B8A-9FB8-B13A509401C9}" presName="composite" presStyleCnt="0"/>
      <dgm:spPr/>
    </dgm:pt>
    <dgm:pt modelId="{C88CDA19-C393-4428-9B8B-0066954E6ACE}" type="pres">
      <dgm:prSet presAssocID="{EBA1EDC6-1073-4B8A-9FB8-B13A509401C9}" presName="imgShp" presStyleLbl="fgImgPlace1" presStyleIdx="1" presStyleCnt="5"/>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dgm:spPr>
    </dgm:pt>
    <dgm:pt modelId="{ECA5843D-DD20-4FE0-B205-F914786B3595}" type="pres">
      <dgm:prSet presAssocID="{EBA1EDC6-1073-4B8A-9FB8-B13A509401C9}" presName="txShp" presStyleLbl="node1" presStyleIdx="1" presStyleCnt="5">
        <dgm:presLayoutVars>
          <dgm:bulletEnabled val="1"/>
        </dgm:presLayoutVars>
      </dgm:prSet>
      <dgm:spPr/>
    </dgm:pt>
    <dgm:pt modelId="{F36D6948-135A-4F56-86F2-34BB4203A13E}" type="pres">
      <dgm:prSet presAssocID="{4FD73786-25FB-41A9-ABDB-3E59EB6F03F5}" presName="spacing" presStyleCnt="0"/>
      <dgm:spPr/>
    </dgm:pt>
    <dgm:pt modelId="{12DDEA89-8B9E-455B-A359-3A8379EF75C8}" type="pres">
      <dgm:prSet presAssocID="{A4B015E0-AABF-468E-B7CD-43DF103322D0}" presName="composite" presStyleCnt="0"/>
      <dgm:spPr/>
    </dgm:pt>
    <dgm:pt modelId="{77C87323-CED8-46BA-9CC1-F563C33141C3}" type="pres">
      <dgm:prSet presAssocID="{A4B015E0-AABF-468E-B7CD-43DF103322D0}" presName="imgShp" presStyleLbl="fgImgPlace1" presStyleIdx="2" presStyleCnt="5"/>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l="-1000" r="-1000"/>
          </a:stretch>
        </a:blipFill>
      </dgm:spPr>
    </dgm:pt>
    <dgm:pt modelId="{567F837C-D64C-41F5-999D-8DCFB5C34F0A}" type="pres">
      <dgm:prSet presAssocID="{A4B015E0-AABF-468E-B7CD-43DF103322D0}" presName="txShp" presStyleLbl="node1" presStyleIdx="2" presStyleCnt="5">
        <dgm:presLayoutVars>
          <dgm:bulletEnabled val="1"/>
        </dgm:presLayoutVars>
      </dgm:prSet>
      <dgm:spPr/>
    </dgm:pt>
    <dgm:pt modelId="{8125BA4A-6637-463D-9A05-781FA2D93C0D}" type="pres">
      <dgm:prSet presAssocID="{9027AAEE-3859-4451-921E-4BD5609EFA12}" presName="spacing" presStyleCnt="0"/>
      <dgm:spPr/>
    </dgm:pt>
    <dgm:pt modelId="{CA8C40B2-414E-4625-A80B-7F1FC6F32688}" type="pres">
      <dgm:prSet presAssocID="{A3EF6EF7-5D20-49CF-9A6C-68B24B885FDD}" presName="composite" presStyleCnt="0"/>
      <dgm:spPr/>
    </dgm:pt>
    <dgm:pt modelId="{9D77792B-3653-474B-8EF5-E036CAE83777}" type="pres">
      <dgm:prSet presAssocID="{A3EF6EF7-5D20-49CF-9A6C-68B24B885FDD}" presName="imgShp" presStyleLbl="fgImgPlace1" presStyleIdx="3" presStyleCnt="5"/>
      <dgm:spPr>
        <a:blipFill>
          <a:blip xmlns:r="http://schemas.openxmlformats.org/officeDocument/2006/relationships" r:embed="rId4" cstate="print">
            <a:extLst>
              <a:ext uri="{28A0092B-C50C-407E-A947-70E740481C1C}">
                <a14:useLocalDpi xmlns:a14="http://schemas.microsoft.com/office/drawing/2010/main" val="0"/>
              </a:ext>
            </a:extLst>
          </a:blip>
          <a:srcRect/>
          <a:stretch>
            <a:fillRect/>
          </a:stretch>
        </a:blipFill>
      </dgm:spPr>
    </dgm:pt>
    <dgm:pt modelId="{10BFE072-6537-4350-80FB-0F9E493F93CD}" type="pres">
      <dgm:prSet presAssocID="{A3EF6EF7-5D20-49CF-9A6C-68B24B885FDD}" presName="txShp" presStyleLbl="node1" presStyleIdx="3" presStyleCnt="5">
        <dgm:presLayoutVars>
          <dgm:bulletEnabled val="1"/>
        </dgm:presLayoutVars>
      </dgm:prSet>
      <dgm:spPr/>
    </dgm:pt>
    <dgm:pt modelId="{564DC3B9-4C29-4A81-A317-9B66BFB160F5}" type="pres">
      <dgm:prSet presAssocID="{CC82ED73-8DA5-4E78-B437-024E802966E3}" presName="spacing" presStyleCnt="0"/>
      <dgm:spPr/>
    </dgm:pt>
    <dgm:pt modelId="{B56F2D5D-3480-4F63-8639-110BF1F194E6}" type="pres">
      <dgm:prSet presAssocID="{CB304B0B-D155-4BF1-BABC-0C5A1D01426F}" presName="composite" presStyleCnt="0"/>
      <dgm:spPr/>
    </dgm:pt>
    <dgm:pt modelId="{97E225CE-5133-4276-B69E-0DF43B61D277}" type="pres">
      <dgm:prSet presAssocID="{CB304B0B-D155-4BF1-BABC-0C5A1D01426F}" presName="imgShp" presStyleLbl="fgImgPlace1" presStyleIdx="4" presStyleCnt="5"/>
      <dgm:spPr>
        <a:blipFill>
          <a:blip xmlns:r="http://schemas.openxmlformats.org/officeDocument/2006/relationships" r:embed="rId5" cstate="print">
            <a:extLst>
              <a:ext uri="{28A0092B-C50C-407E-A947-70E740481C1C}">
                <a14:useLocalDpi xmlns:a14="http://schemas.microsoft.com/office/drawing/2010/main" val="0"/>
              </a:ext>
            </a:extLst>
          </a:blip>
          <a:srcRect/>
          <a:stretch>
            <a:fillRect l="-2000" r="-2000"/>
          </a:stretch>
        </a:blipFill>
      </dgm:spPr>
    </dgm:pt>
    <dgm:pt modelId="{256BCFAA-2A7E-492E-BF7D-F6291777BB77}" type="pres">
      <dgm:prSet presAssocID="{CB304B0B-D155-4BF1-BABC-0C5A1D01426F}" presName="txShp" presStyleLbl="node1" presStyleIdx="4" presStyleCnt="5">
        <dgm:presLayoutVars>
          <dgm:bulletEnabled val="1"/>
        </dgm:presLayoutVars>
      </dgm:prSet>
      <dgm:spPr/>
    </dgm:pt>
  </dgm:ptLst>
  <dgm:cxnLst>
    <dgm:cxn modelId="{ADEAE620-E45C-4F35-AF72-0C1FDE69CDDF}" type="presOf" srcId="{548A4C46-29AB-41D0-ACA9-A1B85D0B4196}" destId="{D5DF27BD-3C9E-4B85-AC5E-E30502965F80}" srcOrd="0" destOrd="0" presId="urn:microsoft.com/office/officeart/2005/8/layout/vList3"/>
    <dgm:cxn modelId="{F96FF42D-61C2-4910-A810-338D8D69579F}" type="presOf" srcId="{A3EF6EF7-5D20-49CF-9A6C-68B24B885FDD}" destId="{10BFE072-6537-4350-80FB-0F9E493F93CD}" srcOrd="0" destOrd="0" presId="urn:microsoft.com/office/officeart/2005/8/layout/vList3"/>
    <dgm:cxn modelId="{3A0A8730-5AA5-4F53-8937-CB25D62BFFB9}" srcId="{64316593-7006-4215-BBE3-06D7BBD25302}" destId="{548A4C46-29AB-41D0-ACA9-A1B85D0B4196}" srcOrd="0" destOrd="0" parTransId="{D7C7F378-5830-46A7-A119-18B152AB7A32}" sibTransId="{F4DE8654-403D-4927-94D1-A88C7A3E6EB3}"/>
    <dgm:cxn modelId="{549A796B-6CA4-4426-B620-408DEE72C7AF}" srcId="{64316593-7006-4215-BBE3-06D7BBD25302}" destId="{A3EF6EF7-5D20-49CF-9A6C-68B24B885FDD}" srcOrd="3" destOrd="0" parTransId="{A961F569-1279-4B5B-91FC-FFF2E1F5C592}" sibTransId="{CC82ED73-8DA5-4E78-B437-024E802966E3}"/>
    <dgm:cxn modelId="{6E0F3780-7DB8-4D62-B6BA-2A5A17480406}" type="presOf" srcId="{64316593-7006-4215-BBE3-06D7BBD25302}" destId="{0A1ED77A-387E-4462-B98D-D35C6947676B}" srcOrd="0" destOrd="0" presId="urn:microsoft.com/office/officeart/2005/8/layout/vList3"/>
    <dgm:cxn modelId="{D129A893-C603-4530-BDFF-BFE2DFE1212D}" srcId="{64316593-7006-4215-BBE3-06D7BBD25302}" destId="{EBA1EDC6-1073-4B8A-9FB8-B13A509401C9}" srcOrd="1" destOrd="0" parTransId="{8A8B8063-2534-4924-88A7-93DCE7832A5B}" sibTransId="{4FD73786-25FB-41A9-ABDB-3E59EB6F03F5}"/>
    <dgm:cxn modelId="{68F4D9A9-5DA1-4105-BDC4-8452DDEE9AFA}" type="presOf" srcId="{EBA1EDC6-1073-4B8A-9FB8-B13A509401C9}" destId="{ECA5843D-DD20-4FE0-B205-F914786B3595}" srcOrd="0" destOrd="0" presId="urn:microsoft.com/office/officeart/2005/8/layout/vList3"/>
    <dgm:cxn modelId="{5FE9DDB8-F3BD-49A4-934C-24189E0CD560}" srcId="{64316593-7006-4215-BBE3-06D7BBD25302}" destId="{A4B015E0-AABF-468E-B7CD-43DF103322D0}" srcOrd="2" destOrd="0" parTransId="{2026E02F-21E1-4B02-99D0-FB518A389408}" sibTransId="{9027AAEE-3859-4451-921E-4BD5609EFA12}"/>
    <dgm:cxn modelId="{F64BB6C4-392A-4057-A55D-E6D77843923A}" type="presOf" srcId="{A4B015E0-AABF-468E-B7CD-43DF103322D0}" destId="{567F837C-D64C-41F5-999D-8DCFB5C34F0A}" srcOrd="0" destOrd="0" presId="urn:microsoft.com/office/officeart/2005/8/layout/vList3"/>
    <dgm:cxn modelId="{14DDF9CC-8A97-4EF0-8061-1C17F992C961}" srcId="{64316593-7006-4215-BBE3-06D7BBD25302}" destId="{CB304B0B-D155-4BF1-BABC-0C5A1D01426F}" srcOrd="4" destOrd="0" parTransId="{1831C2A3-4BD8-46D8-8861-23AAC7725634}" sibTransId="{4A61254F-5A7E-4F83-A7B1-2B6A69F1D7EF}"/>
    <dgm:cxn modelId="{8C87F6D3-D5B9-4AE9-8A11-60C2167C016B}" type="presOf" srcId="{CB304B0B-D155-4BF1-BABC-0C5A1D01426F}" destId="{256BCFAA-2A7E-492E-BF7D-F6291777BB77}" srcOrd="0" destOrd="0" presId="urn:microsoft.com/office/officeart/2005/8/layout/vList3"/>
    <dgm:cxn modelId="{0FD5F61A-0C0E-4402-9455-C2C9CE5D4007}" type="presParOf" srcId="{0A1ED77A-387E-4462-B98D-D35C6947676B}" destId="{C7AFC031-2016-4EB3-BDC5-75B6324D1A00}" srcOrd="0" destOrd="0" presId="urn:microsoft.com/office/officeart/2005/8/layout/vList3"/>
    <dgm:cxn modelId="{AD7DD71A-8316-45DB-B589-4EB688D204E1}" type="presParOf" srcId="{C7AFC031-2016-4EB3-BDC5-75B6324D1A00}" destId="{5B895F55-D249-4A44-9BB7-02658D4BB66C}" srcOrd="0" destOrd="0" presId="urn:microsoft.com/office/officeart/2005/8/layout/vList3"/>
    <dgm:cxn modelId="{53E05B71-E11A-47B9-AAF3-6CC9B29CE636}" type="presParOf" srcId="{C7AFC031-2016-4EB3-BDC5-75B6324D1A00}" destId="{D5DF27BD-3C9E-4B85-AC5E-E30502965F80}" srcOrd="1" destOrd="0" presId="urn:microsoft.com/office/officeart/2005/8/layout/vList3"/>
    <dgm:cxn modelId="{F255D77F-A9CD-475A-B7EA-F2D6BC7B452C}" type="presParOf" srcId="{0A1ED77A-387E-4462-B98D-D35C6947676B}" destId="{F0E5171E-7D66-4E7E-BB02-43580E28A18D}" srcOrd="1" destOrd="0" presId="urn:microsoft.com/office/officeart/2005/8/layout/vList3"/>
    <dgm:cxn modelId="{EBB1ABFD-BD9F-45E3-8DF1-8A34231101D1}" type="presParOf" srcId="{0A1ED77A-387E-4462-B98D-D35C6947676B}" destId="{52C11C90-CB0D-4F8E-8962-2261C5C3F361}" srcOrd="2" destOrd="0" presId="urn:microsoft.com/office/officeart/2005/8/layout/vList3"/>
    <dgm:cxn modelId="{6D7FCBF9-7842-4D90-9DF4-F637F8D3522D}" type="presParOf" srcId="{52C11C90-CB0D-4F8E-8962-2261C5C3F361}" destId="{C88CDA19-C393-4428-9B8B-0066954E6ACE}" srcOrd="0" destOrd="0" presId="urn:microsoft.com/office/officeart/2005/8/layout/vList3"/>
    <dgm:cxn modelId="{523D2B90-3E8C-449A-9C27-C4D964F7C440}" type="presParOf" srcId="{52C11C90-CB0D-4F8E-8962-2261C5C3F361}" destId="{ECA5843D-DD20-4FE0-B205-F914786B3595}" srcOrd="1" destOrd="0" presId="urn:microsoft.com/office/officeart/2005/8/layout/vList3"/>
    <dgm:cxn modelId="{3BDCE5EA-7C07-486F-86EB-38F2B2E2C7C7}" type="presParOf" srcId="{0A1ED77A-387E-4462-B98D-D35C6947676B}" destId="{F36D6948-135A-4F56-86F2-34BB4203A13E}" srcOrd="3" destOrd="0" presId="urn:microsoft.com/office/officeart/2005/8/layout/vList3"/>
    <dgm:cxn modelId="{70A5A81B-6272-4D4B-8262-C933D024D26E}" type="presParOf" srcId="{0A1ED77A-387E-4462-B98D-D35C6947676B}" destId="{12DDEA89-8B9E-455B-A359-3A8379EF75C8}" srcOrd="4" destOrd="0" presId="urn:microsoft.com/office/officeart/2005/8/layout/vList3"/>
    <dgm:cxn modelId="{5C4F2295-5A32-47F6-BAF2-695D43031AA2}" type="presParOf" srcId="{12DDEA89-8B9E-455B-A359-3A8379EF75C8}" destId="{77C87323-CED8-46BA-9CC1-F563C33141C3}" srcOrd="0" destOrd="0" presId="urn:microsoft.com/office/officeart/2005/8/layout/vList3"/>
    <dgm:cxn modelId="{B3951207-D8A6-470D-AAED-21807FD4A17C}" type="presParOf" srcId="{12DDEA89-8B9E-455B-A359-3A8379EF75C8}" destId="{567F837C-D64C-41F5-999D-8DCFB5C34F0A}" srcOrd="1" destOrd="0" presId="urn:microsoft.com/office/officeart/2005/8/layout/vList3"/>
    <dgm:cxn modelId="{88955BB6-1419-4ACF-8ABB-4200FCD2BDB7}" type="presParOf" srcId="{0A1ED77A-387E-4462-B98D-D35C6947676B}" destId="{8125BA4A-6637-463D-9A05-781FA2D93C0D}" srcOrd="5" destOrd="0" presId="urn:microsoft.com/office/officeart/2005/8/layout/vList3"/>
    <dgm:cxn modelId="{3DF1BF12-3331-44CA-8A32-3764B1B981AC}" type="presParOf" srcId="{0A1ED77A-387E-4462-B98D-D35C6947676B}" destId="{CA8C40B2-414E-4625-A80B-7F1FC6F32688}" srcOrd="6" destOrd="0" presId="urn:microsoft.com/office/officeart/2005/8/layout/vList3"/>
    <dgm:cxn modelId="{E1CC8042-1DFC-4FCE-8289-909C9DDC38F9}" type="presParOf" srcId="{CA8C40B2-414E-4625-A80B-7F1FC6F32688}" destId="{9D77792B-3653-474B-8EF5-E036CAE83777}" srcOrd="0" destOrd="0" presId="urn:microsoft.com/office/officeart/2005/8/layout/vList3"/>
    <dgm:cxn modelId="{ED5C5344-C831-4FB6-AEE8-92EB4B49D04F}" type="presParOf" srcId="{CA8C40B2-414E-4625-A80B-7F1FC6F32688}" destId="{10BFE072-6537-4350-80FB-0F9E493F93CD}" srcOrd="1" destOrd="0" presId="urn:microsoft.com/office/officeart/2005/8/layout/vList3"/>
    <dgm:cxn modelId="{B69F97B6-46FE-40C0-93B8-208A69345318}" type="presParOf" srcId="{0A1ED77A-387E-4462-B98D-D35C6947676B}" destId="{564DC3B9-4C29-4A81-A317-9B66BFB160F5}" srcOrd="7" destOrd="0" presId="urn:microsoft.com/office/officeart/2005/8/layout/vList3"/>
    <dgm:cxn modelId="{9A6F1D87-088B-47DC-AE5C-424FC0B7A041}" type="presParOf" srcId="{0A1ED77A-387E-4462-B98D-D35C6947676B}" destId="{B56F2D5D-3480-4F63-8639-110BF1F194E6}" srcOrd="8" destOrd="0" presId="urn:microsoft.com/office/officeart/2005/8/layout/vList3"/>
    <dgm:cxn modelId="{46D8D311-F480-4803-B38B-02CBB3906BB9}" type="presParOf" srcId="{B56F2D5D-3480-4F63-8639-110BF1F194E6}" destId="{97E225CE-5133-4276-B69E-0DF43B61D277}" srcOrd="0" destOrd="0" presId="urn:microsoft.com/office/officeart/2005/8/layout/vList3"/>
    <dgm:cxn modelId="{E47D07FE-C935-4279-9EE8-919BEFBAF38A}" type="presParOf" srcId="{B56F2D5D-3480-4F63-8639-110BF1F194E6}" destId="{256BCFAA-2A7E-492E-BF7D-F6291777BB77}"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DF27BD-3C9E-4B85-AC5E-E30502965F80}">
      <dsp:nvSpPr>
        <dsp:cNvPr id="0" name=""/>
        <dsp:cNvSpPr/>
      </dsp:nvSpPr>
      <dsp:spPr>
        <a:xfrm rot="10800000">
          <a:off x="1983589" y="2344"/>
          <a:ext cx="7087027" cy="794046"/>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0152" tIns="60960" rIns="113792" bIns="60960" numCol="1" spcCol="1270" anchor="ctr" anchorCtr="0">
          <a:noAutofit/>
        </a:bodyPr>
        <a:lstStyle/>
        <a:p>
          <a:pPr marL="0" lvl="0" indent="0" algn="ctr" defTabSz="711200">
            <a:lnSpc>
              <a:spcPct val="90000"/>
            </a:lnSpc>
            <a:spcBef>
              <a:spcPct val="0"/>
            </a:spcBef>
            <a:spcAft>
              <a:spcPct val="35000"/>
            </a:spcAft>
            <a:buNone/>
          </a:pPr>
          <a:r>
            <a:rPr lang="en-US" sz="1600" kern="1200" dirty="0"/>
            <a:t>The safety and </a:t>
          </a:r>
          <a:r>
            <a:rPr lang="en-US" sz="1600" b="1" kern="1200" dirty="0"/>
            <a:t>quality of healthcare </a:t>
          </a:r>
          <a:r>
            <a:rPr lang="en-US" sz="1600" kern="1200" dirty="0"/>
            <a:t>in the EU is unequal, and key aspects of patient centered healthcare are not implemented</a:t>
          </a:r>
        </a:p>
      </dsp:txBody>
      <dsp:txXfrm rot="10800000">
        <a:off x="2182100" y="2344"/>
        <a:ext cx="6888516" cy="794046"/>
      </dsp:txXfrm>
    </dsp:sp>
    <dsp:sp modelId="{5B895F55-D249-4A44-9BB7-02658D4BB66C}">
      <dsp:nvSpPr>
        <dsp:cNvPr id="0" name=""/>
        <dsp:cNvSpPr/>
      </dsp:nvSpPr>
      <dsp:spPr>
        <a:xfrm>
          <a:off x="1586566" y="2344"/>
          <a:ext cx="794046" cy="794046"/>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CA5843D-DD20-4FE0-B205-F914786B3595}">
      <dsp:nvSpPr>
        <dsp:cNvPr id="0" name=""/>
        <dsp:cNvSpPr/>
      </dsp:nvSpPr>
      <dsp:spPr>
        <a:xfrm rot="10800000">
          <a:off x="1983589" y="1033419"/>
          <a:ext cx="7087027" cy="794046"/>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0152" tIns="60960" rIns="113792" bIns="60960" numCol="1" spcCol="1270" anchor="ctr" anchorCtr="0">
          <a:noAutofit/>
        </a:bodyPr>
        <a:lstStyle/>
        <a:p>
          <a:pPr marL="0" lvl="0" indent="0" algn="ctr" defTabSz="711200">
            <a:lnSpc>
              <a:spcPct val="90000"/>
            </a:lnSpc>
            <a:spcBef>
              <a:spcPct val="0"/>
            </a:spcBef>
            <a:spcAft>
              <a:spcPct val="35000"/>
            </a:spcAft>
            <a:buNone/>
          </a:pPr>
          <a:r>
            <a:rPr lang="en-GB" sz="1600" kern="1200" dirty="0"/>
            <a:t>There is a lack of appropriate resources being </a:t>
          </a:r>
          <a:r>
            <a:rPr lang="en-GB" sz="1600" b="1" kern="1200" dirty="0"/>
            <a:t>efficiently invested </a:t>
          </a:r>
          <a:r>
            <a:rPr lang="en-GB" sz="1600" kern="1200" dirty="0"/>
            <a:t>in healthcare</a:t>
          </a:r>
          <a:endParaRPr lang="en-US" sz="1600" kern="1200" dirty="0"/>
        </a:p>
      </dsp:txBody>
      <dsp:txXfrm rot="10800000">
        <a:off x="2182100" y="1033419"/>
        <a:ext cx="6888516" cy="794046"/>
      </dsp:txXfrm>
    </dsp:sp>
    <dsp:sp modelId="{C88CDA19-C393-4428-9B8B-0066954E6ACE}">
      <dsp:nvSpPr>
        <dsp:cNvPr id="0" name=""/>
        <dsp:cNvSpPr/>
      </dsp:nvSpPr>
      <dsp:spPr>
        <a:xfrm>
          <a:off x="1586566" y="1033419"/>
          <a:ext cx="794046" cy="794046"/>
        </a:xfrm>
        <a:prstGeom prst="ellipse">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67F837C-D64C-41F5-999D-8DCFB5C34F0A}">
      <dsp:nvSpPr>
        <dsp:cNvPr id="0" name=""/>
        <dsp:cNvSpPr/>
      </dsp:nvSpPr>
      <dsp:spPr>
        <a:xfrm rot="10800000">
          <a:off x="1983589" y="2064494"/>
          <a:ext cx="7087027" cy="794046"/>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0152" tIns="60960" rIns="113792" bIns="60960" numCol="1" spcCol="1270" anchor="ctr" anchorCtr="0">
          <a:noAutofit/>
        </a:bodyPr>
        <a:lstStyle/>
        <a:p>
          <a:pPr marL="0" lvl="0" indent="0" algn="ctr" defTabSz="711200">
            <a:lnSpc>
              <a:spcPct val="90000"/>
            </a:lnSpc>
            <a:spcBef>
              <a:spcPct val="0"/>
            </a:spcBef>
            <a:spcAft>
              <a:spcPct val="35000"/>
            </a:spcAft>
            <a:buNone/>
          </a:pPr>
          <a:r>
            <a:rPr lang="en-US" sz="1600" kern="1200" dirty="0"/>
            <a:t>Too many patients in the EU are confronted to </a:t>
          </a:r>
          <a:r>
            <a:rPr lang="en-US" sz="1600" b="1" kern="1200" dirty="0"/>
            <a:t>financial hardship </a:t>
          </a:r>
          <a:r>
            <a:rPr lang="en-US" sz="1600" kern="1200" dirty="0"/>
            <a:t>as a result of healthcare costs</a:t>
          </a:r>
        </a:p>
      </dsp:txBody>
      <dsp:txXfrm rot="10800000">
        <a:off x="2182100" y="2064494"/>
        <a:ext cx="6888516" cy="794046"/>
      </dsp:txXfrm>
    </dsp:sp>
    <dsp:sp modelId="{77C87323-CED8-46BA-9CC1-F563C33141C3}">
      <dsp:nvSpPr>
        <dsp:cNvPr id="0" name=""/>
        <dsp:cNvSpPr/>
      </dsp:nvSpPr>
      <dsp:spPr>
        <a:xfrm>
          <a:off x="1586566" y="2064494"/>
          <a:ext cx="794046" cy="794046"/>
        </a:xfrm>
        <a:prstGeom prst="ellipse">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l="-1000" r="-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0BFE072-6537-4350-80FB-0F9E493F93CD}">
      <dsp:nvSpPr>
        <dsp:cNvPr id="0" name=""/>
        <dsp:cNvSpPr/>
      </dsp:nvSpPr>
      <dsp:spPr>
        <a:xfrm rot="10800000">
          <a:off x="1983589" y="3095569"/>
          <a:ext cx="7087027" cy="794046"/>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0152" tIns="60960" rIns="113792" bIns="60960" numCol="1" spcCol="1270" anchor="ctr" anchorCtr="0">
          <a:noAutofit/>
        </a:bodyPr>
        <a:lstStyle/>
        <a:p>
          <a:pPr marL="0" lvl="0" indent="0" algn="ctr" defTabSz="711200">
            <a:lnSpc>
              <a:spcPct val="90000"/>
            </a:lnSpc>
            <a:spcBef>
              <a:spcPct val="0"/>
            </a:spcBef>
            <a:spcAft>
              <a:spcPct val="35000"/>
            </a:spcAft>
            <a:buNone/>
          </a:pPr>
          <a:r>
            <a:rPr lang="en-US" sz="1600" kern="1200" dirty="0" err="1"/>
            <a:t>Organisational</a:t>
          </a:r>
          <a:r>
            <a:rPr lang="en-US" sz="1600" kern="1200" dirty="0"/>
            <a:t> changes are needed to ensure the package of services covered by the healthcare system is tailored to the needs of patients and to promote better </a:t>
          </a:r>
          <a:r>
            <a:rPr lang="en-US" sz="1600" b="1" kern="1200" dirty="0"/>
            <a:t>coordination of care</a:t>
          </a:r>
          <a:endParaRPr lang="en-GB" sz="1600" kern="1200" dirty="0"/>
        </a:p>
      </dsp:txBody>
      <dsp:txXfrm rot="10800000">
        <a:off x="2182100" y="3095569"/>
        <a:ext cx="6888516" cy="794046"/>
      </dsp:txXfrm>
    </dsp:sp>
    <dsp:sp modelId="{9D77792B-3653-474B-8EF5-E036CAE83777}">
      <dsp:nvSpPr>
        <dsp:cNvPr id="0" name=""/>
        <dsp:cNvSpPr/>
      </dsp:nvSpPr>
      <dsp:spPr>
        <a:xfrm>
          <a:off x="1586566" y="3095569"/>
          <a:ext cx="794046" cy="794046"/>
        </a:xfrm>
        <a:prstGeom prst="ellipse">
          <a:avLst/>
        </a:prstGeom>
        <a:blipFill>
          <a:blip xmlns:r="http://schemas.openxmlformats.org/officeDocument/2006/relationships" r:embed="rId4" cstate="print">
            <a:extLst>
              <a:ext uri="{28A0092B-C50C-407E-A947-70E740481C1C}">
                <a14:useLocalDpi xmlns:a14="http://schemas.microsoft.com/office/drawing/2010/main" val="0"/>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56BCFAA-2A7E-492E-BF7D-F6291777BB77}">
      <dsp:nvSpPr>
        <dsp:cNvPr id="0" name=""/>
        <dsp:cNvSpPr/>
      </dsp:nvSpPr>
      <dsp:spPr>
        <a:xfrm rot="10800000">
          <a:off x="1983589" y="4126643"/>
          <a:ext cx="7087027" cy="794046"/>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0152" tIns="60960" rIns="113792" bIns="60960" numCol="1" spcCol="1270" anchor="ctr" anchorCtr="0">
          <a:noAutofit/>
        </a:bodyPr>
        <a:lstStyle/>
        <a:p>
          <a:pPr marL="0" lvl="0" indent="0" algn="ctr" defTabSz="711200">
            <a:lnSpc>
              <a:spcPct val="90000"/>
            </a:lnSpc>
            <a:spcBef>
              <a:spcPct val="0"/>
            </a:spcBef>
            <a:spcAft>
              <a:spcPct val="35000"/>
            </a:spcAft>
            <a:buNone/>
          </a:pPr>
          <a:r>
            <a:rPr lang="en-US" sz="1600" kern="1200" dirty="0"/>
            <a:t>A majority of patients and informal </a:t>
          </a:r>
          <a:r>
            <a:rPr lang="en-US" sz="1600" kern="1200" dirty="0" err="1"/>
            <a:t>carers</a:t>
          </a:r>
          <a:r>
            <a:rPr lang="en-US" sz="1600" kern="1200" dirty="0"/>
            <a:t> are reporting </a:t>
          </a:r>
          <a:r>
            <a:rPr lang="en-US" sz="1600" b="1" kern="1200" dirty="0"/>
            <a:t>experience of stigma </a:t>
          </a:r>
          <a:r>
            <a:rPr lang="en-US" sz="1600" kern="1200" dirty="0"/>
            <a:t>while seeking or receiving healthcare</a:t>
          </a:r>
          <a:endParaRPr lang="en-GB" sz="1600" kern="1200" dirty="0"/>
        </a:p>
      </dsp:txBody>
      <dsp:txXfrm rot="10800000">
        <a:off x="2182100" y="4126643"/>
        <a:ext cx="6888516" cy="794046"/>
      </dsp:txXfrm>
    </dsp:sp>
    <dsp:sp modelId="{97E225CE-5133-4276-B69E-0DF43B61D277}">
      <dsp:nvSpPr>
        <dsp:cNvPr id="0" name=""/>
        <dsp:cNvSpPr/>
      </dsp:nvSpPr>
      <dsp:spPr>
        <a:xfrm>
          <a:off x="1586566" y="4126643"/>
          <a:ext cx="794046" cy="794046"/>
        </a:xfrm>
        <a:prstGeom prst="ellipse">
          <a:avLst/>
        </a:prstGeom>
        <a:blipFill>
          <a:blip xmlns:r="http://schemas.openxmlformats.org/officeDocument/2006/relationships" r:embed="rId5" cstate="print">
            <a:extLst>
              <a:ext uri="{28A0092B-C50C-407E-A947-70E740481C1C}">
                <a14:useLocalDpi xmlns:a14="http://schemas.microsoft.com/office/drawing/2010/main" val="0"/>
              </a:ext>
            </a:extLst>
          </a:blip>
          <a:srcRect/>
          <a:stretch>
            <a:fillRect l="-2000" r="-2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B1BAD730-2AC3-4943-B5BD-E939F8C009C4}" type="datetimeFigureOut">
              <a:rPr lang="en-GB" smtClean="0"/>
              <a:t>19/10/2017</a:t>
            </a:fld>
            <a:endParaRPr lang="en-GB"/>
          </a:p>
        </p:txBody>
      </p:sp>
      <p:sp>
        <p:nvSpPr>
          <p:cNvPr id="4" name="Footer Placeholder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E430684D-BFDD-44E8-8F89-D2660432B6BE}" type="slidenum">
              <a:rPr lang="en-GB" smtClean="0"/>
              <a:t>‹#›</a:t>
            </a:fld>
            <a:endParaRPr lang="en-GB"/>
          </a:p>
        </p:txBody>
      </p:sp>
    </p:spTree>
    <p:extLst>
      <p:ext uri="{BB962C8B-B14F-4D97-AF65-F5344CB8AC3E}">
        <p14:creationId xmlns:p14="http://schemas.microsoft.com/office/powerpoint/2010/main" val="23184964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87E66990-1E5F-4481-B702-A3BE9CB322F5}" type="datetimeFigureOut">
              <a:rPr lang="en-GB" smtClean="0"/>
              <a:t>19/10/2017</a:t>
            </a:fld>
            <a:endParaRPr lang="en-GB"/>
          </a:p>
        </p:txBody>
      </p:sp>
      <p:sp>
        <p:nvSpPr>
          <p:cNvPr id="4" name="Slide Image Placeholder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830F5AE3-7FFF-450E-9D98-7E859783017A}" type="slidenum">
              <a:rPr lang="en-GB" smtClean="0"/>
              <a:t>‹#›</a:t>
            </a:fld>
            <a:endParaRPr lang="en-GB"/>
          </a:p>
        </p:txBody>
      </p:sp>
    </p:spTree>
    <p:extLst>
      <p:ext uri="{BB962C8B-B14F-4D97-AF65-F5344CB8AC3E}">
        <p14:creationId xmlns:p14="http://schemas.microsoft.com/office/powerpoint/2010/main" val="1796885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6A63D6FD-0B6F-4954-AF65-D74BDECBE26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9255549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6A63D6FD-0B6F-4954-AF65-D74BDECBE26F}" type="slidenum">
              <a:rPr lang="en-US" smtClean="0"/>
              <a:pPr>
                <a:defRPr/>
              </a:pPr>
              <a:t>31</a:t>
            </a:fld>
            <a:endParaRPr lang="en-US" dirty="0"/>
          </a:p>
        </p:txBody>
      </p:sp>
    </p:spTree>
    <p:extLst>
      <p:ext uri="{BB962C8B-B14F-4D97-AF65-F5344CB8AC3E}">
        <p14:creationId xmlns:p14="http://schemas.microsoft.com/office/powerpoint/2010/main" val="38602356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Glow sticks in a cased – trace the impact / outreach of the cascade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Are there any members that already have or are planning to </a:t>
            </a:r>
            <a:r>
              <a:rPr lang="en-US" b="1" baseline="0" dirty="0" err="1"/>
              <a:t>organise</a:t>
            </a:r>
            <a:r>
              <a:rPr lang="en-US" b="1" baseline="0" dirty="0"/>
              <a:t> an event or meeting on access to healthcare where they will use </a:t>
            </a:r>
            <a:r>
              <a:rPr lang="en-US" b="1" baseline="0" dirty="0" err="1"/>
              <a:t>epf</a:t>
            </a:r>
            <a:r>
              <a:rPr lang="en-US" b="1" baseline="0" dirty="0"/>
              <a:t> campaign tools or messages to support their advocacy efforts?</a:t>
            </a:r>
            <a:endParaRPr lang="en-US" b="1" dirty="0"/>
          </a:p>
          <a:p>
            <a:endParaRPr lang="en-US" b="1" dirty="0"/>
          </a:p>
          <a:p>
            <a:r>
              <a:rPr lang="en-US" b="1" dirty="0"/>
              <a:t>The</a:t>
            </a:r>
            <a:r>
              <a:rPr lang="en-US" b="1" baseline="0" dirty="0"/>
              <a:t> </a:t>
            </a:r>
            <a:r>
              <a:rPr lang="en-US" b="1" dirty="0"/>
              <a:t>effectiveness of the campaign will increase substantially if</a:t>
            </a:r>
            <a:r>
              <a:rPr lang="en-US" b="1" baseline="0" dirty="0"/>
              <a:t> you take ownership of it and use it to support your own work and activities.</a:t>
            </a:r>
            <a:endParaRPr lang="en-US" b="0" dirty="0"/>
          </a:p>
          <a:p>
            <a:endParaRPr lang="en-US" b="0" dirty="0"/>
          </a:p>
          <a:p>
            <a:r>
              <a:rPr lang="en-US" b="0" dirty="0"/>
              <a:t>This campaign</a:t>
            </a:r>
            <a:r>
              <a:rPr lang="en-US" b="0" baseline="0" dirty="0"/>
              <a:t> belongs to you. (can’t afford to spread ourselves too thin and members can focus in on what is of importance to them) (will only work if resonated at a national level)</a:t>
            </a:r>
          </a:p>
          <a:p>
            <a:endParaRPr lang="en-US" b="0" baseline="0" dirty="0"/>
          </a:p>
          <a:p>
            <a:r>
              <a:rPr lang="en-US" b="0" baseline="0" dirty="0"/>
              <a:t>Laurent will soon go over the communication tools at your disposal as well as additional campaign activities that you can get involved in. However, I wanted to speak to you about the campaign’s policy related initiatives where your engagement and input is and will be extremely valuable and crucial to enable to success of this campaign.</a:t>
            </a:r>
            <a:r>
              <a:rPr lang="en-GB" b="0" baseline="0" dirty="0"/>
              <a:t> (why your engagement is important and to what extent how your contributions are valuable.)</a:t>
            </a:r>
            <a:endParaRPr lang="en-US" b="0" baseline="0" dirty="0"/>
          </a:p>
          <a:p>
            <a:endParaRPr lang="en-US" b="0" baseline="0" dirty="0"/>
          </a:p>
          <a:p>
            <a:r>
              <a:rPr lang="en-US" b="0" baseline="0" dirty="0"/>
              <a:t>Go through the various initiatives..</a:t>
            </a:r>
          </a:p>
          <a:p>
            <a:endParaRPr lang="en-US" b="0" baseline="0" dirty="0"/>
          </a:p>
          <a:p>
            <a:r>
              <a:rPr lang="en-US" b="0" baseline="0" dirty="0"/>
              <a:t>In this respect, I’d like to start this exchanging by asking you to share your (contribution or engagement) intentions or examples of initiatives that you have already initiated or have planned.</a:t>
            </a:r>
          </a:p>
          <a:p>
            <a:endParaRPr lang="en-US" b="0" baseline="0" dirty="0"/>
          </a:p>
          <a:p>
            <a:pPr marL="228600" indent="-228600">
              <a:buAutoNum type="arabicPeriod"/>
            </a:pPr>
            <a:r>
              <a:rPr lang="en-US" b="0" baseline="0" dirty="0"/>
              <a:t>For example, are there members that would like to share how they may have or plan to use the </a:t>
            </a:r>
            <a:r>
              <a:rPr lang="en-US" b="0" baseline="0" dirty="0" err="1"/>
              <a:t>epf</a:t>
            </a:r>
            <a:r>
              <a:rPr lang="en-US" b="0" baseline="0" dirty="0"/>
              <a:t> campaign as an additional hook for their own work and activities or where you have engaged with the campaign in your own context – whether at national level or disease-specific level?</a:t>
            </a:r>
          </a:p>
          <a:p>
            <a:pPr marL="228600" indent="-228600">
              <a:buAutoNum type="arabicPeriod"/>
            </a:pPr>
            <a:endParaRPr lang="en-US" b="0" baseline="0" dirty="0"/>
          </a:p>
          <a:p>
            <a:pPr marL="228600" indent="-228600">
              <a:buAutoNum type="arabicPeriod"/>
            </a:pPr>
            <a:r>
              <a:rPr lang="en-US" b="0" baseline="0" dirty="0"/>
              <a:t>Are there any members that already have or are planning to </a:t>
            </a:r>
            <a:r>
              <a:rPr lang="en-US" b="0" baseline="0" dirty="0" err="1"/>
              <a:t>organise</a:t>
            </a:r>
            <a:r>
              <a:rPr lang="en-US" b="0" baseline="0" dirty="0"/>
              <a:t> and event or meeting on access to healthcare where they will use </a:t>
            </a:r>
            <a:r>
              <a:rPr lang="en-US" b="0" baseline="0" dirty="0" err="1"/>
              <a:t>epf</a:t>
            </a:r>
            <a:r>
              <a:rPr lang="en-US" b="0" baseline="0" dirty="0"/>
              <a:t> campaign  tools or make a link to the campaign?</a:t>
            </a:r>
          </a:p>
          <a:p>
            <a:pPr marL="228600" indent="-228600">
              <a:buAutoNum type="arabicPeriod"/>
            </a:pPr>
            <a:endParaRPr lang="en-US" b="0" baseline="0" dirty="0"/>
          </a:p>
          <a:p>
            <a:pPr marL="0" indent="0">
              <a:buNone/>
            </a:pPr>
            <a:r>
              <a:rPr lang="en-US" b="0" baseline="0" dirty="0"/>
              <a:t>I think there is a great opportunity to exchange on how we will </a:t>
            </a:r>
            <a:r>
              <a:rPr lang="en-US" b="0" baseline="0" dirty="0" err="1"/>
              <a:t>capitalise</a:t>
            </a:r>
            <a:r>
              <a:rPr lang="en-US" b="0" baseline="0" dirty="0"/>
              <a:t> on this together – see access </a:t>
            </a:r>
            <a:r>
              <a:rPr lang="en-US" b="0" baseline="0" dirty="0" err="1"/>
              <a:t>wg</a:t>
            </a:r>
            <a:r>
              <a:rPr lang="en-US" b="0" baseline="0" dirty="0"/>
              <a:t> points</a:t>
            </a:r>
          </a:p>
          <a:p>
            <a:endParaRPr lang="en-US" b="0" baseline="0" dirty="0"/>
          </a:p>
          <a:p>
            <a:r>
              <a:rPr lang="en-US" b="0" baseline="0" dirty="0"/>
              <a:t>(So far, we have received little feedback in terms of your activities linked to the campaign) </a:t>
            </a:r>
          </a:p>
          <a:p>
            <a:endParaRPr lang="en-US" b="0" baseline="0" dirty="0"/>
          </a:p>
          <a:p>
            <a:r>
              <a:rPr lang="en-US" b="0" baseline="0" dirty="0"/>
              <a:t>In the next months, I hope to have an exchange with all EPF members on this subject, what is your focus, how is this campaign meaningful to you and I am very much looking forward to working with you and invite you to get in touch.</a:t>
            </a:r>
            <a:endParaRPr lang="en-US" b="0" dirty="0"/>
          </a:p>
          <a:p>
            <a:endParaRPr lang="en-US" b="0" dirty="0"/>
          </a:p>
          <a:p>
            <a:pPr marL="0" marR="0" lvl="1" indent="0" algn="l" defTabSz="914400" rtl="0" eaLnBrk="1" fontAlgn="base" latinLnBrk="0" hangingPunct="1">
              <a:lnSpc>
                <a:spcPct val="100000"/>
              </a:lnSpc>
              <a:spcBef>
                <a:spcPct val="30000"/>
              </a:spcBef>
              <a:spcAft>
                <a:spcPct val="0"/>
              </a:spcAft>
              <a:buClrTx/>
              <a:buSzTx/>
              <a:buFontTx/>
              <a:buNone/>
              <a:tabLst/>
              <a:defRPr/>
            </a:pPr>
            <a:r>
              <a:rPr lang="en-GB" sz="2000" b="0" dirty="0"/>
              <a:t>This is your campaign - ownership</a:t>
            </a:r>
            <a:endParaRPr lang="en-US" sz="2000" b="0" dirty="0"/>
          </a:p>
          <a:p>
            <a:endParaRPr lang="en-GB" dirty="0"/>
          </a:p>
        </p:txBody>
      </p:sp>
      <p:sp>
        <p:nvSpPr>
          <p:cNvPr id="4" name="Slide Number Placeholder 3"/>
          <p:cNvSpPr>
            <a:spLocks noGrp="1"/>
          </p:cNvSpPr>
          <p:nvPr>
            <p:ph type="sldNum" sz="quarter" idx="10"/>
          </p:nvPr>
        </p:nvSpPr>
        <p:spPr/>
        <p:txBody>
          <a:bodyPr/>
          <a:lstStyle/>
          <a:p>
            <a:fld id="{830F5AE3-7FFF-450E-9D98-7E859783017A}" type="slidenum">
              <a:rPr lang="en-GB" smtClean="0"/>
              <a:t>33</a:t>
            </a:fld>
            <a:endParaRPr lang="en-GB"/>
          </a:p>
        </p:txBody>
      </p:sp>
    </p:spTree>
    <p:extLst>
      <p:ext uri="{BB962C8B-B14F-4D97-AF65-F5344CB8AC3E}">
        <p14:creationId xmlns:p14="http://schemas.microsoft.com/office/powerpoint/2010/main" val="29629479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Next country stakeholder meeting: Romania</a:t>
            </a:r>
          </a:p>
        </p:txBody>
      </p:sp>
      <p:sp>
        <p:nvSpPr>
          <p:cNvPr id="4" name="Slide Number Placeholder 3"/>
          <p:cNvSpPr>
            <a:spLocks noGrp="1"/>
          </p:cNvSpPr>
          <p:nvPr>
            <p:ph type="sldNum" sz="quarter" idx="10"/>
          </p:nvPr>
        </p:nvSpPr>
        <p:spPr/>
        <p:txBody>
          <a:bodyPr/>
          <a:lstStyle/>
          <a:p>
            <a:fld id="{830F5AE3-7FFF-450E-9D98-7E859783017A}" type="slidenum">
              <a:rPr lang="en-GB" smtClean="0"/>
              <a:t>34</a:t>
            </a:fld>
            <a:endParaRPr lang="en-GB"/>
          </a:p>
        </p:txBody>
      </p:sp>
    </p:spTree>
    <p:extLst>
      <p:ext uri="{BB962C8B-B14F-4D97-AF65-F5344CB8AC3E}">
        <p14:creationId xmlns:p14="http://schemas.microsoft.com/office/powerpoint/2010/main" val="12991788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30F5AE3-7FFF-450E-9D98-7E859783017A}" type="slidenum">
              <a:rPr lang="en-GB" smtClean="0"/>
              <a:t>35</a:t>
            </a:fld>
            <a:endParaRPr lang="en-GB"/>
          </a:p>
        </p:txBody>
      </p:sp>
    </p:spTree>
    <p:extLst>
      <p:ext uri="{BB962C8B-B14F-4D97-AF65-F5344CB8AC3E}">
        <p14:creationId xmlns:p14="http://schemas.microsoft.com/office/powerpoint/2010/main" val="24377882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Process:</a:t>
            </a:r>
          </a:p>
          <a:p>
            <a:r>
              <a:rPr lang="en-GB" dirty="0"/>
              <a:t>Start of the process</a:t>
            </a:r>
          </a:p>
          <a:p>
            <a:r>
              <a:rPr lang="en-GB" dirty="0"/>
              <a:t>EPF working on this for the past 6-8 weeks</a:t>
            </a:r>
          </a:p>
          <a:p>
            <a:r>
              <a:rPr lang="en-GB" dirty="0"/>
              <a:t>Submitted our application Monday 12 June</a:t>
            </a:r>
          </a:p>
          <a:p>
            <a:r>
              <a:rPr lang="en-GB" dirty="0"/>
              <a:t>Mid July – informed if successful or not</a:t>
            </a:r>
          </a:p>
        </p:txBody>
      </p:sp>
      <p:sp>
        <p:nvSpPr>
          <p:cNvPr id="4" name="Slide Number Placeholder 3"/>
          <p:cNvSpPr>
            <a:spLocks noGrp="1"/>
          </p:cNvSpPr>
          <p:nvPr>
            <p:ph type="sldNum" sz="quarter" idx="10"/>
          </p:nvPr>
        </p:nvSpPr>
        <p:spPr/>
        <p:txBody>
          <a:bodyPr/>
          <a:lstStyle/>
          <a:p>
            <a:fld id="{9052C726-42AA-49F6-B142-7AE46A6328FB}" type="slidenum">
              <a:rPr lang="en-GB" smtClean="0"/>
              <a:t>37</a:t>
            </a:fld>
            <a:endParaRPr lang="en-GB"/>
          </a:p>
        </p:txBody>
      </p:sp>
    </p:spTree>
    <p:extLst>
      <p:ext uri="{BB962C8B-B14F-4D97-AF65-F5344CB8AC3E}">
        <p14:creationId xmlns:p14="http://schemas.microsoft.com/office/powerpoint/2010/main" val="31784592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30F5AE3-7FFF-450E-9D98-7E859783017A}" type="slidenum">
              <a:rPr lang="en-GB" smtClean="0"/>
              <a:t>40</a:t>
            </a:fld>
            <a:endParaRPr lang="en-GB"/>
          </a:p>
        </p:txBody>
      </p:sp>
    </p:spTree>
    <p:extLst>
      <p:ext uri="{BB962C8B-B14F-4D97-AF65-F5344CB8AC3E}">
        <p14:creationId xmlns:p14="http://schemas.microsoft.com/office/powerpoint/2010/main" val="28794863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6A63D6FD-0B6F-4954-AF65-D74BDECBE26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42</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7458536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Process:</a:t>
            </a:r>
          </a:p>
          <a:p>
            <a:r>
              <a:rPr lang="en-GB" dirty="0"/>
              <a:t>Start of the process</a:t>
            </a:r>
          </a:p>
          <a:p>
            <a:r>
              <a:rPr lang="en-GB" dirty="0"/>
              <a:t>EPF working on this for the past 6-8 weeks</a:t>
            </a:r>
          </a:p>
          <a:p>
            <a:r>
              <a:rPr lang="en-GB" dirty="0"/>
              <a:t>Submitted our application Monday 12 June</a:t>
            </a:r>
          </a:p>
          <a:p>
            <a:r>
              <a:rPr lang="en-GB" dirty="0"/>
              <a:t>Mid July – informed if successful or not</a:t>
            </a:r>
          </a:p>
        </p:txBody>
      </p:sp>
      <p:sp>
        <p:nvSpPr>
          <p:cNvPr id="4" name="Slide Number Placeholder 3"/>
          <p:cNvSpPr>
            <a:spLocks noGrp="1"/>
          </p:cNvSpPr>
          <p:nvPr>
            <p:ph type="sldNum" sz="quarter" idx="10"/>
          </p:nvPr>
        </p:nvSpPr>
        <p:spPr/>
        <p:txBody>
          <a:bodyPr/>
          <a:lstStyle/>
          <a:p>
            <a:fld id="{9052C726-42AA-49F6-B142-7AE46A6328FB}" type="slidenum">
              <a:rPr lang="en-GB" smtClean="0"/>
              <a:t>3</a:t>
            </a:fld>
            <a:endParaRPr lang="en-GB"/>
          </a:p>
        </p:txBody>
      </p:sp>
    </p:spTree>
    <p:extLst>
      <p:ext uri="{BB962C8B-B14F-4D97-AF65-F5344CB8AC3E}">
        <p14:creationId xmlns:p14="http://schemas.microsoft.com/office/powerpoint/2010/main" val="20095486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78191D3-4C8A-46AD-8CE0-C82C4447A898}" type="slidenum">
              <a:rPr kumimoji="0" lang="fr-FR"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928741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Firstly, I wanted to thank </a:t>
            </a:r>
            <a:r>
              <a:rPr lang="en-GB" dirty="0" err="1"/>
              <a:t>EuropaColon</a:t>
            </a:r>
            <a:r>
              <a:rPr lang="en-GB" dirty="0"/>
              <a:t> and Geoffrey for this opportunity to present EPF’s Campaign on Access to healthcare.</a:t>
            </a:r>
          </a:p>
          <a:p>
            <a:endParaRPr lang="en-GB" dirty="0"/>
          </a:p>
          <a:p>
            <a:r>
              <a:rPr lang="en-GB" dirty="0"/>
              <a:t>Patients’ access to healthcare is a long standing priority for EPF and its membership, and is at the heart of the vision of the organisation.</a:t>
            </a:r>
          </a:p>
          <a:p>
            <a:endParaRPr lang="en-GB" dirty="0"/>
          </a:p>
          <a:p>
            <a:r>
              <a:rPr lang="en-GB" dirty="0"/>
              <a:t>I will present EPF’s Campaign on Access, what it is about, how it refers to the UN SDG on health, (what we would like from you), how you can get engaged, what resources are at your </a:t>
            </a:r>
            <a:r>
              <a:rPr lang="en-GB" dirty="0" err="1"/>
              <a:t>disposalto</a:t>
            </a:r>
            <a:r>
              <a:rPr lang="en-GB" dirty="0"/>
              <a:t> do this and where we would like the campaign to go including next steps as of 2018</a:t>
            </a:r>
          </a:p>
          <a:p>
            <a:endParaRPr lang="en-GB" dirty="0"/>
          </a:p>
        </p:txBody>
      </p:sp>
      <p:sp>
        <p:nvSpPr>
          <p:cNvPr id="4" name="Slide Number Placeholder 3"/>
          <p:cNvSpPr>
            <a:spLocks noGrp="1"/>
          </p:cNvSpPr>
          <p:nvPr>
            <p:ph type="sldNum" sz="quarter" idx="10"/>
          </p:nvPr>
        </p:nvSpPr>
        <p:spPr/>
        <p:txBody>
          <a:bodyPr/>
          <a:lstStyle/>
          <a:p>
            <a:pPr>
              <a:defRPr/>
            </a:pPr>
            <a:fld id="{6A63D6FD-0B6F-4954-AF65-D74BDECBE26F}" type="slidenum">
              <a:rPr lang="en-US" smtClean="0"/>
              <a:pPr>
                <a:defRPr/>
              </a:pPr>
              <a:t>24</a:t>
            </a:fld>
            <a:endParaRPr lang="en-US" dirty="0"/>
          </a:p>
        </p:txBody>
      </p:sp>
    </p:spTree>
    <p:extLst>
      <p:ext uri="{BB962C8B-B14F-4D97-AF65-F5344CB8AC3E}">
        <p14:creationId xmlns:p14="http://schemas.microsoft.com/office/powerpoint/2010/main" val="18241994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Strategic objective of the campaign is: a target of the third UN Sustainable Development Goal on ensuring healthy lives. </a:t>
            </a:r>
          </a:p>
          <a:p>
            <a:endParaRPr lang="en-GB" dirty="0"/>
          </a:p>
          <a:p>
            <a:r>
              <a:rPr lang="en-GB" dirty="0"/>
              <a:t>Roadmap objective: to also advise the European Commission’s mid-2018 implementation strategy for the SDGs (called on by the June 2017 Council)</a:t>
            </a:r>
          </a:p>
          <a:p>
            <a:endParaRPr lang="en-GB" dirty="0"/>
          </a:p>
        </p:txBody>
      </p:sp>
      <p:sp>
        <p:nvSpPr>
          <p:cNvPr id="4" name="Slide Number Placeholder 3"/>
          <p:cNvSpPr>
            <a:spLocks noGrp="1"/>
          </p:cNvSpPr>
          <p:nvPr>
            <p:ph type="sldNum" sz="quarter" idx="10"/>
          </p:nvPr>
        </p:nvSpPr>
        <p:spPr/>
        <p:txBody>
          <a:bodyPr/>
          <a:lstStyle/>
          <a:p>
            <a:fld id="{830F5AE3-7FFF-450E-9D98-7E859783017A}" type="slidenum">
              <a:rPr lang="en-GB" smtClean="0"/>
              <a:t>25</a:t>
            </a:fld>
            <a:endParaRPr lang="en-GB"/>
          </a:p>
        </p:txBody>
      </p:sp>
    </p:spTree>
    <p:extLst>
      <p:ext uri="{BB962C8B-B14F-4D97-AF65-F5344CB8AC3E}">
        <p14:creationId xmlns:p14="http://schemas.microsoft.com/office/powerpoint/2010/main" val="25160135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Based on the work EPF has done in previous years this year sees a patient led campaign on access.</a:t>
            </a:r>
          </a:p>
          <a:p>
            <a:endParaRPr lang="en-US" baseline="0" dirty="0"/>
          </a:p>
          <a:p>
            <a:r>
              <a:rPr lang="en-US" baseline="0" dirty="0"/>
              <a:t>In </a:t>
            </a:r>
            <a:r>
              <a:rPr lang="en-US" b="1" baseline="0" dirty="0"/>
              <a:t>2014 </a:t>
            </a:r>
            <a:r>
              <a:rPr lang="en-US" baseline="0" dirty="0"/>
              <a:t>– EPF’s </a:t>
            </a:r>
            <a:r>
              <a:rPr lang="en-US" b="1" baseline="0" dirty="0"/>
              <a:t>working group </a:t>
            </a:r>
            <a:r>
              <a:rPr lang="en-US" baseline="0" dirty="0"/>
              <a:t>on access which has been instrumental in EPF’s work on access and this campaign, was formed.</a:t>
            </a:r>
          </a:p>
          <a:p>
            <a:endParaRPr lang="en-US" baseline="0" dirty="0"/>
          </a:p>
          <a:p>
            <a:r>
              <a:rPr lang="en-US" dirty="0"/>
              <a:t>In </a:t>
            </a:r>
            <a:r>
              <a:rPr lang="en-US" b="1" dirty="0"/>
              <a:t>2015</a:t>
            </a:r>
            <a:r>
              <a:rPr lang="en-US" baseline="0" dirty="0"/>
              <a:t> – worked on </a:t>
            </a:r>
            <a:r>
              <a:rPr lang="en-US" b="1" baseline="0" dirty="0"/>
              <a:t>defining access and the 5 As (availability, affordability, accessibility, adequacy and appropriateness) </a:t>
            </a:r>
            <a:r>
              <a:rPr lang="en-US" baseline="0" dirty="0"/>
              <a:t>and </a:t>
            </a:r>
            <a:r>
              <a:rPr lang="en-US" b="1" baseline="0" dirty="0"/>
              <a:t>recommendations on access indicators</a:t>
            </a:r>
          </a:p>
          <a:p>
            <a:endParaRPr lang="en-US" b="1" baseline="0" dirty="0"/>
          </a:p>
          <a:p>
            <a:r>
              <a:rPr lang="en-US" baseline="0" dirty="0"/>
              <a:t>In </a:t>
            </a:r>
            <a:r>
              <a:rPr lang="en-US" b="1" baseline="0" dirty="0"/>
              <a:t>2016</a:t>
            </a:r>
            <a:r>
              <a:rPr lang="en-US" baseline="0" dirty="0"/>
              <a:t> – we worked on a </a:t>
            </a:r>
            <a:r>
              <a:rPr lang="en-US" b="1" baseline="0" dirty="0"/>
              <a:t>survey for patients on access to healthcare </a:t>
            </a:r>
            <a:r>
              <a:rPr lang="en-US" b="0" baseline="0" dirty="0"/>
              <a:t>to provide strong evidence of patients’ current situation across the EU</a:t>
            </a:r>
          </a:p>
          <a:p>
            <a:endParaRPr lang="en-US" baseline="0" dirty="0"/>
          </a:p>
          <a:p>
            <a:r>
              <a:rPr lang="en-US" b="1" baseline="0" dirty="0"/>
              <a:t>2017</a:t>
            </a:r>
            <a:r>
              <a:rPr lang="en-US" baseline="0" dirty="0"/>
              <a:t> - Which has in turn informed this years </a:t>
            </a:r>
            <a:r>
              <a:rPr lang="en-US" b="1" baseline="0" dirty="0"/>
              <a:t>patient led campaign </a:t>
            </a:r>
            <a:r>
              <a:rPr lang="en-US" baseline="0" dirty="0"/>
              <a:t>on access. </a:t>
            </a:r>
          </a:p>
          <a:p>
            <a:endParaRPr lang="en-US" baseline="0" dirty="0"/>
          </a:p>
          <a:p>
            <a:r>
              <a:rPr lang="en-US" baseline="0" dirty="0"/>
              <a:t>In </a:t>
            </a:r>
            <a:r>
              <a:rPr lang="en-US" b="1" baseline="0" dirty="0"/>
              <a:t>2020</a:t>
            </a:r>
            <a:r>
              <a:rPr lang="en-US" baseline="0" dirty="0"/>
              <a:t>, EPF will organize a </a:t>
            </a:r>
            <a:r>
              <a:rPr lang="en-GB" baseline="0" dirty="0"/>
              <a:t>Conference on Universal Health Coverage in follow-up to the 2017 EPF Roadmap (10 years to 2030 target)</a:t>
            </a:r>
            <a:endParaRPr lang="en-US" dirty="0"/>
          </a:p>
          <a:p>
            <a:endParaRPr lang="en-GB" dirty="0"/>
          </a:p>
        </p:txBody>
      </p:sp>
      <p:sp>
        <p:nvSpPr>
          <p:cNvPr id="4" name="Slide Number Placeholder 3"/>
          <p:cNvSpPr>
            <a:spLocks noGrp="1"/>
          </p:cNvSpPr>
          <p:nvPr>
            <p:ph type="sldNum" sz="quarter" idx="10"/>
          </p:nvPr>
        </p:nvSpPr>
        <p:spPr/>
        <p:txBody>
          <a:bodyPr/>
          <a:lstStyle/>
          <a:p>
            <a:pPr>
              <a:defRPr/>
            </a:pPr>
            <a:fld id="{6A63D6FD-0B6F-4954-AF65-D74BDECBE26F}" type="slidenum">
              <a:rPr lang="en-US" smtClean="0"/>
              <a:pPr>
                <a:defRPr/>
              </a:pPr>
              <a:t>27</a:t>
            </a:fld>
            <a:endParaRPr lang="en-US" dirty="0"/>
          </a:p>
        </p:txBody>
      </p:sp>
    </p:spTree>
    <p:extLst>
      <p:ext uri="{BB962C8B-B14F-4D97-AF65-F5344CB8AC3E}">
        <p14:creationId xmlns:p14="http://schemas.microsoft.com/office/powerpoint/2010/main" val="35187014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 illustrate these challenges, here are a few conclusions from the survey that was carried out last year.</a:t>
            </a:r>
          </a:p>
          <a:p>
            <a:endParaRPr lang="en-GB" dirty="0"/>
          </a:p>
          <a:p>
            <a:r>
              <a:rPr lang="en-GB" dirty="0"/>
              <a:t>-Providing access to quality of care</a:t>
            </a:r>
          </a:p>
          <a:p>
            <a:r>
              <a:rPr lang="en-GB" dirty="0"/>
              <a:t>-Committing to sustainable investment in health</a:t>
            </a:r>
          </a:p>
          <a:p>
            <a:r>
              <a:rPr lang="en-GB" dirty="0"/>
              <a:t>-Encouraging affordability of healthcare products and services</a:t>
            </a:r>
          </a:p>
          <a:p>
            <a:r>
              <a:rPr lang="en-GB" dirty="0"/>
              <a:t>-Implementing access to a holistic range of health and social services</a:t>
            </a:r>
          </a:p>
          <a:p>
            <a:r>
              <a:rPr lang="en-GB" dirty="0"/>
              <a:t>-Ending discrimination and stigma patients are facing in healthcare</a:t>
            </a:r>
          </a:p>
        </p:txBody>
      </p:sp>
      <p:sp>
        <p:nvSpPr>
          <p:cNvPr id="4" name="Slide Number Placeholder 3"/>
          <p:cNvSpPr>
            <a:spLocks noGrp="1"/>
          </p:cNvSpPr>
          <p:nvPr>
            <p:ph type="sldNum" sz="quarter" idx="10"/>
          </p:nvPr>
        </p:nvSpPr>
        <p:spPr/>
        <p:txBody>
          <a:bodyPr/>
          <a:lstStyle/>
          <a:p>
            <a:pPr>
              <a:defRPr/>
            </a:pPr>
            <a:fld id="{6A63D6FD-0B6F-4954-AF65-D74BDECBE26F}" type="slidenum">
              <a:rPr lang="en-US" smtClean="0"/>
              <a:pPr>
                <a:defRPr/>
              </a:pPr>
              <a:t>28</a:t>
            </a:fld>
            <a:endParaRPr lang="en-US" dirty="0"/>
          </a:p>
        </p:txBody>
      </p:sp>
    </p:spTree>
    <p:extLst>
      <p:ext uri="{BB962C8B-B14F-4D97-AF65-F5344CB8AC3E}">
        <p14:creationId xmlns:p14="http://schemas.microsoft.com/office/powerpoint/2010/main" val="27456720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Drawing on results and conclusions from the 2016 survey, EPF’s access campaign has been designed as a </a:t>
            </a:r>
            <a:r>
              <a:rPr lang="en-GB" b="1" dirty="0"/>
              <a:t>thematic one </a:t>
            </a:r>
            <a:r>
              <a:rPr lang="en-GB" dirty="0"/>
              <a:t>and encompasses </a:t>
            </a:r>
            <a:r>
              <a:rPr lang="en-GB" b="1" dirty="0"/>
              <a:t>5 areas</a:t>
            </a:r>
            <a:r>
              <a:rPr lang="en-GB" b="1" baseline="0" dirty="0"/>
              <a:t> for action and goals</a:t>
            </a:r>
          </a:p>
          <a:p>
            <a:endParaRPr lang="en-GB" b="1" baseline="0" dirty="0"/>
          </a:p>
          <a:p>
            <a:r>
              <a:rPr lang="en-GB" b="0" baseline="0" dirty="0"/>
              <a:t>Access to healthcare is a huge topic, however all members felt it important to address all of these issues. And so that is why we have identified 5 key goals within access.</a:t>
            </a:r>
          </a:p>
          <a:p>
            <a:endParaRPr lang="en-GB" b="1" baseline="0" dirty="0"/>
          </a:p>
          <a:p>
            <a:endParaRPr lang="en-US" dirty="0"/>
          </a:p>
        </p:txBody>
      </p:sp>
      <p:sp>
        <p:nvSpPr>
          <p:cNvPr id="4" name="Slide Number Placeholder 3"/>
          <p:cNvSpPr>
            <a:spLocks noGrp="1"/>
          </p:cNvSpPr>
          <p:nvPr>
            <p:ph type="sldNum" sz="quarter" idx="10"/>
          </p:nvPr>
        </p:nvSpPr>
        <p:spPr/>
        <p:txBody>
          <a:bodyPr/>
          <a:lstStyle/>
          <a:p>
            <a:pPr>
              <a:defRPr/>
            </a:pPr>
            <a:fld id="{6A63D6FD-0B6F-4954-AF65-D74BDECBE26F}" type="slidenum">
              <a:rPr lang="en-US" smtClean="0"/>
              <a:pPr>
                <a:defRPr/>
              </a:pPr>
              <a:t>29</a:t>
            </a:fld>
            <a:endParaRPr lang="en-US" dirty="0"/>
          </a:p>
        </p:txBody>
      </p:sp>
    </p:spTree>
    <p:extLst>
      <p:ext uri="{BB962C8B-B14F-4D97-AF65-F5344CB8AC3E}">
        <p14:creationId xmlns:p14="http://schemas.microsoft.com/office/powerpoint/2010/main" val="21130808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Joint statements – statements with other patient groups in your country on this topic</a:t>
            </a:r>
          </a:p>
          <a:p>
            <a:endParaRPr lang="en-GB" dirty="0"/>
          </a:p>
          <a:p>
            <a:r>
              <a:rPr lang="en-US" b="0" baseline="0" dirty="0">
                <a:solidFill>
                  <a:schemeClr val="tx1"/>
                </a:solidFill>
              </a:rPr>
              <a:t>Q1: What is your focus, how is this campaign meaningful to you?</a:t>
            </a:r>
          </a:p>
          <a:p>
            <a:endParaRPr lang="en-US" b="0" baseline="0" dirty="0">
              <a:solidFill>
                <a:schemeClr val="tx1"/>
              </a:solidFill>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GB" b="0" dirty="0">
                <a:solidFill>
                  <a:schemeClr val="tx1"/>
                </a:solidFill>
              </a:rPr>
              <a:t>Q2: If you had to identify 1 concrete action/ priority to achieve either of the 5 goals (for your country/ chronic disease) what would it be?</a:t>
            </a:r>
          </a:p>
          <a:p>
            <a:endParaRPr lang="en-GB" b="0" dirty="0">
              <a:solidFill>
                <a:schemeClr val="tx1"/>
              </a:solidFill>
            </a:endParaRPr>
          </a:p>
          <a:p>
            <a:endParaRPr lang="en-GB" b="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latin typeface="Calibri" panose="020F0502020204030204" pitchFamily="34" charset="0"/>
                <a:cs typeface="Calibri" panose="020F0502020204030204" pitchFamily="34" charset="0"/>
              </a:rPr>
              <a:t>How can Members contribute to the Campaign and how can you use it to reinforce your own initiatives?</a:t>
            </a:r>
            <a:endParaRPr lang="en-GB" sz="800" b="1" dirty="0">
              <a:latin typeface="Calibri" panose="020F0502020204030204" pitchFamily="34" charset="0"/>
              <a:cs typeface="Calibri" panose="020F0502020204030204" pitchFamily="34" charset="0"/>
            </a:endParaRPr>
          </a:p>
          <a:p>
            <a:endParaRPr lang="en-GB" dirty="0"/>
          </a:p>
          <a:p>
            <a:endParaRPr lang="en-GB" dirty="0"/>
          </a:p>
        </p:txBody>
      </p:sp>
      <p:sp>
        <p:nvSpPr>
          <p:cNvPr id="4" name="Slide Number Placeholder 3"/>
          <p:cNvSpPr>
            <a:spLocks noGrp="1"/>
          </p:cNvSpPr>
          <p:nvPr>
            <p:ph type="sldNum" sz="quarter" idx="10"/>
          </p:nvPr>
        </p:nvSpPr>
        <p:spPr/>
        <p:txBody>
          <a:bodyPr/>
          <a:lstStyle/>
          <a:p>
            <a:pPr>
              <a:defRPr/>
            </a:pPr>
            <a:fld id="{6A63D6FD-0B6F-4954-AF65-D74BDECBE26F}" type="slidenum">
              <a:rPr lang="en-US" smtClean="0"/>
              <a:pPr>
                <a:defRPr/>
              </a:pPr>
              <a:t>30</a:t>
            </a:fld>
            <a:endParaRPr lang="en-US" dirty="0"/>
          </a:p>
        </p:txBody>
      </p:sp>
    </p:spTree>
    <p:extLst>
      <p:ext uri="{BB962C8B-B14F-4D97-AF65-F5344CB8AC3E}">
        <p14:creationId xmlns:p14="http://schemas.microsoft.com/office/powerpoint/2010/main" val="376550360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gif"/><Relationship Id="rId1" Type="http://schemas.openxmlformats.org/officeDocument/2006/relationships/slideMaster" Target="../slideMasters/slideMaster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gif"/><Relationship Id="rId1" Type="http://schemas.openxmlformats.org/officeDocument/2006/relationships/slideMaster" Target="../slideMasters/slideMaster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0.png"/><Relationship Id="rId2" Type="http://schemas.openxmlformats.org/officeDocument/2006/relationships/image" Target="../media/image4.JP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72" y="0"/>
            <a:ext cx="9144000" cy="5505450"/>
          </a:xfrm>
          <a:prstGeom prst="rect">
            <a:avLst/>
          </a:prstGeom>
        </p:spPr>
      </p:pic>
      <p:pic>
        <p:nvPicPr>
          <p:cNvPr id="7" name="Picture 6"/>
          <p:cNvPicPr>
            <a:picLocks noChangeAspect="1"/>
          </p:cNvPicPr>
          <p:nvPr userDrawn="1"/>
        </p:nvPicPr>
        <p:blipFill>
          <a:blip r:embed="rId3"/>
          <a:stretch>
            <a:fillRect/>
          </a:stretch>
        </p:blipFill>
        <p:spPr>
          <a:xfrm>
            <a:off x="0" y="5477463"/>
            <a:ext cx="9144000" cy="1373290"/>
          </a:xfrm>
          <a:prstGeom prst="rect">
            <a:avLst/>
          </a:prstGeom>
        </p:spPr>
      </p:pic>
      <p:sp>
        <p:nvSpPr>
          <p:cNvPr id="10" name="Text Placeholder 5"/>
          <p:cNvSpPr>
            <a:spLocks noGrp="1"/>
          </p:cNvSpPr>
          <p:nvPr>
            <p:ph type="body" sz="quarter" idx="12" hasCustomPrompt="1"/>
          </p:nvPr>
        </p:nvSpPr>
        <p:spPr>
          <a:xfrm>
            <a:off x="404664" y="4549727"/>
            <a:ext cx="1623175" cy="360040"/>
          </a:xfrm>
          <a:prstGeom prst="rect">
            <a:avLst/>
          </a:prstGeom>
        </p:spPr>
        <p:txBody>
          <a:bodyPr/>
          <a:lstStyle>
            <a:lvl1pPr marL="0" indent="0">
              <a:buNone/>
              <a:defRPr sz="1600">
                <a:solidFill>
                  <a:schemeClr val="bg1"/>
                </a:solidFill>
              </a:defRPr>
            </a:lvl1pPr>
          </a:lstStyle>
          <a:p>
            <a:pPr lvl="0"/>
            <a:r>
              <a:rPr lang="en-US" dirty="0"/>
              <a:t>Date</a:t>
            </a:r>
            <a:endParaRPr lang="en-GB" dirty="0"/>
          </a:p>
        </p:txBody>
      </p:sp>
      <p:sp>
        <p:nvSpPr>
          <p:cNvPr id="11" name="Text Placeholder 5"/>
          <p:cNvSpPr>
            <a:spLocks noGrp="1"/>
          </p:cNvSpPr>
          <p:nvPr>
            <p:ph type="body" sz="quarter" idx="13" hasCustomPrompt="1"/>
          </p:nvPr>
        </p:nvSpPr>
        <p:spPr>
          <a:xfrm>
            <a:off x="404664" y="4949410"/>
            <a:ext cx="1623175" cy="360040"/>
          </a:xfrm>
          <a:prstGeom prst="rect">
            <a:avLst/>
          </a:prstGeom>
        </p:spPr>
        <p:txBody>
          <a:bodyPr/>
          <a:lstStyle>
            <a:lvl1pPr marL="0" indent="0">
              <a:buNone/>
              <a:defRPr sz="1600">
                <a:solidFill>
                  <a:schemeClr val="bg1"/>
                </a:solidFill>
              </a:defRPr>
            </a:lvl1pPr>
          </a:lstStyle>
          <a:p>
            <a:pPr lvl="0"/>
            <a:r>
              <a:rPr lang="en-US" dirty="0"/>
              <a:t>Location</a:t>
            </a:r>
            <a:endParaRPr lang="en-GB" dirty="0"/>
          </a:p>
        </p:txBody>
      </p:sp>
      <p:sp>
        <p:nvSpPr>
          <p:cNvPr id="12" name="Text Placeholder 5"/>
          <p:cNvSpPr>
            <a:spLocks noGrp="1"/>
          </p:cNvSpPr>
          <p:nvPr>
            <p:ph type="body" sz="quarter" idx="14" hasCustomPrompt="1"/>
          </p:nvPr>
        </p:nvSpPr>
        <p:spPr>
          <a:xfrm>
            <a:off x="796529" y="3409115"/>
            <a:ext cx="7543800" cy="792088"/>
          </a:xfrm>
          <a:prstGeom prst="rect">
            <a:avLst/>
          </a:prstGeom>
        </p:spPr>
        <p:txBody>
          <a:bodyPr/>
          <a:lstStyle>
            <a:lvl1pPr marL="0" indent="0" algn="ctr">
              <a:buNone/>
              <a:defRPr sz="2800" baseline="0">
                <a:solidFill>
                  <a:schemeClr val="bg1"/>
                </a:solidFill>
              </a:defRPr>
            </a:lvl1pPr>
          </a:lstStyle>
          <a:p>
            <a:pPr lvl="0"/>
            <a:r>
              <a:rPr lang="en-US" dirty="0"/>
              <a:t>Speaker</a:t>
            </a:r>
          </a:p>
          <a:p>
            <a:pPr lvl="0"/>
            <a:endParaRPr lang="en-GB" dirty="0"/>
          </a:p>
        </p:txBody>
      </p:sp>
      <p:sp>
        <p:nvSpPr>
          <p:cNvPr id="13" name="Text Placeholder 5"/>
          <p:cNvSpPr>
            <a:spLocks noGrp="1"/>
          </p:cNvSpPr>
          <p:nvPr>
            <p:ph type="body" sz="quarter" idx="10" hasCustomPrompt="1"/>
          </p:nvPr>
        </p:nvSpPr>
        <p:spPr>
          <a:xfrm>
            <a:off x="796529" y="1844824"/>
            <a:ext cx="7543800" cy="1080120"/>
          </a:xfrm>
          <a:prstGeom prst="rect">
            <a:avLst/>
          </a:prstGeom>
        </p:spPr>
        <p:txBody>
          <a:bodyPr>
            <a:normAutofit/>
          </a:bodyPr>
          <a:lstStyle>
            <a:lvl1pPr marL="0" indent="0" algn="ctr">
              <a:buNone/>
              <a:defRPr sz="4000" b="1" i="0" cap="all" baseline="0">
                <a:solidFill>
                  <a:schemeClr val="bg1"/>
                </a:solidFill>
              </a:defRPr>
            </a:lvl1pPr>
          </a:lstStyle>
          <a:p>
            <a:pPr lvl="0"/>
            <a:r>
              <a:rPr lang="en-GB" dirty="0"/>
              <a:t>“Title”</a:t>
            </a:r>
          </a:p>
        </p:txBody>
      </p:sp>
    </p:spTree>
    <p:extLst>
      <p:ext uri="{BB962C8B-B14F-4D97-AF65-F5344CB8AC3E}">
        <p14:creationId xmlns:p14="http://schemas.microsoft.com/office/powerpoint/2010/main" val="3702386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END or Thank you slide">
    <p:spTree>
      <p:nvGrpSpPr>
        <p:cNvPr id="1" name=""/>
        <p:cNvGrpSpPr/>
        <p:nvPr/>
      </p:nvGrpSpPr>
      <p:grpSpPr>
        <a:xfrm>
          <a:off x="0" y="0"/>
          <a:ext cx="0" cy="0"/>
          <a:chOff x="0" y="0"/>
          <a:chExt cx="0" cy="0"/>
        </a:xfrm>
      </p:grpSpPr>
      <p:pic>
        <p:nvPicPr>
          <p:cNvPr id="17" name="Picture 3" descr="C:\Users\Zilvinas\Desktop\EPF Template 2013\powerpoint\EPF-PPT-back-fixed.gif"/>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21" y="-1"/>
            <a:ext cx="9253441" cy="6939381"/>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userDrawn="1"/>
        </p:nvSpPr>
        <p:spPr>
          <a:xfrm>
            <a:off x="1115616" y="2924944"/>
            <a:ext cx="3672408" cy="1200329"/>
          </a:xfrm>
          <a:prstGeom prst="rect">
            <a:avLst/>
          </a:prstGeom>
          <a:noFill/>
        </p:spPr>
        <p:txBody>
          <a:bodyPr wrap="square" rtlCol="0">
            <a:spAutoFit/>
          </a:bodyPr>
          <a:lstStyle/>
          <a:p>
            <a:r>
              <a:rPr lang="en-GB" sz="2400" dirty="0">
                <a:solidFill>
                  <a:schemeClr val="bg1"/>
                </a:solidFill>
                <a:latin typeface="+mj-lt"/>
                <a:cs typeface="Calibri" pitchFamily="34" charset="0"/>
              </a:rPr>
              <a:t>/europeanpatientsforum</a:t>
            </a:r>
          </a:p>
          <a:p>
            <a:endParaRPr lang="en-GB" sz="2400" dirty="0">
              <a:solidFill>
                <a:schemeClr val="bg1"/>
              </a:solidFill>
              <a:latin typeface="+mj-lt"/>
              <a:cs typeface="Calibri" pitchFamily="34" charset="0"/>
            </a:endParaRPr>
          </a:p>
          <a:p>
            <a:r>
              <a:rPr lang="en-GB" sz="2400" dirty="0">
                <a:solidFill>
                  <a:schemeClr val="bg1"/>
                </a:solidFill>
                <a:latin typeface="+mj-lt"/>
                <a:cs typeface="Calibri" pitchFamily="34" charset="0"/>
              </a:rPr>
              <a:t>/eupatientsforum</a:t>
            </a:r>
          </a:p>
        </p:txBody>
      </p:sp>
      <p:pic>
        <p:nvPicPr>
          <p:cNvPr id="19" name="Picture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16936" y="2882762"/>
            <a:ext cx="532838" cy="522431"/>
          </a:xfrm>
          <a:prstGeom prst="rect">
            <a:avLst/>
          </a:prstGeom>
        </p:spPr>
      </p:pic>
      <p:pic>
        <p:nvPicPr>
          <p:cNvPr id="20" name="Picture 1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33621" y="3666189"/>
            <a:ext cx="516153" cy="504056"/>
          </a:xfrm>
          <a:prstGeom prst="rect">
            <a:avLst/>
          </a:prstGeom>
        </p:spPr>
      </p:pic>
      <p:pic>
        <p:nvPicPr>
          <p:cNvPr id="21" name="Picture 5"/>
          <p:cNvPicPr>
            <a:picLocks noChangeAspect="1" noChangeArrowheads="1"/>
          </p:cNvPicPr>
          <p:nvPr userDrawn="1"/>
        </p:nvPicPr>
        <p:blipFill>
          <a:blip r:embed="rId5">
            <a:extLst>
              <a:ext uri="{28A0092B-C50C-407E-A947-70E740481C1C}">
                <a14:useLocalDpi xmlns:a14="http://schemas.microsoft.com/office/drawing/2010/main" val="0"/>
              </a:ext>
            </a:extLst>
          </a:blip>
          <a:stretch>
            <a:fillRect/>
          </a:stretch>
        </p:blipFill>
        <p:spPr bwMode="auto">
          <a:xfrm>
            <a:off x="5508104" y="2894159"/>
            <a:ext cx="504056" cy="499634"/>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p:cNvSpPr txBox="1"/>
          <p:nvPr userDrawn="1"/>
        </p:nvSpPr>
        <p:spPr>
          <a:xfrm>
            <a:off x="0" y="4365104"/>
            <a:ext cx="9252520" cy="1200329"/>
          </a:xfrm>
          <a:prstGeom prst="rect">
            <a:avLst/>
          </a:prstGeom>
          <a:noFill/>
        </p:spPr>
        <p:txBody>
          <a:bodyPr wrap="square" rtlCol="0">
            <a:spAutoFit/>
          </a:bodyPr>
          <a:lstStyle/>
          <a:p>
            <a:pPr algn="ctr">
              <a:spcBef>
                <a:spcPts val="0"/>
              </a:spcBef>
            </a:pPr>
            <a:r>
              <a:rPr lang="fr-BE" sz="2400" b="1" kern="1200" dirty="0">
                <a:solidFill>
                  <a:schemeClr val="bg1"/>
                </a:solidFill>
                <a:latin typeface="+mn-lt"/>
                <a:ea typeface="+mn-ea"/>
                <a:cs typeface="+mn-cs"/>
              </a:rPr>
              <a:t>More information</a:t>
            </a:r>
          </a:p>
          <a:p>
            <a:pPr algn="ctr">
              <a:spcBef>
                <a:spcPts val="0"/>
              </a:spcBef>
            </a:pPr>
            <a:r>
              <a:rPr lang="fr-BE" sz="2400" kern="1200" dirty="0">
                <a:solidFill>
                  <a:schemeClr val="bg1"/>
                </a:solidFill>
                <a:uFill>
                  <a:solidFill>
                    <a:schemeClr val="bg1"/>
                  </a:solidFill>
                </a:uFill>
                <a:latin typeface="+mn-lt"/>
                <a:ea typeface="+mn-ea"/>
                <a:cs typeface="+mn-cs"/>
              </a:rPr>
              <a:t>www.eu-patient.eu</a:t>
            </a:r>
          </a:p>
          <a:p>
            <a:pPr algn="ctr">
              <a:spcBef>
                <a:spcPts val="0"/>
              </a:spcBef>
            </a:pPr>
            <a:r>
              <a:rPr lang="fr-BE" sz="2400" kern="1200" dirty="0">
                <a:solidFill>
                  <a:schemeClr val="bg1"/>
                </a:solidFill>
                <a:uFill>
                  <a:solidFill>
                    <a:schemeClr val="bg1"/>
                  </a:solidFill>
                </a:uFill>
                <a:latin typeface="+mn-lt"/>
                <a:ea typeface="+mn-ea"/>
                <a:cs typeface="+mn-cs"/>
              </a:rPr>
              <a:t>info@eu-patient.eu</a:t>
            </a:r>
            <a:endParaRPr lang="fr-FR" sz="2400" kern="1200" dirty="0">
              <a:solidFill>
                <a:schemeClr val="tx1"/>
              </a:solidFill>
              <a:latin typeface="+mn-lt"/>
              <a:ea typeface="+mn-ea"/>
              <a:cs typeface="+mn-cs"/>
            </a:endParaRPr>
          </a:p>
        </p:txBody>
      </p:sp>
      <p:sp>
        <p:nvSpPr>
          <p:cNvPr id="26" name="TextBox 25"/>
          <p:cNvSpPr txBox="1"/>
          <p:nvPr userDrawn="1"/>
        </p:nvSpPr>
        <p:spPr>
          <a:xfrm>
            <a:off x="539552" y="1052736"/>
            <a:ext cx="8064896" cy="707886"/>
          </a:xfrm>
          <a:prstGeom prst="rect">
            <a:avLst/>
          </a:prstGeom>
          <a:noFill/>
        </p:spPr>
        <p:txBody>
          <a:bodyPr wrap="square" rtlCol="0">
            <a:spAutoFit/>
          </a:bodyPr>
          <a:lstStyle/>
          <a:p>
            <a:pPr marL="0" marR="0" indent="0" algn="ctr" defTabSz="914400" rtl="0" eaLnBrk="1" fontAlgn="base" latinLnBrk="0" hangingPunct="1">
              <a:lnSpc>
                <a:spcPct val="100000"/>
              </a:lnSpc>
              <a:spcBef>
                <a:spcPts val="0"/>
              </a:spcBef>
              <a:spcAft>
                <a:spcPct val="0"/>
              </a:spcAft>
              <a:buClrTx/>
              <a:buSzTx/>
              <a:buFontTx/>
              <a:buNone/>
              <a:tabLst/>
              <a:defRPr/>
            </a:pPr>
            <a:r>
              <a:rPr lang="fr-BE" sz="4000" b="1" kern="1200" dirty="0">
                <a:solidFill>
                  <a:schemeClr val="bg1"/>
                </a:solidFill>
                <a:latin typeface="+mj-lt"/>
                <a:ea typeface="+mn-ea"/>
                <a:cs typeface="+mn-cs"/>
              </a:rPr>
              <a:t>THANK YOU FOR YOUR ATTENTION!</a:t>
            </a:r>
            <a:endParaRPr lang="en-US" sz="4000" b="1" kern="1200" dirty="0">
              <a:solidFill>
                <a:schemeClr val="bg1"/>
              </a:solidFill>
              <a:latin typeface="+mj-lt"/>
              <a:ea typeface="+mn-ea"/>
              <a:cs typeface="+mn-cs"/>
            </a:endParaRPr>
          </a:p>
        </p:txBody>
      </p:sp>
      <p:sp>
        <p:nvSpPr>
          <p:cNvPr id="15" name="TextBox 14"/>
          <p:cNvSpPr txBox="1"/>
          <p:nvPr userDrawn="1"/>
        </p:nvSpPr>
        <p:spPr>
          <a:xfrm>
            <a:off x="-36512" y="2165955"/>
            <a:ext cx="9144000" cy="830997"/>
          </a:xfrm>
          <a:prstGeom prst="rect">
            <a:avLst/>
          </a:prstGeom>
          <a:noFill/>
        </p:spPr>
        <p:txBody>
          <a:bodyPr wrap="square" rtlCol="0">
            <a:spAutoFit/>
          </a:bodyPr>
          <a:lstStyle/>
          <a:p>
            <a:pPr algn="ctr"/>
            <a:r>
              <a:rPr lang="en-GB" sz="2400" b="1" dirty="0">
                <a:solidFill>
                  <a:schemeClr val="bg1"/>
                </a:solidFill>
                <a:latin typeface="+mj-lt"/>
                <a:cs typeface="Calibri" pitchFamily="34" charset="0"/>
              </a:rPr>
              <a:t>Follow us on Social Media! </a:t>
            </a:r>
          </a:p>
          <a:p>
            <a:pPr algn="ctr"/>
            <a:r>
              <a:rPr lang="en-GB" sz="2400" b="1" dirty="0">
                <a:solidFill>
                  <a:schemeClr val="bg1"/>
                </a:solidFill>
                <a:latin typeface="+mj-lt"/>
                <a:cs typeface="Calibri" pitchFamily="34" charset="0"/>
              </a:rPr>
              <a:t>  </a:t>
            </a:r>
            <a:endParaRPr lang="en-GB" sz="2400" dirty="0">
              <a:solidFill>
                <a:schemeClr val="bg1"/>
              </a:solidFill>
              <a:latin typeface="+mj-lt"/>
              <a:cs typeface="Calibri" pitchFamily="34" charset="0"/>
            </a:endParaRPr>
          </a:p>
        </p:txBody>
      </p:sp>
      <p:sp>
        <p:nvSpPr>
          <p:cNvPr id="16" name="TextBox 15"/>
          <p:cNvSpPr txBox="1"/>
          <p:nvPr userDrawn="1"/>
        </p:nvSpPr>
        <p:spPr>
          <a:xfrm>
            <a:off x="6012160" y="2913144"/>
            <a:ext cx="2952328" cy="1200329"/>
          </a:xfrm>
          <a:prstGeom prst="rect">
            <a:avLst/>
          </a:prstGeom>
          <a:noFill/>
        </p:spPr>
        <p:txBody>
          <a:bodyPr wrap="square" rtlCol="0">
            <a:spAutoFit/>
          </a:bodyPr>
          <a:lstStyle/>
          <a:p>
            <a:r>
              <a:rPr lang="en-GB" sz="2400" dirty="0">
                <a:solidFill>
                  <a:schemeClr val="bg1"/>
                </a:solidFill>
                <a:latin typeface="+mj-lt"/>
                <a:cs typeface="Calibri" pitchFamily="34" charset="0"/>
              </a:rPr>
              <a:t>/</a:t>
            </a:r>
            <a:r>
              <a:rPr lang="en-GB" sz="2400" dirty="0" err="1">
                <a:solidFill>
                  <a:schemeClr val="bg1"/>
                </a:solidFill>
                <a:latin typeface="+mj-lt"/>
                <a:cs typeface="Calibri" pitchFamily="34" charset="0"/>
              </a:rPr>
              <a:t>eupatient</a:t>
            </a:r>
            <a:endParaRPr lang="en-GB" sz="2400" dirty="0">
              <a:solidFill>
                <a:schemeClr val="bg1"/>
              </a:solidFill>
              <a:latin typeface="+mj-lt"/>
              <a:cs typeface="Calibri" pitchFamily="34" charset="0"/>
            </a:endParaRPr>
          </a:p>
          <a:p>
            <a:endParaRPr lang="en-GB" sz="2400" dirty="0">
              <a:solidFill>
                <a:schemeClr val="bg1"/>
              </a:solidFill>
              <a:latin typeface="+mj-lt"/>
              <a:cs typeface="Calibri" pitchFamily="34" charset="0"/>
            </a:endParaRPr>
          </a:p>
          <a:p>
            <a:r>
              <a:rPr lang="en-GB" sz="2400" dirty="0">
                <a:solidFill>
                  <a:schemeClr val="bg1"/>
                </a:solidFill>
                <a:latin typeface="+mj-lt"/>
                <a:cs typeface="Calibri" pitchFamily="34" charset="0"/>
              </a:rPr>
              <a:t> eu-patient.eu/blog</a:t>
            </a:r>
          </a:p>
        </p:txBody>
      </p:sp>
      <p:pic>
        <p:nvPicPr>
          <p:cNvPr id="3074" name="Picture 2" descr="http://www.hankooktea.com/images/Wordpress%20Logo.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5508104" y="3635709"/>
            <a:ext cx="576064" cy="5650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2274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8" name="Text Placeholder 7"/>
          <p:cNvSpPr>
            <a:spLocks noGrp="1"/>
          </p:cNvSpPr>
          <p:nvPr>
            <p:ph type="body" sz="quarter" idx="14" hasCustomPrompt="1"/>
          </p:nvPr>
        </p:nvSpPr>
        <p:spPr>
          <a:xfrm>
            <a:off x="467843" y="188640"/>
            <a:ext cx="6912471" cy="647700"/>
          </a:xfrm>
          <a:prstGeom prst="rect">
            <a:avLst/>
          </a:prstGeom>
        </p:spPr>
        <p:txBody>
          <a:bodyPr/>
          <a:lstStyle>
            <a:lvl1pPr marL="0" indent="0">
              <a:buNone/>
              <a:defRPr b="1" cap="none" baseline="0">
                <a:solidFill>
                  <a:srgbClr val="005696"/>
                </a:solidFill>
              </a:defRPr>
            </a:lvl1pPr>
          </a:lstStyle>
          <a:p>
            <a:pPr lvl="0"/>
            <a:r>
              <a:rPr lang="en-US" dirty="0"/>
              <a:t>Slide Title</a:t>
            </a:r>
            <a:endParaRPr lang="en-GB" dirty="0"/>
          </a:p>
        </p:txBody>
      </p:sp>
      <p:sp>
        <p:nvSpPr>
          <p:cNvPr id="9" name="Text Placeholder 9"/>
          <p:cNvSpPr>
            <a:spLocks noGrp="1"/>
          </p:cNvSpPr>
          <p:nvPr>
            <p:ph type="body" sz="quarter" idx="15" hasCustomPrompt="1"/>
          </p:nvPr>
        </p:nvSpPr>
        <p:spPr>
          <a:xfrm>
            <a:off x="467545" y="1196752"/>
            <a:ext cx="8064896" cy="431800"/>
          </a:xfrm>
          <a:prstGeom prst="rect">
            <a:avLst/>
          </a:prstGeom>
        </p:spPr>
        <p:txBody>
          <a:bodyPr/>
          <a:lstStyle>
            <a:lvl1pPr marL="0" indent="0">
              <a:buNone/>
              <a:defRPr sz="1800" baseline="0">
                <a:solidFill>
                  <a:srgbClr val="065FA6"/>
                </a:solidFill>
              </a:defRPr>
            </a:lvl1pPr>
          </a:lstStyle>
          <a:p>
            <a:pPr lvl="0"/>
            <a:r>
              <a:rPr lang="en-US" dirty="0"/>
              <a:t>Subtitle</a:t>
            </a:r>
            <a:endParaRPr lang="en-GB" dirty="0"/>
          </a:p>
        </p:txBody>
      </p:sp>
      <p:sp>
        <p:nvSpPr>
          <p:cNvPr id="14" name="Text Placeholder 2"/>
          <p:cNvSpPr>
            <a:spLocks noGrp="1"/>
          </p:cNvSpPr>
          <p:nvPr>
            <p:ph type="body" sz="quarter" idx="13" hasCustomPrompt="1"/>
          </p:nvPr>
        </p:nvSpPr>
        <p:spPr>
          <a:xfrm>
            <a:off x="441906" y="1726446"/>
            <a:ext cx="8136904" cy="4536480"/>
          </a:xfrm>
          <a:prstGeom prst="rect">
            <a:avLst/>
          </a:prstGeom>
        </p:spPr>
        <p:txBody>
          <a:bodyPr/>
          <a:lstStyle>
            <a:lvl1pPr>
              <a:defRPr sz="2100" baseline="0">
                <a:latin typeface="Calibri" pitchFamily="34" charset="0"/>
              </a:defRPr>
            </a:lvl1pPr>
            <a:lvl2pPr>
              <a:defRPr sz="1800" baseline="0">
                <a:solidFill>
                  <a:srgbClr val="005696"/>
                </a:solidFill>
                <a:latin typeface="Calibri" pitchFamily="34" charset="0"/>
              </a:defRPr>
            </a:lvl2pPr>
            <a:lvl3pPr>
              <a:defRPr baseline="0">
                <a:solidFill>
                  <a:srgbClr val="1FB25A"/>
                </a:solidFill>
                <a:latin typeface="Calibri" pitchFamily="34" charset="0"/>
              </a:defRPr>
            </a:lvl3pPr>
            <a:lvl4pPr>
              <a:defRPr baseline="0">
                <a:latin typeface="Calibri" pitchFamily="34" charset="0"/>
              </a:defRPr>
            </a:lvl4pPr>
            <a:lvl5pPr>
              <a:defRPr baseline="0">
                <a:latin typeface="Calibri" pitchFamily="34" charset="0"/>
              </a:defRPr>
            </a:lvl5pPr>
          </a:lstStyle>
          <a:p>
            <a:pPr lvl="0"/>
            <a:r>
              <a:rPr lang="en-US" dirty="0"/>
              <a:t>Item 1</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1685883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1027" name="Picture 3" descr="C:\Users\Zilvinas\Desktop\EPF Template 2013\powerpoint\EPF-PPT-back-fixed.gif"/>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21" y="-1"/>
            <a:ext cx="9253441" cy="6939381"/>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5"/>
          <p:cNvSpPr>
            <a:spLocks noGrp="1"/>
          </p:cNvSpPr>
          <p:nvPr>
            <p:ph type="body" sz="quarter" idx="10" hasCustomPrompt="1"/>
          </p:nvPr>
        </p:nvSpPr>
        <p:spPr>
          <a:xfrm>
            <a:off x="1620291" y="1844824"/>
            <a:ext cx="5688013" cy="1080120"/>
          </a:xfrm>
          <a:prstGeom prst="rect">
            <a:avLst/>
          </a:prstGeom>
        </p:spPr>
        <p:txBody>
          <a:bodyPr/>
          <a:lstStyle>
            <a:lvl1pPr marL="0" indent="0" algn="ctr">
              <a:buNone/>
              <a:defRPr b="1" i="0" cap="all" baseline="0">
                <a:solidFill>
                  <a:schemeClr val="bg1"/>
                </a:solidFill>
              </a:defRPr>
            </a:lvl1pPr>
          </a:lstStyle>
          <a:p>
            <a:pPr lvl="0"/>
            <a:r>
              <a:rPr lang="en-GB" dirty="0"/>
              <a:t>“Title”</a:t>
            </a:r>
          </a:p>
        </p:txBody>
      </p:sp>
      <p:sp>
        <p:nvSpPr>
          <p:cNvPr id="18" name="Text Placeholder 5"/>
          <p:cNvSpPr>
            <a:spLocks noGrp="1"/>
          </p:cNvSpPr>
          <p:nvPr>
            <p:ph type="body" sz="quarter" idx="11" hasCustomPrompt="1"/>
          </p:nvPr>
        </p:nvSpPr>
        <p:spPr>
          <a:xfrm>
            <a:off x="1620291" y="2924944"/>
            <a:ext cx="5688013" cy="1080120"/>
          </a:xfrm>
          <a:prstGeom prst="rect">
            <a:avLst/>
          </a:prstGeom>
        </p:spPr>
        <p:txBody>
          <a:bodyPr/>
          <a:lstStyle>
            <a:lvl1pPr marL="0" indent="0" algn="ctr">
              <a:buNone/>
              <a:defRPr sz="2800">
                <a:solidFill>
                  <a:schemeClr val="bg1"/>
                </a:solidFill>
              </a:defRPr>
            </a:lvl1pPr>
          </a:lstStyle>
          <a:p>
            <a:pPr lvl="0"/>
            <a:r>
              <a:rPr lang="en-US" dirty="0"/>
              <a:t>Subtitle</a:t>
            </a:r>
            <a:endParaRPr lang="en-GB" dirty="0"/>
          </a:p>
        </p:txBody>
      </p:sp>
      <p:sp>
        <p:nvSpPr>
          <p:cNvPr id="19" name="Text Placeholder 5"/>
          <p:cNvSpPr>
            <a:spLocks noGrp="1"/>
          </p:cNvSpPr>
          <p:nvPr>
            <p:ph type="body" sz="quarter" idx="12" hasCustomPrompt="1"/>
          </p:nvPr>
        </p:nvSpPr>
        <p:spPr>
          <a:xfrm>
            <a:off x="539552" y="4869160"/>
            <a:ext cx="2164233" cy="360040"/>
          </a:xfrm>
          <a:prstGeom prst="rect">
            <a:avLst/>
          </a:prstGeom>
        </p:spPr>
        <p:txBody>
          <a:bodyPr/>
          <a:lstStyle>
            <a:lvl1pPr marL="0" indent="0">
              <a:buNone/>
              <a:defRPr sz="1600">
                <a:solidFill>
                  <a:schemeClr val="bg1"/>
                </a:solidFill>
              </a:defRPr>
            </a:lvl1pPr>
          </a:lstStyle>
          <a:p>
            <a:pPr lvl="0"/>
            <a:r>
              <a:rPr lang="en-US" dirty="0"/>
              <a:t>Date</a:t>
            </a:r>
            <a:endParaRPr lang="en-GB" dirty="0"/>
          </a:p>
        </p:txBody>
      </p:sp>
      <p:sp>
        <p:nvSpPr>
          <p:cNvPr id="22" name="Text Placeholder 5"/>
          <p:cNvSpPr>
            <a:spLocks noGrp="1"/>
          </p:cNvSpPr>
          <p:nvPr>
            <p:ph type="body" sz="quarter" idx="13" hasCustomPrompt="1"/>
          </p:nvPr>
        </p:nvSpPr>
        <p:spPr>
          <a:xfrm>
            <a:off x="539552" y="5229200"/>
            <a:ext cx="2164233" cy="360040"/>
          </a:xfrm>
          <a:prstGeom prst="rect">
            <a:avLst/>
          </a:prstGeom>
        </p:spPr>
        <p:txBody>
          <a:bodyPr/>
          <a:lstStyle>
            <a:lvl1pPr marL="0" indent="0">
              <a:buNone/>
              <a:defRPr sz="1600">
                <a:solidFill>
                  <a:schemeClr val="bg1"/>
                </a:solidFill>
              </a:defRPr>
            </a:lvl1pPr>
          </a:lstStyle>
          <a:p>
            <a:pPr lvl="0"/>
            <a:r>
              <a:rPr lang="en-US" dirty="0"/>
              <a:t>Location</a:t>
            </a:r>
            <a:endParaRPr lang="en-GB" dirty="0"/>
          </a:p>
        </p:txBody>
      </p:sp>
      <p:sp>
        <p:nvSpPr>
          <p:cNvPr id="23" name="Text Placeholder 5"/>
          <p:cNvSpPr>
            <a:spLocks noGrp="1"/>
          </p:cNvSpPr>
          <p:nvPr>
            <p:ph type="body" sz="quarter" idx="14" hasCustomPrompt="1"/>
          </p:nvPr>
        </p:nvSpPr>
        <p:spPr>
          <a:xfrm>
            <a:off x="1598004" y="4005064"/>
            <a:ext cx="5688013" cy="792088"/>
          </a:xfrm>
          <a:prstGeom prst="rect">
            <a:avLst/>
          </a:prstGeom>
        </p:spPr>
        <p:txBody>
          <a:bodyPr/>
          <a:lstStyle>
            <a:lvl1pPr marL="0" indent="0" algn="ctr">
              <a:buNone/>
              <a:defRPr sz="2400" baseline="0">
                <a:solidFill>
                  <a:schemeClr val="bg1"/>
                </a:solidFill>
              </a:defRPr>
            </a:lvl1pPr>
          </a:lstStyle>
          <a:p>
            <a:pPr lvl="0"/>
            <a:r>
              <a:rPr lang="en-US" dirty="0"/>
              <a:t>Speaker</a:t>
            </a:r>
          </a:p>
          <a:p>
            <a:pPr lvl="0"/>
            <a:endParaRPr lang="en-GB" dirty="0"/>
          </a:p>
        </p:txBody>
      </p:sp>
    </p:spTree>
    <p:extLst>
      <p:ext uri="{BB962C8B-B14F-4D97-AF65-F5344CB8AC3E}">
        <p14:creationId xmlns:p14="http://schemas.microsoft.com/office/powerpoint/2010/main" val="21382509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amp; content">
    <p:spTree>
      <p:nvGrpSpPr>
        <p:cNvPr id="1" name=""/>
        <p:cNvGrpSpPr/>
        <p:nvPr/>
      </p:nvGrpSpPr>
      <p:grpSpPr>
        <a:xfrm>
          <a:off x="0" y="0"/>
          <a:ext cx="0" cy="0"/>
          <a:chOff x="0" y="0"/>
          <a:chExt cx="0" cy="0"/>
        </a:xfrm>
      </p:grpSpPr>
      <p:sp>
        <p:nvSpPr>
          <p:cNvPr id="3" name="Text Placeholder 2"/>
          <p:cNvSpPr>
            <a:spLocks noGrp="1"/>
          </p:cNvSpPr>
          <p:nvPr>
            <p:ph type="body" sz="quarter" idx="13" hasCustomPrompt="1"/>
          </p:nvPr>
        </p:nvSpPr>
        <p:spPr>
          <a:xfrm>
            <a:off x="441906" y="1726446"/>
            <a:ext cx="8136904" cy="4536480"/>
          </a:xfrm>
          <a:prstGeom prst="rect">
            <a:avLst/>
          </a:prstGeom>
        </p:spPr>
        <p:txBody>
          <a:bodyPr/>
          <a:lstStyle>
            <a:lvl1pPr>
              <a:defRPr sz="2800" baseline="0">
                <a:latin typeface="Calibri" pitchFamily="34" charset="0"/>
              </a:defRPr>
            </a:lvl1pPr>
            <a:lvl2pPr>
              <a:defRPr sz="2400" baseline="0">
                <a:solidFill>
                  <a:srgbClr val="005696"/>
                </a:solidFill>
                <a:latin typeface="Calibri" pitchFamily="34" charset="0"/>
              </a:defRPr>
            </a:lvl2pPr>
            <a:lvl3pPr>
              <a:defRPr baseline="0">
                <a:solidFill>
                  <a:srgbClr val="1FB25A"/>
                </a:solidFill>
                <a:latin typeface="Calibri" pitchFamily="34" charset="0"/>
              </a:defRPr>
            </a:lvl3pPr>
            <a:lvl4pPr>
              <a:defRPr baseline="0">
                <a:latin typeface="Calibri" pitchFamily="34" charset="0"/>
              </a:defRPr>
            </a:lvl4pPr>
            <a:lvl5pPr>
              <a:defRPr baseline="0">
                <a:latin typeface="Calibri" pitchFamily="34" charset="0"/>
              </a:defRPr>
            </a:lvl5pPr>
          </a:lstStyle>
          <a:p>
            <a:pPr lvl="0"/>
            <a:r>
              <a:rPr lang="en-US" dirty="0"/>
              <a:t>Item 1</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Text Placeholder 7"/>
          <p:cNvSpPr>
            <a:spLocks noGrp="1"/>
          </p:cNvSpPr>
          <p:nvPr>
            <p:ph type="body" sz="quarter" idx="14" hasCustomPrompt="1"/>
          </p:nvPr>
        </p:nvSpPr>
        <p:spPr>
          <a:xfrm>
            <a:off x="467841" y="188640"/>
            <a:ext cx="6912471" cy="647700"/>
          </a:xfrm>
          <a:prstGeom prst="rect">
            <a:avLst/>
          </a:prstGeom>
        </p:spPr>
        <p:txBody>
          <a:bodyPr/>
          <a:lstStyle>
            <a:lvl1pPr marL="0" indent="0">
              <a:buNone/>
              <a:defRPr b="1" cap="none" baseline="0">
                <a:solidFill>
                  <a:srgbClr val="005696"/>
                </a:solidFill>
              </a:defRPr>
            </a:lvl1pPr>
          </a:lstStyle>
          <a:p>
            <a:pPr lvl="0"/>
            <a:r>
              <a:rPr lang="en-US" dirty="0"/>
              <a:t>Slide Title</a:t>
            </a:r>
            <a:endParaRPr lang="en-GB" dirty="0"/>
          </a:p>
        </p:txBody>
      </p:sp>
      <p:sp>
        <p:nvSpPr>
          <p:cNvPr id="10" name="Text Placeholder 9"/>
          <p:cNvSpPr>
            <a:spLocks noGrp="1"/>
          </p:cNvSpPr>
          <p:nvPr>
            <p:ph type="body" sz="quarter" idx="15" hasCustomPrompt="1"/>
          </p:nvPr>
        </p:nvSpPr>
        <p:spPr>
          <a:xfrm>
            <a:off x="467544" y="1196752"/>
            <a:ext cx="8064896" cy="431800"/>
          </a:xfrm>
          <a:prstGeom prst="rect">
            <a:avLst/>
          </a:prstGeom>
        </p:spPr>
        <p:txBody>
          <a:bodyPr/>
          <a:lstStyle>
            <a:lvl1pPr marL="0" indent="0">
              <a:buNone/>
              <a:defRPr sz="2400" baseline="0">
                <a:solidFill>
                  <a:srgbClr val="065FA6"/>
                </a:solidFill>
              </a:defRPr>
            </a:lvl1pPr>
          </a:lstStyle>
          <a:p>
            <a:pPr lvl="0"/>
            <a:r>
              <a:rPr lang="en-US" dirty="0"/>
              <a:t>Subtitle</a:t>
            </a:r>
            <a:endParaRPr lang="en-GB" dirty="0"/>
          </a:p>
        </p:txBody>
      </p:sp>
    </p:spTree>
    <p:extLst>
      <p:ext uri="{BB962C8B-B14F-4D97-AF65-F5344CB8AC3E}">
        <p14:creationId xmlns:p14="http://schemas.microsoft.com/office/powerpoint/2010/main" val="8458640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Content Placeholder 2"/>
          <p:cNvSpPr>
            <a:spLocks noGrp="1"/>
          </p:cNvSpPr>
          <p:nvPr>
            <p:ph sz="half" idx="1" hasCustomPrompt="1"/>
          </p:nvPr>
        </p:nvSpPr>
        <p:spPr>
          <a:xfrm>
            <a:off x="428596" y="1714488"/>
            <a:ext cx="8143932" cy="4411675"/>
          </a:xfrm>
          <a:prstGeom prst="rect">
            <a:avLst/>
          </a:prstGeom>
        </p:spPr>
        <p:txBody>
          <a:bodyPr/>
          <a:lstStyle>
            <a:lvl1pPr>
              <a:buClr>
                <a:srgbClr val="065FA6"/>
              </a:buClr>
              <a:buFont typeface="Arial" pitchFamily="34" charset="0"/>
              <a:buNone/>
              <a:defRPr sz="1800" baseline="0"/>
            </a:lvl1pPr>
            <a:lvl2pPr>
              <a:defRPr sz="2400"/>
            </a:lvl2pPr>
            <a:lvl3pPr>
              <a:defRPr sz="1600" b="0" i="0" baseline="0">
                <a:solidFill>
                  <a:schemeClr val="bg1">
                    <a:lumMod val="50000"/>
                  </a:schemeClr>
                </a:solidFill>
                <a:latin typeface="Calibri" pitchFamily="34" charset="0"/>
              </a:defRPr>
            </a:lvl3pPr>
            <a:lvl4pPr>
              <a:defRPr sz="1600" b="0" i="0" baseline="0">
                <a:solidFill>
                  <a:schemeClr val="bg1">
                    <a:lumMod val="50000"/>
                  </a:schemeClr>
                </a:solidFill>
                <a:latin typeface="Calibri" pitchFamily="34" charset="0"/>
              </a:defRPr>
            </a:lvl4pPr>
            <a:lvl5pPr>
              <a:defRPr sz="1600" b="0" i="0" baseline="0">
                <a:solidFill>
                  <a:schemeClr val="bg1">
                    <a:lumMod val="50000"/>
                  </a:schemeClr>
                </a:solidFill>
                <a:latin typeface="Calibri" pitchFamily="34" charset="0"/>
              </a:defRPr>
            </a:lvl5pPr>
            <a:lvl6pPr>
              <a:defRPr sz="1800"/>
            </a:lvl6pPr>
            <a:lvl7pPr>
              <a:defRPr sz="1800"/>
            </a:lvl7pPr>
            <a:lvl8pPr>
              <a:defRPr sz="1800"/>
            </a:lvl8pPr>
            <a:lvl9pPr>
              <a:defRPr sz="1800"/>
            </a:lvl9pPr>
          </a:lstStyle>
          <a:p>
            <a:pPr>
              <a:buClr>
                <a:srgbClr val="065FA6"/>
              </a:buClr>
              <a:buFont typeface="Rockwell Std" pitchFamily="18" charset="0"/>
              <a:buChar char="»"/>
            </a:pPr>
            <a:r>
              <a:rPr lang="fr-BE" b="1" dirty="0">
                <a:solidFill>
                  <a:srgbClr val="065FA6"/>
                </a:solidFill>
                <a:latin typeface="Rockwell Std" pitchFamily="18" charset="0"/>
              </a:rPr>
              <a:t> Paragraphe 1</a:t>
            </a:r>
          </a:p>
          <a:p>
            <a:pPr lvl="2"/>
            <a:r>
              <a:rPr lang="en-US" dirty="0"/>
              <a:t>Third level</a:t>
            </a:r>
          </a:p>
        </p:txBody>
      </p:sp>
      <p:sp>
        <p:nvSpPr>
          <p:cNvPr id="6" name="Content Placeholder 2"/>
          <p:cNvSpPr>
            <a:spLocks noGrp="1"/>
          </p:cNvSpPr>
          <p:nvPr>
            <p:ph sz="half" idx="11" hasCustomPrompt="1"/>
          </p:nvPr>
        </p:nvSpPr>
        <p:spPr>
          <a:xfrm>
            <a:off x="428596" y="142852"/>
            <a:ext cx="7215238" cy="571504"/>
          </a:xfrm>
          <a:prstGeom prst="rect">
            <a:avLst/>
          </a:prstGeom>
        </p:spPr>
        <p:txBody>
          <a:bodyPr/>
          <a:lstStyle>
            <a:lvl1pPr>
              <a:buClr>
                <a:srgbClr val="065FA6"/>
              </a:buClr>
              <a:buFont typeface="Arial" pitchFamily="34" charset="0"/>
              <a:buNone/>
              <a:defRPr sz="1800" baseline="0"/>
            </a:lvl1pPr>
            <a:lvl2pPr>
              <a:defRPr sz="2400"/>
            </a:lvl2pPr>
            <a:lvl3pPr>
              <a:defRPr sz="1600" b="0" i="0" baseline="0">
                <a:solidFill>
                  <a:schemeClr val="bg1">
                    <a:lumMod val="50000"/>
                  </a:schemeClr>
                </a:solidFill>
                <a:latin typeface="Calibri" pitchFamily="34" charset="0"/>
              </a:defRPr>
            </a:lvl3pPr>
            <a:lvl4pPr>
              <a:defRPr sz="1600" b="0" i="0" baseline="0">
                <a:solidFill>
                  <a:schemeClr val="bg1">
                    <a:lumMod val="50000"/>
                  </a:schemeClr>
                </a:solidFill>
                <a:latin typeface="Calibri" pitchFamily="34" charset="0"/>
              </a:defRPr>
            </a:lvl4pPr>
            <a:lvl5pPr>
              <a:defRPr sz="1600" b="0" i="0" baseline="0">
                <a:solidFill>
                  <a:schemeClr val="bg1">
                    <a:lumMod val="50000"/>
                  </a:schemeClr>
                </a:solidFill>
                <a:latin typeface="Calibri" pitchFamily="34" charset="0"/>
              </a:defRPr>
            </a:lvl5pPr>
            <a:lvl6pPr>
              <a:defRPr sz="1800"/>
            </a:lvl6pPr>
            <a:lvl7pPr>
              <a:defRPr sz="1800"/>
            </a:lvl7pPr>
            <a:lvl8pPr>
              <a:defRPr sz="1800"/>
            </a:lvl8pPr>
            <a:lvl9pPr>
              <a:defRPr sz="1800"/>
            </a:lvl9pPr>
          </a:lstStyle>
          <a:p>
            <a:pPr fontAlgn="auto">
              <a:spcBef>
                <a:spcPts val="0"/>
              </a:spcBef>
              <a:spcAft>
                <a:spcPts val="0"/>
              </a:spcAft>
              <a:defRPr/>
            </a:pPr>
            <a:r>
              <a:rPr lang="fr-BE" sz="2800" b="1" cap="all" dirty="0" err="1">
                <a:solidFill>
                  <a:srgbClr val="002060"/>
                </a:solidFill>
                <a:latin typeface="Rockwell Std" pitchFamily="18" charset="0"/>
              </a:rPr>
              <a:t>Title</a:t>
            </a:r>
            <a:r>
              <a:rPr lang="fr-BE" sz="2800" b="1" cap="all" dirty="0">
                <a:solidFill>
                  <a:srgbClr val="002060"/>
                </a:solidFill>
                <a:latin typeface="Rockwell Std" pitchFamily="18" charset="0"/>
              </a:rPr>
              <a:t> </a:t>
            </a:r>
            <a:r>
              <a:rPr lang="fr-BE" sz="2800" b="1" dirty="0" err="1">
                <a:solidFill>
                  <a:srgbClr val="0073B6"/>
                </a:solidFill>
                <a:latin typeface="Rockwell Std" pitchFamily="18" charset="0"/>
              </a:rPr>
              <a:t>Layout</a:t>
            </a:r>
            <a:endParaRPr lang="en-US" sz="2800" b="1" dirty="0">
              <a:solidFill>
                <a:srgbClr val="0073B6"/>
              </a:solidFill>
              <a:latin typeface="Rockwell Std" pitchFamily="18" charset="0"/>
            </a:endParaRPr>
          </a:p>
        </p:txBody>
      </p:sp>
      <p:sp>
        <p:nvSpPr>
          <p:cNvPr id="10" name="Content Placeholder 2"/>
          <p:cNvSpPr>
            <a:spLocks noGrp="1"/>
          </p:cNvSpPr>
          <p:nvPr>
            <p:ph sz="half" idx="12" hasCustomPrompt="1"/>
          </p:nvPr>
        </p:nvSpPr>
        <p:spPr>
          <a:xfrm>
            <a:off x="428596" y="1142984"/>
            <a:ext cx="8143932" cy="571504"/>
          </a:xfrm>
          <a:prstGeom prst="rect">
            <a:avLst/>
          </a:prstGeom>
        </p:spPr>
        <p:txBody>
          <a:bodyPr/>
          <a:lstStyle>
            <a:lvl1pPr>
              <a:buClr>
                <a:srgbClr val="065FA6"/>
              </a:buClr>
              <a:buFont typeface="Arial" pitchFamily="34" charset="0"/>
              <a:buNone/>
              <a:defRPr sz="2800" baseline="0"/>
            </a:lvl1pPr>
            <a:lvl2pPr>
              <a:defRPr sz="2400"/>
            </a:lvl2pPr>
            <a:lvl3pPr>
              <a:defRPr sz="1600" b="0" i="0" baseline="0">
                <a:solidFill>
                  <a:schemeClr val="bg1">
                    <a:lumMod val="50000"/>
                  </a:schemeClr>
                </a:solidFill>
                <a:latin typeface="Calibri" pitchFamily="34" charset="0"/>
              </a:defRPr>
            </a:lvl3pPr>
            <a:lvl4pPr>
              <a:defRPr sz="1600" b="0" i="0" baseline="0">
                <a:solidFill>
                  <a:schemeClr val="bg1">
                    <a:lumMod val="50000"/>
                  </a:schemeClr>
                </a:solidFill>
                <a:latin typeface="Calibri" pitchFamily="34" charset="0"/>
              </a:defRPr>
            </a:lvl4pPr>
            <a:lvl5pPr>
              <a:defRPr sz="1600" b="0" i="0" baseline="0">
                <a:solidFill>
                  <a:schemeClr val="bg1">
                    <a:lumMod val="50000"/>
                  </a:schemeClr>
                </a:solidFill>
                <a:latin typeface="Calibri" pitchFamily="34" charset="0"/>
              </a:defRPr>
            </a:lvl5pPr>
            <a:lvl6pPr>
              <a:defRPr sz="1800"/>
            </a:lvl6pPr>
            <a:lvl7pPr>
              <a:defRPr sz="1800"/>
            </a:lvl7pPr>
            <a:lvl8pPr>
              <a:defRPr sz="1800"/>
            </a:lvl8pPr>
            <a:lvl9pPr>
              <a:defRPr sz="1800"/>
            </a:lvl9pPr>
          </a:lstStyle>
          <a:p>
            <a:pPr fontAlgn="auto">
              <a:spcBef>
                <a:spcPts val="0"/>
              </a:spcBef>
              <a:spcAft>
                <a:spcPts val="0"/>
              </a:spcAft>
              <a:defRPr/>
            </a:pPr>
            <a:r>
              <a:rPr lang="fr-BE" sz="2400" b="1" dirty="0">
                <a:solidFill>
                  <a:srgbClr val="002060"/>
                </a:solidFill>
                <a:latin typeface="Rockwell Std" pitchFamily="18" charset="0"/>
              </a:rPr>
              <a:t>TITLE</a:t>
            </a:r>
            <a:endParaRPr lang="en-US" sz="2800" b="1" dirty="0">
              <a:solidFill>
                <a:srgbClr val="0073B6"/>
              </a:solidFill>
              <a:latin typeface="Rockwell Std" pitchFamily="18" charset="0"/>
            </a:endParaRPr>
          </a:p>
        </p:txBody>
      </p:sp>
    </p:spTree>
    <p:extLst>
      <p:ext uri="{BB962C8B-B14F-4D97-AF65-F5344CB8AC3E}">
        <p14:creationId xmlns:p14="http://schemas.microsoft.com/office/powerpoint/2010/main" val="31899219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142984"/>
            <a:ext cx="4038600" cy="4983179"/>
          </a:xfrm>
          <a:prstGeom prst="rect">
            <a:avLst/>
          </a:prstGeom>
        </p:spPr>
        <p:txBody>
          <a:bodyPr/>
          <a:lstStyle>
            <a:lvl1pPr>
              <a:buNone/>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p:txBody>
      </p:sp>
      <p:sp>
        <p:nvSpPr>
          <p:cNvPr id="5" name="Content Placeholder 2"/>
          <p:cNvSpPr>
            <a:spLocks noGrp="1"/>
          </p:cNvSpPr>
          <p:nvPr>
            <p:ph sz="half" idx="10" hasCustomPrompt="1"/>
          </p:nvPr>
        </p:nvSpPr>
        <p:spPr>
          <a:xfrm>
            <a:off x="4786314" y="1142984"/>
            <a:ext cx="3786214" cy="4983179"/>
          </a:xfrm>
          <a:prstGeom prst="rect">
            <a:avLst/>
          </a:prstGeom>
        </p:spPr>
        <p:txBody>
          <a:bodyPr/>
          <a:lstStyle>
            <a:lvl1pPr>
              <a:buClr>
                <a:srgbClr val="065FA6"/>
              </a:buClr>
              <a:buFont typeface="Arial" pitchFamily="34" charset="0"/>
              <a:buNone/>
              <a:defRPr sz="1800" baseline="0"/>
            </a:lvl1pPr>
            <a:lvl2pPr>
              <a:defRPr sz="2400"/>
            </a:lvl2pPr>
            <a:lvl3pPr>
              <a:defRPr sz="1600" b="0" i="0" baseline="0">
                <a:solidFill>
                  <a:schemeClr val="bg1">
                    <a:lumMod val="50000"/>
                  </a:schemeClr>
                </a:solidFill>
                <a:latin typeface="Calibri" pitchFamily="34" charset="0"/>
              </a:defRPr>
            </a:lvl3pPr>
            <a:lvl4pPr>
              <a:defRPr sz="1600" b="0" i="0" baseline="0">
                <a:solidFill>
                  <a:schemeClr val="bg1">
                    <a:lumMod val="50000"/>
                  </a:schemeClr>
                </a:solidFill>
                <a:latin typeface="Calibri" pitchFamily="34" charset="0"/>
              </a:defRPr>
            </a:lvl4pPr>
            <a:lvl5pPr>
              <a:defRPr sz="1600" b="0" i="0" baseline="0">
                <a:solidFill>
                  <a:schemeClr val="bg1">
                    <a:lumMod val="50000"/>
                  </a:schemeClr>
                </a:solidFill>
                <a:latin typeface="Calibri" pitchFamily="34" charset="0"/>
              </a:defRPr>
            </a:lvl5pPr>
            <a:lvl6pPr>
              <a:defRPr sz="1800"/>
            </a:lvl6pPr>
            <a:lvl7pPr>
              <a:defRPr sz="1800"/>
            </a:lvl7pPr>
            <a:lvl8pPr>
              <a:defRPr sz="1800"/>
            </a:lvl8pPr>
            <a:lvl9pPr>
              <a:defRPr sz="1800"/>
            </a:lvl9pPr>
          </a:lstStyle>
          <a:p>
            <a:pPr>
              <a:buClr>
                <a:srgbClr val="065FA6"/>
              </a:buClr>
              <a:buFont typeface="Rockwell Std" pitchFamily="18" charset="0"/>
              <a:buChar char="»"/>
            </a:pPr>
            <a:r>
              <a:rPr lang="fr-BE" b="1" dirty="0">
                <a:solidFill>
                  <a:srgbClr val="065FA6"/>
                </a:solidFill>
                <a:latin typeface="Rockwell Std" pitchFamily="18" charset="0"/>
              </a:rPr>
              <a:t> Paragraphe 1</a:t>
            </a:r>
          </a:p>
          <a:p>
            <a:pPr lvl="2"/>
            <a:r>
              <a:rPr lang="en-US" dirty="0"/>
              <a:t>Third level</a:t>
            </a:r>
          </a:p>
        </p:txBody>
      </p:sp>
      <p:sp>
        <p:nvSpPr>
          <p:cNvPr id="6" name="Content Placeholder 2"/>
          <p:cNvSpPr>
            <a:spLocks noGrp="1"/>
          </p:cNvSpPr>
          <p:nvPr>
            <p:ph sz="half" idx="11" hasCustomPrompt="1"/>
          </p:nvPr>
        </p:nvSpPr>
        <p:spPr>
          <a:xfrm>
            <a:off x="428596" y="142852"/>
            <a:ext cx="7215238" cy="571504"/>
          </a:xfrm>
          <a:prstGeom prst="rect">
            <a:avLst/>
          </a:prstGeom>
        </p:spPr>
        <p:txBody>
          <a:bodyPr/>
          <a:lstStyle>
            <a:lvl1pPr>
              <a:buClr>
                <a:srgbClr val="065FA6"/>
              </a:buClr>
              <a:buFont typeface="Arial" pitchFamily="34" charset="0"/>
              <a:buNone/>
              <a:defRPr sz="1800" baseline="0"/>
            </a:lvl1pPr>
            <a:lvl2pPr>
              <a:defRPr sz="2400"/>
            </a:lvl2pPr>
            <a:lvl3pPr>
              <a:defRPr sz="1600" b="0" i="0" baseline="0">
                <a:solidFill>
                  <a:schemeClr val="bg1">
                    <a:lumMod val="50000"/>
                  </a:schemeClr>
                </a:solidFill>
                <a:latin typeface="Calibri" pitchFamily="34" charset="0"/>
              </a:defRPr>
            </a:lvl3pPr>
            <a:lvl4pPr>
              <a:defRPr sz="1600" b="0" i="0" baseline="0">
                <a:solidFill>
                  <a:schemeClr val="bg1">
                    <a:lumMod val="50000"/>
                  </a:schemeClr>
                </a:solidFill>
                <a:latin typeface="Calibri" pitchFamily="34" charset="0"/>
              </a:defRPr>
            </a:lvl4pPr>
            <a:lvl5pPr>
              <a:defRPr sz="1600" b="0" i="0" baseline="0">
                <a:solidFill>
                  <a:schemeClr val="bg1">
                    <a:lumMod val="50000"/>
                  </a:schemeClr>
                </a:solidFill>
                <a:latin typeface="Calibri" pitchFamily="34" charset="0"/>
              </a:defRPr>
            </a:lvl5pPr>
            <a:lvl6pPr>
              <a:defRPr sz="1800"/>
            </a:lvl6pPr>
            <a:lvl7pPr>
              <a:defRPr sz="1800"/>
            </a:lvl7pPr>
            <a:lvl8pPr>
              <a:defRPr sz="1800"/>
            </a:lvl8pPr>
            <a:lvl9pPr>
              <a:defRPr sz="1800"/>
            </a:lvl9pPr>
          </a:lstStyle>
          <a:p>
            <a:pPr fontAlgn="auto">
              <a:spcBef>
                <a:spcPts val="0"/>
              </a:spcBef>
              <a:spcAft>
                <a:spcPts val="0"/>
              </a:spcAft>
              <a:defRPr/>
            </a:pPr>
            <a:r>
              <a:rPr lang="fr-BE" sz="2800" b="1" cap="all" dirty="0" err="1">
                <a:solidFill>
                  <a:srgbClr val="002060"/>
                </a:solidFill>
                <a:latin typeface="Rockwell Std" pitchFamily="18" charset="0"/>
              </a:rPr>
              <a:t>Title</a:t>
            </a:r>
            <a:r>
              <a:rPr lang="fr-BE" sz="2800" b="1" cap="all" dirty="0">
                <a:solidFill>
                  <a:srgbClr val="002060"/>
                </a:solidFill>
                <a:latin typeface="Rockwell Std" pitchFamily="18" charset="0"/>
              </a:rPr>
              <a:t> </a:t>
            </a:r>
            <a:r>
              <a:rPr lang="fr-BE" sz="2800" b="1" dirty="0" err="1">
                <a:solidFill>
                  <a:srgbClr val="0073B6"/>
                </a:solidFill>
                <a:latin typeface="Rockwell Std" pitchFamily="18" charset="0"/>
              </a:rPr>
              <a:t>Layout</a:t>
            </a:r>
            <a:endParaRPr lang="en-US" sz="2800" b="1" dirty="0">
              <a:solidFill>
                <a:srgbClr val="0073B6"/>
              </a:solidFill>
              <a:latin typeface="Rockwell Std" pitchFamily="18" charset="0"/>
            </a:endParaRPr>
          </a:p>
        </p:txBody>
      </p:sp>
    </p:spTree>
    <p:extLst>
      <p:ext uri="{BB962C8B-B14F-4D97-AF65-F5344CB8AC3E}">
        <p14:creationId xmlns:p14="http://schemas.microsoft.com/office/powerpoint/2010/main" val="40259126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other content">
    <p:spTree>
      <p:nvGrpSpPr>
        <p:cNvPr id="1" name=""/>
        <p:cNvGrpSpPr/>
        <p:nvPr/>
      </p:nvGrpSpPr>
      <p:grpSpPr>
        <a:xfrm>
          <a:off x="0" y="0"/>
          <a:ext cx="0" cy="0"/>
          <a:chOff x="0" y="0"/>
          <a:chExt cx="0" cy="0"/>
        </a:xfrm>
      </p:grpSpPr>
      <p:sp>
        <p:nvSpPr>
          <p:cNvPr id="8" name="Content Placeholder 2"/>
          <p:cNvSpPr>
            <a:spLocks noGrp="1"/>
          </p:cNvSpPr>
          <p:nvPr>
            <p:ph sz="half" idx="1" hasCustomPrompt="1"/>
          </p:nvPr>
        </p:nvSpPr>
        <p:spPr>
          <a:xfrm>
            <a:off x="428596" y="1714488"/>
            <a:ext cx="8143932" cy="4411675"/>
          </a:xfrm>
          <a:prstGeom prst="rect">
            <a:avLst/>
          </a:prstGeom>
        </p:spPr>
        <p:txBody>
          <a:bodyPr/>
          <a:lstStyle>
            <a:lvl1pPr>
              <a:buClr>
                <a:srgbClr val="065FA6"/>
              </a:buClr>
              <a:buFont typeface="Arial" pitchFamily="34" charset="0"/>
              <a:buNone/>
              <a:defRPr lang="fr-BE" sz="1600" baseline="0" dirty="0" smtClean="0">
                <a:solidFill>
                  <a:schemeClr val="bg1">
                    <a:lumMod val="50000"/>
                  </a:schemeClr>
                </a:solidFill>
                <a:latin typeface="+mn-lt"/>
              </a:defRPr>
            </a:lvl1pPr>
            <a:lvl2pPr>
              <a:defRPr sz="2400"/>
            </a:lvl2pPr>
            <a:lvl3pPr>
              <a:buNone/>
              <a:defRPr sz="1600" b="0" i="0" baseline="0">
                <a:solidFill>
                  <a:schemeClr val="bg1">
                    <a:lumMod val="50000"/>
                  </a:schemeClr>
                </a:solidFill>
                <a:latin typeface="Calibri" pitchFamily="34" charset="0"/>
              </a:defRPr>
            </a:lvl3pPr>
            <a:lvl4pPr>
              <a:defRPr sz="1600" b="0" i="0" baseline="0">
                <a:solidFill>
                  <a:schemeClr val="bg1">
                    <a:lumMod val="50000"/>
                  </a:schemeClr>
                </a:solidFill>
                <a:latin typeface="Calibri" pitchFamily="34" charset="0"/>
              </a:defRPr>
            </a:lvl4pPr>
            <a:lvl5pPr>
              <a:defRPr sz="1600" b="0" i="0" baseline="0">
                <a:solidFill>
                  <a:schemeClr val="bg1">
                    <a:lumMod val="50000"/>
                  </a:schemeClr>
                </a:solidFill>
                <a:latin typeface="Calibri" pitchFamily="34" charset="0"/>
              </a:defRPr>
            </a:lvl5pPr>
            <a:lvl6pPr>
              <a:defRPr sz="1800"/>
            </a:lvl6pPr>
            <a:lvl7pPr>
              <a:defRPr sz="1800"/>
            </a:lvl7pPr>
            <a:lvl8pPr>
              <a:defRPr sz="1800"/>
            </a:lvl8pPr>
            <a:lvl9pPr>
              <a:defRPr sz="1800"/>
            </a:lvl9pPr>
          </a:lstStyle>
          <a:p>
            <a:pPr>
              <a:buClr>
                <a:srgbClr val="065FA6"/>
              </a:buClr>
              <a:buFont typeface="Rockwell Std" pitchFamily="18" charset="0"/>
              <a:buChar char="»"/>
            </a:pPr>
            <a:r>
              <a:rPr lang="fr-BE" b="1" dirty="0">
                <a:solidFill>
                  <a:srgbClr val="065FA6"/>
                </a:solidFill>
                <a:latin typeface="Rockwell Std" pitchFamily="18" charset="0"/>
              </a:rPr>
              <a:t>Paragraphe 2</a:t>
            </a:r>
          </a:p>
          <a:p>
            <a:pPr>
              <a:buClr>
                <a:srgbClr val="065FA6"/>
              </a:buClr>
            </a:pPr>
            <a:r>
              <a:rPr lang="fr-BE" sz="1600" dirty="0">
                <a:solidFill>
                  <a:schemeClr val="bg1">
                    <a:lumMod val="50000"/>
                  </a:schemeClr>
                </a:solidFill>
                <a:latin typeface="+mj-lt"/>
              </a:rPr>
              <a:t>	Lorem </a:t>
            </a:r>
            <a:r>
              <a:rPr lang="fr-BE" sz="1600" dirty="0" err="1">
                <a:solidFill>
                  <a:schemeClr val="bg1">
                    <a:lumMod val="50000"/>
                  </a:schemeClr>
                </a:solidFill>
                <a:latin typeface="+mj-lt"/>
              </a:rPr>
              <a:t>ipsum</a:t>
            </a:r>
            <a:r>
              <a:rPr lang="fr-BE" sz="1600" dirty="0">
                <a:solidFill>
                  <a:schemeClr val="bg1">
                    <a:lumMod val="50000"/>
                  </a:schemeClr>
                </a:solidFill>
                <a:latin typeface="+mj-lt"/>
              </a:rPr>
              <a:t>, </a:t>
            </a:r>
            <a:r>
              <a:rPr lang="fr-BE" sz="1600" dirty="0" err="1">
                <a:solidFill>
                  <a:schemeClr val="bg1">
                    <a:lumMod val="50000"/>
                  </a:schemeClr>
                </a:solidFill>
                <a:latin typeface="+mj-lt"/>
              </a:rPr>
              <a:t>dolor</a:t>
            </a:r>
            <a:r>
              <a:rPr lang="fr-BE" sz="1600" dirty="0">
                <a:solidFill>
                  <a:schemeClr val="bg1">
                    <a:lumMod val="50000"/>
                  </a:schemeClr>
                </a:solidFill>
                <a:latin typeface="+mj-lt"/>
              </a:rPr>
              <a:t> </a:t>
            </a:r>
            <a:r>
              <a:rPr lang="fr-BE" sz="1600" dirty="0" err="1">
                <a:solidFill>
                  <a:schemeClr val="bg1">
                    <a:lumMod val="50000"/>
                  </a:schemeClr>
                </a:solidFill>
                <a:latin typeface="+mj-lt"/>
              </a:rPr>
              <a:t>sit</a:t>
            </a:r>
            <a:r>
              <a:rPr lang="fr-BE" sz="1600" dirty="0">
                <a:solidFill>
                  <a:schemeClr val="bg1">
                    <a:lumMod val="50000"/>
                  </a:schemeClr>
                </a:solidFill>
                <a:latin typeface="+mj-lt"/>
              </a:rPr>
              <a:t> </a:t>
            </a:r>
            <a:r>
              <a:rPr lang="fr-BE" sz="1600" dirty="0" err="1">
                <a:solidFill>
                  <a:schemeClr val="bg1">
                    <a:lumMod val="50000"/>
                  </a:schemeClr>
                </a:solidFill>
                <a:latin typeface="+mj-lt"/>
              </a:rPr>
              <a:t>amet</a:t>
            </a:r>
            <a:endParaRPr lang="fr-BE" sz="1600" dirty="0">
              <a:solidFill>
                <a:schemeClr val="bg1">
                  <a:lumMod val="50000"/>
                </a:schemeClr>
              </a:solidFill>
              <a:latin typeface="+mj-lt"/>
            </a:endParaRPr>
          </a:p>
        </p:txBody>
      </p:sp>
      <p:sp>
        <p:nvSpPr>
          <p:cNvPr id="7" name="Content Placeholder 2"/>
          <p:cNvSpPr>
            <a:spLocks noGrp="1"/>
          </p:cNvSpPr>
          <p:nvPr>
            <p:ph sz="half" idx="11" hasCustomPrompt="1"/>
          </p:nvPr>
        </p:nvSpPr>
        <p:spPr>
          <a:xfrm>
            <a:off x="428596" y="142852"/>
            <a:ext cx="7215238" cy="571504"/>
          </a:xfrm>
          <a:prstGeom prst="rect">
            <a:avLst/>
          </a:prstGeom>
        </p:spPr>
        <p:txBody>
          <a:bodyPr/>
          <a:lstStyle>
            <a:lvl1pPr>
              <a:buClr>
                <a:srgbClr val="065FA6"/>
              </a:buClr>
              <a:buFont typeface="Arial" pitchFamily="34" charset="0"/>
              <a:buNone/>
              <a:defRPr sz="1800" baseline="0"/>
            </a:lvl1pPr>
            <a:lvl2pPr>
              <a:defRPr sz="2400"/>
            </a:lvl2pPr>
            <a:lvl3pPr>
              <a:defRPr sz="1600" b="0" i="0" baseline="0">
                <a:solidFill>
                  <a:schemeClr val="bg1">
                    <a:lumMod val="50000"/>
                  </a:schemeClr>
                </a:solidFill>
                <a:latin typeface="Calibri" pitchFamily="34" charset="0"/>
              </a:defRPr>
            </a:lvl3pPr>
            <a:lvl4pPr>
              <a:defRPr sz="1600" b="0" i="0" baseline="0">
                <a:solidFill>
                  <a:schemeClr val="bg1">
                    <a:lumMod val="50000"/>
                  </a:schemeClr>
                </a:solidFill>
                <a:latin typeface="Calibri" pitchFamily="34" charset="0"/>
              </a:defRPr>
            </a:lvl4pPr>
            <a:lvl5pPr>
              <a:defRPr sz="1600" b="0" i="0" baseline="0">
                <a:solidFill>
                  <a:schemeClr val="bg1">
                    <a:lumMod val="50000"/>
                  </a:schemeClr>
                </a:solidFill>
                <a:latin typeface="Calibri" pitchFamily="34" charset="0"/>
              </a:defRPr>
            </a:lvl5pPr>
            <a:lvl6pPr>
              <a:defRPr sz="1800"/>
            </a:lvl6pPr>
            <a:lvl7pPr>
              <a:defRPr sz="1800"/>
            </a:lvl7pPr>
            <a:lvl8pPr>
              <a:defRPr sz="1800"/>
            </a:lvl8pPr>
            <a:lvl9pPr>
              <a:defRPr sz="1800"/>
            </a:lvl9pPr>
          </a:lstStyle>
          <a:p>
            <a:pPr fontAlgn="auto">
              <a:spcBef>
                <a:spcPts val="0"/>
              </a:spcBef>
              <a:spcAft>
                <a:spcPts val="0"/>
              </a:spcAft>
              <a:defRPr/>
            </a:pPr>
            <a:r>
              <a:rPr lang="fr-BE" sz="2800" b="1" cap="all" dirty="0" err="1">
                <a:solidFill>
                  <a:srgbClr val="002060"/>
                </a:solidFill>
                <a:latin typeface="Rockwell Std" pitchFamily="18" charset="0"/>
              </a:rPr>
              <a:t>Title</a:t>
            </a:r>
            <a:r>
              <a:rPr lang="fr-BE" sz="2800" b="1" cap="all" dirty="0">
                <a:solidFill>
                  <a:srgbClr val="002060"/>
                </a:solidFill>
                <a:latin typeface="Rockwell Std" pitchFamily="18" charset="0"/>
              </a:rPr>
              <a:t> </a:t>
            </a:r>
            <a:r>
              <a:rPr lang="fr-BE" sz="2800" b="1" dirty="0" err="1">
                <a:solidFill>
                  <a:srgbClr val="0073B6"/>
                </a:solidFill>
                <a:latin typeface="Rockwell Std" pitchFamily="18" charset="0"/>
              </a:rPr>
              <a:t>Layout</a:t>
            </a:r>
            <a:endParaRPr lang="en-US" sz="2800" b="1" dirty="0">
              <a:solidFill>
                <a:srgbClr val="0073B6"/>
              </a:solidFill>
              <a:latin typeface="Rockwell Std" pitchFamily="18" charset="0"/>
            </a:endParaRPr>
          </a:p>
        </p:txBody>
      </p:sp>
      <p:sp>
        <p:nvSpPr>
          <p:cNvPr id="10" name="Content Placeholder 2"/>
          <p:cNvSpPr>
            <a:spLocks noGrp="1"/>
          </p:cNvSpPr>
          <p:nvPr>
            <p:ph sz="half" idx="12" hasCustomPrompt="1"/>
          </p:nvPr>
        </p:nvSpPr>
        <p:spPr>
          <a:xfrm>
            <a:off x="428596" y="1142984"/>
            <a:ext cx="8143932" cy="571504"/>
          </a:xfrm>
          <a:prstGeom prst="rect">
            <a:avLst/>
          </a:prstGeom>
        </p:spPr>
        <p:txBody>
          <a:bodyPr/>
          <a:lstStyle>
            <a:lvl1pPr>
              <a:buClr>
                <a:srgbClr val="065FA6"/>
              </a:buClr>
              <a:buFont typeface="Arial" pitchFamily="34" charset="0"/>
              <a:buNone/>
              <a:defRPr sz="2800" cap="all" baseline="0"/>
            </a:lvl1pPr>
            <a:lvl2pPr>
              <a:defRPr sz="2400"/>
            </a:lvl2pPr>
            <a:lvl3pPr>
              <a:defRPr sz="1600" b="0" i="0" baseline="0">
                <a:solidFill>
                  <a:schemeClr val="bg1">
                    <a:lumMod val="50000"/>
                  </a:schemeClr>
                </a:solidFill>
                <a:latin typeface="Calibri" pitchFamily="34" charset="0"/>
              </a:defRPr>
            </a:lvl3pPr>
            <a:lvl4pPr>
              <a:defRPr sz="1600" b="0" i="0" baseline="0">
                <a:solidFill>
                  <a:schemeClr val="bg1">
                    <a:lumMod val="50000"/>
                  </a:schemeClr>
                </a:solidFill>
                <a:latin typeface="Calibri" pitchFamily="34" charset="0"/>
              </a:defRPr>
            </a:lvl4pPr>
            <a:lvl5pPr>
              <a:defRPr sz="1600" b="0" i="0" baseline="0">
                <a:solidFill>
                  <a:schemeClr val="bg1">
                    <a:lumMod val="50000"/>
                  </a:schemeClr>
                </a:solidFill>
                <a:latin typeface="Calibri" pitchFamily="34" charset="0"/>
              </a:defRPr>
            </a:lvl5pPr>
            <a:lvl6pPr>
              <a:defRPr sz="1800"/>
            </a:lvl6pPr>
            <a:lvl7pPr>
              <a:defRPr sz="1800"/>
            </a:lvl7pPr>
            <a:lvl8pPr>
              <a:defRPr sz="1800"/>
            </a:lvl8pPr>
            <a:lvl9pPr>
              <a:defRPr sz="1800"/>
            </a:lvl9pPr>
          </a:lstStyle>
          <a:p>
            <a:pPr fontAlgn="auto">
              <a:spcBef>
                <a:spcPts val="0"/>
              </a:spcBef>
              <a:spcAft>
                <a:spcPts val="0"/>
              </a:spcAft>
              <a:defRPr/>
            </a:pPr>
            <a:r>
              <a:rPr lang="fr-BE" sz="2400" b="1" dirty="0">
                <a:solidFill>
                  <a:srgbClr val="002060"/>
                </a:solidFill>
                <a:latin typeface="Rockwell Std" pitchFamily="18" charset="0"/>
              </a:rPr>
              <a:t>TITLE</a:t>
            </a:r>
            <a:endParaRPr lang="en-US" sz="2800" b="1" dirty="0">
              <a:solidFill>
                <a:srgbClr val="0073B6"/>
              </a:solidFill>
              <a:latin typeface="Rockwell Std" pitchFamily="18" charset="0"/>
            </a:endParaRPr>
          </a:p>
        </p:txBody>
      </p:sp>
    </p:spTree>
    <p:extLst>
      <p:ext uri="{BB962C8B-B14F-4D97-AF65-F5344CB8AC3E}">
        <p14:creationId xmlns:p14="http://schemas.microsoft.com/office/powerpoint/2010/main" val="28594271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ND or Thank you slide">
    <p:spTree>
      <p:nvGrpSpPr>
        <p:cNvPr id="1" name=""/>
        <p:cNvGrpSpPr/>
        <p:nvPr/>
      </p:nvGrpSpPr>
      <p:grpSpPr>
        <a:xfrm>
          <a:off x="0" y="0"/>
          <a:ext cx="0" cy="0"/>
          <a:chOff x="0" y="0"/>
          <a:chExt cx="0" cy="0"/>
        </a:xfrm>
      </p:grpSpPr>
      <p:pic>
        <p:nvPicPr>
          <p:cNvPr id="17" name="Picture 3" descr="C:\Users\Zilvinas\Desktop\EPF Template 2013\powerpoint\EPF-PPT-back-fixed.gif"/>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21" y="-1"/>
            <a:ext cx="9253441" cy="6939381"/>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userDrawn="1"/>
        </p:nvSpPr>
        <p:spPr>
          <a:xfrm>
            <a:off x="1115616" y="2924944"/>
            <a:ext cx="3672408" cy="1200329"/>
          </a:xfrm>
          <a:prstGeom prst="rect">
            <a:avLst/>
          </a:prstGeom>
          <a:noFill/>
        </p:spPr>
        <p:txBody>
          <a:bodyPr wrap="square" rtlCol="0">
            <a:spAutoFit/>
          </a:bodyPr>
          <a:lstStyle/>
          <a:p>
            <a:r>
              <a:rPr lang="en-GB" sz="2400" dirty="0">
                <a:solidFill>
                  <a:schemeClr val="bg1"/>
                </a:solidFill>
                <a:latin typeface="+mj-lt"/>
                <a:cs typeface="Calibri" pitchFamily="34" charset="0"/>
              </a:rPr>
              <a:t>/</a:t>
            </a:r>
            <a:r>
              <a:rPr lang="en-GB" sz="2400" dirty="0" err="1">
                <a:solidFill>
                  <a:schemeClr val="bg1"/>
                </a:solidFill>
                <a:latin typeface="+mj-lt"/>
                <a:cs typeface="Calibri" pitchFamily="34" charset="0"/>
              </a:rPr>
              <a:t>europeanpatientsforum</a:t>
            </a:r>
            <a:endParaRPr lang="en-GB" sz="2400" dirty="0">
              <a:solidFill>
                <a:schemeClr val="bg1"/>
              </a:solidFill>
              <a:latin typeface="+mj-lt"/>
              <a:cs typeface="Calibri" pitchFamily="34" charset="0"/>
            </a:endParaRPr>
          </a:p>
          <a:p>
            <a:endParaRPr lang="en-GB" sz="2400" dirty="0">
              <a:solidFill>
                <a:schemeClr val="bg1"/>
              </a:solidFill>
              <a:latin typeface="+mj-lt"/>
              <a:cs typeface="Calibri" pitchFamily="34" charset="0"/>
            </a:endParaRPr>
          </a:p>
          <a:p>
            <a:r>
              <a:rPr lang="en-GB" sz="2400" dirty="0">
                <a:solidFill>
                  <a:schemeClr val="bg1"/>
                </a:solidFill>
                <a:latin typeface="+mj-lt"/>
                <a:cs typeface="Calibri" pitchFamily="34" charset="0"/>
              </a:rPr>
              <a:t>/</a:t>
            </a:r>
            <a:r>
              <a:rPr lang="en-GB" sz="2400" dirty="0" err="1">
                <a:solidFill>
                  <a:schemeClr val="bg1"/>
                </a:solidFill>
                <a:latin typeface="+mj-lt"/>
                <a:cs typeface="Calibri" pitchFamily="34" charset="0"/>
              </a:rPr>
              <a:t>eupatientsforum</a:t>
            </a:r>
            <a:endParaRPr lang="en-GB" sz="2400" dirty="0">
              <a:solidFill>
                <a:schemeClr val="bg1"/>
              </a:solidFill>
              <a:latin typeface="+mj-lt"/>
              <a:cs typeface="Calibri" pitchFamily="34" charset="0"/>
            </a:endParaRPr>
          </a:p>
        </p:txBody>
      </p:sp>
      <p:pic>
        <p:nvPicPr>
          <p:cNvPr id="19" name="Picture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16936" y="2882762"/>
            <a:ext cx="532838" cy="522431"/>
          </a:xfrm>
          <a:prstGeom prst="rect">
            <a:avLst/>
          </a:prstGeom>
        </p:spPr>
      </p:pic>
      <p:pic>
        <p:nvPicPr>
          <p:cNvPr id="20" name="Picture 1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33621" y="3666189"/>
            <a:ext cx="516153" cy="504056"/>
          </a:xfrm>
          <a:prstGeom prst="rect">
            <a:avLst/>
          </a:prstGeom>
        </p:spPr>
      </p:pic>
      <p:pic>
        <p:nvPicPr>
          <p:cNvPr id="21" name="Picture 5"/>
          <p:cNvPicPr>
            <a:picLocks noChangeAspect="1" noChangeArrowheads="1"/>
          </p:cNvPicPr>
          <p:nvPr userDrawn="1"/>
        </p:nvPicPr>
        <p:blipFill>
          <a:blip r:embed="rId5">
            <a:extLst>
              <a:ext uri="{28A0092B-C50C-407E-A947-70E740481C1C}">
                <a14:useLocalDpi xmlns:a14="http://schemas.microsoft.com/office/drawing/2010/main" val="0"/>
              </a:ext>
            </a:extLst>
          </a:blip>
          <a:stretch>
            <a:fillRect/>
          </a:stretch>
        </p:blipFill>
        <p:spPr bwMode="auto">
          <a:xfrm>
            <a:off x="5508104" y="2894159"/>
            <a:ext cx="504056" cy="499634"/>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p:cNvSpPr txBox="1"/>
          <p:nvPr userDrawn="1"/>
        </p:nvSpPr>
        <p:spPr>
          <a:xfrm>
            <a:off x="0" y="4365104"/>
            <a:ext cx="9252520" cy="1200329"/>
          </a:xfrm>
          <a:prstGeom prst="rect">
            <a:avLst/>
          </a:prstGeom>
          <a:noFill/>
        </p:spPr>
        <p:txBody>
          <a:bodyPr wrap="square" rtlCol="0">
            <a:spAutoFit/>
          </a:bodyPr>
          <a:lstStyle/>
          <a:p>
            <a:pPr algn="ctr">
              <a:spcBef>
                <a:spcPts val="0"/>
              </a:spcBef>
            </a:pPr>
            <a:r>
              <a:rPr lang="fr-BE" sz="2400" b="1" kern="1200" dirty="0">
                <a:solidFill>
                  <a:schemeClr val="bg1"/>
                </a:solidFill>
                <a:latin typeface="+mn-lt"/>
                <a:ea typeface="+mn-ea"/>
                <a:cs typeface="+mn-cs"/>
              </a:rPr>
              <a:t>More information</a:t>
            </a:r>
          </a:p>
          <a:p>
            <a:pPr algn="ctr">
              <a:spcBef>
                <a:spcPts val="0"/>
              </a:spcBef>
            </a:pPr>
            <a:r>
              <a:rPr lang="fr-BE" sz="2400" kern="1200" dirty="0">
                <a:solidFill>
                  <a:schemeClr val="bg1"/>
                </a:solidFill>
                <a:uFill>
                  <a:solidFill>
                    <a:schemeClr val="bg1"/>
                  </a:solidFill>
                </a:uFill>
                <a:latin typeface="+mn-lt"/>
                <a:ea typeface="+mn-ea"/>
                <a:cs typeface="+mn-cs"/>
              </a:rPr>
              <a:t>www.eu-patient.eu</a:t>
            </a:r>
          </a:p>
          <a:p>
            <a:pPr algn="ctr">
              <a:spcBef>
                <a:spcPts val="0"/>
              </a:spcBef>
            </a:pPr>
            <a:r>
              <a:rPr lang="fr-BE" sz="2400" kern="1200" dirty="0">
                <a:solidFill>
                  <a:schemeClr val="bg1"/>
                </a:solidFill>
                <a:uFill>
                  <a:solidFill>
                    <a:schemeClr val="bg1"/>
                  </a:solidFill>
                </a:uFill>
                <a:latin typeface="+mn-lt"/>
                <a:ea typeface="+mn-ea"/>
                <a:cs typeface="+mn-cs"/>
              </a:rPr>
              <a:t>info@eu-patient.eu</a:t>
            </a:r>
            <a:endParaRPr lang="fr-FR" sz="2400" kern="1200" dirty="0">
              <a:solidFill>
                <a:schemeClr val="tx1"/>
              </a:solidFill>
              <a:latin typeface="+mn-lt"/>
              <a:ea typeface="+mn-ea"/>
              <a:cs typeface="+mn-cs"/>
            </a:endParaRPr>
          </a:p>
        </p:txBody>
      </p:sp>
      <p:sp>
        <p:nvSpPr>
          <p:cNvPr id="26" name="TextBox 25"/>
          <p:cNvSpPr txBox="1"/>
          <p:nvPr userDrawn="1"/>
        </p:nvSpPr>
        <p:spPr>
          <a:xfrm>
            <a:off x="539552" y="1052736"/>
            <a:ext cx="8064896" cy="707886"/>
          </a:xfrm>
          <a:prstGeom prst="rect">
            <a:avLst/>
          </a:prstGeom>
          <a:noFill/>
        </p:spPr>
        <p:txBody>
          <a:bodyPr wrap="square" rtlCol="0">
            <a:spAutoFit/>
          </a:bodyPr>
          <a:lstStyle/>
          <a:p>
            <a:pPr marL="0" marR="0" indent="0" algn="ctr" defTabSz="914400" rtl="0" eaLnBrk="1" fontAlgn="base" latinLnBrk="0" hangingPunct="1">
              <a:lnSpc>
                <a:spcPct val="100000"/>
              </a:lnSpc>
              <a:spcBef>
                <a:spcPts val="0"/>
              </a:spcBef>
              <a:spcAft>
                <a:spcPct val="0"/>
              </a:spcAft>
              <a:buClrTx/>
              <a:buSzTx/>
              <a:buFontTx/>
              <a:buNone/>
              <a:tabLst/>
              <a:defRPr/>
            </a:pPr>
            <a:r>
              <a:rPr lang="fr-BE" sz="4000" b="1" kern="1200" dirty="0">
                <a:solidFill>
                  <a:schemeClr val="bg1"/>
                </a:solidFill>
                <a:latin typeface="+mj-lt"/>
                <a:ea typeface="+mn-ea"/>
                <a:cs typeface="+mn-cs"/>
              </a:rPr>
              <a:t>THANK YOU FOR YOUR ATTENTION!</a:t>
            </a:r>
            <a:endParaRPr lang="en-US" sz="4000" b="1" kern="1200" dirty="0">
              <a:solidFill>
                <a:schemeClr val="bg1"/>
              </a:solidFill>
              <a:latin typeface="+mj-lt"/>
              <a:ea typeface="+mn-ea"/>
              <a:cs typeface="+mn-cs"/>
            </a:endParaRPr>
          </a:p>
        </p:txBody>
      </p:sp>
      <p:sp>
        <p:nvSpPr>
          <p:cNvPr id="15" name="TextBox 14"/>
          <p:cNvSpPr txBox="1"/>
          <p:nvPr userDrawn="1"/>
        </p:nvSpPr>
        <p:spPr>
          <a:xfrm>
            <a:off x="-36512" y="2165955"/>
            <a:ext cx="9144000" cy="830997"/>
          </a:xfrm>
          <a:prstGeom prst="rect">
            <a:avLst/>
          </a:prstGeom>
          <a:noFill/>
        </p:spPr>
        <p:txBody>
          <a:bodyPr wrap="square" rtlCol="0">
            <a:spAutoFit/>
          </a:bodyPr>
          <a:lstStyle/>
          <a:p>
            <a:pPr algn="ctr"/>
            <a:r>
              <a:rPr lang="en-GB" sz="2400" b="1" dirty="0">
                <a:solidFill>
                  <a:schemeClr val="bg1"/>
                </a:solidFill>
                <a:latin typeface="+mj-lt"/>
                <a:cs typeface="Calibri" pitchFamily="34" charset="0"/>
              </a:rPr>
              <a:t>Follow us on Social Media! </a:t>
            </a:r>
          </a:p>
          <a:p>
            <a:pPr algn="ctr"/>
            <a:r>
              <a:rPr lang="en-GB" sz="2400" b="1" dirty="0">
                <a:solidFill>
                  <a:schemeClr val="bg1"/>
                </a:solidFill>
                <a:latin typeface="+mj-lt"/>
                <a:cs typeface="Calibri" pitchFamily="34" charset="0"/>
              </a:rPr>
              <a:t>  </a:t>
            </a:r>
            <a:endParaRPr lang="en-GB" sz="2400" dirty="0">
              <a:solidFill>
                <a:schemeClr val="bg1"/>
              </a:solidFill>
              <a:latin typeface="+mj-lt"/>
              <a:cs typeface="Calibri" pitchFamily="34" charset="0"/>
            </a:endParaRPr>
          </a:p>
        </p:txBody>
      </p:sp>
      <p:sp>
        <p:nvSpPr>
          <p:cNvPr id="16" name="TextBox 15"/>
          <p:cNvSpPr txBox="1"/>
          <p:nvPr userDrawn="1"/>
        </p:nvSpPr>
        <p:spPr>
          <a:xfrm>
            <a:off x="6012160" y="2913144"/>
            <a:ext cx="2952328" cy="1200329"/>
          </a:xfrm>
          <a:prstGeom prst="rect">
            <a:avLst/>
          </a:prstGeom>
          <a:noFill/>
        </p:spPr>
        <p:txBody>
          <a:bodyPr wrap="square" rtlCol="0">
            <a:spAutoFit/>
          </a:bodyPr>
          <a:lstStyle/>
          <a:p>
            <a:r>
              <a:rPr lang="en-GB" sz="2400" dirty="0">
                <a:solidFill>
                  <a:schemeClr val="bg1"/>
                </a:solidFill>
                <a:latin typeface="+mj-lt"/>
                <a:cs typeface="Calibri" pitchFamily="34" charset="0"/>
              </a:rPr>
              <a:t>/</a:t>
            </a:r>
            <a:r>
              <a:rPr lang="en-GB" sz="2400" dirty="0" err="1">
                <a:solidFill>
                  <a:schemeClr val="bg1"/>
                </a:solidFill>
                <a:latin typeface="+mj-lt"/>
                <a:cs typeface="Calibri" pitchFamily="34" charset="0"/>
              </a:rPr>
              <a:t>eupatient</a:t>
            </a:r>
            <a:endParaRPr lang="en-GB" sz="2400" dirty="0">
              <a:solidFill>
                <a:schemeClr val="bg1"/>
              </a:solidFill>
              <a:latin typeface="+mj-lt"/>
              <a:cs typeface="Calibri" pitchFamily="34" charset="0"/>
            </a:endParaRPr>
          </a:p>
          <a:p>
            <a:endParaRPr lang="en-GB" sz="2400" dirty="0">
              <a:solidFill>
                <a:schemeClr val="bg1"/>
              </a:solidFill>
              <a:latin typeface="+mj-lt"/>
              <a:cs typeface="Calibri" pitchFamily="34" charset="0"/>
            </a:endParaRPr>
          </a:p>
          <a:p>
            <a:r>
              <a:rPr lang="en-GB" sz="2400" dirty="0">
                <a:solidFill>
                  <a:schemeClr val="bg1"/>
                </a:solidFill>
                <a:latin typeface="+mj-lt"/>
                <a:cs typeface="Calibri" pitchFamily="34" charset="0"/>
              </a:rPr>
              <a:t> eu-patient.eu/blog</a:t>
            </a:r>
          </a:p>
        </p:txBody>
      </p:sp>
      <p:pic>
        <p:nvPicPr>
          <p:cNvPr id="3074" name="Picture 2" descr="http://www.hankooktea.com/images/Wordpress%20Logo.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5508104" y="3635709"/>
            <a:ext cx="576064" cy="5650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04342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fr-BE"/>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4" name="Espace réservé de la date 3"/>
          <p:cNvSpPr>
            <a:spLocks noGrp="1"/>
          </p:cNvSpPr>
          <p:nvPr>
            <p:ph type="dt" sz="half" idx="10"/>
          </p:nvPr>
        </p:nvSpPr>
        <p:spPr/>
        <p:txBody>
          <a:bodyPr/>
          <a:lstStyle/>
          <a:p>
            <a:fld id="{910DCCC3-DDBA-40AF-88F0-2106077C792B}" type="datetimeFigureOut">
              <a:rPr lang="fr-BE" smtClean="0"/>
              <a:pPr/>
              <a:t>19-10-17</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4E338869-9D70-4446-9B87-916842EDC97A}" type="slidenum">
              <a:rPr lang="fr-BE" smtClean="0"/>
              <a:pPr/>
              <a:t>‹#›</a:t>
            </a:fld>
            <a:endParaRPr lang="fr-BE"/>
          </a:p>
        </p:txBody>
      </p:sp>
    </p:spTree>
    <p:extLst>
      <p:ext uri="{BB962C8B-B14F-4D97-AF65-F5344CB8AC3E}">
        <p14:creationId xmlns:p14="http://schemas.microsoft.com/office/powerpoint/2010/main" val="29545554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9144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rot="10800000">
              <a:off x="0" y="0"/>
              <a:ext cx="842596" cy="5666154"/>
            </a:xfrm>
            <a:prstGeom prst="triangle">
              <a:avLst>
                <a:gd name="adj" fmla="val 10000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2404534"/>
            <a:ext cx="5825202" cy="1646302"/>
          </a:xfrm>
        </p:spPr>
        <p:txBody>
          <a:bodyPr anchor="b">
            <a:noAutofit/>
          </a:bodyPr>
          <a:lstStyle>
            <a:lvl1pPr algn="r">
              <a:defRPr sz="4050">
                <a:solidFill>
                  <a:schemeClr val="accent1">
                    <a:lumMod val="7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30300" y="4050834"/>
            <a:ext cx="5825202" cy="1096899"/>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10/19/2017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2373874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Text Placeholder 7"/>
          <p:cNvSpPr>
            <a:spLocks noGrp="1"/>
          </p:cNvSpPr>
          <p:nvPr>
            <p:ph type="body" sz="quarter" idx="14" hasCustomPrompt="1"/>
          </p:nvPr>
        </p:nvSpPr>
        <p:spPr>
          <a:xfrm>
            <a:off x="467843" y="188640"/>
            <a:ext cx="6912471" cy="647700"/>
          </a:xfrm>
          <a:prstGeom prst="rect">
            <a:avLst/>
          </a:prstGeom>
        </p:spPr>
        <p:txBody>
          <a:bodyPr/>
          <a:lstStyle>
            <a:lvl1pPr marL="0" indent="0">
              <a:buNone/>
              <a:defRPr b="1" cap="none" baseline="0">
                <a:solidFill>
                  <a:srgbClr val="005696"/>
                </a:solidFill>
              </a:defRPr>
            </a:lvl1pPr>
          </a:lstStyle>
          <a:p>
            <a:pPr lvl="0"/>
            <a:r>
              <a:rPr lang="en-US" dirty="0"/>
              <a:t>Slide Title</a:t>
            </a:r>
            <a:endParaRPr lang="en-GB" dirty="0"/>
          </a:p>
        </p:txBody>
      </p:sp>
      <p:sp>
        <p:nvSpPr>
          <p:cNvPr id="9" name="Text Placeholder 9"/>
          <p:cNvSpPr>
            <a:spLocks noGrp="1"/>
          </p:cNvSpPr>
          <p:nvPr>
            <p:ph type="body" sz="quarter" idx="15" hasCustomPrompt="1"/>
          </p:nvPr>
        </p:nvSpPr>
        <p:spPr>
          <a:xfrm>
            <a:off x="467545" y="1196752"/>
            <a:ext cx="8064896" cy="431800"/>
          </a:xfrm>
          <a:prstGeom prst="rect">
            <a:avLst/>
          </a:prstGeom>
        </p:spPr>
        <p:txBody>
          <a:bodyPr/>
          <a:lstStyle>
            <a:lvl1pPr marL="0" indent="0">
              <a:buNone/>
              <a:defRPr sz="2400" baseline="0">
                <a:solidFill>
                  <a:srgbClr val="065FA6"/>
                </a:solidFill>
              </a:defRPr>
            </a:lvl1pPr>
          </a:lstStyle>
          <a:p>
            <a:pPr lvl="0"/>
            <a:r>
              <a:rPr lang="en-US" dirty="0"/>
              <a:t>Subtitle</a:t>
            </a:r>
            <a:endParaRPr lang="en-GB" dirty="0"/>
          </a:p>
        </p:txBody>
      </p:sp>
      <p:sp>
        <p:nvSpPr>
          <p:cNvPr id="14" name="Text Placeholder 2"/>
          <p:cNvSpPr>
            <a:spLocks noGrp="1"/>
          </p:cNvSpPr>
          <p:nvPr>
            <p:ph type="body" sz="quarter" idx="13" hasCustomPrompt="1"/>
          </p:nvPr>
        </p:nvSpPr>
        <p:spPr>
          <a:xfrm>
            <a:off x="441906" y="1726446"/>
            <a:ext cx="8136904" cy="4536480"/>
          </a:xfrm>
          <a:prstGeom prst="rect">
            <a:avLst/>
          </a:prstGeom>
        </p:spPr>
        <p:txBody>
          <a:bodyPr/>
          <a:lstStyle>
            <a:lvl1pPr>
              <a:defRPr sz="2800" baseline="0">
                <a:latin typeface="Calibri" pitchFamily="34" charset="0"/>
              </a:defRPr>
            </a:lvl1pPr>
            <a:lvl2pPr>
              <a:defRPr sz="2400" baseline="0">
                <a:solidFill>
                  <a:srgbClr val="005696"/>
                </a:solidFill>
                <a:latin typeface="Calibri" pitchFamily="34" charset="0"/>
              </a:defRPr>
            </a:lvl2pPr>
            <a:lvl3pPr>
              <a:defRPr baseline="0">
                <a:solidFill>
                  <a:srgbClr val="1FB25A"/>
                </a:solidFill>
                <a:latin typeface="Calibri" pitchFamily="34" charset="0"/>
              </a:defRPr>
            </a:lvl3pPr>
            <a:lvl4pPr>
              <a:defRPr baseline="0">
                <a:latin typeface="Calibri" pitchFamily="34" charset="0"/>
              </a:defRPr>
            </a:lvl4pPr>
            <a:lvl5pPr>
              <a:defRPr baseline="0">
                <a:latin typeface="Calibri" pitchFamily="34" charset="0"/>
              </a:defRPr>
            </a:lvl5pPr>
          </a:lstStyle>
          <a:p>
            <a:pPr lvl="0"/>
            <a:r>
              <a:rPr lang="en-US" dirty="0"/>
              <a:t>Item 1</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9842757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10/19/2017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746121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700868"/>
            <a:ext cx="6447501" cy="1826581"/>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4527448"/>
            <a:ext cx="6447501" cy="8604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10/19/2017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2431474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8001" y="2160589"/>
            <a:ext cx="3138026" cy="38807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17477" y="2160590"/>
            <a:ext cx="3138026" cy="388077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10/19/2017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39471430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6809" y="2160983"/>
            <a:ext cx="3139217" cy="576262"/>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506809" y="2737246"/>
            <a:ext cx="3139217"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16287" y="2160983"/>
            <a:ext cx="3139214" cy="576262"/>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3816288" y="2737246"/>
            <a:ext cx="3139213"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10/19/2017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8520584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10/19/2017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9868853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10/19/2017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7595361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498604"/>
            <a:ext cx="2890896" cy="1278466"/>
          </a:xfrm>
        </p:spPr>
        <p:txBody>
          <a:bodyPr anchor="b">
            <a:normAutofit/>
          </a:bodyPr>
          <a:lstStyle>
            <a:lvl1pPr>
              <a:defRPr sz="1500"/>
            </a:lvl1pPr>
          </a:lstStyle>
          <a:p>
            <a:r>
              <a:rPr lang="en-US"/>
              <a:t>Click to edit Master title style</a:t>
            </a:r>
            <a:endParaRPr lang="en-US" dirty="0"/>
          </a:p>
        </p:txBody>
      </p:sp>
      <p:sp>
        <p:nvSpPr>
          <p:cNvPr id="3" name="Content Placeholder 2"/>
          <p:cNvSpPr>
            <a:spLocks noGrp="1"/>
          </p:cNvSpPr>
          <p:nvPr>
            <p:ph idx="1"/>
          </p:nvPr>
        </p:nvSpPr>
        <p:spPr>
          <a:xfrm>
            <a:off x="3570346" y="514925"/>
            <a:ext cx="3385156" cy="552643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1" y="2777069"/>
            <a:ext cx="2890896" cy="2584449"/>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10/19/2017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76489931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4800600"/>
            <a:ext cx="6447500" cy="566738"/>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08001" y="609600"/>
            <a:ext cx="6447501" cy="3845718"/>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508001" y="5367338"/>
            <a:ext cx="6447500" cy="674024"/>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10/19/2017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7186634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3403600"/>
          </a:xfrm>
        </p:spPr>
        <p:txBody>
          <a:bodyPr anchor="ctr">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10/19/2017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3688522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0" y="609600"/>
            <a:ext cx="6070601" cy="302260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024604" y="3632200"/>
            <a:ext cx="5418393" cy="38100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10/19/2017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406403" y="790378"/>
            <a:ext cx="457200" cy="584776"/>
          </a:xfrm>
          <a:prstGeom prst="rect">
            <a:avLst/>
          </a:prstGeom>
        </p:spPr>
        <p:txBody>
          <a:bodyPr vert="horz" lIns="68580" tIns="34290" rIns="68580" bIns="34290" rtlCol="0" anchor="ctr">
            <a:noAutofit/>
          </a:bodyPr>
          <a:lstStyle/>
          <a:p>
            <a:pPr lvl="0"/>
            <a:r>
              <a:rPr lang="en-US" sz="6000" baseline="0" dirty="0">
                <a:ln w="3175" cmpd="sng">
                  <a:noFill/>
                </a:ln>
                <a:solidFill>
                  <a:schemeClr val="accent1"/>
                </a:solidFill>
                <a:effectLst/>
                <a:latin typeface="Arial"/>
              </a:rPr>
              <a:t>“</a:t>
            </a:r>
          </a:p>
        </p:txBody>
      </p:sp>
      <p:sp>
        <p:nvSpPr>
          <p:cNvPr id="25" name="TextBox 24"/>
          <p:cNvSpPr txBox="1"/>
          <p:nvPr/>
        </p:nvSpPr>
        <p:spPr>
          <a:xfrm>
            <a:off x="6669758" y="2886556"/>
            <a:ext cx="457200" cy="584776"/>
          </a:xfrm>
          <a:prstGeom prst="rect">
            <a:avLst/>
          </a:prstGeom>
        </p:spPr>
        <p:txBody>
          <a:bodyPr vert="horz" lIns="68580" tIns="34290" rIns="68580" bIns="34290" rtlCol="0" anchor="ctr">
            <a:noAutofit/>
          </a:bodyPr>
          <a:lstStyle/>
          <a:p>
            <a:pPr lvl="0"/>
            <a:r>
              <a:rPr lang="en-US" sz="6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3448590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amp; content">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41907" y="-114300"/>
            <a:ext cx="8536781" cy="1689136"/>
          </a:xfrm>
          <a:prstGeom prst="rect">
            <a:avLst/>
          </a:prstGeom>
        </p:spPr>
      </p:pic>
      <p:sp>
        <p:nvSpPr>
          <p:cNvPr id="3" name="Text Placeholder 2"/>
          <p:cNvSpPr>
            <a:spLocks noGrp="1"/>
          </p:cNvSpPr>
          <p:nvPr>
            <p:ph type="body" sz="quarter" idx="13" hasCustomPrompt="1"/>
          </p:nvPr>
        </p:nvSpPr>
        <p:spPr>
          <a:xfrm>
            <a:off x="441906" y="1726446"/>
            <a:ext cx="8136904" cy="4536480"/>
          </a:xfrm>
          <a:prstGeom prst="rect">
            <a:avLst/>
          </a:prstGeom>
        </p:spPr>
        <p:txBody>
          <a:bodyPr/>
          <a:lstStyle>
            <a:lvl1pPr>
              <a:defRPr sz="2800" baseline="0">
                <a:latin typeface="Calibri" pitchFamily="34" charset="0"/>
              </a:defRPr>
            </a:lvl1pPr>
            <a:lvl2pPr>
              <a:defRPr sz="2400" baseline="0">
                <a:solidFill>
                  <a:srgbClr val="005696"/>
                </a:solidFill>
                <a:latin typeface="Calibri" pitchFamily="34" charset="0"/>
              </a:defRPr>
            </a:lvl2pPr>
            <a:lvl3pPr>
              <a:defRPr baseline="0">
                <a:solidFill>
                  <a:srgbClr val="1FB25A"/>
                </a:solidFill>
                <a:latin typeface="Calibri" pitchFamily="34" charset="0"/>
              </a:defRPr>
            </a:lvl3pPr>
            <a:lvl4pPr>
              <a:defRPr baseline="0">
                <a:latin typeface="Calibri" pitchFamily="34" charset="0"/>
              </a:defRPr>
            </a:lvl4pPr>
            <a:lvl5pPr>
              <a:defRPr baseline="0">
                <a:latin typeface="Calibri" pitchFamily="34" charset="0"/>
              </a:defRPr>
            </a:lvl5pPr>
          </a:lstStyle>
          <a:p>
            <a:pPr lvl="0"/>
            <a:r>
              <a:rPr lang="en-US" dirty="0"/>
              <a:t>Item 1</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Text Placeholder 7"/>
          <p:cNvSpPr>
            <a:spLocks noGrp="1"/>
          </p:cNvSpPr>
          <p:nvPr>
            <p:ph type="body" sz="quarter" idx="14" hasCustomPrompt="1"/>
          </p:nvPr>
        </p:nvSpPr>
        <p:spPr>
          <a:xfrm>
            <a:off x="467843" y="188640"/>
            <a:ext cx="6912471" cy="647700"/>
          </a:xfrm>
          <a:prstGeom prst="rect">
            <a:avLst/>
          </a:prstGeom>
        </p:spPr>
        <p:txBody>
          <a:bodyPr/>
          <a:lstStyle>
            <a:lvl1pPr marL="0" indent="0">
              <a:buNone/>
              <a:defRPr b="1" cap="none" baseline="0">
                <a:solidFill>
                  <a:srgbClr val="005696"/>
                </a:solidFill>
              </a:defRPr>
            </a:lvl1pPr>
          </a:lstStyle>
          <a:p>
            <a:pPr lvl="0"/>
            <a:r>
              <a:rPr lang="en-US" dirty="0"/>
              <a:t>Slide Title</a:t>
            </a:r>
            <a:endParaRPr lang="en-GB" dirty="0"/>
          </a:p>
        </p:txBody>
      </p:sp>
      <p:sp>
        <p:nvSpPr>
          <p:cNvPr id="10" name="Text Placeholder 9"/>
          <p:cNvSpPr>
            <a:spLocks noGrp="1"/>
          </p:cNvSpPr>
          <p:nvPr>
            <p:ph type="body" sz="quarter" idx="15" hasCustomPrompt="1"/>
          </p:nvPr>
        </p:nvSpPr>
        <p:spPr>
          <a:xfrm>
            <a:off x="467545" y="1196752"/>
            <a:ext cx="8064896" cy="431800"/>
          </a:xfrm>
          <a:prstGeom prst="rect">
            <a:avLst/>
          </a:prstGeom>
        </p:spPr>
        <p:txBody>
          <a:bodyPr/>
          <a:lstStyle>
            <a:lvl1pPr marL="0" indent="0">
              <a:buNone/>
              <a:defRPr sz="2400" baseline="0">
                <a:solidFill>
                  <a:srgbClr val="065FA6"/>
                </a:solidFill>
              </a:defRPr>
            </a:lvl1pPr>
          </a:lstStyle>
          <a:p>
            <a:pPr lvl="0"/>
            <a:r>
              <a:rPr lang="en-US" dirty="0"/>
              <a:t>Subtitle</a:t>
            </a:r>
            <a:endParaRPr lang="en-GB" dirty="0"/>
          </a:p>
        </p:txBody>
      </p:sp>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192937"/>
            <a:ext cx="9144000" cy="653897"/>
          </a:xfrm>
          <a:prstGeom prst="rect">
            <a:avLst/>
          </a:prstGeom>
        </p:spPr>
      </p:pic>
    </p:spTree>
    <p:extLst>
      <p:ext uri="{BB962C8B-B14F-4D97-AF65-F5344CB8AC3E}">
        <p14:creationId xmlns:p14="http://schemas.microsoft.com/office/powerpoint/2010/main" val="48197082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931988"/>
            <a:ext cx="6447501" cy="2595460"/>
          </a:xfrm>
        </p:spPr>
        <p:txBody>
          <a:bodyPr anchor="b">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10/19/2017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4953420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0" y="609600"/>
            <a:ext cx="6070601" cy="302260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10/19/2017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406403" y="790378"/>
            <a:ext cx="457200" cy="584776"/>
          </a:xfrm>
          <a:prstGeom prst="rect">
            <a:avLst/>
          </a:prstGeom>
        </p:spPr>
        <p:txBody>
          <a:bodyPr vert="horz" lIns="68580" tIns="34290" rIns="68580" bIns="34290" rtlCol="0" anchor="ctr">
            <a:noAutofit/>
          </a:bodyPr>
          <a:lstStyle/>
          <a:p>
            <a:pPr lvl="0"/>
            <a:r>
              <a:rPr lang="en-US" sz="6000" baseline="0" dirty="0">
                <a:ln w="3175" cmpd="sng">
                  <a:noFill/>
                </a:ln>
                <a:solidFill>
                  <a:schemeClr val="accent1"/>
                </a:solidFill>
                <a:effectLst/>
                <a:latin typeface="Arial"/>
              </a:rPr>
              <a:t>“</a:t>
            </a:r>
          </a:p>
        </p:txBody>
      </p:sp>
      <p:sp>
        <p:nvSpPr>
          <p:cNvPr id="25" name="TextBox 24"/>
          <p:cNvSpPr txBox="1"/>
          <p:nvPr/>
        </p:nvSpPr>
        <p:spPr>
          <a:xfrm>
            <a:off x="6669758" y="2886556"/>
            <a:ext cx="457200" cy="584776"/>
          </a:xfrm>
          <a:prstGeom prst="rect">
            <a:avLst/>
          </a:prstGeom>
        </p:spPr>
        <p:txBody>
          <a:bodyPr vert="horz" lIns="68580" tIns="34290" rIns="68580" bIns="34290" rtlCol="0" anchor="ctr">
            <a:noAutofit/>
          </a:bodyPr>
          <a:lstStyle/>
          <a:p>
            <a:pPr lvl="0"/>
            <a:r>
              <a:rPr lang="en-US" sz="6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34987999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0" y="609600"/>
            <a:ext cx="6441152" cy="302260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Edit Master text styles</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10/19/2017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890436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10/19/2017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296619058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609600"/>
            <a:ext cx="978557"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508001" y="609600"/>
            <a:ext cx="5295113" cy="52514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10/19/2017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64547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7987"/>
            <a:ext cx="9144000" cy="5505450"/>
          </a:xfrm>
          <a:prstGeom prst="rect">
            <a:avLst/>
          </a:prstGeom>
        </p:spPr>
      </p:pic>
      <p:pic>
        <p:nvPicPr>
          <p:cNvPr id="7" name="Picture 6"/>
          <p:cNvPicPr>
            <a:picLocks noChangeAspect="1"/>
          </p:cNvPicPr>
          <p:nvPr userDrawn="1"/>
        </p:nvPicPr>
        <p:blipFill>
          <a:blip r:embed="rId3"/>
          <a:stretch>
            <a:fillRect/>
          </a:stretch>
        </p:blipFill>
        <p:spPr>
          <a:xfrm>
            <a:off x="0" y="5560299"/>
            <a:ext cx="9144000" cy="1373290"/>
          </a:xfrm>
          <a:prstGeom prst="rect">
            <a:avLst/>
          </a:prstGeom>
        </p:spPr>
      </p:pic>
      <p:sp>
        <p:nvSpPr>
          <p:cNvPr id="14" name="TextBox 13"/>
          <p:cNvSpPr txBox="1"/>
          <p:nvPr userDrawn="1"/>
        </p:nvSpPr>
        <p:spPr>
          <a:xfrm>
            <a:off x="1741124" y="2871162"/>
            <a:ext cx="2754306" cy="1569660"/>
          </a:xfrm>
          <a:prstGeom prst="rect">
            <a:avLst/>
          </a:prstGeom>
          <a:noFill/>
        </p:spPr>
        <p:txBody>
          <a:bodyPr wrap="square" rtlCol="0">
            <a:spAutoFit/>
          </a:bodyPr>
          <a:lstStyle/>
          <a:p>
            <a:r>
              <a:rPr lang="en-GB" sz="2400" dirty="0">
                <a:solidFill>
                  <a:schemeClr val="bg1"/>
                </a:solidFill>
                <a:latin typeface="+mj-lt"/>
                <a:cs typeface="Calibri" pitchFamily="34" charset="0"/>
              </a:rPr>
              <a:t>/europeanpatientsforum</a:t>
            </a:r>
          </a:p>
          <a:p>
            <a:endParaRPr lang="en-GB" sz="2400" dirty="0">
              <a:solidFill>
                <a:schemeClr val="bg1"/>
              </a:solidFill>
              <a:latin typeface="+mj-lt"/>
              <a:cs typeface="Calibri" pitchFamily="34" charset="0"/>
            </a:endParaRPr>
          </a:p>
          <a:p>
            <a:r>
              <a:rPr lang="en-GB" sz="2400" dirty="0">
                <a:solidFill>
                  <a:schemeClr val="bg1"/>
                </a:solidFill>
                <a:latin typeface="+mj-lt"/>
                <a:cs typeface="Calibri" pitchFamily="34" charset="0"/>
              </a:rPr>
              <a:t>/eupatientsforum</a:t>
            </a:r>
          </a:p>
        </p:txBody>
      </p:sp>
      <p:pic>
        <p:nvPicPr>
          <p:cNvPr id="15" name="Picture 1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344507" y="2809142"/>
            <a:ext cx="399629" cy="522431"/>
          </a:xfrm>
          <a:prstGeom prst="rect">
            <a:avLst/>
          </a:prstGeom>
        </p:spPr>
      </p:pic>
      <p:pic>
        <p:nvPicPr>
          <p:cNvPr id="16" name="Picture 1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333759" y="3567434"/>
            <a:ext cx="387115" cy="504056"/>
          </a:xfrm>
          <a:prstGeom prst="rect">
            <a:avLst/>
          </a:prstGeom>
        </p:spPr>
      </p:pic>
      <p:pic>
        <p:nvPicPr>
          <p:cNvPr id="17" name="Picture 5"/>
          <p:cNvPicPr>
            <a:picLocks noChangeAspect="1" noChangeArrowheads="1"/>
          </p:cNvPicPr>
          <p:nvPr userDrawn="1"/>
        </p:nvPicPr>
        <p:blipFill>
          <a:blip r:embed="rId6">
            <a:extLst>
              <a:ext uri="{28A0092B-C50C-407E-A947-70E740481C1C}">
                <a14:useLocalDpi xmlns:a14="http://schemas.microsoft.com/office/drawing/2010/main" val="0"/>
              </a:ext>
            </a:extLst>
          </a:blip>
          <a:stretch>
            <a:fillRect/>
          </a:stretch>
        </p:blipFill>
        <p:spPr bwMode="auto">
          <a:xfrm>
            <a:off x="5260201" y="2855328"/>
            <a:ext cx="378042" cy="499634"/>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userDrawn="1"/>
        </p:nvSpPr>
        <p:spPr>
          <a:xfrm>
            <a:off x="0" y="4231755"/>
            <a:ext cx="9144000" cy="1200329"/>
          </a:xfrm>
          <a:prstGeom prst="rect">
            <a:avLst/>
          </a:prstGeom>
          <a:noFill/>
        </p:spPr>
        <p:txBody>
          <a:bodyPr wrap="square" rtlCol="0">
            <a:spAutoFit/>
          </a:bodyPr>
          <a:lstStyle/>
          <a:p>
            <a:pPr algn="ctr">
              <a:spcBef>
                <a:spcPts val="0"/>
              </a:spcBef>
            </a:pPr>
            <a:r>
              <a:rPr lang="fr-BE" sz="2400" b="1" kern="1200" dirty="0">
                <a:solidFill>
                  <a:schemeClr val="bg1"/>
                </a:solidFill>
                <a:latin typeface="+mn-lt"/>
                <a:ea typeface="+mn-ea"/>
                <a:cs typeface="+mn-cs"/>
              </a:rPr>
              <a:t>More information</a:t>
            </a:r>
          </a:p>
          <a:p>
            <a:pPr algn="ctr">
              <a:spcBef>
                <a:spcPts val="0"/>
              </a:spcBef>
            </a:pPr>
            <a:r>
              <a:rPr lang="fr-BE" sz="2400" kern="1200" dirty="0">
                <a:solidFill>
                  <a:schemeClr val="bg1"/>
                </a:solidFill>
                <a:uFill>
                  <a:solidFill>
                    <a:schemeClr val="bg1"/>
                  </a:solidFill>
                </a:uFill>
                <a:latin typeface="+mn-lt"/>
                <a:ea typeface="+mn-ea"/>
                <a:cs typeface="+mn-cs"/>
              </a:rPr>
              <a:t>www.eu-patient.eu</a:t>
            </a:r>
          </a:p>
          <a:p>
            <a:pPr algn="ctr">
              <a:spcBef>
                <a:spcPts val="0"/>
              </a:spcBef>
            </a:pPr>
            <a:r>
              <a:rPr lang="fr-BE" sz="2400" kern="1200" dirty="0">
                <a:solidFill>
                  <a:schemeClr val="bg1"/>
                </a:solidFill>
                <a:uFill>
                  <a:solidFill>
                    <a:schemeClr val="bg1"/>
                  </a:solidFill>
                </a:uFill>
                <a:latin typeface="+mn-lt"/>
                <a:ea typeface="+mn-ea"/>
                <a:cs typeface="+mn-cs"/>
              </a:rPr>
              <a:t>info@eu-patient.eu</a:t>
            </a:r>
            <a:endParaRPr lang="fr-FR" sz="2400" kern="1200" dirty="0">
              <a:solidFill>
                <a:schemeClr val="tx1"/>
              </a:solidFill>
              <a:latin typeface="+mn-lt"/>
              <a:ea typeface="+mn-ea"/>
              <a:cs typeface="+mn-cs"/>
            </a:endParaRPr>
          </a:p>
        </p:txBody>
      </p:sp>
      <p:sp>
        <p:nvSpPr>
          <p:cNvPr id="19" name="TextBox 18"/>
          <p:cNvSpPr txBox="1"/>
          <p:nvPr userDrawn="1"/>
        </p:nvSpPr>
        <p:spPr>
          <a:xfrm>
            <a:off x="1451235" y="1052736"/>
            <a:ext cx="6048672" cy="1323439"/>
          </a:xfrm>
          <a:prstGeom prst="rect">
            <a:avLst/>
          </a:prstGeom>
          <a:noFill/>
        </p:spPr>
        <p:txBody>
          <a:bodyPr wrap="square" rtlCol="0">
            <a:spAutoFit/>
          </a:bodyPr>
          <a:lstStyle/>
          <a:p>
            <a:pPr marL="0" marR="0" indent="0" algn="ctr" defTabSz="914400" rtl="0" eaLnBrk="1" fontAlgn="base" latinLnBrk="0" hangingPunct="1">
              <a:lnSpc>
                <a:spcPct val="100000"/>
              </a:lnSpc>
              <a:spcBef>
                <a:spcPts val="0"/>
              </a:spcBef>
              <a:spcAft>
                <a:spcPct val="0"/>
              </a:spcAft>
              <a:buClrTx/>
              <a:buSzTx/>
              <a:buFontTx/>
              <a:buNone/>
              <a:tabLst/>
              <a:defRPr/>
            </a:pPr>
            <a:r>
              <a:rPr lang="fr-BE" sz="4000" b="1" kern="1200" dirty="0">
                <a:solidFill>
                  <a:schemeClr val="bg1"/>
                </a:solidFill>
                <a:latin typeface="+mj-lt"/>
                <a:ea typeface="+mn-ea"/>
                <a:cs typeface="+mn-cs"/>
              </a:rPr>
              <a:t>THANK YOU FOR YOUR ATTENTION!</a:t>
            </a:r>
            <a:endParaRPr lang="en-US" sz="4000" b="1" kern="1200" dirty="0">
              <a:solidFill>
                <a:schemeClr val="bg1"/>
              </a:solidFill>
              <a:latin typeface="+mj-lt"/>
              <a:ea typeface="+mn-ea"/>
              <a:cs typeface="+mn-cs"/>
            </a:endParaRPr>
          </a:p>
        </p:txBody>
      </p:sp>
      <p:sp>
        <p:nvSpPr>
          <p:cNvPr id="20" name="TextBox 19"/>
          <p:cNvSpPr txBox="1"/>
          <p:nvPr userDrawn="1"/>
        </p:nvSpPr>
        <p:spPr>
          <a:xfrm>
            <a:off x="-27384" y="2165960"/>
            <a:ext cx="9171384" cy="830997"/>
          </a:xfrm>
          <a:prstGeom prst="rect">
            <a:avLst/>
          </a:prstGeom>
          <a:noFill/>
        </p:spPr>
        <p:txBody>
          <a:bodyPr wrap="square" rtlCol="0">
            <a:spAutoFit/>
          </a:bodyPr>
          <a:lstStyle/>
          <a:p>
            <a:pPr algn="ctr"/>
            <a:r>
              <a:rPr lang="en-GB" sz="2400" b="1" dirty="0">
                <a:solidFill>
                  <a:schemeClr val="bg1"/>
                </a:solidFill>
                <a:latin typeface="+mj-lt"/>
                <a:cs typeface="Calibri" pitchFamily="34" charset="0"/>
              </a:rPr>
              <a:t>Follow us on Social Media! </a:t>
            </a:r>
          </a:p>
          <a:p>
            <a:pPr algn="ctr"/>
            <a:r>
              <a:rPr lang="en-GB" sz="2400" b="1" dirty="0">
                <a:solidFill>
                  <a:schemeClr val="bg1"/>
                </a:solidFill>
                <a:latin typeface="+mj-lt"/>
                <a:cs typeface="Calibri" pitchFamily="34" charset="0"/>
              </a:rPr>
              <a:t>  </a:t>
            </a:r>
            <a:endParaRPr lang="en-GB" sz="2400" dirty="0">
              <a:solidFill>
                <a:schemeClr val="bg1"/>
              </a:solidFill>
              <a:latin typeface="+mj-lt"/>
              <a:cs typeface="Calibri" pitchFamily="34" charset="0"/>
            </a:endParaRPr>
          </a:p>
        </p:txBody>
      </p:sp>
      <p:sp>
        <p:nvSpPr>
          <p:cNvPr id="21" name="TextBox 20"/>
          <p:cNvSpPr txBox="1"/>
          <p:nvPr userDrawn="1"/>
        </p:nvSpPr>
        <p:spPr>
          <a:xfrm>
            <a:off x="5678743" y="2841345"/>
            <a:ext cx="2214246" cy="1569660"/>
          </a:xfrm>
          <a:prstGeom prst="rect">
            <a:avLst/>
          </a:prstGeom>
          <a:noFill/>
        </p:spPr>
        <p:txBody>
          <a:bodyPr wrap="square" rtlCol="0">
            <a:spAutoFit/>
          </a:bodyPr>
          <a:lstStyle/>
          <a:p>
            <a:r>
              <a:rPr lang="en-GB" sz="2400" dirty="0">
                <a:solidFill>
                  <a:schemeClr val="bg1"/>
                </a:solidFill>
                <a:latin typeface="+mj-lt"/>
                <a:cs typeface="Calibri" pitchFamily="34" charset="0"/>
              </a:rPr>
              <a:t>/</a:t>
            </a:r>
            <a:r>
              <a:rPr lang="en-GB" sz="2400" dirty="0" err="1">
                <a:solidFill>
                  <a:schemeClr val="bg1"/>
                </a:solidFill>
                <a:latin typeface="+mj-lt"/>
                <a:cs typeface="Calibri" pitchFamily="34" charset="0"/>
              </a:rPr>
              <a:t>eupatient</a:t>
            </a:r>
            <a:endParaRPr lang="en-GB" sz="2400" dirty="0">
              <a:solidFill>
                <a:schemeClr val="bg1"/>
              </a:solidFill>
              <a:latin typeface="+mj-lt"/>
              <a:cs typeface="Calibri" pitchFamily="34" charset="0"/>
            </a:endParaRPr>
          </a:p>
          <a:p>
            <a:endParaRPr lang="en-GB" sz="2400" dirty="0">
              <a:solidFill>
                <a:schemeClr val="bg1"/>
              </a:solidFill>
              <a:latin typeface="+mj-lt"/>
              <a:cs typeface="Calibri" pitchFamily="34" charset="0"/>
            </a:endParaRPr>
          </a:p>
          <a:p>
            <a:r>
              <a:rPr lang="en-GB" sz="2400" dirty="0">
                <a:solidFill>
                  <a:schemeClr val="bg1"/>
                </a:solidFill>
                <a:latin typeface="+mj-lt"/>
                <a:cs typeface="Calibri" pitchFamily="34" charset="0"/>
              </a:rPr>
              <a:t> eu-patient.eu/blog</a:t>
            </a:r>
          </a:p>
        </p:txBody>
      </p:sp>
      <p:pic>
        <p:nvPicPr>
          <p:cNvPr id="22" name="Picture 2" descr="http://www.hankooktea.com/images/Wordpress%20Logo.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5238900" y="3536089"/>
            <a:ext cx="432048" cy="5650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52698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1027" name="Picture 3" descr="C:\Users\Zilvinas\Desktop\EPF Template 2013\powerpoint\EPF-PPT-back-fixed.gif"/>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21" y="-1"/>
            <a:ext cx="9253441" cy="6939381"/>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5"/>
          <p:cNvSpPr>
            <a:spLocks noGrp="1"/>
          </p:cNvSpPr>
          <p:nvPr>
            <p:ph type="body" sz="quarter" idx="10" hasCustomPrompt="1"/>
          </p:nvPr>
        </p:nvSpPr>
        <p:spPr>
          <a:xfrm>
            <a:off x="1620291" y="1844824"/>
            <a:ext cx="5688013" cy="1080120"/>
          </a:xfrm>
          <a:prstGeom prst="rect">
            <a:avLst/>
          </a:prstGeom>
        </p:spPr>
        <p:txBody>
          <a:bodyPr/>
          <a:lstStyle>
            <a:lvl1pPr marL="0" indent="0" algn="ctr">
              <a:buNone/>
              <a:defRPr b="1" i="0" cap="all" baseline="0">
                <a:solidFill>
                  <a:schemeClr val="bg1"/>
                </a:solidFill>
              </a:defRPr>
            </a:lvl1pPr>
          </a:lstStyle>
          <a:p>
            <a:pPr lvl="0"/>
            <a:r>
              <a:rPr lang="en-GB" dirty="0"/>
              <a:t>“Title”</a:t>
            </a:r>
          </a:p>
        </p:txBody>
      </p:sp>
      <p:sp>
        <p:nvSpPr>
          <p:cNvPr id="18" name="Text Placeholder 5"/>
          <p:cNvSpPr>
            <a:spLocks noGrp="1"/>
          </p:cNvSpPr>
          <p:nvPr>
            <p:ph type="body" sz="quarter" idx="11" hasCustomPrompt="1"/>
          </p:nvPr>
        </p:nvSpPr>
        <p:spPr>
          <a:xfrm>
            <a:off x="1620291" y="2924944"/>
            <a:ext cx="5688013" cy="1080120"/>
          </a:xfrm>
          <a:prstGeom prst="rect">
            <a:avLst/>
          </a:prstGeom>
        </p:spPr>
        <p:txBody>
          <a:bodyPr/>
          <a:lstStyle>
            <a:lvl1pPr marL="0" indent="0" algn="ctr">
              <a:buNone/>
              <a:defRPr sz="2800">
                <a:solidFill>
                  <a:schemeClr val="bg1"/>
                </a:solidFill>
              </a:defRPr>
            </a:lvl1pPr>
          </a:lstStyle>
          <a:p>
            <a:pPr lvl="0"/>
            <a:r>
              <a:rPr lang="en-US" dirty="0"/>
              <a:t>Subtitle</a:t>
            </a:r>
            <a:endParaRPr lang="en-GB" dirty="0"/>
          </a:p>
        </p:txBody>
      </p:sp>
      <p:sp>
        <p:nvSpPr>
          <p:cNvPr id="19" name="Text Placeholder 5"/>
          <p:cNvSpPr>
            <a:spLocks noGrp="1"/>
          </p:cNvSpPr>
          <p:nvPr>
            <p:ph type="body" sz="quarter" idx="12" hasCustomPrompt="1"/>
          </p:nvPr>
        </p:nvSpPr>
        <p:spPr>
          <a:xfrm>
            <a:off x="539552" y="4869160"/>
            <a:ext cx="2164233" cy="360040"/>
          </a:xfrm>
          <a:prstGeom prst="rect">
            <a:avLst/>
          </a:prstGeom>
        </p:spPr>
        <p:txBody>
          <a:bodyPr/>
          <a:lstStyle>
            <a:lvl1pPr marL="0" indent="0">
              <a:buNone/>
              <a:defRPr sz="1600">
                <a:solidFill>
                  <a:schemeClr val="bg1"/>
                </a:solidFill>
              </a:defRPr>
            </a:lvl1pPr>
          </a:lstStyle>
          <a:p>
            <a:pPr lvl="0"/>
            <a:r>
              <a:rPr lang="en-US" dirty="0"/>
              <a:t>Date</a:t>
            </a:r>
            <a:endParaRPr lang="en-GB" dirty="0"/>
          </a:p>
        </p:txBody>
      </p:sp>
      <p:sp>
        <p:nvSpPr>
          <p:cNvPr id="22" name="Text Placeholder 5"/>
          <p:cNvSpPr>
            <a:spLocks noGrp="1"/>
          </p:cNvSpPr>
          <p:nvPr>
            <p:ph type="body" sz="quarter" idx="13" hasCustomPrompt="1"/>
          </p:nvPr>
        </p:nvSpPr>
        <p:spPr>
          <a:xfrm>
            <a:off x="539552" y="5229200"/>
            <a:ext cx="2164233" cy="360040"/>
          </a:xfrm>
          <a:prstGeom prst="rect">
            <a:avLst/>
          </a:prstGeom>
        </p:spPr>
        <p:txBody>
          <a:bodyPr/>
          <a:lstStyle>
            <a:lvl1pPr marL="0" indent="0">
              <a:buNone/>
              <a:defRPr sz="1600">
                <a:solidFill>
                  <a:schemeClr val="bg1"/>
                </a:solidFill>
              </a:defRPr>
            </a:lvl1pPr>
          </a:lstStyle>
          <a:p>
            <a:pPr lvl="0"/>
            <a:r>
              <a:rPr lang="en-US" dirty="0"/>
              <a:t>Location</a:t>
            </a:r>
            <a:endParaRPr lang="en-GB" dirty="0"/>
          </a:p>
        </p:txBody>
      </p:sp>
      <p:sp>
        <p:nvSpPr>
          <p:cNvPr id="23" name="Text Placeholder 5"/>
          <p:cNvSpPr>
            <a:spLocks noGrp="1"/>
          </p:cNvSpPr>
          <p:nvPr>
            <p:ph type="body" sz="quarter" idx="14" hasCustomPrompt="1"/>
          </p:nvPr>
        </p:nvSpPr>
        <p:spPr>
          <a:xfrm>
            <a:off x="1598004" y="4005064"/>
            <a:ext cx="5688013" cy="792088"/>
          </a:xfrm>
          <a:prstGeom prst="rect">
            <a:avLst/>
          </a:prstGeom>
        </p:spPr>
        <p:txBody>
          <a:bodyPr/>
          <a:lstStyle>
            <a:lvl1pPr marL="0" indent="0" algn="ctr">
              <a:buNone/>
              <a:defRPr sz="2400" baseline="0">
                <a:solidFill>
                  <a:schemeClr val="bg1"/>
                </a:solidFill>
              </a:defRPr>
            </a:lvl1pPr>
          </a:lstStyle>
          <a:p>
            <a:pPr lvl="0"/>
            <a:r>
              <a:rPr lang="en-US" dirty="0"/>
              <a:t>Speaker</a:t>
            </a:r>
          </a:p>
          <a:p>
            <a:pPr lvl="0"/>
            <a:endParaRPr lang="en-GB" dirty="0"/>
          </a:p>
        </p:txBody>
      </p:sp>
    </p:spTree>
    <p:extLst>
      <p:ext uri="{BB962C8B-B14F-4D97-AF65-F5344CB8AC3E}">
        <p14:creationId xmlns:p14="http://schemas.microsoft.com/office/powerpoint/2010/main" val="33286276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amp; content">
    <p:spTree>
      <p:nvGrpSpPr>
        <p:cNvPr id="1" name=""/>
        <p:cNvGrpSpPr/>
        <p:nvPr/>
      </p:nvGrpSpPr>
      <p:grpSpPr>
        <a:xfrm>
          <a:off x="0" y="0"/>
          <a:ext cx="0" cy="0"/>
          <a:chOff x="0" y="0"/>
          <a:chExt cx="0" cy="0"/>
        </a:xfrm>
      </p:grpSpPr>
      <p:sp>
        <p:nvSpPr>
          <p:cNvPr id="3" name="Text Placeholder 2"/>
          <p:cNvSpPr>
            <a:spLocks noGrp="1"/>
          </p:cNvSpPr>
          <p:nvPr>
            <p:ph type="body" sz="quarter" idx="13" hasCustomPrompt="1"/>
          </p:nvPr>
        </p:nvSpPr>
        <p:spPr>
          <a:xfrm>
            <a:off x="441906" y="1726446"/>
            <a:ext cx="8136904" cy="4536480"/>
          </a:xfrm>
          <a:prstGeom prst="rect">
            <a:avLst/>
          </a:prstGeom>
        </p:spPr>
        <p:txBody>
          <a:bodyPr/>
          <a:lstStyle>
            <a:lvl1pPr>
              <a:defRPr sz="2800" baseline="0">
                <a:latin typeface="Calibri" pitchFamily="34" charset="0"/>
              </a:defRPr>
            </a:lvl1pPr>
            <a:lvl2pPr>
              <a:defRPr sz="2400" baseline="0">
                <a:solidFill>
                  <a:srgbClr val="005696"/>
                </a:solidFill>
                <a:latin typeface="Calibri" pitchFamily="34" charset="0"/>
              </a:defRPr>
            </a:lvl2pPr>
            <a:lvl3pPr>
              <a:defRPr baseline="0">
                <a:solidFill>
                  <a:srgbClr val="1FB25A"/>
                </a:solidFill>
                <a:latin typeface="Calibri" pitchFamily="34" charset="0"/>
              </a:defRPr>
            </a:lvl3pPr>
            <a:lvl4pPr>
              <a:defRPr baseline="0">
                <a:latin typeface="Calibri" pitchFamily="34" charset="0"/>
              </a:defRPr>
            </a:lvl4pPr>
            <a:lvl5pPr>
              <a:defRPr baseline="0">
                <a:latin typeface="Calibri" pitchFamily="34" charset="0"/>
              </a:defRPr>
            </a:lvl5pPr>
          </a:lstStyle>
          <a:p>
            <a:pPr lvl="0"/>
            <a:r>
              <a:rPr lang="en-US" dirty="0"/>
              <a:t>Item 1</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Text Placeholder 7"/>
          <p:cNvSpPr>
            <a:spLocks noGrp="1"/>
          </p:cNvSpPr>
          <p:nvPr>
            <p:ph type="body" sz="quarter" idx="14" hasCustomPrompt="1"/>
          </p:nvPr>
        </p:nvSpPr>
        <p:spPr>
          <a:xfrm>
            <a:off x="467841" y="188640"/>
            <a:ext cx="6912471" cy="647700"/>
          </a:xfrm>
          <a:prstGeom prst="rect">
            <a:avLst/>
          </a:prstGeom>
        </p:spPr>
        <p:txBody>
          <a:bodyPr/>
          <a:lstStyle>
            <a:lvl1pPr marL="0" indent="0">
              <a:buNone/>
              <a:defRPr b="1" cap="none" baseline="0">
                <a:solidFill>
                  <a:srgbClr val="005696"/>
                </a:solidFill>
              </a:defRPr>
            </a:lvl1pPr>
          </a:lstStyle>
          <a:p>
            <a:pPr lvl="0"/>
            <a:r>
              <a:rPr lang="en-US" dirty="0"/>
              <a:t>Slide Title</a:t>
            </a:r>
            <a:endParaRPr lang="en-GB" dirty="0"/>
          </a:p>
        </p:txBody>
      </p:sp>
      <p:sp>
        <p:nvSpPr>
          <p:cNvPr id="10" name="Text Placeholder 9"/>
          <p:cNvSpPr>
            <a:spLocks noGrp="1"/>
          </p:cNvSpPr>
          <p:nvPr>
            <p:ph type="body" sz="quarter" idx="15" hasCustomPrompt="1"/>
          </p:nvPr>
        </p:nvSpPr>
        <p:spPr>
          <a:xfrm>
            <a:off x="467544" y="1196752"/>
            <a:ext cx="8064896" cy="431800"/>
          </a:xfrm>
          <a:prstGeom prst="rect">
            <a:avLst/>
          </a:prstGeom>
        </p:spPr>
        <p:txBody>
          <a:bodyPr/>
          <a:lstStyle>
            <a:lvl1pPr marL="0" indent="0">
              <a:buNone/>
              <a:defRPr sz="2400" baseline="0">
                <a:solidFill>
                  <a:srgbClr val="065FA6"/>
                </a:solidFill>
              </a:defRPr>
            </a:lvl1pPr>
          </a:lstStyle>
          <a:p>
            <a:pPr lvl="0"/>
            <a:r>
              <a:rPr lang="en-US" dirty="0"/>
              <a:t>Subtitle</a:t>
            </a:r>
            <a:endParaRPr lang="en-GB" dirty="0"/>
          </a:p>
        </p:txBody>
      </p:sp>
    </p:spTree>
    <p:extLst>
      <p:ext uri="{BB962C8B-B14F-4D97-AF65-F5344CB8AC3E}">
        <p14:creationId xmlns:p14="http://schemas.microsoft.com/office/powerpoint/2010/main" val="11470505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Content Placeholder 2"/>
          <p:cNvSpPr>
            <a:spLocks noGrp="1"/>
          </p:cNvSpPr>
          <p:nvPr>
            <p:ph sz="half" idx="1" hasCustomPrompt="1"/>
          </p:nvPr>
        </p:nvSpPr>
        <p:spPr>
          <a:xfrm>
            <a:off x="428596" y="1714488"/>
            <a:ext cx="8143932" cy="4411675"/>
          </a:xfrm>
          <a:prstGeom prst="rect">
            <a:avLst/>
          </a:prstGeom>
        </p:spPr>
        <p:txBody>
          <a:bodyPr/>
          <a:lstStyle>
            <a:lvl1pPr>
              <a:buClr>
                <a:srgbClr val="065FA6"/>
              </a:buClr>
              <a:buFont typeface="Arial" pitchFamily="34" charset="0"/>
              <a:buNone/>
              <a:defRPr sz="1800" baseline="0"/>
            </a:lvl1pPr>
            <a:lvl2pPr>
              <a:defRPr sz="2400"/>
            </a:lvl2pPr>
            <a:lvl3pPr>
              <a:defRPr sz="1600" b="0" i="0" baseline="0">
                <a:solidFill>
                  <a:schemeClr val="bg1">
                    <a:lumMod val="50000"/>
                  </a:schemeClr>
                </a:solidFill>
                <a:latin typeface="Calibri" pitchFamily="34" charset="0"/>
              </a:defRPr>
            </a:lvl3pPr>
            <a:lvl4pPr>
              <a:defRPr sz="1600" b="0" i="0" baseline="0">
                <a:solidFill>
                  <a:schemeClr val="bg1">
                    <a:lumMod val="50000"/>
                  </a:schemeClr>
                </a:solidFill>
                <a:latin typeface="Calibri" pitchFamily="34" charset="0"/>
              </a:defRPr>
            </a:lvl4pPr>
            <a:lvl5pPr>
              <a:defRPr sz="1600" b="0" i="0" baseline="0">
                <a:solidFill>
                  <a:schemeClr val="bg1">
                    <a:lumMod val="50000"/>
                  </a:schemeClr>
                </a:solidFill>
                <a:latin typeface="Calibri" pitchFamily="34" charset="0"/>
              </a:defRPr>
            </a:lvl5pPr>
            <a:lvl6pPr>
              <a:defRPr sz="1800"/>
            </a:lvl6pPr>
            <a:lvl7pPr>
              <a:defRPr sz="1800"/>
            </a:lvl7pPr>
            <a:lvl8pPr>
              <a:defRPr sz="1800"/>
            </a:lvl8pPr>
            <a:lvl9pPr>
              <a:defRPr sz="1800"/>
            </a:lvl9pPr>
          </a:lstStyle>
          <a:p>
            <a:pPr>
              <a:buClr>
                <a:srgbClr val="065FA6"/>
              </a:buClr>
              <a:buFont typeface="Rockwell Std" pitchFamily="18" charset="0"/>
              <a:buChar char="»"/>
            </a:pPr>
            <a:r>
              <a:rPr lang="fr-BE" b="1" dirty="0">
                <a:solidFill>
                  <a:srgbClr val="065FA6"/>
                </a:solidFill>
                <a:latin typeface="Rockwell Std" pitchFamily="18" charset="0"/>
              </a:rPr>
              <a:t> Paragraphe 1</a:t>
            </a:r>
          </a:p>
          <a:p>
            <a:pPr lvl="2"/>
            <a:r>
              <a:rPr lang="en-US" dirty="0"/>
              <a:t>Third level</a:t>
            </a:r>
          </a:p>
        </p:txBody>
      </p:sp>
      <p:sp>
        <p:nvSpPr>
          <p:cNvPr id="6" name="Content Placeholder 2"/>
          <p:cNvSpPr>
            <a:spLocks noGrp="1"/>
          </p:cNvSpPr>
          <p:nvPr>
            <p:ph sz="half" idx="11" hasCustomPrompt="1"/>
          </p:nvPr>
        </p:nvSpPr>
        <p:spPr>
          <a:xfrm>
            <a:off x="428596" y="142852"/>
            <a:ext cx="7215238" cy="571504"/>
          </a:xfrm>
          <a:prstGeom prst="rect">
            <a:avLst/>
          </a:prstGeom>
        </p:spPr>
        <p:txBody>
          <a:bodyPr/>
          <a:lstStyle>
            <a:lvl1pPr>
              <a:buClr>
                <a:srgbClr val="065FA6"/>
              </a:buClr>
              <a:buFont typeface="Arial" pitchFamily="34" charset="0"/>
              <a:buNone/>
              <a:defRPr sz="1800" baseline="0"/>
            </a:lvl1pPr>
            <a:lvl2pPr>
              <a:defRPr sz="2400"/>
            </a:lvl2pPr>
            <a:lvl3pPr>
              <a:defRPr sz="1600" b="0" i="0" baseline="0">
                <a:solidFill>
                  <a:schemeClr val="bg1">
                    <a:lumMod val="50000"/>
                  </a:schemeClr>
                </a:solidFill>
                <a:latin typeface="Calibri" pitchFamily="34" charset="0"/>
              </a:defRPr>
            </a:lvl3pPr>
            <a:lvl4pPr>
              <a:defRPr sz="1600" b="0" i="0" baseline="0">
                <a:solidFill>
                  <a:schemeClr val="bg1">
                    <a:lumMod val="50000"/>
                  </a:schemeClr>
                </a:solidFill>
                <a:latin typeface="Calibri" pitchFamily="34" charset="0"/>
              </a:defRPr>
            </a:lvl4pPr>
            <a:lvl5pPr>
              <a:defRPr sz="1600" b="0" i="0" baseline="0">
                <a:solidFill>
                  <a:schemeClr val="bg1">
                    <a:lumMod val="50000"/>
                  </a:schemeClr>
                </a:solidFill>
                <a:latin typeface="Calibri" pitchFamily="34" charset="0"/>
              </a:defRPr>
            </a:lvl5pPr>
            <a:lvl6pPr>
              <a:defRPr sz="1800"/>
            </a:lvl6pPr>
            <a:lvl7pPr>
              <a:defRPr sz="1800"/>
            </a:lvl7pPr>
            <a:lvl8pPr>
              <a:defRPr sz="1800"/>
            </a:lvl8pPr>
            <a:lvl9pPr>
              <a:defRPr sz="1800"/>
            </a:lvl9pPr>
          </a:lstStyle>
          <a:p>
            <a:pPr fontAlgn="auto">
              <a:spcBef>
                <a:spcPts val="0"/>
              </a:spcBef>
              <a:spcAft>
                <a:spcPts val="0"/>
              </a:spcAft>
              <a:defRPr/>
            </a:pPr>
            <a:r>
              <a:rPr lang="fr-BE" sz="2800" b="1" cap="all" dirty="0" err="1">
                <a:solidFill>
                  <a:srgbClr val="002060"/>
                </a:solidFill>
                <a:latin typeface="Rockwell Std" pitchFamily="18" charset="0"/>
              </a:rPr>
              <a:t>Title</a:t>
            </a:r>
            <a:r>
              <a:rPr lang="fr-BE" sz="2800" b="1" cap="all" dirty="0">
                <a:solidFill>
                  <a:srgbClr val="002060"/>
                </a:solidFill>
                <a:latin typeface="Rockwell Std" pitchFamily="18" charset="0"/>
              </a:rPr>
              <a:t> </a:t>
            </a:r>
            <a:r>
              <a:rPr lang="fr-BE" sz="2800" b="1" dirty="0" err="1">
                <a:solidFill>
                  <a:srgbClr val="0073B6"/>
                </a:solidFill>
                <a:latin typeface="Rockwell Std" pitchFamily="18" charset="0"/>
              </a:rPr>
              <a:t>Layout</a:t>
            </a:r>
            <a:endParaRPr lang="en-US" sz="2800" b="1" dirty="0">
              <a:solidFill>
                <a:srgbClr val="0073B6"/>
              </a:solidFill>
              <a:latin typeface="Rockwell Std" pitchFamily="18" charset="0"/>
            </a:endParaRPr>
          </a:p>
        </p:txBody>
      </p:sp>
      <p:sp>
        <p:nvSpPr>
          <p:cNvPr id="10" name="Content Placeholder 2"/>
          <p:cNvSpPr>
            <a:spLocks noGrp="1"/>
          </p:cNvSpPr>
          <p:nvPr>
            <p:ph sz="half" idx="12" hasCustomPrompt="1"/>
          </p:nvPr>
        </p:nvSpPr>
        <p:spPr>
          <a:xfrm>
            <a:off x="428596" y="1142984"/>
            <a:ext cx="8143932" cy="571504"/>
          </a:xfrm>
          <a:prstGeom prst="rect">
            <a:avLst/>
          </a:prstGeom>
        </p:spPr>
        <p:txBody>
          <a:bodyPr/>
          <a:lstStyle>
            <a:lvl1pPr>
              <a:buClr>
                <a:srgbClr val="065FA6"/>
              </a:buClr>
              <a:buFont typeface="Arial" pitchFamily="34" charset="0"/>
              <a:buNone/>
              <a:defRPr sz="2800" baseline="0"/>
            </a:lvl1pPr>
            <a:lvl2pPr>
              <a:defRPr sz="2400"/>
            </a:lvl2pPr>
            <a:lvl3pPr>
              <a:defRPr sz="1600" b="0" i="0" baseline="0">
                <a:solidFill>
                  <a:schemeClr val="bg1">
                    <a:lumMod val="50000"/>
                  </a:schemeClr>
                </a:solidFill>
                <a:latin typeface="Calibri" pitchFamily="34" charset="0"/>
              </a:defRPr>
            </a:lvl3pPr>
            <a:lvl4pPr>
              <a:defRPr sz="1600" b="0" i="0" baseline="0">
                <a:solidFill>
                  <a:schemeClr val="bg1">
                    <a:lumMod val="50000"/>
                  </a:schemeClr>
                </a:solidFill>
                <a:latin typeface="Calibri" pitchFamily="34" charset="0"/>
              </a:defRPr>
            </a:lvl4pPr>
            <a:lvl5pPr>
              <a:defRPr sz="1600" b="0" i="0" baseline="0">
                <a:solidFill>
                  <a:schemeClr val="bg1">
                    <a:lumMod val="50000"/>
                  </a:schemeClr>
                </a:solidFill>
                <a:latin typeface="Calibri" pitchFamily="34" charset="0"/>
              </a:defRPr>
            </a:lvl5pPr>
            <a:lvl6pPr>
              <a:defRPr sz="1800"/>
            </a:lvl6pPr>
            <a:lvl7pPr>
              <a:defRPr sz="1800"/>
            </a:lvl7pPr>
            <a:lvl8pPr>
              <a:defRPr sz="1800"/>
            </a:lvl8pPr>
            <a:lvl9pPr>
              <a:defRPr sz="1800"/>
            </a:lvl9pPr>
          </a:lstStyle>
          <a:p>
            <a:pPr fontAlgn="auto">
              <a:spcBef>
                <a:spcPts val="0"/>
              </a:spcBef>
              <a:spcAft>
                <a:spcPts val="0"/>
              </a:spcAft>
              <a:defRPr/>
            </a:pPr>
            <a:r>
              <a:rPr lang="fr-BE" sz="2400" b="1" dirty="0">
                <a:solidFill>
                  <a:srgbClr val="002060"/>
                </a:solidFill>
                <a:latin typeface="Rockwell Std" pitchFamily="18" charset="0"/>
              </a:rPr>
              <a:t>TITLE</a:t>
            </a:r>
            <a:endParaRPr lang="en-US" sz="2800" b="1" dirty="0">
              <a:solidFill>
                <a:srgbClr val="0073B6"/>
              </a:solidFill>
              <a:latin typeface="Rockwell Std" pitchFamily="18" charset="0"/>
            </a:endParaRPr>
          </a:p>
        </p:txBody>
      </p:sp>
    </p:spTree>
    <p:extLst>
      <p:ext uri="{BB962C8B-B14F-4D97-AF65-F5344CB8AC3E}">
        <p14:creationId xmlns:p14="http://schemas.microsoft.com/office/powerpoint/2010/main" val="10067397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142984"/>
            <a:ext cx="4038600" cy="4983179"/>
          </a:xfrm>
          <a:prstGeom prst="rect">
            <a:avLst/>
          </a:prstGeom>
        </p:spPr>
        <p:txBody>
          <a:bodyPr/>
          <a:lstStyle>
            <a:lvl1pPr>
              <a:buNone/>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p:txBody>
      </p:sp>
      <p:sp>
        <p:nvSpPr>
          <p:cNvPr id="5" name="Content Placeholder 2"/>
          <p:cNvSpPr>
            <a:spLocks noGrp="1"/>
          </p:cNvSpPr>
          <p:nvPr>
            <p:ph sz="half" idx="10" hasCustomPrompt="1"/>
          </p:nvPr>
        </p:nvSpPr>
        <p:spPr>
          <a:xfrm>
            <a:off x="4786314" y="1142984"/>
            <a:ext cx="3786214" cy="4983179"/>
          </a:xfrm>
          <a:prstGeom prst="rect">
            <a:avLst/>
          </a:prstGeom>
        </p:spPr>
        <p:txBody>
          <a:bodyPr/>
          <a:lstStyle>
            <a:lvl1pPr>
              <a:buClr>
                <a:srgbClr val="065FA6"/>
              </a:buClr>
              <a:buFont typeface="Arial" pitchFamily="34" charset="0"/>
              <a:buNone/>
              <a:defRPr sz="1800" baseline="0"/>
            </a:lvl1pPr>
            <a:lvl2pPr>
              <a:defRPr sz="2400"/>
            </a:lvl2pPr>
            <a:lvl3pPr>
              <a:defRPr sz="1600" b="0" i="0" baseline="0">
                <a:solidFill>
                  <a:schemeClr val="bg1">
                    <a:lumMod val="50000"/>
                  </a:schemeClr>
                </a:solidFill>
                <a:latin typeface="Calibri" pitchFamily="34" charset="0"/>
              </a:defRPr>
            </a:lvl3pPr>
            <a:lvl4pPr>
              <a:defRPr sz="1600" b="0" i="0" baseline="0">
                <a:solidFill>
                  <a:schemeClr val="bg1">
                    <a:lumMod val="50000"/>
                  </a:schemeClr>
                </a:solidFill>
                <a:latin typeface="Calibri" pitchFamily="34" charset="0"/>
              </a:defRPr>
            </a:lvl4pPr>
            <a:lvl5pPr>
              <a:defRPr sz="1600" b="0" i="0" baseline="0">
                <a:solidFill>
                  <a:schemeClr val="bg1">
                    <a:lumMod val="50000"/>
                  </a:schemeClr>
                </a:solidFill>
                <a:latin typeface="Calibri" pitchFamily="34" charset="0"/>
              </a:defRPr>
            </a:lvl5pPr>
            <a:lvl6pPr>
              <a:defRPr sz="1800"/>
            </a:lvl6pPr>
            <a:lvl7pPr>
              <a:defRPr sz="1800"/>
            </a:lvl7pPr>
            <a:lvl8pPr>
              <a:defRPr sz="1800"/>
            </a:lvl8pPr>
            <a:lvl9pPr>
              <a:defRPr sz="1800"/>
            </a:lvl9pPr>
          </a:lstStyle>
          <a:p>
            <a:pPr>
              <a:buClr>
                <a:srgbClr val="065FA6"/>
              </a:buClr>
              <a:buFont typeface="Rockwell Std" pitchFamily="18" charset="0"/>
              <a:buChar char="»"/>
            </a:pPr>
            <a:r>
              <a:rPr lang="fr-BE" b="1" dirty="0">
                <a:solidFill>
                  <a:srgbClr val="065FA6"/>
                </a:solidFill>
                <a:latin typeface="Rockwell Std" pitchFamily="18" charset="0"/>
              </a:rPr>
              <a:t> Paragraphe 1</a:t>
            </a:r>
          </a:p>
          <a:p>
            <a:pPr lvl="2"/>
            <a:r>
              <a:rPr lang="en-US" dirty="0"/>
              <a:t>Third level</a:t>
            </a:r>
          </a:p>
        </p:txBody>
      </p:sp>
      <p:sp>
        <p:nvSpPr>
          <p:cNvPr id="6" name="Content Placeholder 2"/>
          <p:cNvSpPr>
            <a:spLocks noGrp="1"/>
          </p:cNvSpPr>
          <p:nvPr>
            <p:ph sz="half" idx="11" hasCustomPrompt="1"/>
          </p:nvPr>
        </p:nvSpPr>
        <p:spPr>
          <a:xfrm>
            <a:off x="428596" y="142852"/>
            <a:ext cx="7215238" cy="571504"/>
          </a:xfrm>
          <a:prstGeom prst="rect">
            <a:avLst/>
          </a:prstGeom>
        </p:spPr>
        <p:txBody>
          <a:bodyPr/>
          <a:lstStyle>
            <a:lvl1pPr>
              <a:buClr>
                <a:srgbClr val="065FA6"/>
              </a:buClr>
              <a:buFont typeface="Arial" pitchFamily="34" charset="0"/>
              <a:buNone/>
              <a:defRPr sz="1800" baseline="0"/>
            </a:lvl1pPr>
            <a:lvl2pPr>
              <a:defRPr sz="2400"/>
            </a:lvl2pPr>
            <a:lvl3pPr>
              <a:defRPr sz="1600" b="0" i="0" baseline="0">
                <a:solidFill>
                  <a:schemeClr val="bg1">
                    <a:lumMod val="50000"/>
                  </a:schemeClr>
                </a:solidFill>
                <a:latin typeface="Calibri" pitchFamily="34" charset="0"/>
              </a:defRPr>
            </a:lvl3pPr>
            <a:lvl4pPr>
              <a:defRPr sz="1600" b="0" i="0" baseline="0">
                <a:solidFill>
                  <a:schemeClr val="bg1">
                    <a:lumMod val="50000"/>
                  </a:schemeClr>
                </a:solidFill>
                <a:latin typeface="Calibri" pitchFamily="34" charset="0"/>
              </a:defRPr>
            </a:lvl4pPr>
            <a:lvl5pPr>
              <a:defRPr sz="1600" b="0" i="0" baseline="0">
                <a:solidFill>
                  <a:schemeClr val="bg1">
                    <a:lumMod val="50000"/>
                  </a:schemeClr>
                </a:solidFill>
                <a:latin typeface="Calibri" pitchFamily="34" charset="0"/>
              </a:defRPr>
            </a:lvl5pPr>
            <a:lvl6pPr>
              <a:defRPr sz="1800"/>
            </a:lvl6pPr>
            <a:lvl7pPr>
              <a:defRPr sz="1800"/>
            </a:lvl7pPr>
            <a:lvl8pPr>
              <a:defRPr sz="1800"/>
            </a:lvl8pPr>
            <a:lvl9pPr>
              <a:defRPr sz="1800"/>
            </a:lvl9pPr>
          </a:lstStyle>
          <a:p>
            <a:pPr fontAlgn="auto">
              <a:spcBef>
                <a:spcPts val="0"/>
              </a:spcBef>
              <a:spcAft>
                <a:spcPts val="0"/>
              </a:spcAft>
              <a:defRPr/>
            </a:pPr>
            <a:r>
              <a:rPr lang="fr-BE" sz="2800" b="1" cap="all" dirty="0" err="1">
                <a:solidFill>
                  <a:srgbClr val="002060"/>
                </a:solidFill>
                <a:latin typeface="Rockwell Std" pitchFamily="18" charset="0"/>
              </a:rPr>
              <a:t>Title</a:t>
            </a:r>
            <a:r>
              <a:rPr lang="fr-BE" sz="2800" b="1" cap="all" dirty="0">
                <a:solidFill>
                  <a:srgbClr val="002060"/>
                </a:solidFill>
                <a:latin typeface="Rockwell Std" pitchFamily="18" charset="0"/>
              </a:rPr>
              <a:t> </a:t>
            </a:r>
            <a:r>
              <a:rPr lang="fr-BE" sz="2800" b="1" dirty="0" err="1">
                <a:solidFill>
                  <a:srgbClr val="0073B6"/>
                </a:solidFill>
                <a:latin typeface="Rockwell Std" pitchFamily="18" charset="0"/>
              </a:rPr>
              <a:t>Layout</a:t>
            </a:r>
            <a:endParaRPr lang="en-US" sz="2800" b="1" dirty="0">
              <a:solidFill>
                <a:srgbClr val="0073B6"/>
              </a:solidFill>
              <a:latin typeface="Rockwell Std" pitchFamily="18" charset="0"/>
            </a:endParaRPr>
          </a:p>
        </p:txBody>
      </p:sp>
    </p:spTree>
    <p:extLst>
      <p:ext uri="{BB962C8B-B14F-4D97-AF65-F5344CB8AC3E}">
        <p14:creationId xmlns:p14="http://schemas.microsoft.com/office/powerpoint/2010/main" val="1572846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ther content">
    <p:spTree>
      <p:nvGrpSpPr>
        <p:cNvPr id="1" name=""/>
        <p:cNvGrpSpPr/>
        <p:nvPr/>
      </p:nvGrpSpPr>
      <p:grpSpPr>
        <a:xfrm>
          <a:off x="0" y="0"/>
          <a:ext cx="0" cy="0"/>
          <a:chOff x="0" y="0"/>
          <a:chExt cx="0" cy="0"/>
        </a:xfrm>
      </p:grpSpPr>
      <p:sp>
        <p:nvSpPr>
          <p:cNvPr id="8" name="Content Placeholder 2"/>
          <p:cNvSpPr>
            <a:spLocks noGrp="1"/>
          </p:cNvSpPr>
          <p:nvPr>
            <p:ph sz="half" idx="1" hasCustomPrompt="1"/>
          </p:nvPr>
        </p:nvSpPr>
        <p:spPr>
          <a:xfrm>
            <a:off x="428596" y="1714488"/>
            <a:ext cx="8143932" cy="4411675"/>
          </a:xfrm>
          <a:prstGeom prst="rect">
            <a:avLst/>
          </a:prstGeom>
        </p:spPr>
        <p:txBody>
          <a:bodyPr/>
          <a:lstStyle>
            <a:lvl1pPr>
              <a:buClr>
                <a:srgbClr val="065FA6"/>
              </a:buClr>
              <a:buFont typeface="Arial" pitchFamily="34" charset="0"/>
              <a:buNone/>
              <a:defRPr lang="fr-BE" sz="1600" baseline="0" dirty="0" smtClean="0">
                <a:solidFill>
                  <a:schemeClr val="bg1">
                    <a:lumMod val="50000"/>
                  </a:schemeClr>
                </a:solidFill>
                <a:latin typeface="+mn-lt"/>
              </a:defRPr>
            </a:lvl1pPr>
            <a:lvl2pPr>
              <a:defRPr sz="2400"/>
            </a:lvl2pPr>
            <a:lvl3pPr>
              <a:buNone/>
              <a:defRPr sz="1600" b="0" i="0" baseline="0">
                <a:solidFill>
                  <a:schemeClr val="bg1">
                    <a:lumMod val="50000"/>
                  </a:schemeClr>
                </a:solidFill>
                <a:latin typeface="Calibri" pitchFamily="34" charset="0"/>
              </a:defRPr>
            </a:lvl3pPr>
            <a:lvl4pPr>
              <a:defRPr sz="1600" b="0" i="0" baseline="0">
                <a:solidFill>
                  <a:schemeClr val="bg1">
                    <a:lumMod val="50000"/>
                  </a:schemeClr>
                </a:solidFill>
                <a:latin typeface="Calibri" pitchFamily="34" charset="0"/>
              </a:defRPr>
            </a:lvl4pPr>
            <a:lvl5pPr>
              <a:defRPr sz="1600" b="0" i="0" baseline="0">
                <a:solidFill>
                  <a:schemeClr val="bg1">
                    <a:lumMod val="50000"/>
                  </a:schemeClr>
                </a:solidFill>
                <a:latin typeface="Calibri" pitchFamily="34" charset="0"/>
              </a:defRPr>
            </a:lvl5pPr>
            <a:lvl6pPr>
              <a:defRPr sz="1800"/>
            </a:lvl6pPr>
            <a:lvl7pPr>
              <a:defRPr sz="1800"/>
            </a:lvl7pPr>
            <a:lvl8pPr>
              <a:defRPr sz="1800"/>
            </a:lvl8pPr>
            <a:lvl9pPr>
              <a:defRPr sz="1800"/>
            </a:lvl9pPr>
          </a:lstStyle>
          <a:p>
            <a:pPr>
              <a:buClr>
                <a:srgbClr val="065FA6"/>
              </a:buClr>
              <a:buFont typeface="Rockwell Std" pitchFamily="18" charset="0"/>
              <a:buChar char="»"/>
            </a:pPr>
            <a:r>
              <a:rPr lang="fr-BE" b="1" dirty="0">
                <a:solidFill>
                  <a:srgbClr val="065FA6"/>
                </a:solidFill>
                <a:latin typeface="Rockwell Std" pitchFamily="18" charset="0"/>
              </a:rPr>
              <a:t>Paragraphe 2</a:t>
            </a:r>
          </a:p>
          <a:p>
            <a:pPr>
              <a:buClr>
                <a:srgbClr val="065FA6"/>
              </a:buClr>
            </a:pPr>
            <a:r>
              <a:rPr lang="fr-BE" sz="1600" dirty="0">
                <a:solidFill>
                  <a:schemeClr val="bg1">
                    <a:lumMod val="50000"/>
                  </a:schemeClr>
                </a:solidFill>
                <a:latin typeface="+mj-lt"/>
              </a:rPr>
              <a:t>	Lorem </a:t>
            </a:r>
            <a:r>
              <a:rPr lang="fr-BE" sz="1600" dirty="0" err="1">
                <a:solidFill>
                  <a:schemeClr val="bg1">
                    <a:lumMod val="50000"/>
                  </a:schemeClr>
                </a:solidFill>
                <a:latin typeface="+mj-lt"/>
              </a:rPr>
              <a:t>ipsum</a:t>
            </a:r>
            <a:r>
              <a:rPr lang="fr-BE" sz="1600" dirty="0">
                <a:solidFill>
                  <a:schemeClr val="bg1">
                    <a:lumMod val="50000"/>
                  </a:schemeClr>
                </a:solidFill>
                <a:latin typeface="+mj-lt"/>
              </a:rPr>
              <a:t>, </a:t>
            </a:r>
            <a:r>
              <a:rPr lang="fr-BE" sz="1600" dirty="0" err="1">
                <a:solidFill>
                  <a:schemeClr val="bg1">
                    <a:lumMod val="50000"/>
                  </a:schemeClr>
                </a:solidFill>
                <a:latin typeface="+mj-lt"/>
              </a:rPr>
              <a:t>dolor</a:t>
            </a:r>
            <a:r>
              <a:rPr lang="fr-BE" sz="1600" dirty="0">
                <a:solidFill>
                  <a:schemeClr val="bg1">
                    <a:lumMod val="50000"/>
                  </a:schemeClr>
                </a:solidFill>
                <a:latin typeface="+mj-lt"/>
              </a:rPr>
              <a:t> </a:t>
            </a:r>
            <a:r>
              <a:rPr lang="fr-BE" sz="1600" dirty="0" err="1">
                <a:solidFill>
                  <a:schemeClr val="bg1">
                    <a:lumMod val="50000"/>
                  </a:schemeClr>
                </a:solidFill>
                <a:latin typeface="+mj-lt"/>
              </a:rPr>
              <a:t>sit</a:t>
            </a:r>
            <a:r>
              <a:rPr lang="fr-BE" sz="1600" dirty="0">
                <a:solidFill>
                  <a:schemeClr val="bg1">
                    <a:lumMod val="50000"/>
                  </a:schemeClr>
                </a:solidFill>
                <a:latin typeface="+mj-lt"/>
              </a:rPr>
              <a:t> </a:t>
            </a:r>
            <a:r>
              <a:rPr lang="fr-BE" sz="1600" dirty="0" err="1">
                <a:solidFill>
                  <a:schemeClr val="bg1">
                    <a:lumMod val="50000"/>
                  </a:schemeClr>
                </a:solidFill>
                <a:latin typeface="+mj-lt"/>
              </a:rPr>
              <a:t>amet</a:t>
            </a:r>
            <a:endParaRPr lang="fr-BE" sz="1600" dirty="0">
              <a:solidFill>
                <a:schemeClr val="bg1">
                  <a:lumMod val="50000"/>
                </a:schemeClr>
              </a:solidFill>
              <a:latin typeface="+mj-lt"/>
            </a:endParaRPr>
          </a:p>
        </p:txBody>
      </p:sp>
      <p:sp>
        <p:nvSpPr>
          <p:cNvPr id="7" name="Content Placeholder 2"/>
          <p:cNvSpPr>
            <a:spLocks noGrp="1"/>
          </p:cNvSpPr>
          <p:nvPr>
            <p:ph sz="half" idx="11" hasCustomPrompt="1"/>
          </p:nvPr>
        </p:nvSpPr>
        <p:spPr>
          <a:xfrm>
            <a:off x="428596" y="142852"/>
            <a:ext cx="7215238" cy="571504"/>
          </a:xfrm>
          <a:prstGeom prst="rect">
            <a:avLst/>
          </a:prstGeom>
        </p:spPr>
        <p:txBody>
          <a:bodyPr/>
          <a:lstStyle>
            <a:lvl1pPr>
              <a:buClr>
                <a:srgbClr val="065FA6"/>
              </a:buClr>
              <a:buFont typeface="Arial" pitchFamily="34" charset="0"/>
              <a:buNone/>
              <a:defRPr sz="1800" baseline="0"/>
            </a:lvl1pPr>
            <a:lvl2pPr>
              <a:defRPr sz="2400"/>
            </a:lvl2pPr>
            <a:lvl3pPr>
              <a:defRPr sz="1600" b="0" i="0" baseline="0">
                <a:solidFill>
                  <a:schemeClr val="bg1">
                    <a:lumMod val="50000"/>
                  </a:schemeClr>
                </a:solidFill>
                <a:latin typeface="Calibri" pitchFamily="34" charset="0"/>
              </a:defRPr>
            </a:lvl3pPr>
            <a:lvl4pPr>
              <a:defRPr sz="1600" b="0" i="0" baseline="0">
                <a:solidFill>
                  <a:schemeClr val="bg1">
                    <a:lumMod val="50000"/>
                  </a:schemeClr>
                </a:solidFill>
                <a:latin typeface="Calibri" pitchFamily="34" charset="0"/>
              </a:defRPr>
            </a:lvl4pPr>
            <a:lvl5pPr>
              <a:defRPr sz="1600" b="0" i="0" baseline="0">
                <a:solidFill>
                  <a:schemeClr val="bg1">
                    <a:lumMod val="50000"/>
                  </a:schemeClr>
                </a:solidFill>
                <a:latin typeface="Calibri" pitchFamily="34" charset="0"/>
              </a:defRPr>
            </a:lvl5pPr>
            <a:lvl6pPr>
              <a:defRPr sz="1800"/>
            </a:lvl6pPr>
            <a:lvl7pPr>
              <a:defRPr sz="1800"/>
            </a:lvl7pPr>
            <a:lvl8pPr>
              <a:defRPr sz="1800"/>
            </a:lvl8pPr>
            <a:lvl9pPr>
              <a:defRPr sz="1800"/>
            </a:lvl9pPr>
          </a:lstStyle>
          <a:p>
            <a:pPr fontAlgn="auto">
              <a:spcBef>
                <a:spcPts val="0"/>
              </a:spcBef>
              <a:spcAft>
                <a:spcPts val="0"/>
              </a:spcAft>
              <a:defRPr/>
            </a:pPr>
            <a:r>
              <a:rPr lang="fr-BE" sz="2800" b="1" cap="all" dirty="0" err="1">
                <a:solidFill>
                  <a:srgbClr val="002060"/>
                </a:solidFill>
                <a:latin typeface="Rockwell Std" pitchFamily="18" charset="0"/>
              </a:rPr>
              <a:t>Title</a:t>
            </a:r>
            <a:r>
              <a:rPr lang="fr-BE" sz="2800" b="1" cap="all" dirty="0">
                <a:solidFill>
                  <a:srgbClr val="002060"/>
                </a:solidFill>
                <a:latin typeface="Rockwell Std" pitchFamily="18" charset="0"/>
              </a:rPr>
              <a:t> </a:t>
            </a:r>
            <a:r>
              <a:rPr lang="fr-BE" sz="2800" b="1" dirty="0" err="1">
                <a:solidFill>
                  <a:srgbClr val="0073B6"/>
                </a:solidFill>
                <a:latin typeface="Rockwell Std" pitchFamily="18" charset="0"/>
              </a:rPr>
              <a:t>Layout</a:t>
            </a:r>
            <a:endParaRPr lang="en-US" sz="2800" b="1" dirty="0">
              <a:solidFill>
                <a:srgbClr val="0073B6"/>
              </a:solidFill>
              <a:latin typeface="Rockwell Std" pitchFamily="18" charset="0"/>
            </a:endParaRPr>
          </a:p>
        </p:txBody>
      </p:sp>
      <p:sp>
        <p:nvSpPr>
          <p:cNvPr id="10" name="Content Placeholder 2"/>
          <p:cNvSpPr>
            <a:spLocks noGrp="1"/>
          </p:cNvSpPr>
          <p:nvPr>
            <p:ph sz="half" idx="12" hasCustomPrompt="1"/>
          </p:nvPr>
        </p:nvSpPr>
        <p:spPr>
          <a:xfrm>
            <a:off x="428596" y="1142984"/>
            <a:ext cx="8143932" cy="571504"/>
          </a:xfrm>
          <a:prstGeom prst="rect">
            <a:avLst/>
          </a:prstGeom>
        </p:spPr>
        <p:txBody>
          <a:bodyPr/>
          <a:lstStyle>
            <a:lvl1pPr>
              <a:buClr>
                <a:srgbClr val="065FA6"/>
              </a:buClr>
              <a:buFont typeface="Arial" pitchFamily="34" charset="0"/>
              <a:buNone/>
              <a:defRPr sz="2800" cap="all" baseline="0"/>
            </a:lvl1pPr>
            <a:lvl2pPr>
              <a:defRPr sz="2400"/>
            </a:lvl2pPr>
            <a:lvl3pPr>
              <a:defRPr sz="1600" b="0" i="0" baseline="0">
                <a:solidFill>
                  <a:schemeClr val="bg1">
                    <a:lumMod val="50000"/>
                  </a:schemeClr>
                </a:solidFill>
                <a:latin typeface="Calibri" pitchFamily="34" charset="0"/>
              </a:defRPr>
            </a:lvl3pPr>
            <a:lvl4pPr>
              <a:defRPr sz="1600" b="0" i="0" baseline="0">
                <a:solidFill>
                  <a:schemeClr val="bg1">
                    <a:lumMod val="50000"/>
                  </a:schemeClr>
                </a:solidFill>
                <a:latin typeface="Calibri" pitchFamily="34" charset="0"/>
              </a:defRPr>
            </a:lvl4pPr>
            <a:lvl5pPr>
              <a:defRPr sz="1600" b="0" i="0" baseline="0">
                <a:solidFill>
                  <a:schemeClr val="bg1">
                    <a:lumMod val="50000"/>
                  </a:schemeClr>
                </a:solidFill>
                <a:latin typeface="Calibri" pitchFamily="34" charset="0"/>
              </a:defRPr>
            </a:lvl5pPr>
            <a:lvl6pPr>
              <a:defRPr sz="1800"/>
            </a:lvl6pPr>
            <a:lvl7pPr>
              <a:defRPr sz="1800"/>
            </a:lvl7pPr>
            <a:lvl8pPr>
              <a:defRPr sz="1800"/>
            </a:lvl8pPr>
            <a:lvl9pPr>
              <a:defRPr sz="1800"/>
            </a:lvl9pPr>
          </a:lstStyle>
          <a:p>
            <a:pPr fontAlgn="auto">
              <a:spcBef>
                <a:spcPts val="0"/>
              </a:spcBef>
              <a:spcAft>
                <a:spcPts val="0"/>
              </a:spcAft>
              <a:defRPr/>
            </a:pPr>
            <a:r>
              <a:rPr lang="fr-BE" sz="2400" b="1" dirty="0">
                <a:solidFill>
                  <a:srgbClr val="002060"/>
                </a:solidFill>
                <a:latin typeface="Rockwell Std" pitchFamily="18" charset="0"/>
              </a:rPr>
              <a:t>TITLE</a:t>
            </a:r>
            <a:endParaRPr lang="en-US" sz="2800" b="1" dirty="0">
              <a:solidFill>
                <a:srgbClr val="0073B6"/>
              </a:solidFill>
              <a:latin typeface="Rockwell Std" pitchFamily="18" charset="0"/>
            </a:endParaRPr>
          </a:p>
        </p:txBody>
      </p:sp>
    </p:spTree>
    <p:extLst>
      <p:ext uri="{BB962C8B-B14F-4D97-AF65-F5344CB8AC3E}">
        <p14:creationId xmlns:p14="http://schemas.microsoft.com/office/powerpoint/2010/main" val="37571705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G"/><Relationship Id="rId3" Type="http://schemas.openxmlformats.org/officeDocument/2006/relationships/slideLayout" Target="../slideLayouts/slideLayout3.xml"/><Relationship Id="rId7" Type="http://schemas.openxmlformats.org/officeDocument/2006/relationships/image" Target="../media/image2.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 Id="rId9" Type="http://schemas.openxmlformats.org/officeDocument/2006/relationships/image" Target="../media/image11.gif"/></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image" Target="../media/image11.gif"/></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theme" Target="../theme/theme4.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668C6E-C0FD-416A-9B37-B9E3A747AD4E}" type="slidenum">
              <a:rPr lang="en-GB" smtClean="0"/>
              <a:t>‹#›</a:t>
            </a:fld>
            <a:endParaRPr lang="en-GB"/>
          </a:p>
        </p:txBody>
      </p:sp>
      <p:pic>
        <p:nvPicPr>
          <p:cNvPr id="13" name="Picture 12"/>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564348"/>
            <a:ext cx="9144000" cy="6365097"/>
          </a:xfrm>
          <a:prstGeom prst="rect">
            <a:avLst/>
          </a:prstGeom>
        </p:spPr>
      </p:pic>
      <p:pic>
        <p:nvPicPr>
          <p:cNvPr id="14" name="Picture 13"/>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6204104"/>
            <a:ext cx="9144000" cy="653897"/>
          </a:xfrm>
          <a:prstGeom prst="rect">
            <a:avLst/>
          </a:prstGeom>
        </p:spPr>
      </p:pic>
      <p:pic>
        <p:nvPicPr>
          <p:cNvPr id="15" name="Picture 14"/>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0" y="18245"/>
            <a:ext cx="9144000" cy="1415269"/>
          </a:xfrm>
          <a:prstGeom prst="rect">
            <a:avLst/>
          </a:prstGeom>
        </p:spPr>
      </p:pic>
    </p:spTree>
    <p:extLst>
      <p:ext uri="{BB962C8B-B14F-4D97-AF65-F5344CB8AC3E}">
        <p14:creationId xmlns:p14="http://schemas.microsoft.com/office/powerpoint/2010/main" val="1027918001"/>
      </p:ext>
    </p:extLst>
  </p:cSld>
  <p:clrMap bg1="lt1" tx1="dk1" bg2="lt2" tx2="dk2" accent1="accent1" accent2="accent2" accent3="accent3" accent4="accent4" accent5="accent5" accent6="accent6" hlink="hlink" folHlink="folHlink"/>
  <p:sldLayoutIdLst>
    <p:sldLayoutId id="2147483662" r:id="rId1"/>
    <p:sldLayoutId id="2147483649" r:id="rId2"/>
    <p:sldLayoutId id="2147483660" r:id="rId3"/>
    <p:sldLayoutId id="2147483661"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2" descr="C:\Users\Zilvinas\Desktop\EPF Template 2013\powerpoint\EPF-PPT-back2-fixed.gif"/>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0" y="34652"/>
            <a:ext cx="9169524" cy="6876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6599884"/>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8" r:id="rId7"/>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2" descr="C:\Users\Zilvinas\Desktop\EPF Template 2013\powerpoint\EPF-PPT-back2-fixed.gif"/>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0" y="34652"/>
            <a:ext cx="9169524" cy="6876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8393217"/>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9" name="Group 28"/>
          <p:cNvGrpSpPr/>
          <p:nvPr/>
        </p:nvGrpSpPr>
        <p:grpSpPr>
          <a:xfrm>
            <a:off x="0" y="-8467"/>
            <a:ext cx="9144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0" y="4013200"/>
              <a:ext cx="448733" cy="2844800"/>
            </a:xfrm>
            <a:prstGeom prst="triangle">
              <a:avLst>
                <a:gd name="adj" fmla="val 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609600"/>
            <a:ext cx="6447501"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508001" y="2160590"/>
            <a:ext cx="6447501" cy="388077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403850" y="6041363"/>
            <a:ext cx="683954" cy="365125"/>
          </a:xfrm>
          <a:prstGeom prst="rect">
            <a:avLst/>
          </a:prstGeom>
        </p:spPr>
        <p:txBody>
          <a:bodyPr vert="horz" lIns="91440" tIns="45720" rIns="91440" bIns="45720" rtlCol="0" anchor="ctr"/>
          <a:lstStyle>
            <a:lvl1pPr algn="r">
              <a:defRPr sz="675">
                <a:solidFill>
                  <a:schemeClr val="tx1">
                    <a:tint val="75000"/>
                  </a:schemeClr>
                </a:solidFill>
              </a:defRPr>
            </a:lvl1pPr>
          </a:lstStyle>
          <a:p>
            <a:fld id="{B61BEF0D-F0BB-DE4B-95CE-6DB70DBA9567}" type="datetimeFigureOut">
              <a:rPr lang="en-US" smtClean="0"/>
              <a:pPr/>
              <a:t>10/19/2017</a:t>
            </a:fld>
            <a:endParaRPr lang="en-US" dirty="0"/>
          </a:p>
        </p:txBody>
      </p:sp>
      <p:sp>
        <p:nvSpPr>
          <p:cNvPr id="5" name="Footer Placeholder 4"/>
          <p:cNvSpPr>
            <a:spLocks noGrp="1"/>
          </p:cNvSpPr>
          <p:nvPr>
            <p:ph type="ftr" sz="quarter" idx="3"/>
          </p:nvPr>
        </p:nvSpPr>
        <p:spPr>
          <a:xfrm>
            <a:off x="508001" y="6041363"/>
            <a:ext cx="4723209" cy="365125"/>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42998" y="6041363"/>
            <a:ext cx="512504" cy="365125"/>
          </a:xfrm>
          <a:prstGeom prst="rect">
            <a:avLst/>
          </a:prstGeom>
        </p:spPr>
        <p:txBody>
          <a:bodyPr vert="horz" lIns="91440" tIns="45720" rIns="91440" bIns="45720" rtlCol="0" anchor="ctr"/>
          <a:lstStyle>
            <a:lvl1pPr algn="r">
              <a:defRPr sz="675">
                <a:solidFill>
                  <a:schemeClr val="accent1">
                    <a:lumMod val="7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38423341"/>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Lst>
  <p:txStyles>
    <p:titleStyle>
      <a:lvl1pPr algn="l" defTabSz="342900" rtl="0" eaLnBrk="1" latinLnBrk="0" hangingPunct="1">
        <a:spcBef>
          <a:spcPct val="0"/>
        </a:spcBef>
        <a:buNone/>
        <a:defRPr sz="2700" kern="1200">
          <a:solidFill>
            <a:schemeClr val="accent1">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lumMod val="75000"/>
          </a:schemeClr>
        </a:buClr>
        <a:buSzPct val="80000"/>
        <a:buFont typeface="Wingdings 3" charset="2"/>
        <a:buChar char=""/>
        <a:defRPr sz="1350" kern="1200">
          <a:solidFill>
            <a:schemeClr val="tx1">
              <a:lumMod val="75000"/>
              <a:lumOff val="25000"/>
            </a:schemeClr>
          </a:solidFill>
          <a:latin typeface="+mn-lt"/>
          <a:ea typeface="+mn-ea"/>
          <a:cs typeface="+mn-cs"/>
        </a:defRPr>
      </a:lvl1pPr>
      <a:lvl2pPr marL="557213" indent="-214313" algn="l" defTabSz="342900" rtl="0" eaLnBrk="1" latinLnBrk="0" hangingPunct="1">
        <a:spcBef>
          <a:spcPts val="75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ts val="750"/>
        </a:spcBef>
        <a:spcAft>
          <a:spcPts val="0"/>
        </a:spcAft>
        <a:buClr>
          <a:schemeClr val="accent1">
            <a:lumMod val="75000"/>
          </a:schemeClr>
        </a:buClr>
        <a:buSzPct val="80000"/>
        <a:buFont typeface="Wingdings 3" charset="2"/>
        <a:buChar char=""/>
        <a:defRPr sz="1050" kern="1200">
          <a:solidFill>
            <a:schemeClr val="tx1">
              <a:lumMod val="75000"/>
              <a:lumOff val="25000"/>
            </a:schemeClr>
          </a:solidFill>
          <a:latin typeface="+mn-lt"/>
          <a:ea typeface="+mn-ea"/>
          <a:cs typeface="+mn-cs"/>
        </a:defRPr>
      </a:lvl3pPr>
      <a:lvl4pPr marL="1200150" indent="-171450" algn="l" defTabSz="342900" rtl="0" eaLnBrk="1" latinLnBrk="0" hangingPunct="1">
        <a:spcBef>
          <a:spcPts val="750"/>
        </a:spcBef>
        <a:spcAft>
          <a:spcPts val="0"/>
        </a:spcAft>
        <a:buClr>
          <a:schemeClr val="accent1">
            <a:lumMod val="75000"/>
          </a:schemeClr>
        </a:buClr>
        <a:buSzPct val="80000"/>
        <a:buFont typeface="Wingdings 3" charset="2"/>
        <a:buChar char=""/>
        <a:defRPr sz="900" kern="1200">
          <a:solidFill>
            <a:schemeClr val="tx1">
              <a:lumMod val="75000"/>
              <a:lumOff val="25000"/>
            </a:schemeClr>
          </a:solidFill>
          <a:latin typeface="+mn-lt"/>
          <a:ea typeface="+mn-ea"/>
          <a:cs typeface="+mn-cs"/>
        </a:defRPr>
      </a:lvl4pPr>
      <a:lvl5pPr marL="1543050" indent="-171450" algn="l" defTabSz="342900" rtl="0" eaLnBrk="1" latinLnBrk="0" hangingPunct="1">
        <a:spcBef>
          <a:spcPts val="750"/>
        </a:spcBef>
        <a:spcAft>
          <a:spcPts val="0"/>
        </a:spcAft>
        <a:buClr>
          <a:schemeClr val="accent1">
            <a:lumMod val="75000"/>
          </a:schemeClr>
        </a:buClr>
        <a:buSzPct val="80000"/>
        <a:buFont typeface="Wingdings 3" charset="2"/>
        <a:buChar char=""/>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lumMod val="75000"/>
          </a:schemeClr>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lumMod val="75000"/>
          </a:schemeClr>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lumMod val="75000"/>
          </a:schemeClr>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lumMod val="75000"/>
          </a:schemeClr>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16.jpg"/><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25.xml"/><Relationship Id="rId4" Type="http://schemas.openxmlformats.org/officeDocument/2006/relationships/hyperlink" Target="http://www.eachofus.eu/"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www.eachofus.eu/" TargetMode="External"/><Relationship Id="rId2" Type="http://schemas.openxmlformats.org/officeDocument/2006/relationships/image" Target="../media/image25.jpg"/><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25.xml"/><Relationship Id="rId5" Type="http://schemas.openxmlformats.org/officeDocument/2006/relationships/image" Target="../media/image30.jpg"/><Relationship Id="rId4" Type="http://schemas.openxmlformats.org/officeDocument/2006/relationships/image" Target="../media/image29.JPG"/></Relationships>
</file>

<file path=ppt/slides/_rels/slide1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hyperlink" Target="mailto:ophelie.martin@mhe-sme.org" TargetMode="External"/><Relationship Id="rId1" Type="http://schemas.openxmlformats.org/officeDocument/2006/relationships/slideLayout" Target="../slideLayouts/slideLayout20.xml"/><Relationship Id="rId5" Type="http://schemas.openxmlformats.org/officeDocument/2006/relationships/image" Target="../media/image32.png"/><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36.png"/><Relationship Id="rId5" Type="http://schemas.openxmlformats.org/officeDocument/2006/relationships/image" Target="../media/image39.png"/><Relationship Id="rId4" Type="http://schemas.openxmlformats.org/officeDocument/2006/relationships/image" Target="../media/image38.jpeg"/></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9.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48.png"/><Relationship Id="rId11" Type="http://schemas.openxmlformats.org/officeDocument/2006/relationships/image" Target="../media/image53.png"/><Relationship Id="rId5" Type="http://schemas.openxmlformats.org/officeDocument/2006/relationships/image" Target="../media/image47.png"/><Relationship Id="rId10" Type="http://schemas.openxmlformats.org/officeDocument/2006/relationships/image" Target="../media/image52.png"/><Relationship Id="rId4" Type="http://schemas.openxmlformats.org/officeDocument/2006/relationships/image" Target="../media/image46.png"/><Relationship Id="rId9" Type="http://schemas.openxmlformats.org/officeDocument/2006/relationships/image" Target="../media/image5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hyperlink" Target="https://www.change.org/p/european-parliament-ensure-universal-access-to-heath-coverage" TargetMode="External"/><Relationship Id="rId7" Type="http://schemas.openxmlformats.org/officeDocument/2006/relationships/image" Target="../media/image56.pn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55.png"/><Relationship Id="rId5" Type="http://schemas.openxmlformats.org/officeDocument/2006/relationships/hyperlink" Target="http://www.eu-patient.eu/campaign/access-to-healthcare/materials/" TargetMode="External"/><Relationship Id="rId4" Type="http://schemas.openxmlformats.org/officeDocument/2006/relationships/hyperlink" Target="http://www.eu-patient.eu/globalassets/campaign-on-access/access_campaign_toolkit.pdf" TargetMode="External"/></Relationships>
</file>

<file path=ppt/slides/_rels/slide3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8" Type="http://schemas.openxmlformats.org/officeDocument/2006/relationships/image" Target="../media/image65.jpeg"/><Relationship Id="rId3" Type="http://schemas.openxmlformats.org/officeDocument/2006/relationships/image" Target="../media/image60.jpeg"/><Relationship Id="rId7" Type="http://schemas.openxmlformats.org/officeDocument/2006/relationships/image" Target="../media/image64.jpe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png"/><Relationship Id="rId9" Type="http://schemas.openxmlformats.org/officeDocument/2006/relationships/image" Target="../media/image66.png"/></Relationships>
</file>

<file path=ppt/slides/_rels/slide35.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image" Target="../media/image69.jpeg"/><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40.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15.xml"/><Relationship Id="rId1" Type="http://schemas.openxmlformats.org/officeDocument/2006/relationships/slideLayout" Target="../slideLayouts/slideLayout11.xml"/><Relationship Id="rId5" Type="http://schemas.openxmlformats.org/officeDocument/2006/relationships/image" Target="../media/image74.png"/><Relationship Id="rId4" Type="http://schemas.openxmlformats.org/officeDocument/2006/relationships/image" Target="../media/image73.png"/></Relationships>
</file>

<file path=ppt/slides/_rels/slide41.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jpg"/></Relationships>
</file>

<file path=ppt/slides/_rels/slide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19.xml"/><Relationship Id="rId5" Type="http://schemas.openxmlformats.org/officeDocument/2006/relationships/image" Target="../media/image20.jpg"/><Relationship Id="rId4" Type="http://schemas.openxmlformats.org/officeDocument/2006/relationships/image" Target="../media/image19.jpg"/></Relationships>
</file>

<file path=ppt/slides/_rels/slide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16.jpg"/><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54968" y="4767158"/>
            <a:ext cx="4572000" cy="861774"/>
          </a:xfrm>
          <a:prstGeom prst="rect">
            <a:avLst/>
          </a:prstGeom>
        </p:spPr>
        <p:txBody>
          <a:bodyPr>
            <a:spAutoFit/>
          </a:bodyP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a:p>
            <a:pPr marL="0" marR="0" lvl="0" indent="0" algn="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a:p>
            <a:pPr marL="0" marR="0" lvl="0" indent="0" algn="r" defTabSz="91440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dirty="0">
                <a:ln>
                  <a:noFill/>
                </a:ln>
                <a:solidFill>
                  <a:schemeClr val="bg1"/>
                </a:solidFill>
                <a:effectLst/>
                <a:uLnTx/>
                <a:uFillTx/>
                <a:latin typeface="+mn-lt"/>
              </a:rPr>
              <a:t>@</a:t>
            </a:r>
            <a:r>
              <a:rPr kumimoji="0" lang="en-GB" sz="1400" b="0" i="0" u="none" strike="noStrike" kern="0" cap="none" spc="0" normalizeH="0" baseline="0" noProof="0" dirty="0" err="1">
                <a:ln>
                  <a:noFill/>
                </a:ln>
                <a:solidFill>
                  <a:schemeClr val="bg1"/>
                </a:solidFill>
                <a:effectLst/>
                <a:uLnTx/>
                <a:uFillTx/>
                <a:latin typeface="+mn-lt"/>
              </a:rPr>
              <a:t>eupatientsforum</a:t>
            </a:r>
            <a:endParaRPr kumimoji="0" lang="en-GB" sz="1400" b="0" i="0" u="none" strike="noStrike" kern="0" cap="none" spc="0" normalizeH="0" baseline="0" noProof="0" dirty="0">
              <a:ln>
                <a:noFill/>
              </a:ln>
              <a:solidFill>
                <a:schemeClr val="bg1"/>
              </a:solidFill>
              <a:effectLst/>
              <a:uLnTx/>
              <a:uFillTx/>
              <a:latin typeface="+mn-lt"/>
            </a:endParaRPr>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64288" y="5322237"/>
            <a:ext cx="372160" cy="3066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Placeholder 4"/>
          <p:cNvSpPr>
            <a:spLocks noGrp="1"/>
          </p:cNvSpPr>
          <p:nvPr>
            <p:ph type="body" sz="quarter" idx="12"/>
          </p:nvPr>
        </p:nvSpPr>
        <p:spPr>
          <a:xfrm>
            <a:off x="539552" y="4838005"/>
            <a:ext cx="2164233" cy="360040"/>
          </a:xfrm>
        </p:spPr>
        <p:txBody>
          <a:bodyPr/>
          <a:lstStyle/>
          <a:p>
            <a:r>
              <a:rPr lang="en-GB" dirty="0"/>
              <a:t>17/10/2017</a:t>
            </a:r>
          </a:p>
        </p:txBody>
      </p:sp>
      <p:sp>
        <p:nvSpPr>
          <p:cNvPr id="8" name="Text Placeholder 5"/>
          <p:cNvSpPr>
            <a:spLocks noGrp="1"/>
          </p:cNvSpPr>
          <p:nvPr>
            <p:ph type="body" sz="quarter" idx="13"/>
          </p:nvPr>
        </p:nvSpPr>
        <p:spPr>
          <a:xfrm>
            <a:off x="539552" y="5229200"/>
            <a:ext cx="3168352" cy="360040"/>
          </a:xfrm>
        </p:spPr>
        <p:txBody>
          <a:bodyPr>
            <a:noAutofit/>
          </a:bodyPr>
          <a:lstStyle/>
          <a:p>
            <a:r>
              <a:rPr lang="en-GB" dirty="0"/>
              <a:t>EPF National Coalitions’ Meeting</a:t>
            </a:r>
          </a:p>
        </p:txBody>
      </p:sp>
      <p:sp>
        <p:nvSpPr>
          <p:cNvPr id="3" name="TextBox 2"/>
          <p:cNvSpPr txBox="1"/>
          <p:nvPr/>
        </p:nvSpPr>
        <p:spPr>
          <a:xfrm>
            <a:off x="1353624" y="3782084"/>
            <a:ext cx="6639959" cy="646331"/>
          </a:xfrm>
          <a:prstGeom prst="rect">
            <a:avLst/>
          </a:prstGeom>
          <a:noFill/>
        </p:spPr>
        <p:txBody>
          <a:bodyPr wrap="none" rtlCol="0">
            <a:spAutoFit/>
          </a:bodyPr>
          <a:lstStyle/>
          <a:p>
            <a:pPr algn="ctr">
              <a:spcBef>
                <a:spcPts val="0"/>
              </a:spcBef>
            </a:pPr>
            <a:r>
              <a:rPr lang="en-GB" sz="1800" b="1" kern="1200" dirty="0" err="1">
                <a:solidFill>
                  <a:schemeClr val="bg1"/>
                </a:solidFill>
                <a:latin typeface="+mn-lt"/>
                <a:ea typeface="+mn-ea"/>
                <a:cs typeface="+mn-cs"/>
              </a:rPr>
              <a:t>Ophélie</a:t>
            </a:r>
            <a:r>
              <a:rPr lang="en-GB" sz="1800" b="1" kern="1200" dirty="0">
                <a:solidFill>
                  <a:schemeClr val="bg1"/>
                </a:solidFill>
                <a:latin typeface="+mn-lt"/>
                <a:ea typeface="+mn-ea"/>
                <a:cs typeface="+mn-cs"/>
              </a:rPr>
              <a:t> </a:t>
            </a:r>
            <a:r>
              <a:rPr lang="en-GB" b="1" dirty="0">
                <a:solidFill>
                  <a:schemeClr val="bg1"/>
                </a:solidFill>
              </a:rPr>
              <a:t>Martin, Communications Manager, </a:t>
            </a:r>
            <a:r>
              <a:rPr lang="en-GB" sz="1800" b="1" kern="1200" dirty="0">
                <a:solidFill>
                  <a:schemeClr val="bg1"/>
                </a:solidFill>
                <a:latin typeface="+mn-lt"/>
                <a:ea typeface="+mn-ea"/>
                <a:cs typeface="+mn-cs"/>
              </a:rPr>
              <a:t>Mental Health Europe </a:t>
            </a:r>
          </a:p>
          <a:p>
            <a:pPr algn="ctr">
              <a:spcBef>
                <a:spcPts val="0"/>
              </a:spcBef>
            </a:pPr>
            <a:r>
              <a:rPr lang="en-GB" sz="1800" b="1" kern="1200" dirty="0">
                <a:solidFill>
                  <a:schemeClr val="bg1"/>
                </a:solidFill>
                <a:latin typeface="+mn-lt"/>
                <a:ea typeface="+mn-ea"/>
                <a:cs typeface="+mn-cs"/>
              </a:rPr>
              <a:t>Katie Gallagher, Policy Adviser, EPF</a:t>
            </a:r>
          </a:p>
        </p:txBody>
      </p:sp>
      <p:sp>
        <p:nvSpPr>
          <p:cNvPr id="10" name="Text Placeholder 8">
            <a:extLst>
              <a:ext uri="{FF2B5EF4-FFF2-40B4-BE49-F238E27FC236}">
                <a16:creationId xmlns:a16="http://schemas.microsoft.com/office/drawing/2014/main" id="{0478E33C-8C50-44B2-89C5-B81C8D370482}"/>
              </a:ext>
            </a:extLst>
          </p:cNvPr>
          <p:cNvSpPr txBox="1">
            <a:spLocks/>
          </p:cNvSpPr>
          <p:nvPr/>
        </p:nvSpPr>
        <p:spPr>
          <a:xfrm>
            <a:off x="1116352" y="817181"/>
            <a:ext cx="6877231" cy="1018041"/>
          </a:xfrm>
          <a:prstGeom prst="rect">
            <a:avLst/>
          </a:prstGeom>
        </p:spPr>
        <p:txBody>
          <a:bodyPr/>
          <a:lstStyle>
            <a:lvl1pPr marL="0" indent="0" algn="ctr" defTabSz="914400" rtl="0" eaLnBrk="1" latinLnBrk="0" hangingPunct="1">
              <a:spcBef>
                <a:spcPct val="20000"/>
              </a:spcBef>
              <a:buFont typeface="Arial" pitchFamily="34" charset="0"/>
              <a:buNone/>
              <a:defRPr sz="3200" b="1" i="0" kern="1200" cap="all" baseline="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cap="none" dirty="0"/>
              <a:t>Workshop 2:</a:t>
            </a:r>
          </a:p>
          <a:p>
            <a:r>
              <a:rPr lang="en-GB" cap="none" dirty="0"/>
              <a:t>Developing a common and coordinated advocacy framework for EPF and National Coalitions – EPF Access to Healthcare Campaign</a:t>
            </a:r>
            <a:endParaRPr lang="en-GB" b="0" cap="none" dirty="0"/>
          </a:p>
        </p:txBody>
      </p:sp>
    </p:spTree>
    <p:extLst>
      <p:ext uri="{BB962C8B-B14F-4D97-AF65-F5344CB8AC3E}">
        <p14:creationId xmlns:p14="http://schemas.microsoft.com/office/powerpoint/2010/main" val="39405649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948748" y="970899"/>
            <a:ext cx="1799035" cy="1334152"/>
          </a:xfrm>
          <a:prstGeom prst="rect">
            <a:avLst/>
          </a:prstGeom>
        </p:spPr>
      </p:pic>
      <p:pic>
        <p:nvPicPr>
          <p:cNvPr id="7" name="Picture 6">
            <a:extLst>
              <a:ext uri="{FF2B5EF4-FFF2-40B4-BE49-F238E27FC236}">
                <a16:creationId xmlns:a16="http://schemas.microsoft.com/office/drawing/2014/main" id="{04974BA2-1D54-4975-B654-16EB7B853AF9}"/>
              </a:ext>
            </a:extLst>
          </p:cNvPr>
          <p:cNvPicPr>
            <a:picLocks noChangeAspect="1"/>
          </p:cNvPicPr>
          <p:nvPr/>
        </p:nvPicPr>
        <p:blipFill>
          <a:blip r:embed="rId3"/>
          <a:stretch>
            <a:fillRect/>
          </a:stretch>
        </p:blipFill>
        <p:spPr>
          <a:xfrm>
            <a:off x="513449" y="2452134"/>
            <a:ext cx="6234333" cy="2646758"/>
          </a:xfrm>
          <a:prstGeom prst="rect">
            <a:avLst/>
          </a:prstGeom>
          <a:effectLst>
            <a:outerShdw blurRad="50800" dist="50800" dir="5400000" algn="ctr" rotWithShape="0">
              <a:srgbClr val="000000">
                <a:alpha val="8000"/>
              </a:srgbClr>
            </a:outerShdw>
          </a:effectLst>
        </p:spPr>
      </p:pic>
      <p:sp>
        <p:nvSpPr>
          <p:cNvPr id="9" name="Title 1">
            <a:extLst>
              <a:ext uri="{FF2B5EF4-FFF2-40B4-BE49-F238E27FC236}">
                <a16:creationId xmlns:a16="http://schemas.microsoft.com/office/drawing/2014/main" id="{91EBBD77-A216-45DB-989C-F9A81E90EC9E}"/>
              </a:ext>
            </a:extLst>
          </p:cNvPr>
          <p:cNvSpPr>
            <a:spLocks noGrp="1"/>
          </p:cNvSpPr>
          <p:nvPr>
            <p:ph type="title"/>
          </p:nvPr>
        </p:nvSpPr>
        <p:spPr>
          <a:xfrm>
            <a:off x="513449" y="986170"/>
            <a:ext cx="5295236" cy="1465964"/>
          </a:xfrm>
        </p:spPr>
        <p:txBody>
          <a:bodyPr>
            <a:normAutofit fontScale="90000"/>
          </a:bodyPr>
          <a:lstStyle/>
          <a:p>
            <a:r>
              <a:rPr lang="fr-BE" sz="3150" b="1" dirty="0">
                <a:solidFill>
                  <a:srgbClr val="565967"/>
                </a:solidFill>
              </a:rPr>
              <a:t>There </a:t>
            </a:r>
            <a:r>
              <a:rPr lang="fr-BE" sz="3150" b="1" dirty="0" err="1">
                <a:solidFill>
                  <a:srgbClr val="565967"/>
                </a:solidFill>
              </a:rPr>
              <a:t>isn’t</a:t>
            </a:r>
            <a:r>
              <a:rPr lang="fr-BE" sz="3150" b="1" dirty="0">
                <a:solidFill>
                  <a:srgbClr val="565967"/>
                </a:solidFill>
              </a:rPr>
              <a:t>!</a:t>
            </a:r>
            <a:br>
              <a:rPr lang="fr-BE" sz="3150" b="1" dirty="0">
                <a:solidFill>
                  <a:srgbClr val="7981AB"/>
                </a:solidFill>
              </a:rPr>
            </a:br>
            <a:r>
              <a:rPr lang="fr-BE" sz="3150" b="1" dirty="0">
                <a:solidFill>
                  <a:srgbClr val="7981AB"/>
                </a:solidFill>
              </a:rPr>
              <a:t>But </a:t>
            </a:r>
            <a:r>
              <a:rPr lang="fr-BE" sz="3150" b="1" dirty="0" err="1">
                <a:solidFill>
                  <a:srgbClr val="7981AB"/>
                </a:solidFill>
              </a:rPr>
              <a:t>some</a:t>
            </a:r>
            <a:r>
              <a:rPr lang="fr-BE" sz="3150" b="1" dirty="0">
                <a:solidFill>
                  <a:srgbClr val="7981AB"/>
                </a:solidFill>
              </a:rPr>
              <a:t> </a:t>
            </a:r>
            <a:br>
              <a:rPr lang="fr-BE" sz="3150" b="1" dirty="0">
                <a:solidFill>
                  <a:srgbClr val="7981AB"/>
                </a:solidFill>
              </a:rPr>
            </a:br>
            <a:r>
              <a:rPr lang="fr-BE" sz="3150" b="1" dirty="0" err="1">
                <a:solidFill>
                  <a:srgbClr val="7981AB"/>
                </a:solidFill>
              </a:rPr>
              <a:t>tips</a:t>
            </a:r>
            <a:r>
              <a:rPr lang="fr-BE" sz="3150" b="1" dirty="0">
                <a:solidFill>
                  <a:srgbClr val="7981AB"/>
                </a:solidFill>
              </a:rPr>
              <a:t> </a:t>
            </a:r>
            <a:r>
              <a:rPr lang="fr-BE" sz="3150" b="1" dirty="0" err="1">
                <a:solidFill>
                  <a:srgbClr val="7981AB"/>
                </a:solidFill>
              </a:rPr>
              <a:t>may</a:t>
            </a:r>
            <a:r>
              <a:rPr lang="fr-BE" sz="3150" b="1" dirty="0">
                <a:solidFill>
                  <a:srgbClr val="7981AB"/>
                </a:solidFill>
              </a:rPr>
              <a:t> help...</a:t>
            </a:r>
            <a:endParaRPr lang="en-GB" sz="3150" dirty="0">
              <a:solidFill>
                <a:srgbClr val="565967"/>
              </a:solidFill>
            </a:endParaRPr>
          </a:p>
        </p:txBody>
      </p:sp>
    </p:spTree>
    <p:extLst>
      <p:ext uri="{BB962C8B-B14F-4D97-AF65-F5344CB8AC3E}">
        <p14:creationId xmlns:p14="http://schemas.microsoft.com/office/powerpoint/2010/main" val="2235562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948748" y="970899"/>
            <a:ext cx="1799035" cy="1334152"/>
          </a:xfrm>
          <a:prstGeom prst="rect">
            <a:avLst/>
          </a:prstGeom>
        </p:spPr>
      </p:pic>
      <p:sp>
        <p:nvSpPr>
          <p:cNvPr id="5" name="Title 4">
            <a:extLst>
              <a:ext uri="{FF2B5EF4-FFF2-40B4-BE49-F238E27FC236}">
                <a16:creationId xmlns:a16="http://schemas.microsoft.com/office/drawing/2014/main" id="{22F2AA76-91ED-4769-B1D2-6EE44BBBA207}"/>
              </a:ext>
            </a:extLst>
          </p:cNvPr>
          <p:cNvSpPr>
            <a:spLocks noGrp="1"/>
          </p:cNvSpPr>
          <p:nvPr>
            <p:ph type="title"/>
          </p:nvPr>
        </p:nvSpPr>
        <p:spPr>
          <a:xfrm>
            <a:off x="138112" y="1122760"/>
            <a:ext cx="3522118" cy="923330"/>
          </a:xfrm>
          <a:prstGeom prst="rect">
            <a:avLst/>
          </a:prstGeom>
        </p:spPr>
        <p:txBody>
          <a:bodyPr wrap="none">
            <a:spAutoFit/>
          </a:bodyPr>
          <a:lstStyle/>
          <a:p>
            <a:r>
              <a:rPr lang="fr-BE" b="1" dirty="0" err="1">
                <a:solidFill>
                  <a:srgbClr val="7981AB"/>
                </a:solidFill>
              </a:rPr>
              <a:t>Starting</a:t>
            </a:r>
            <a:r>
              <a:rPr lang="fr-BE" b="1" dirty="0">
                <a:solidFill>
                  <a:srgbClr val="7981AB"/>
                </a:solidFill>
              </a:rPr>
              <a:t> a </a:t>
            </a:r>
            <a:r>
              <a:rPr lang="fr-BE" b="1" dirty="0" err="1">
                <a:solidFill>
                  <a:srgbClr val="7981AB"/>
                </a:solidFill>
              </a:rPr>
              <a:t>campaign</a:t>
            </a:r>
            <a:r>
              <a:rPr lang="fr-BE" b="1" dirty="0">
                <a:solidFill>
                  <a:srgbClr val="7981AB"/>
                </a:solidFill>
              </a:rPr>
              <a:t>?</a:t>
            </a:r>
            <a:br>
              <a:rPr lang="fr-BE" b="1" dirty="0">
                <a:solidFill>
                  <a:srgbClr val="7981AB"/>
                </a:solidFill>
              </a:rPr>
            </a:br>
            <a:r>
              <a:rPr lang="fr-BE" b="1" dirty="0" err="1">
                <a:solidFill>
                  <a:srgbClr val="565967"/>
                </a:solidFill>
              </a:rPr>
              <a:t>Thinking</a:t>
            </a:r>
            <a:r>
              <a:rPr lang="fr-BE" b="1" dirty="0">
                <a:solidFill>
                  <a:srgbClr val="565967"/>
                </a:solidFill>
              </a:rPr>
              <a:t> about </a:t>
            </a:r>
            <a:r>
              <a:rPr lang="fr-BE" b="1" dirty="0" err="1">
                <a:solidFill>
                  <a:srgbClr val="565967"/>
                </a:solidFill>
              </a:rPr>
              <a:t>it</a:t>
            </a:r>
            <a:r>
              <a:rPr lang="fr-BE" b="1" dirty="0">
                <a:solidFill>
                  <a:srgbClr val="565967"/>
                </a:solidFill>
              </a:rPr>
              <a:t>? </a:t>
            </a:r>
            <a:endParaRPr lang="en-GB" dirty="0">
              <a:solidFill>
                <a:srgbClr val="565967"/>
              </a:solidFill>
            </a:endParaRPr>
          </a:p>
        </p:txBody>
      </p:sp>
      <p:sp>
        <p:nvSpPr>
          <p:cNvPr id="6" name="TextBox 5">
            <a:extLst>
              <a:ext uri="{FF2B5EF4-FFF2-40B4-BE49-F238E27FC236}">
                <a16:creationId xmlns:a16="http://schemas.microsoft.com/office/drawing/2014/main" id="{D9C468BF-B1D4-46DB-AC21-605A89202D0A}"/>
              </a:ext>
            </a:extLst>
          </p:cNvPr>
          <p:cNvSpPr txBox="1"/>
          <p:nvPr/>
        </p:nvSpPr>
        <p:spPr>
          <a:xfrm>
            <a:off x="138113" y="2103030"/>
            <a:ext cx="4842882" cy="1038746"/>
          </a:xfrm>
          <a:prstGeom prst="rect">
            <a:avLst/>
          </a:prstGeom>
          <a:noFill/>
        </p:spPr>
        <p:txBody>
          <a:bodyPr wrap="square" rtlCol="0" anchor="t">
            <a:spAutoFit/>
          </a:bodyPr>
          <a:lstStyle/>
          <a:p>
            <a:pPr algn="just" defTabSz="342900"/>
            <a:r>
              <a:rPr lang="en-US" sz="1725" b="1" i="1" dirty="0">
                <a:solidFill>
                  <a:srgbClr val="7981AB"/>
                </a:solidFill>
                <a:latin typeface="Trebuchet MS (Body)"/>
              </a:rPr>
              <a:t>A few questions to ask yourself…and your team  </a:t>
            </a:r>
          </a:p>
          <a:p>
            <a:pPr defTabSz="342900"/>
            <a:endParaRPr lang="en-US" sz="1350" dirty="0">
              <a:solidFill>
                <a:srgbClr val="F137B3"/>
              </a:solidFill>
              <a:latin typeface="Trebuchet MS (Body)"/>
            </a:endParaRPr>
          </a:p>
          <a:p>
            <a:pPr defTabSz="342900"/>
            <a:endParaRPr lang="en-US" sz="1350" dirty="0">
              <a:solidFill>
                <a:srgbClr val="C99ADE"/>
              </a:solidFill>
              <a:latin typeface="Trebuchet MS" panose="020B0603020202020204"/>
            </a:endParaRPr>
          </a:p>
        </p:txBody>
      </p:sp>
      <p:sp>
        <p:nvSpPr>
          <p:cNvPr id="7" name="Content Placeholder 2">
            <a:extLst>
              <a:ext uri="{FF2B5EF4-FFF2-40B4-BE49-F238E27FC236}">
                <a16:creationId xmlns:a16="http://schemas.microsoft.com/office/drawing/2014/main" id="{460C89AA-135C-4E65-9825-C5A573FB1663}"/>
              </a:ext>
            </a:extLst>
          </p:cNvPr>
          <p:cNvSpPr>
            <a:spLocks noGrp="1"/>
          </p:cNvSpPr>
          <p:nvPr>
            <p:ph idx="1"/>
          </p:nvPr>
        </p:nvSpPr>
        <p:spPr>
          <a:xfrm>
            <a:off x="396359" y="2587698"/>
            <a:ext cx="6721475" cy="3226375"/>
          </a:xfrm>
        </p:spPr>
        <p:txBody>
          <a:bodyPr>
            <a:normAutofit lnSpcReduction="10000"/>
          </a:bodyPr>
          <a:lstStyle/>
          <a:p>
            <a:pPr marL="0" indent="0" algn="just">
              <a:buNone/>
            </a:pPr>
            <a:endParaRPr lang="en-US" sz="1875" b="1" dirty="0">
              <a:solidFill>
                <a:srgbClr val="7981AB"/>
              </a:solidFill>
              <a:latin typeface="+mj-lt"/>
            </a:endParaRPr>
          </a:p>
          <a:p>
            <a:pPr algn="just"/>
            <a:r>
              <a:rPr lang="en-GB" sz="1875" b="1" dirty="0">
                <a:solidFill>
                  <a:srgbClr val="565967"/>
                </a:solidFill>
                <a:latin typeface="+mj-lt"/>
              </a:rPr>
              <a:t>What do we want to communicate? </a:t>
            </a:r>
            <a:r>
              <a:rPr lang="en-GB" sz="1875" b="1" dirty="0">
                <a:solidFill>
                  <a:srgbClr val="7981AB"/>
                </a:solidFill>
                <a:latin typeface="+mj-lt"/>
              </a:rPr>
              <a:t>Why?  What is the purpose of our message? </a:t>
            </a:r>
          </a:p>
          <a:p>
            <a:pPr algn="just"/>
            <a:r>
              <a:rPr lang="en-GB" sz="1875" b="1" dirty="0">
                <a:solidFill>
                  <a:srgbClr val="565967"/>
                </a:solidFill>
                <a:latin typeface="+mj-lt"/>
              </a:rPr>
              <a:t>Who is our audience? </a:t>
            </a:r>
            <a:r>
              <a:rPr lang="en-GB" sz="1875" b="1" dirty="0">
                <a:solidFill>
                  <a:srgbClr val="7981AB"/>
                </a:solidFill>
                <a:latin typeface="+mj-lt"/>
              </a:rPr>
              <a:t>Do we know our audience? Why do we need to reach this audience? </a:t>
            </a:r>
            <a:r>
              <a:rPr lang="en-GB" sz="1875" b="1" i="1" dirty="0">
                <a:solidFill>
                  <a:srgbClr val="565967"/>
                </a:solidFill>
                <a:latin typeface="+mj-lt"/>
              </a:rPr>
              <a:t>(you cannot reach everyone!) </a:t>
            </a:r>
          </a:p>
          <a:p>
            <a:pPr algn="just"/>
            <a:r>
              <a:rPr lang="en-GB" sz="1875" b="1" dirty="0">
                <a:solidFill>
                  <a:srgbClr val="565967"/>
                </a:solidFill>
                <a:latin typeface="+mj-lt"/>
              </a:rPr>
              <a:t>What is our message </a:t>
            </a:r>
            <a:r>
              <a:rPr lang="en-GB" sz="1875" b="1" dirty="0">
                <a:solidFill>
                  <a:srgbClr val="7981AB"/>
                </a:solidFill>
                <a:latin typeface="+mj-lt"/>
              </a:rPr>
              <a:t>and what can we do to make it as accessible as possible? </a:t>
            </a:r>
          </a:p>
          <a:p>
            <a:pPr algn="just"/>
            <a:r>
              <a:rPr lang="en-GB" sz="1875" b="1" dirty="0">
                <a:solidFill>
                  <a:srgbClr val="7981AB"/>
                </a:solidFill>
                <a:latin typeface="+mj-lt"/>
              </a:rPr>
              <a:t>Is our idea </a:t>
            </a:r>
            <a:r>
              <a:rPr lang="en-GB" sz="1875" b="1" dirty="0">
                <a:solidFill>
                  <a:srgbClr val="565967"/>
                </a:solidFill>
                <a:latin typeface="+mj-lt"/>
              </a:rPr>
              <a:t>too culturally specific </a:t>
            </a:r>
            <a:r>
              <a:rPr lang="en-GB" sz="1875" b="1" dirty="0">
                <a:solidFill>
                  <a:srgbClr val="7981AB"/>
                </a:solidFill>
                <a:latin typeface="+mj-lt"/>
              </a:rPr>
              <a:t>or is it built on a universal theme ? </a:t>
            </a:r>
          </a:p>
          <a:p>
            <a:pPr algn="just"/>
            <a:endParaRPr lang="en-GB" sz="1875" b="1" dirty="0">
              <a:solidFill>
                <a:srgbClr val="7981AB"/>
              </a:solidFill>
              <a:latin typeface="+mj-lt"/>
            </a:endParaRPr>
          </a:p>
          <a:p>
            <a:endParaRPr lang="en-GB" dirty="0"/>
          </a:p>
        </p:txBody>
      </p:sp>
    </p:spTree>
    <p:extLst>
      <p:ext uri="{BB962C8B-B14F-4D97-AF65-F5344CB8AC3E}">
        <p14:creationId xmlns:p14="http://schemas.microsoft.com/office/powerpoint/2010/main" val="2854078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948748" y="970899"/>
            <a:ext cx="1799035" cy="1334152"/>
          </a:xfrm>
          <a:prstGeom prst="rect">
            <a:avLst/>
          </a:prstGeom>
        </p:spPr>
      </p:pic>
      <p:sp>
        <p:nvSpPr>
          <p:cNvPr id="5" name="Title 4">
            <a:extLst>
              <a:ext uri="{FF2B5EF4-FFF2-40B4-BE49-F238E27FC236}">
                <a16:creationId xmlns:a16="http://schemas.microsoft.com/office/drawing/2014/main" id="{22F2AA76-91ED-4769-B1D2-6EE44BBBA207}"/>
              </a:ext>
            </a:extLst>
          </p:cNvPr>
          <p:cNvSpPr>
            <a:spLocks noGrp="1"/>
          </p:cNvSpPr>
          <p:nvPr>
            <p:ph type="title"/>
          </p:nvPr>
        </p:nvSpPr>
        <p:spPr>
          <a:xfrm>
            <a:off x="138113" y="1122760"/>
            <a:ext cx="2502736" cy="507831"/>
          </a:xfrm>
          <a:prstGeom prst="rect">
            <a:avLst/>
          </a:prstGeom>
        </p:spPr>
        <p:txBody>
          <a:bodyPr wrap="none">
            <a:spAutoFit/>
          </a:bodyPr>
          <a:lstStyle/>
          <a:p>
            <a:r>
              <a:rPr lang="fr-BE" b="1" dirty="0">
                <a:solidFill>
                  <a:srgbClr val="7981AB"/>
                </a:solidFill>
              </a:rPr>
              <a:t>Be </a:t>
            </a:r>
            <a:r>
              <a:rPr lang="fr-BE" b="1" dirty="0">
                <a:solidFill>
                  <a:srgbClr val="565967"/>
                </a:solidFill>
              </a:rPr>
              <a:t>S.M.A.R.T !</a:t>
            </a:r>
            <a:endParaRPr lang="en-GB" dirty="0">
              <a:solidFill>
                <a:srgbClr val="565967"/>
              </a:solidFill>
            </a:endParaRPr>
          </a:p>
        </p:txBody>
      </p:sp>
      <p:sp>
        <p:nvSpPr>
          <p:cNvPr id="6" name="TextBox 5">
            <a:extLst>
              <a:ext uri="{FF2B5EF4-FFF2-40B4-BE49-F238E27FC236}">
                <a16:creationId xmlns:a16="http://schemas.microsoft.com/office/drawing/2014/main" id="{D9C468BF-B1D4-46DB-AC21-605A89202D0A}"/>
              </a:ext>
            </a:extLst>
          </p:cNvPr>
          <p:cNvSpPr txBox="1"/>
          <p:nvPr/>
        </p:nvSpPr>
        <p:spPr>
          <a:xfrm>
            <a:off x="105866" y="1855453"/>
            <a:ext cx="4842882" cy="1038746"/>
          </a:xfrm>
          <a:prstGeom prst="rect">
            <a:avLst/>
          </a:prstGeom>
          <a:noFill/>
        </p:spPr>
        <p:txBody>
          <a:bodyPr wrap="square" rtlCol="0" anchor="t">
            <a:spAutoFit/>
          </a:bodyPr>
          <a:lstStyle/>
          <a:p>
            <a:pPr algn="just" defTabSz="342900"/>
            <a:r>
              <a:rPr lang="en-US" sz="1725" b="1" i="1" dirty="0">
                <a:solidFill>
                  <a:srgbClr val="7981AB"/>
                </a:solidFill>
                <a:latin typeface="Trebuchet MS (Body)"/>
              </a:rPr>
              <a:t>A campaign starts with specific objectives to reach. </a:t>
            </a:r>
          </a:p>
          <a:p>
            <a:pPr defTabSz="342900"/>
            <a:endParaRPr lang="en-US" sz="1350" dirty="0">
              <a:solidFill>
                <a:srgbClr val="F137B3"/>
              </a:solidFill>
              <a:latin typeface="Trebuchet MS (Body)"/>
            </a:endParaRPr>
          </a:p>
          <a:p>
            <a:pPr defTabSz="342900"/>
            <a:endParaRPr lang="en-US" sz="1350" dirty="0">
              <a:solidFill>
                <a:srgbClr val="C99ADE"/>
              </a:solidFill>
              <a:latin typeface="Trebuchet MS" panose="020B0603020202020204"/>
            </a:endParaRPr>
          </a:p>
        </p:txBody>
      </p:sp>
      <p:sp>
        <p:nvSpPr>
          <p:cNvPr id="8" name="Content Placeholder 2">
            <a:extLst>
              <a:ext uri="{FF2B5EF4-FFF2-40B4-BE49-F238E27FC236}">
                <a16:creationId xmlns:a16="http://schemas.microsoft.com/office/drawing/2014/main" id="{8CCA5D2B-F6F1-4C21-99B1-49B46AFF6489}"/>
              </a:ext>
            </a:extLst>
          </p:cNvPr>
          <p:cNvSpPr>
            <a:spLocks noGrp="1"/>
          </p:cNvSpPr>
          <p:nvPr>
            <p:ph idx="1"/>
          </p:nvPr>
        </p:nvSpPr>
        <p:spPr>
          <a:xfrm>
            <a:off x="396359" y="2739640"/>
            <a:ext cx="6721475" cy="3226375"/>
          </a:xfrm>
        </p:spPr>
        <p:txBody>
          <a:bodyPr>
            <a:normAutofit/>
          </a:bodyPr>
          <a:lstStyle/>
          <a:p>
            <a:pPr marL="0" indent="0" algn="just">
              <a:buNone/>
            </a:pPr>
            <a:r>
              <a:rPr lang="en-GB" sz="1875" b="1" dirty="0">
                <a:solidFill>
                  <a:srgbClr val="565967"/>
                </a:solidFill>
                <a:latin typeface="+mj-lt"/>
              </a:rPr>
              <a:t>Are your objectives SMART?</a:t>
            </a:r>
          </a:p>
          <a:p>
            <a:pPr marL="0" indent="0" algn="just">
              <a:buNone/>
            </a:pPr>
            <a:endParaRPr lang="en-GB" sz="1875" b="1" dirty="0">
              <a:solidFill>
                <a:srgbClr val="565967"/>
              </a:solidFill>
              <a:latin typeface="+mj-lt"/>
            </a:endParaRPr>
          </a:p>
          <a:p>
            <a:pPr algn="just"/>
            <a:r>
              <a:rPr lang="en-GB" sz="1875" b="1" dirty="0">
                <a:solidFill>
                  <a:srgbClr val="7981AB"/>
                </a:solidFill>
                <a:latin typeface="+mj-lt"/>
              </a:rPr>
              <a:t>S</a:t>
            </a:r>
            <a:r>
              <a:rPr lang="en-GB" sz="1875" b="1" dirty="0">
                <a:solidFill>
                  <a:srgbClr val="565967"/>
                </a:solidFill>
                <a:latin typeface="+mj-lt"/>
              </a:rPr>
              <a:t>pecific? </a:t>
            </a:r>
            <a:r>
              <a:rPr lang="en-GB" sz="1875" b="1" i="1" dirty="0">
                <a:solidFill>
                  <a:srgbClr val="7981AB"/>
                </a:solidFill>
                <a:latin typeface="+mj-lt"/>
              </a:rPr>
              <a:t>(A rate, a number, a vote ?)</a:t>
            </a:r>
          </a:p>
          <a:p>
            <a:pPr algn="just"/>
            <a:r>
              <a:rPr lang="en-GB" sz="1875" b="1" dirty="0">
                <a:solidFill>
                  <a:srgbClr val="7981AB"/>
                </a:solidFill>
                <a:latin typeface="+mj-lt"/>
              </a:rPr>
              <a:t>M</a:t>
            </a:r>
            <a:r>
              <a:rPr lang="en-GB" sz="1875" b="1" dirty="0">
                <a:solidFill>
                  <a:srgbClr val="565967"/>
                </a:solidFill>
                <a:latin typeface="+mj-lt"/>
              </a:rPr>
              <a:t>easurable? </a:t>
            </a:r>
            <a:r>
              <a:rPr lang="en-GB" sz="1875" b="1" i="1" dirty="0">
                <a:solidFill>
                  <a:srgbClr val="7981AB"/>
                </a:solidFill>
                <a:latin typeface="+mj-lt"/>
              </a:rPr>
              <a:t>(How will you evaluate success?) </a:t>
            </a:r>
          </a:p>
          <a:p>
            <a:pPr algn="just"/>
            <a:r>
              <a:rPr lang="en-GB" sz="1875" b="1" dirty="0">
                <a:solidFill>
                  <a:srgbClr val="7981AB"/>
                </a:solidFill>
                <a:latin typeface="+mj-lt"/>
              </a:rPr>
              <a:t>A</a:t>
            </a:r>
            <a:r>
              <a:rPr lang="en-GB" sz="1875" b="1" dirty="0">
                <a:solidFill>
                  <a:srgbClr val="565967"/>
                </a:solidFill>
                <a:latin typeface="+mj-lt"/>
              </a:rPr>
              <a:t>chievable? </a:t>
            </a:r>
            <a:r>
              <a:rPr lang="en-GB" sz="1875" b="1" i="1" dirty="0">
                <a:solidFill>
                  <a:srgbClr val="7981AB"/>
                </a:solidFill>
                <a:latin typeface="+mj-lt"/>
              </a:rPr>
              <a:t>(Reasonable resources and efforts ?)</a:t>
            </a:r>
          </a:p>
          <a:p>
            <a:pPr algn="just"/>
            <a:r>
              <a:rPr lang="en-GB" sz="1875" b="1" dirty="0">
                <a:solidFill>
                  <a:srgbClr val="7981AB"/>
                </a:solidFill>
                <a:latin typeface="+mj-lt"/>
              </a:rPr>
              <a:t>R</a:t>
            </a:r>
            <a:r>
              <a:rPr lang="en-GB" sz="1875" b="1" dirty="0">
                <a:solidFill>
                  <a:srgbClr val="565967"/>
                </a:solidFill>
                <a:latin typeface="+mj-lt"/>
              </a:rPr>
              <a:t>elevant? </a:t>
            </a:r>
            <a:r>
              <a:rPr lang="en-GB" sz="1875" b="1" i="1" dirty="0">
                <a:solidFill>
                  <a:srgbClr val="7981AB"/>
                </a:solidFill>
                <a:latin typeface="+mj-lt"/>
              </a:rPr>
              <a:t>(To your work, your audience ?)</a:t>
            </a:r>
          </a:p>
          <a:p>
            <a:pPr algn="just"/>
            <a:r>
              <a:rPr lang="en-GB" sz="1875" b="1" dirty="0">
                <a:solidFill>
                  <a:srgbClr val="7981AB"/>
                </a:solidFill>
                <a:latin typeface="+mj-lt"/>
              </a:rPr>
              <a:t>T</a:t>
            </a:r>
            <a:r>
              <a:rPr lang="en-GB" sz="1875" b="1" dirty="0">
                <a:solidFill>
                  <a:srgbClr val="565967"/>
                </a:solidFill>
                <a:latin typeface="+mj-lt"/>
              </a:rPr>
              <a:t>ime-framed? </a:t>
            </a:r>
            <a:r>
              <a:rPr lang="en-GB" sz="1875" b="1" i="1" dirty="0">
                <a:solidFill>
                  <a:srgbClr val="7981AB"/>
                </a:solidFill>
                <a:latin typeface="+mj-lt"/>
              </a:rPr>
              <a:t>(Is there a finish date?)</a:t>
            </a:r>
          </a:p>
          <a:p>
            <a:pPr marL="0" indent="0" algn="just">
              <a:buNone/>
            </a:pPr>
            <a:endParaRPr lang="en-GB" sz="1875" b="1" dirty="0">
              <a:solidFill>
                <a:srgbClr val="7981AB"/>
              </a:solidFill>
              <a:latin typeface="+mj-lt"/>
            </a:endParaRPr>
          </a:p>
          <a:p>
            <a:endParaRPr lang="en-GB" dirty="0"/>
          </a:p>
        </p:txBody>
      </p:sp>
    </p:spTree>
    <p:extLst>
      <p:ext uri="{BB962C8B-B14F-4D97-AF65-F5344CB8AC3E}">
        <p14:creationId xmlns:p14="http://schemas.microsoft.com/office/powerpoint/2010/main" val="1867562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948748" y="970899"/>
            <a:ext cx="1799035" cy="1334152"/>
          </a:xfrm>
          <a:prstGeom prst="rect">
            <a:avLst/>
          </a:prstGeom>
        </p:spPr>
      </p:pic>
      <p:sp>
        <p:nvSpPr>
          <p:cNvPr id="5" name="Title 4">
            <a:extLst>
              <a:ext uri="{FF2B5EF4-FFF2-40B4-BE49-F238E27FC236}">
                <a16:creationId xmlns:a16="http://schemas.microsoft.com/office/drawing/2014/main" id="{22F2AA76-91ED-4769-B1D2-6EE44BBBA207}"/>
              </a:ext>
            </a:extLst>
          </p:cNvPr>
          <p:cNvSpPr>
            <a:spLocks noGrp="1"/>
          </p:cNvSpPr>
          <p:nvPr>
            <p:ph type="title"/>
          </p:nvPr>
        </p:nvSpPr>
        <p:spPr>
          <a:xfrm>
            <a:off x="138112" y="1122760"/>
            <a:ext cx="3624710" cy="923330"/>
          </a:xfrm>
          <a:prstGeom prst="rect">
            <a:avLst/>
          </a:prstGeom>
        </p:spPr>
        <p:txBody>
          <a:bodyPr wrap="none">
            <a:spAutoFit/>
          </a:bodyPr>
          <a:lstStyle/>
          <a:p>
            <a:r>
              <a:rPr lang="fr-BE" b="1" dirty="0">
                <a:solidFill>
                  <a:srgbClr val="7981AB"/>
                </a:solidFill>
              </a:rPr>
              <a:t>Top Tips for a </a:t>
            </a:r>
            <a:br>
              <a:rPr lang="fr-BE" b="1" dirty="0">
                <a:solidFill>
                  <a:srgbClr val="7981AB"/>
                </a:solidFill>
              </a:rPr>
            </a:br>
            <a:r>
              <a:rPr lang="fr-BE" b="1" dirty="0" err="1">
                <a:solidFill>
                  <a:srgbClr val="565967"/>
                </a:solidFill>
              </a:rPr>
              <a:t>Successful</a:t>
            </a:r>
            <a:r>
              <a:rPr lang="fr-BE" b="1" dirty="0">
                <a:solidFill>
                  <a:srgbClr val="565967"/>
                </a:solidFill>
              </a:rPr>
              <a:t> Campaign </a:t>
            </a:r>
            <a:endParaRPr lang="en-GB" dirty="0">
              <a:solidFill>
                <a:srgbClr val="565967"/>
              </a:solidFill>
            </a:endParaRPr>
          </a:p>
        </p:txBody>
      </p:sp>
      <p:sp>
        <p:nvSpPr>
          <p:cNvPr id="6" name="TextBox 5">
            <a:extLst>
              <a:ext uri="{FF2B5EF4-FFF2-40B4-BE49-F238E27FC236}">
                <a16:creationId xmlns:a16="http://schemas.microsoft.com/office/drawing/2014/main" id="{D9C468BF-B1D4-46DB-AC21-605A89202D0A}"/>
              </a:ext>
            </a:extLst>
          </p:cNvPr>
          <p:cNvSpPr txBox="1"/>
          <p:nvPr/>
        </p:nvSpPr>
        <p:spPr>
          <a:xfrm>
            <a:off x="138113" y="2103031"/>
            <a:ext cx="4842882" cy="507831"/>
          </a:xfrm>
          <a:prstGeom prst="rect">
            <a:avLst/>
          </a:prstGeom>
          <a:noFill/>
        </p:spPr>
        <p:txBody>
          <a:bodyPr wrap="square" rtlCol="0" anchor="t">
            <a:spAutoFit/>
          </a:bodyPr>
          <a:lstStyle/>
          <a:p>
            <a:pPr defTabSz="342900"/>
            <a:endParaRPr lang="en-US" sz="1350" dirty="0">
              <a:solidFill>
                <a:srgbClr val="F137B3"/>
              </a:solidFill>
              <a:latin typeface="Trebuchet MS (Body)"/>
            </a:endParaRPr>
          </a:p>
          <a:p>
            <a:pPr defTabSz="342900"/>
            <a:endParaRPr lang="en-US" sz="1350" dirty="0">
              <a:solidFill>
                <a:srgbClr val="C99ADE"/>
              </a:solidFill>
              <a:latin typeface="Trebuchet MS" panose="020B0603020202020204"/>
            </a:endParaRPr>
          </a:p>
        </p:txBody>
      </p:sp>
      <p:sp>
        <p:nvSpPr>
          <p:cNvPr id="8" name="Content Placeholder 2">
            <a:extLst>
              <a:ext uri="{FF2B5EF4-FFF2-40B4-BE49-F238E27FC236}">
                <a16:creationId xmlns:a16="http://schemas.microsoft.com/office/drawing/2014/main" id="{8CCA5D2B-F6F1-4C21-99B1-49B46AFF6489}"/>
              </a:ext>
            </a:extLst>
          </p:cNvPr>
          <p:cNvSpPr>
            <a:spLocks noGrp="1"/>
          </p:cNvSpPr>
          <p:nvPr>
            <p:ph idx="1"/>
          </p:nvPr>
        </p:nvSpPr>
        <p:spPr>
          <a:xfrm>
            <a:off x="276742" y="2305050"/>
            <a:ext cx="6721475" cy="3352800"/>
          </a:xfrm>
        </p:spPr>
        <p:txBody>
          <a:bodyPr>
            <a:normAutofit fontScale="92500"/>
          </a:bodyPr>
          <a:lstStyle/>
          <a:p>
            <a:pPr marL="0" indent="0" algn="just">
              <a:buNone/>
            </a:pPr>
            <a:endParaRPr lang="en-GB" sz="1875" b="1" dirty="0">
              <a:solidFill>
                <a:srgbClr val="565967"/>
              </a:solidFill>
              <a:latin typeface="+mj-lt"/>
            </a:endParaRPr>
          </a:p>
          <a:p>
            <a:pPr algn="just"/>
            <a:r>
              <a:rPr lang="en-GB" sz="1875" b="1" dirty="0">
                <a:solidFill>
                  <a:srgbClr val="7981AB"/>
                </a:solidFill>
                <a:latin typeface="+mj-lt"/>
              </a:rPr>
              <a:t>Plan </a:t>
            </a:r>
            <a:r>
              <a:rPr lang="en-GB" sz="1875" b="1" dirty="0">
                <a:solidFill>
                  <a:srgbClr val="565967"/>
                </a:solidFill>
                <a:latin typeface="+mj-lt"/>
              </a:rPr>
              <a:t>again, and again</a:t>
            </a:r>
            <a:r>
              <a:rPr lang="en-GB" sz="1875" b="1" dirty="0">
                <a:solidFill>
                  <a:srgbClr val="7981AB"/>
                </a:solidFill>
                <a:latin typeface="+mj-lt"/>
              </a:rPr>
              <a:t>!</a:t>
            </a:r>
          </a:p>
          <a:p>
            <a:pPr algn="just"/>
            <a:r>
              <a:rPr lang="fr-BE" sz="1875" b="1" dirty="0">
                <a:solidFill>
                  <a:srgbClr val="7981AB"/>
                </a:solidFill>
                <a:latin typeface="+mj-lt"/>
              </a:rPr>
              <a:t>Use </a:t>
            </a:r>
            <a:r>
              <a:rPr lang="fr-BE" sz="1875" b="1" dirty="0" err="1">
                <a:solidFill>
                  <a:srgbClr val="565967"/>
                </a:solidFill>
                <a:latin typeface="+mj-lt"/>
              </a:rPr>
              <a:t>surveys</a:t>
            </a:r>
            <a:r>
              <a:rPr lang="fr-BE" sz="1875" b="1" dirty="0">
                <a:solidFill>
                  <a:srgbClr val="565967"/>
                </a:solidFill>
                <a:latin typeface="+mj-lt"/>
              </a:rPr>
              <a:t>, questionnaires </a:t>
            </a:r>
            <a:r>
              <a:rPr lang="fr-BE" sz="1875" b="1" dirty="0">
                <a:solidFill>
                  <a:srgbClr val="7981AB"/>
                </a:solidFill>
                <a:latin typeface="+mj-lt"/>
              </a:rPr>
              <a:t>to </a:t>
            </a:r>
            <a:r>
              <a:rPr lang="fr-BE" sz="1875" b="1" dirty="0" err="1">
                <a:solidFill>
                  <a:srgbClr val="7981AB"/>
                </a:solidFill>
                <a:latin typeface="+mj-lt"/>
              </a:rPr>
              <a:t>identify</a:t>
            </a:r>
            <a:r>
              <a:rPr lang="fr-BE" sz="1875" b="1" dirty="0">
                <a:solidFill>
                  <a:srgbClr val="7981AB"/>
                </a:solidFill>
                <a:latin typeface="+mj-lt"/>
              </a:rPr>
              <a:t> </a:t>
            </a:r>
            <a:r>
              <a:rPr lang="fr-BE" sz="1875" b="1" dirty="0" err="1">
                <a:solidFill>
                  <a:srgbClr val="7981AB"/>
                </a:solidFill>
                <a:latin typeface="+mj-lt"/>
              </a:rPr>
              <a:t>needs</a:t>
            </a:r>
            <a:r>
              <a:rPr lang="fr-BE" sz="1875" b="1" dirty="0">
                <a:solidFill>
                  <a:srgbClr val="7981AB"/>
                </a:solidFill>
                <a:latin typeface="+mj-lt"/>
              </a:rPr>
              <a:t> &amp; objectives</a:t>
            </a:r>
            <a:endParaRPr lang="en-GB" sz="1875" b="1" dirty="0">
              <a:solidFill>
                <a:srgbClr val="7981AB"/>
              </a:solidFill>
              <a:latin typeface="+mj-lt"/>
            </a:endParaRPr>
          </a:p>
          <a:p>
            <a:pPr algn="just"/>
            <a:r>
              <a:rPr lang="en-GB" sz="1875" b="1" dirty="0">
                <a:solidFill>
                  <a:srgbClr val="565967"/>
                </a:solidFill>
                <a:latin typeface="+mj-lt"/>
              </a:rPr>
              <a:t>Understand</a:t>
            </a:r>
            <a:r>
              <a:rPr lang="en-GB" sz="1875" b="1" dirty="0">
                <a:solidFill>
                  <a:srgbClr val="7981AB"/>
                </a:solidFill>
                <a:latin typeface="+mj-lt"/>
              </a:rPr>
              <a:t> your audience</a:t>
            </a:r>
          </a:p>
          <a:p>
            <a:pPr algn="just"/>
            <a:r>
              <a:rPr lang="en-GB" sz="1875" b="1" dirty="0">
                <a:solidFill>
                  <a:srgbClr val="7981AB"/>
                </a:solidFill>
                <a:latin typeface="+mj-lt"/>
              </a:rPr>
              <a:t>Combine </a:t>
            </a:r>
            <a:r>
              <a:rPr lang="en-GB" sz="1875" b="1" dirty="0">
                <a:solidFill>
                  <a:srgbClr val="565967"/>
                </a:solidFill>
                <a:latin typeface="+mj-lt"/>
              </a:rPr>
              <a:t>channels and tactics to spread your message </a:t>
            </a:r>
            <a:r>
              <a:rPr lang="en-GB" sz="1875" b="1" i="1" dirty="0">
                <a:solidFill>
                  <a:srgbClr val="7981AB"/>
                </a:solidFill>
                <a:latin typeface="+mj-lt"/>
              </a:rPr>
              <a:t>(media, social media, events, newspapers...) </a:t>
            </a:r>
          </a:p>
          <a:p>
            <a:pPr algn="just"/>
            <a:r>
              <a:rPr lang="en-GB" sz="1875" b="1" dirty="0">
                <a:solidFill>
                  <a:srgbClr val="565967"/>
                </a:solidFill>
                <a:latin typeface="+mj-lt"/>
              </a:rPr>
              <a:t>Call for action </a:t>
            </a:r>
            <a:r>
              <a:rPr lang="en-GB" sz="1875" b="1" dirty="0">
                <a:solidFill>
                  <a:srgbClr val="7981AB"/>
                </a:solidFill>
                <a:latin typeface="+mj-lt"/>
              </a:rPr>
              <a:t>in a </a:t>
            </a:r>
            <a:r>
              <a:rPr lang="en-GB" sz="1875" b="1" u="sng" dirty="0">
                <a:solidFill>
                  <a:srgbClr val="7981AB"/>
                </a:solidFill>
                <a:latin typeface="+mj-lt"/>
              </a:rPr>
              <a:t>straightforward way</a:t>
            </a:r>
          </a:p>
          <a:p>
            <a:pPr algn="just"/>
            <a:r>
              <a:rPr lang="en-GB" sz="1875" b="1" dirty="0">
                <a:solidFill>
                  <a:srgbClr val="7981AB"/>
                </a:solidFill>
                <a:latin typeface="+mj-lt"/>
              </a:rPr>
              <a:t>Sometimes, </a:t>
            </a:r>
            <a:r>
              <a:rPr lang="en-GB" sz="1875" b="1" dirty="0">
                <a:solidFill>
                  <a:srgbClr val="565967"/>
                </a:solidFill>
                <a:latin typeface="+mj-lt"/>
              </a:rPr>
              <a:t>better to focus on quality</a:t>
            </a:r>
            <a:r>
              <a:rPr lang="en-GB" sz="1875" b="1" dirty="0">
                <a:solidFill>
                  <a:srgbClr val="7981AB"/>
                </a:solidFill>
                <a:latin typeface="+mj-lt"/>
              </a:rPr>
              <a:t>, than quantity! </a:t>
            </a:r>
          </a:p>
          <a:p>
            <a:pPr algn="just"/>
            <a:r>
              <a:rPr lang="en-GB" sz="1875" b="1" dirty="0">
                <a:solidFill>
                  <a:srgbClr val="7981AB"/>
                </a:solidFill>
                <a:latin typeface="+mj-lt"/>
              </a:rPr>
              <a:t>Think of </a:t>
            </a:r>
            <a:r>
              <a:rPr lang="en-GB" sz="1875" b="1" dirty="0">
                <a:solidFill>
                  <a:srgbClr val="565967"/>
                </a:solidFill>
                <a:latin typeface="+mj-lt"/>
              </a:rPr>
              <a:t>measurement and evaluation </a:t>
            </a:r>
            <a:r>
              <a:rPr lang="en-GB" sz="1875" b="1" dirty="0">
                <a:solidFill>
                  <a:srgbClr val="7981AB"/>
                </a:solidFill>
                <a:latin typeface="+mj-lt"/>
              </a:rPr>
              <a:t>! </a:t>
            </a:r>
          </a:p>
          <a:p>
            <a:pPr marL="0" indent="0" algn="just">
              <a:buNone/>
            </a:pPr>
            <a:endParaRPr lang="en-GB" sz="1875" b="1" dirty="0">
              <a:solidFill>
                <a:srgbClr val="7981AB"/>
              </a:solidFill>
              <a:latin typeface="+mj-lt"/>
            </a:endParaRPr>
          </a:p>
          <a:p>
            <a:endParaRPr lang="en-GB" dirty="0"/>
          </a:p>
        </p:txBody>
      </p:sp>
    </p:spTree>
    <p:extLst>
      <p:ext uri="{BB962C8B-B14F-4D97-AF65-F5344CB8AC3E}">
        <p14:creationId xmlns:p14="http://schemas.microsoft.com/office/powerpoint/2010/main" val="4029307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51753" y="1033076"/>
            <a:ext cx="3687228" cy="507831"/>
          </a:xfrm>
          <a:prstGeom prst="rect">
            <a:avLst/>
          </a:prstGeom>
        </p:spPr>
        <p:txBody>
          <a:bodyPr wrap="none">
            <a:spAutoFit/>
          </a:bodyPr>
          <a:lstStyle/>
          <a:p>
            <a:pPr defTabSz="342900"/>
            <a:r>
              <a:rPr lang="fr-BE" sz="2700" b="1" dirty="0">
                <a:solidFill>
                  <a:srgbClr val="7981AB"/>
                </a:solidFill>
                <a:latin typeface="Trebuchet MS" panose="020B0603020202020204"/>
              </a:rPr>
              <a:t>Anti-stigma </a:t>
            </a:r>
            <a:r>
              <a:rPr lang="fr-BE" sz="2700" b="1" dirty="0" err="1">
                <a:solidFill>
                  <a:srgbClr val="EA3C9E"/>
                </a:solidFill>
                <a:latin typeface="Trebuchet MS" panose="020B0603020202020204"/>
              </a:rPr>
              <a:t>Campaign</a:t>
            </a:r>
            <a:endParaRPr lang="en-GB" sz="2700" dirty="0">
              <a:solidFill>
                <a:srgbClr val="EA3C9E"/>
              </a:solidFill>
              <a:latin typeface="Trebuchet MS" panose="020B0603020202020204"/>
            </a:endParaRPr>
          </a:p>
        </p:txBody>
      </p:sp>
      <p:pic>
        <p:nvPicPr>
          <p:cNvPr id="5" name="Picture 4"/>
          <p:cNvPicPr>
            <a:picLocks noChangeAspect="1"/>
          </p:cNvPicPr>
          <p:nvPr/>
        </p:nvPicPr>
        <p:blipFill>
          <a:blip r:embed="rId2"/>
          <a:stretch>
            <a:fillRect/>
          </a:stretch>
        </p:blipFill>
        <p:spPr>
          <a:xfrm>
            <a:off x="459941" y="1726013"/>
            <a:ext cx="6472451" cy="2258616"/>
          </a:xfrm>
          <a:prstGeom prst="rect">
            <a:avLst/>
          </a:prstGeom>
          <a:effectLst>
            <a:outerShdw blurRad="50800" dist="50800" dir="5400000" algn="ctr" rotWithShape="0">
              <a:srgbClr val="000000">
                <a:alpha val="26000"/>
              </a:srgbClr>
            </a:outerShdw>
            <a:softEdge rad="0"/>
          </a:effectLst>
        </p:spPr>
      </p:pic>
      <p:pic>
        <p:nvPicPr>
          <p:cNvPr id="6" name="Picture 5"/>
          <p:cNvPicPr>
            <a:picLocks noChangeAspect="1"/>
          </p:cNvPicPr>
          <p:nvPr/>
        </p:nvPicPr>
        <p:blipFill>
          <a:blip r:embed="rId3"/>
          <a:stretch>
            <a:fillRect/>
          </a:stretch>
        </p:blipFill>
        <p:spPr>
          <a:xfrm>
            <a:off x="753855" y="4192819"/>
            <a:ext cx="1687820" cy="1697714"/>
          </a:xfrm>
          <a:prstGeom prst="rect">
            <a:avLst/>
          </a:prstGeom>
        </p:spPr>
      </p:pic>
      <p:sp>
        <p:nvSpPr>
          <p:cNvPr id="8" name="Rectangle 7"/>
          <p:cNvSpPr/>
          <p:nvPr/>
        </p:nvSpPr>
        <p:spPr>
          <a:xfrm>
            <a:off x="2830891" y="4637719"/>
            <a:ext cx="2743636" cy="830997"/>
          </a:xfrm>
          <a:prstGeom prst="rect">
            <a:avLst/>
          </a:prstGeom>
        </p:spPr>
        <p:txBody>
          <a:bodyPr wrap="none">
            <a:spAutoFit/>
          </a:bodyPr>
          <a:lstStyle/>
          <a:p>
            <a:pPr defTabSz="342900"/>
            <a:r>
              <a:rPr lang="fr-BE" sz="2400" b="1" dirty="0">
                <a:solidFill>
                  <a:srgbClr val="EA3C9E"/>
                </a:solidFill>
                <a:latin typeface="Trebuchet MS" panose="020B0603020202020204"/>
                <a:hlinkClick r:id="rId4"/>
              </a:rPr>
              <a:t>www.eachofus.eu</a:t>
            </a:r>
            <a:endParaRPr lang="fr-BE" sz="2400" b="1" dirty="0">
              <a:solidFill>
                <a:srgbClr val="EA3C9E"/>
              </a:solidFill>
              <a:latin typeface="Trebuchet MS" panose="020B0603020202020204"/>
            </a:endParaRPr>
          </a:p>
          <a:p>
            <a:pPr defTabSz="342900"/>
            <a:r>
              <a:rPr lang="fr-BE" sz="2400" b="1" dirty="0">
                <a:solidFill>
                  <a:srgbClr val="7981AB"/>
                </a:solidFill>
                <a:latin typeface="Trebuchet MS" panose="020B0603020202020204"/>
              </a:rPr>
              <a:t>#</a:t>
            </a:r>
            <a:r>
              <a:rPr lang="fr-BE" sz="2400" b="1" dirty="0" err="1">
                <a:solidFill>
                  <a:srgbClr val="7981AB"/>
                </a:solidFill>
                <a:latin typeface="Trebuchet MS" panose="020B0603020202020204"/>
              </a:rPr>
              <a:t>eachofus</a:t>
            </a:r>
            <a:endParaRPr lang="en-GB" sz="2400" dirty="0">
              <a:solidFill>
                <a:prstClr val="black"/>
              </a:solidFill>
              <a:latin typeface="Trebuchet MS" panose="020B0603020202020204"/>
            </a:endParaRPr>
          </a:p>
        </p:txBody>
      </p:sp>
    </p:spTree>
    <p:extLst>
      <p:ext uri="{BB962C8B-B14F-4D97-AF65-F5344CB8AC3E}">
        <p14:creationId xmlns:p14="http://schemas.microsoft.com/office/powerpoint/2010/main" val="1867614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51753" y="1033076"/>
            <a:ext cx="3687228" cy="507831"/>
          </a:xfrm>
          <a:prstGeom prst="rect">
            <a:avLst/>
          </a:prstGeom>
        </p:spPr>
        <p:txBody>
          <a:bodyPr wrap="none">
            <a:spAutoFit/>
          </a:bodyPr>
          <a:lstStyle/>
          <a:p>
            <a:pPr defTabSz="342900"/>
            <a:r>
              <a:rPr lang="fr-BE" sz="2700" b="1" dirty="0">
                <a:solidFill>
                  <a:srgbClr val="7981AB"/>
                </a:solidFill>
                <a:latin typeface="Trebuchet MS" panose="020B0603020202020204"/>
              </a:rPr>
              <a:t>Anti-stigma </a:t>
            </a:r>
            <a:r>
              <a:rPr lang="fr-BE" sz="2700" b="1" dirty="0" err="1">
                <a:solidFill>
                  <a:srgbClr val="EA3C9E"/>
                </a:solidFill>
                <a:latin typeface="Trebuchet MS" panose="020B0603020202020204"/>
              </a:rPr>
              <a:t>Campaign</a:t>
            </a:r>
            <a:endParaRPr lang="en-GB" sz="2700" dirty="0">
              <a:solidFill>
                <a:srgbClr val="EA3C9E"/>
              </a:solidFill>
              <a:latin typeface="Trebuchet MS" panose="020B0603020202020204"/>
            </a:endParaRPr>
          </a:p>
        </p:txBody>
      </p:sp>
      <p:pic>
        <p:nvPicPr>
          <p:cNvPr id="6" name="Picture 5"/>
          <p:cNvPicPr>
            <a:picLocks noChangeAspect="1"/>
          </p:cNvPicPr>
          <p:nvPr/>
        </p:nvPicPr>
        <p:blipFill>
          <a:blip r:embed="rId2"/>
          <a:stretch>
            <a:fillRect/>
          </a:stretch>
        </p:blipFill>
        <p:spPr>
          <a:xfrm>
            <a:off x="124163" y="1517824"/>
            <a:ext cx="1047785" cy="1053926"/>
          </a:xfrm>
          <a:prstGeom prst="rect">
            <a:avLst/>
          </a:prstGeom>
        </p:spPr>
      </p:pic>
      <p:sp>
        <p:nvSpPr>
          <p:cNvPr id="8" name="Rectangle 7"/>
          <p:cNvSpPr/>
          <p:nvPr/>
        </p:nvSpPr>
        <p:spPr>
          <a:xfrm>
            <a:off x="454514" y="5192837"/>
            <a:ext cx="2743636" cy="830997"/>
          </a:xfrm>
          <a:prstGeom prst="rect">
            <a:avLst/>
          </a:prstGeom>
        </p:spPr>
        <p:txBody>
          <a:bodyPr wrap="none">
            <a:spAutoFit/>
          </a:bodyPr>
          <a:lstStyle/>
          <a:p>
            <a:pPr defTabSz="342900"/>
            <a:r>
              <a:rPr lang="fr-BE" sz="2400" b="1" dirty="0">
                <a:solidFill>
                  <a:srgbClr val="EA3C9E"/>
                </a:solidFill>
                <a:latin typeface="Trebuchet MS" panose="020B0603020202020204"/>
                <a:hlinkClick r:id="rId3"/>
              </a:rPr>
              <a:t>www.eachofus.eu</a:t>
            </a:r>
            <a:endParaRPr lang="fr-BE" sz="2400" b="1" dirty="0">
              <a:solidFill>
                <a:srgbClr val="EA3C9E"/>
              </a:solidFill>
              <a:latin typeface="Trebuchet MS" panose="020B0603020202020204"/>
            </a:endParaRPr>
          </a:p>
          <a:p>
            <a:pPr defTabSz="342900"/>
            <a:r>
              <a:rPr lang="fr-BE" sz="2400" b="1" dirty="0">
                <a:solidFill>
                  <a:srgbClr val="EA3C9E"/>
                </a:solidFill>
                <a:latin typeface="Trebuchet MS" panose="020B0603020202020204"/>
              </a:rPr>
              <a:t>#</a:t>
            </a:r>
            <a:r>
              <a:rPr lang="fr-BE" sz="2400" b="1" dirty="0" err="1">
                <a:solidFill>
                  <a:srgbClr val="EA3C9E"/>
                </a:solidFill>
                <a:latin typeface="Trebuchet MS" panose="020B0603020202020204"/>
              </a:rPr>
              <a:t>eachofus</a:t>
            </a:r>
            <a:endParaRPr lang="en-GB" sz="2400" dirty="0">
              <a:solidFill>
                <a:srgbClr val="EA3C9E"/>
              </a:solidFill>
              <a:latin typeface="Trebuchet MS" panose="020B0603020202020204"/>
            </a:endParaRPr>
          </a:p>
        </p:txBody>
      </p:sp>
      <p:sp>
        <p:nvSpPr>
          <p:cNvPr id="2" name="Rectangle 1">
            <a:extLst>
              <a:ext uri="{FF2B5EF4-FFF2-40B4-BE49-F238E27FC236}">
                <a16:creationId xmlns:a16="http://schemas.microsoft.com/office/drawing/2014/main" id="{60BCC82E-B028-4B32-97CD-44FA2F6DD141}"/>
              </a:ext>
            </a:extLst>
          </p:cNvPr>
          <p:cNvSpPr/>
          <p:nvPr/>
        </p:nvSpPr>
        <p:spPr>
          <a:xfrm>
            <a:off x="1171948" y="1932837"/>
            <a:ext cx="5981474" cy="3035446"/>
          </a:xfrm>
          <a:prstGeom prst="rect">
            <a:avLst/>
          </a:prstGeom>
        </p:spPr>
        <p:txBody>
          <a:bodyPr wrap="square">
            <a:spAutoFit/>
          </a:bodyPr>
          <a:lstStyle/>
          <a:p>
            <a:pPr marL="257175" indent="-257175" algn="just" defTabSz="342900">
              <a:buFont typeface="Arial" panose="020B0604020202020204" pitchFamily="34" charset="0"/>
              <a:buChar char="•"/>
            </a:pPr>
            <a:r>
              <a:rPr lang="en-GB" sz="1725" b="1" dirty="0">
                <a:solidFill>
                  <a:srgbClr val="7981AB"/>
                </a:solidFill>
                <a:latin typeface="Calibri" panose="020F0502020204030204" pitchFamily="34" charset="0"/>
                <a:cs typeface="Calibri" panose="020F0502020204030204" pitchFamily="34" charset="0"/>
              </a:rPr>
              <a:t>Strong support from </a:t>
            </a:r>
            <a:r>
              <a:rPr lang="en-GB" sz="1725" b="1" dirty="0">
                <a:solidFill>
                  <a:srgbClr val="EA3C9E"/>
                </a:solidFill>
                <a:latin typeface="Calibri" panose="020F0502020204030204" pitchFamily="34" charset="0"/>
                <a:cs typeface="Calibri" panose="020F0502020204030204" pitchFamily="34" charset="0"/>
              </a:rPr>
              <a:t>MEPs, general public &amp; European organisations</a:t>
            </a:r>
          </a:p>
          <a:p>
            <a:pPr algn="just" defTabSz="342900"/>
            <a:endParaRPr lang="en-GB" sz="375" b="1" dirty="0">
              <a:solidFill>
                <a:srgbClr val="EA3C9E"/>
              </a:solidFill>
              <a:latin typeface="Calibri" panose="020F0502020204030204" pitchFamily="34" charset="0"/>
              <a:cs typeface="Calibri" panose="020F0502020204030204" pitchFamily="34" charset="0"/>
            </a:endParaRPr>
          </a:p>
          <a:p>
            <a:pPr marL="257175" indent="-257175" algn="just" defTabSz="342900">
              <a:buFont typeface="Arial" panose="020B0604020202020204" pitchFamily="34" charset="0"/>
              <a:buChar char="•"/>
            </a:pPr>
            <a:r>
              <a:rPr lang="fr-BE" sz="1725" b="1" dirty="0">
                <a:solidFill>
                  <a:srgbClr val="EA3C9E"/>
                </a:solidFill>
                <a:latin typeface="Calibri" panose="020F0502020204030204" pitchFamily="34" charset="0"/>
                <a:cs typeface="Calibri" panose="020F0502020204030204" pitchFamily="34" charset="0"/>
              </a:rPr>
              <a:t>T</a:t>
            </a:r>
            <a:r>
              <a:rPr lang="en-GB" sz="1725" b="1" dirty="0" err="1">
                <a:solidFill>
                  <a:srgbClr val="EA3C9E"/>
                </a:solidFill>
                <a:latin typeface="Calibri" panose="020F0502020204030204" pitchFamily="34" charset="0"/>
                <a:cs typeface="Calibri" panose="020F0502020204030204" pitchFamily="34" charset="0"/>
              </a:rPr>
              <a:t>arget</a:t>
            </a:r>
            <a:r>
              <a:rPr lang="en-GB" sz="1725" b="1" dirty="0">
                <a:solidFill>
                  <a:srgbClr val="EA3C9E"/>
                </a:solidFill>
                <a:latin typeface="Calibri" panose="020F0502020204030204" pitchFamily="34" charset="0"/>
                <a:cs typeface="Calibri" panose="020F0502020204030204" pitchFamily="34" charset="0"/>
              </a:rPr>
              <a:t> the public but also policy makers </a:t>
            </a:r>
          </a:p>
          <a:p>
            <a:pPr algn="just" defTabSz="342900"/>
            <a:endParaRPr lang="en-GB" sz="375" b="1" dirty="0">
              <a:solidFill>
                <a:srgbClr val="EA3C9E"/>
              </a:solidFill>
              <a:latin typeface="Calibri" panose="020F0502020204030204" pitchFamily="34" charset="0"/>
              <a:cs typeface="Calibri" panose="020F0502020204030204" pitchFamily="34" charset="0"/>
            </a:endParaRPr>
          </a:p>
          <a:p>
            <a:pPr marL="257175" indent="-257175" algn="just" defTabSz="342900">
              <a:buFont typeface="Arial" panose="020B0604020202020204" pitchFamily="34" charset="0"/>
              <a:buChar char="•"/>
            </a:pPr>
            <a:r>
              <a:rPr lang="fr-BE" sz="1725" b="1" dirty="0">
                <a:solidFill>
                  <a:srgbClr val="7981AB"/>
                </a:solidFill>
                <a:latin typeface="Calibri" panose="020F0502020204030204" pitchFamily="34" charset="0"/>
                <a:cs typeface="Calibri" panose="020F0502020204030204" pitchFamily="34" charset="0"/>
              </a:rPr>
              <a:t>A</a:t>
            </a:r>
            <a:r>
              <a:rPr lang="en-GB" sz="1725" b="1" dirty="0">
                <a:solidFill>
                  <a:srgbClr val="7981AB"/>
                </a:solidFill>
                <a:latin typeface="Calibri" panose="020F0502020204030204" pitchFamily="34" charset="0"/>
                <a:cs typeface="Calibri" panose="020F0502020204030204" pitchFamily="34" charset="0"/>
              </a:rPr>
              <a:t> </a:t>
            </a:r>
            <a:r>
              <a:rPr lang="en-GB" sz="1725" b="1" dirty="0">
                <a:solidFill>
                  <a:srgbClr val="EA3C9E"/>
                </a:solidFill>
                <a:latin typeface="Calibri" panose="020F0502020204030204" pitchFamily="34" charset="0"/>
                <a:cs typeface="Calibri" panose="020F0502020204030204" pitchFamily="34" charset="0"/>
              </a:rPr>
              <a:t>fundraising campaign </a:t>
            </a:r>
            <a:r>
              <a:rPr lang="en-GB" sz="1725" b="1" dirty="0">
                <a:solidFill>
                  <a:srgbClr val="7981AB"/>
                </a:solidFill>
                <a:latin typeface="Calibri" panose="020F0502020204030204" pitchFamily="34" charset="0"/>
                <a:cs typeface="Calibri" panose="020F0502020204030204" pitchFamily="34" charset="0"/>
              </a:rPr>
              <a:t>for the Brussels half-marathon </a:t>
            </a:r>
          </a:p>
          <a:p>
            <a:pPr algn="just" defTabSz="342900"/>
            <a:endParaRPr lang="en-GB" sz="375" b="1" dirty="0">
              <a:solidFill>
                <a:srgbClr val="7981AB"/>
              </a:solidFill>
              <a:latin typeface="Calibri" panose="020F0502020204030204" pitchFamily="34" charset="0"/>
              <a:cs typeface="Calibri" panose="020F0502020204030204" pitchFamily="34" charset="0"/>
            </a:endParaRPr>
          </a:p>
          <a:p>
            <a:pPr marL="257175" indent="-257175" algn="just" defTabSz="342900">
              <a:buFont typeface="Arial" panose="020B0604020202020204" pitchFamily="34" charset="0"/>
              <a:buChar char="•"/>
            </a:pPr>
            <a:r>
              <a:rPr lang="en-GB" sz="1725" b="1" dirty="0">
                <a:solidFill>
                  <a:srgbClr val="7981AB"/>
                </a:solidFill>
                <a:latin typeface="Calibri" panose="020F0502020204030204" pitchFamily="34" charset="0"/>
                <a:cs typeface="Calibri" panose="020F0502020204030204" pitchFamily="34" charset="0"/>
              </a:rPr>
              <a:t>Translated in </a:t>
            </a:r>
            <a:r>
              <a:rPr lang="en-GB" sz="1725" b="1" dirty="0">
                <a:solidFill>
                  <a:srgbClr val="EA3C9E"/>
                </a:solidFill>
                <a:latin typeface="Calibri" panose="020F0502020204030204" pitchFamily="34" charset="0"/>
                <a:cs typeface="Calibri" panose="020F0502020204030204" pitchFamily="34" charset="0"/>
              </a:rPr>
              <a:t>+ 10 European languages</a:t>
            </a:r>
          </a:p>
          <a:p>
            <a:pPr algn="just" defTabSz="342900"/>
            <a:endParaRPr lang="en-GB" sz="375" b="1" dirty="0">
              <a:solidFill>
                <a:srgbClr val="EA3C9E"/>
              </a:solidFill>
              <a:latin typeface="Calibri" panose="020F0502020204030204" pitchFamily="34" charset="0"/>
              <a:cs typeface="Calibri" panose="020F0502020204030204" pitchFamily="34" charset="0"/>
            </a:endParaRPr>
          </a:p>
          <a:p>
            <a:pPr marL="257175" indent="-257175" algn="just" defTabSz="342900">
              <a:buFont typeface="Arial" panose="020B0604020202020204" pitchFamily="34" charset="0"/>
              <a:buChar char="•"/>
            </a:pPr>
            <a:r>
              <a:rPr lang="en-GB" sz="1725" b="1" dirty="0">
                <a:solidFill>
                  <a:srgbClr val="7981AB"/>
                </a:solidFill>
                <a:latin typeface="Calibri" panose="020F0502020204030204" pitchFamily="34" charset="0"/>
                <a:cs typeface="Calibri" panose="020F0502020204030204" pitchFamily="34" charset="0"/>
              </a:rPr>
              <a:t>Quoted and in featured in many European media outlets</a:t>
            </a:r>
          </a:p>
          <a:p>
            <a:pPr algn="just" defTabSz="342900"/>
            <a:endParaRPr lang="en-GB" sz="375" b="1" dirty="0">
              <a:solidFill>
                <a:srgbClr val="7981AB"/>
              </a:solidFill>
              <a:latin typeface="Calibri" panose="020F0502020204030204" pitchFamily="34" charset="0"/>
              <a:cs typeface="Calibri" panose="020F0502020204030204" pitchFamily="34" charset="0"/>
            </a:endParaRPr>
          </a:p>
          <a:p>
            <a:pPr marL="257175" indent="-257175" algn="just" defTabSz="342900">
              <a:buFont typeface="Arial" panose="020B0604020202020204" pitchFamily="34" charset="0"/>
              <a:buChar char="•"/>
            </a:pPr>
            <a:r>
              <a:rPr lang="en-GB" sz="1725" b="1" dirty="0">
                <a:solidFill>
                  <a:srgbClr val="7981AB"/>
                </a:solidFill>
                <a:latin typeface="Calibri" panose="020F0502020204030204" pitchFamily="34" charset="0"/>
                <a:cs typeface="Calibri" panose="020F0502020204030204" pitchFamily="34" charset="0"/>
              </a:rPr>
              <a:t>Replicated by </a:t>
            </a:r>
            <a:r>
              <a:rPr lang="en-GB" sz="1725" b="1" dirty="0">
                <a:solidFill>
                  <a:srgbClr val="EA3C9E"/>
                </a:solidFill>
                <a:latin typeface="Calibri" panose="020F0502020204030204" pitchFamily="34" charset="0"/>
                <a:cs typeface="Calibri" panose="020F0502020204030204" pitchFamily="34" charset="0"/>
              </a:rPr>
              <a:t>members at national level </a:t>
            </a:r>
            <a:r>
              <a:rPr lang="en-GB" sz="1725" b="1" dirty="0">
                <a:solidFill>
                  <a:srgbClr val="7981AB"/>
                </a:solidFill>
                <a:latin typeface="Calibri" panose="020F0502020204030204" pitchFamily="34" charset="0"/>
                <a:cs typeface="Calibri" panose="020F0502020204030204" pitchFamily="34" charset="0"/>
              </a:rPr>
              <a:t>(Greece, Italy and soon Malta) </a:t>
            </a:r>
            <a:endParaRPr lang="en-GB" sz="1725" b="1" dirty="0">
              <a:solidFill>
                <a:srgbClr val="EA3C9E"/>
              </a:solidFill>
              <a:latin typeface="Calibri" panose="020F0502020204030204" pitchFamily="34" charset="0"/>
              <a:cs typeface="Calibri" panose="020F0502020204030204" pitchFamily="34" charset="0"/>
            </a:endParaRPr>
          </a:p>
          <a:p>
            <a:pPr marL="257175" indent="-257175" algn="just" defTabSz="342900">
              <a:buFont typeface="Arial" panose="020B0604020202020204" pitchFamily="34" charset="0"/>
              <a:buChar char="•"/>
            </a:pPr>
            <a:r>
              <a:rPr lang="en-GB" sz="1725" b="1" dirty="0">
                <a:solidFill>
                  <a:srgbClr val="7981AB"/>
                </a:solidFill>
                <a:latin typeface="Calibri" panose="020F0502020204030204" pitchFamily="34" charset="0"/>
                <a:cs typeface="Calibri" panose="020F0502020204030204" pitchFamily="34" charset="0"/>
              </a:rPr>
              <a:t>Publication of personal and inspiring stories from people living with mental ill health on the </a:t>
            </a:r>
            <a:r>
              <a:rPr lang="en-GB" sz="1725" b="1" dirty="0">
                <a:solidFill>
                  <a:srgbClr val="EA3C9E"/>
                </a:solidFill>
                <a:latin typeface="Calibri" panose="020F0502020204030204" pitchFamily="34" charset="0"/>
                <a:cs typeface="Calibri" panose="020F0502020204030204" pitchFamily="34" charset="0"/>
              </a:rPr>
              <a:t>“Wall of Stories”</a:t>
            </a:r>
          </a:p>
        </p:txBody>
      </p:sp>
    </p:spTree>
    <p:extLst>
      <p:ext uri="{BB962C8B-B14F-4D97-AF65-F5344CB8AC3E}">
        <p14:creationId xmlns:p14="http://schemas.microsoft.com/office/powerpoint/2010/main" val="3674226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8BF599F-66F1-4DDC-93E4-863B64904D07}"/>
              </a:ext>
            </a:extLst>
          </p:cNvPr>
          <p:cNvPicPr>
            <a:picLocks noChangeAspect="1"/>
          </p:cNvPicPr>
          <p:nvPr/>
        </p:nvPicPr>
        <p:blipFill>
          <a:blip r:embed="rId2"/>
          <a:stretch>
            <a:fillRect/>
          </a:stretch>
        </p:blipFill>
        <p:spPr>
          <a:xfrm>
            <a:off x="296863" y="1050475"/>
            <a:ext cx="6840242" cy="4807400"/>
          </a:xfrm>
          <a:prstGeom prst="rect">
            <a:avLst/>
          </a:prstGeom>
        </p:spPr>
      </p:pic>
    </p:spTree>
    <p:extLst>
      <p:ext uri="{BB962C8B-B14F-4D97-AF65-F5344CB8AC3E}">
        <p14:creationId xmlns:p14="http://schemas.microsoft.com/office/powerpoint/2010/main" val="1491502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831A526-86D6-4B65-98A7-F215074B70E3}"/>
              </a:ext>
            </a:extLst>
          </p:cNvPr>
          <p:cNvSpPr/>
          <p:nvPr/>
        </p:nvSpPr>
        <p:spPr>
          <a:xfrm>
            <a:off x="251753" y="1033076"/>
            <a:ext cx="3623108" cy="507831"/>
          </a:xfrm>
          <a:prstGeom prst="rect">
            <a:avLst/>
          </a:prstGeom>
        </p:spPr>
        <p:txBody>
          <a:bodyPr wrap="none">
            <a:spAutoFit/>
          </a:bodyPr>
          <a:lstStyle/>
          <a:p>
            <a:pPr defTabSz="342900"/>
            <a:r>
              <a:rPr lang="fr-BE" sz="2700" b="1" dirty="0" err="1">
                <a:solidFill>
                  <a:srgbClr val="7981AB"/>
                </a:solidFill>
                <a:latin typeface="Trebuchet MS" panose="020B0603020202020204"/>
              </a:rPr>
              <a:t>Engaging</a:t>
            </a:r>
            <a:r>
              <a:rPr lang="fr-BE" sz="2700" b="1" dirty="0">
                <a:solidFill>
                  <a:srgbClr val="7981AB"/>
                </a:solidFill>
                <a:latin typeface="Trebuchet MS" panose="020B0603020202020204"/>
              </a:rPr>
              <a:t> </a:t>
            </a:r>
            <a:r>
              <a:rPr lang="fr-BE" sz="2700" b="1" dirty="0" err="1">
                <a:solidFill>
                  <a:srgbClr val="EA3C9E"/>
                </a:solidFill>
                <a:latin typeface="Trebuchet MS" panose="020B0603020202020204"/>
              </a:rPr>
              <a:t>with</a:t>
            </a:r>
            <a:r>
              <a:rPr lang="fr-BE" sz="2700" b="1" dirty="0">
                <a:solidFill>
                  <a:srgbClr val="EA3C9E"/>
                </a:solidFill>
                <a:latin typeface="Trebuchet MS" panose="020B0603020202020204"/>
              </a:rPr>
              <a:t> people</a:t>
            </a:r>
            <a:endParaRPr lang="en-GB" sz="2700" dirty="0">
              <a:solidFill>
                <a:srgbClr val="EA3C9E"/>
              </a:solidFill>
              <a:latin typeface="Trebuchet MS" panose="020B0603020202020204"/>
            </a:endParaRPr>
          </a:p>
        </p:txBody>
      </p:sp>
      <p:pic>
        <p:nvPicPr>
          <p:cNvPr id="4" name="Picture 3">
            <a:extLst>
              <a:ext uri="{FF2B5EF4-FFF2-40B4-BE49-F238E27FC236}">
                <a16:creationId xmlns:a16="http://schemas.microsoft.com/office/drawing/2014/main" id="{000F5F55-3588-4DAE-89AF-64230F670F42}"/>
              </a:ext>
            </a:extLst>
          </p:cNvPr>
          <p:cNvPicPr>
            <a:picLocks noChangeAspect="1"/>
          </p:cNvPicPr>
          <p:nvPr/>
        </p:nvPicPr>
        <p:blipFill>
          <a:blip r:embed="rId2"/>
          <a:stretch>
            <a:fillRect/>
          </a:stretch>
        </p:blipFill>
        <p:spPr>
          <a:xfrm>
            <a:off x="524890" y="1517824"/>
            <a:ext cx="3036677" cy="4404947"/>
          </a:xfrm>
          <a:prstGeom prst="rect">
            <a:avLst/>
          </a:prstGeom>
        </p:spPr>
      </p:pic>
      <p:pic>
        <p:nvPicPr>
          <p:cNvPr id="6" name="Picture 5">
            <a:extLst>
              <a:ext uri="{FF2B5EF4-FFF2-40B4-BE49-F238E27FC236}">
                <a16:creationId xmlns:a16="http://schemas.microsoft.com/office/drawing/2014/main" id="{E02A7277-4CCE-4C2F-8376-7811F2431FB4}"/>
              </a:ext>
            </a:extLst>
          </p:cNvPr>
          <p:cNvPicPr>
            <a:picLocks noChangeAspect="1"/>
          </p:cNvPicPr>
          <p:nvPr/>
        </p:nvPicPr>
        <p:blipFill>
          <a:blip r:embed="rId3"/>
          <a:stretch>
            <a:fillRect/>
          </a:stretch>
        </p:blipFill>
        <p:spPr>
          <a:xfrm rot="287109">
            <a:off x="4856757" y="1435806"/>
            <a:ext cx="3399260" cy="2251458"/>
          </a:xfrm>
          <a:prstGeom prst="rect">
            <a:avLst/>
          </a:prstGeom>
        </p:spPr>
      </p:pic>
      <p:pic>
        <p:nvPicPr>
          <p:cNvPr id="9" name="Picture 8">
            <a:extLst>
              <a:ext uri="{FF2B5EF4-FFF2-40B4-BE49-F238E27FC236}">
                <a16:creationId xmlns:a16="http://schemas.microsoft.com/office/drawing/2014/main" id="{1C8B259F-8459-406F-9779-66ED084D0FBC}"/>
              </a:ext>
            </a:extLst>
          </p:cNvPr>
          <p:cNvPicPr>
            <a:picLocks noChangeAspect="1"/>
          </p:cNvPicPr>
          <p:nvPr/>
        </p:nvPicPr>
        <p:blipFill>
          <a:blip r:embed="rId4"/>
          <a:stretch>
            <a:fillRect/>
          </a:stretch>
        </p:blipFill>
        <p:spPr>
          <a:xfrm>
            <a:off x="4149814" y="2766940"/>
            <a:ext cx="2750390" cy="1821686"/>
          </a:xfrm>
          <a:prstGeom prst="rect">
            <a:avLst/>
          </a:prstGeom>
        </p:spPr>
      </p:pic>
      <p:pic>
        <p:nvPicPr>
          <p:cNvPr id="11" name="Picture 10">
            <a:extLst>
              <a:ext uri="{FF2B5EF4-FFF2-40B4-BE49-F238E27FC236}">
                <a16:creationId xmlns:a16="http://schemas.microsoft.com/office/drawing/2014/main" id="{AA2CBBB7-E1CB-4843-9EBF-93962F2C9B5E}"/>
              </a:ext>
            </a:extLst>
          </p:cNvPr>
          <p:cNvPicPr>
            <a:picLocks noChangeAspect="1"/>
          </p:cNvPicPr>
          <p:nvPr/>
        </p:nvPicPr>
        <p:blipFill>
          <a:blip r:embed="rId5"/>
          <a:stretch>
            <a:fillRect/>
          </a:stretch>
        </p:blipFill>
        <p:spPr>
          <a:xfrm rot="534618">
            <a:off x="5652910" y="3885664"/>
            <a:ext cx="2830136" cy="1872017"/>
          </a:xfrm>
          <a:prstGeom prst="rect">
            <a:avLst/>
          </a:prstGeom>
        </p:spPr>
      </p:pic>
    </p:spTree>
    <p:extLst>
      <p:ext uri="{BB962C8B-B14F-4D97-AF65-F5344CB8AC3E}">
        <p14:creationId xmlns:p14="http://schemas.microsoft.com/office/powerpoint/2010/main" val="1795486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948748" y="970899"/>
            <a:ext cx="1799035" cy="1334152"/>
          </a:xfrm>
          <a:prstGeom prst="rect">
            <a:avLst/>
          </a:prstGeom>
        </p:spPr>
      </p:pic>
      <p:sp>
        <p:nvSpPr>
          <p:cNvPr id="5" name="Title 4">
            <a:extLst>
              <a:ext uri="{FF2B5EF4-FFF2-40B4-BE49-F238E27FC236}">
                <a16:creationId xmlns:a16="http://schemas.microsoft.com/office/drawing/2014/main" id="{22F2AA76-91ED-4769-B1D2-6EE44BBBA207}"/>
              </a:ext>
            </a:extLst>
          </p:cNvPr>
          <p:cNvSpPr>
            <a:spLocks noGrp="1"/>
          </p:cNvSpPr>
          <p:nvPr>
            <p:ph type="title"/>
          </p:nvPr>
        </p:nvSpPr>
        <p:spPr>
          <a:xfrm>
            <a:off x="138113" y="1122760"/>
            <a:ext cx="4685817" cy="923330"/>
          </a:xfrm>
          <a:prstGeom prst="rect">
            <a:avLst/>
          </a:prstGeom>
        </p:spPr>
        <p:txBody>
          <a:bodyPr wrap="square">
            <a:spAutoFit/>
          </a:bodyPr>
          <a:lstStyle/>
          <a:p>
            <a:r>
              <a:rPr lang="fr-BE" b="1" dirty="0">
                <a:solidFill>
                  <a:srgbClr val="7981AB"/>
                </a:solidFill>
              </a:rPr>
              <a:t>Self- </a:t>
            </a:r>
            <a:r>
              <a:rPr lang="fr-BE" b="1" dirty="0" err="1">
                <a:solidFill>
                  <a:srgbClr val="565967"/>
                </a:solidFill>
              </a:rPr>
              <a:t>Assessment</a:t>
            </a:r>
            <a:r>
              <a:rPr lang="fr-BE" b="1" dirty="0">
                <a:solidFill>
                  <a:srgbClr val="565967"/>
                </a:solidFill>
              </a:rPr>
              <a:t> </a:t>
            </a:r>
            <a:br>
              <a:rPr lang="fr-BE" b="1" dirty="0">
                <a:solidFill>
                  <a:srgbClr val="565967"/>
                </a:solidFill>
              </a:rPr>
            </a:br>
            <a:r>
              <a:rPr lang="fr-BE" b="1" i="1" dirty="0">
                <a:solidFill>
                  <a:schemeClr val="accent1"/>
                </a:solidFill>
              </a:rPr>
              <a:t>(and feedback </a:t>
            </a:r>
            <a:r>
              <a:rPr lang="fr-BE" b="1" i="1" dirty="0" err="1">
                <a:solidFill>
                  <a:schemeClr val="accent1"/>
                </a:solidFill>
              </a:rPr>
              <a:t>received</a:t>
            </a:r>
            <a:r>
              <a:rPr lang="fr-BE" b="1" i="1" dirty="0">
                <a:solidFill>
                  <a:schemeClr val="accent1"/>
                </a:solidFill>
              </a:rPr>
              <a:t>) </a:t>
            </a:r>
            <a:endParaRPr lang="en-GB" i="1" dirty="0">
              <a:solidFill>
                <a:schemeClr val="accent1"/>
              </a:solidFill>
            </a:endParaRPr>
          </a:p>
        </p:txBody>
      </p:sp>
      <p:sp>
        <p:nvSpPr>
          <p:cNvPr id="6" name="TextBox 5">
            <a:extLst>
              <a:ext uri="{FF2B5EF4-FFF2-40B4-BE49-F238E27FC236}">
                <a16:creationId xmlns:a16="http://schemas.microsoft.com/office/drawing/2014/main" id="{D9C468BF-B1D4-46DB-AC21-605A89202D0A}"/>
              </a:ext>
            </a:extLst>
          </p:cNvPr>
          <p:cNvSpPr txBox="1"/>
          <p:nvPr/>
        </p:nvSpPr>
        <p:spPr>
          <a:xfrm>
            <a:off x="334232" y="2765604"/>
            <a:ext cx="2638198" cy="507831"/>
          </a:xfrm>
          <a:prstGeom prst="rect">
            <a:avLst/>
          </a:prstGeom>
          <a:noFill/>
        </p:spPr>
        <p:txBody>
          <a:bodyPr wrap="square" rtlCol="0" anchor="t">
            <a:spAutoFit/>
          </a:bodyPr>
          <a:lstStyle/>
          <a:p>
            <a:pPr defTabSz="342900"/>
            <a:endParaRPr lang="en-US" sz="1350" dirty="0">
              <a:solidFill>
                <a:srgbClr val="F137B3"/>
              </a:solidFill>
              <a:latin typeface="Trebuchet MS (Body)"/>
            </a:endParaRPr>
          </a:p>
          <a:p>
            <a:pPr defTabSz="342900"/>
            <a:endParaRPr lang="en-US" sz="1350" dirty="0">
              <a:solidFill>
                <a:srgbClr val="C99ADE"/>
              </a:solidFill>
              <a:latin typeface="Trebuchet MS" panose="020B0603020202020204"/>
            </a:endParaRPr>
          </a:p>
        </p:txBody>
      </p:sp>
      <p:sp>
        <p:nvSpPr>
          <p:cNvPr id="8" name="Content Placeholder 2">
            <a:extLst>
              <a:ext uri="{FF2B5EF4-FFF2-40B4-BE49-F238E27FC236}">
                <a16:creationId xmlns:a16="http://schemas.microsoft.com/office/drawing/2014/main" id="{8CCA5D2B-F6F1-4C21-99B1-49B46AFF6489}"/>
              </a:ext>
            </a:extLst>
          </p:cNvPr>
          <p:cNvSpPr>
            <a:spLocks noGrp="1"/>
          </p:cNvSpPr>
          <p:nvPr>
            <p:ph idx="1"/>
          </p:nvPr>
        </p:nvSpPr>
        <p:spPr>
          <a:xfrm>
            <a:off x="276742" y="2305050"/>
            <a:ext cx="6721475" cy="3226375"/>
          </a:xfrm>
        </p:spPr>
        <p:txBody>
          <a:bodyPr>
            <a:normAutofit fontScale="85000" lnSpcReduction="10000"/>
          </a:bodyPr>
          <a:lstStyle/>
          <a:p>
            <a:pPr marL="0" indent="0" algn="just">
              <a:buNone/>
            </a:pPr>
            <a:endParaRPr lang="en-GB" sz="1575" b="1" dirty="0">
              <a:solidFill>
                <a:srgbClr val="7981AB"/>
              </a:solidFill>
              <a:latin typeface="+mj-lt"/>
            </a:endParaRPr>
          </a:p>
          <a:p>
            <a:r>
              <a:rPr lang="fr-BE" sz="1575" b="1" dirty="0">
                <a:solidFill>
                  <a:srgbClr val="7981AB"/>
                </a:solidFill>
                <a:latin typeface="Calibri" panose="020F0502020204030204" pitchFamily="34" charset="0"/>
                <a:cs typeface="Calibri" panose="020F0502020204030204" pitchFamily="34" charset="0"/>
              </a:rPr>
              <a:t> </a:t>
            </a:r>
            <a:r>
              <a:rPr lang="fr-BE" sz="1575" b="1" dirty="0" err="1">
                <a:solidFill>
                  <a:srgbClr val="7981AB"/>
                </a:solidFill>
                <a:latin typeface="Calibri" panose="020F0502020204030204" pitchFamily="34" charset="0"/>
                <a:cs typeface="Calibri" panose="020F0502020204030204" pitchFamily="34" charset="0"/>
              </a:rPr>
              <a:t>Thought</a:t>
            </a:r>
            <a:r>
              <a:rPr lang="fr-BE" sz="1575" b="1" dirty="0">
                <a:solidFill>
                  <a:srgbClr val="7981AB"/>
                </a:solidFill>
                <a:latin typeface="Calibri" panose="020F0502020204030204" pitchFamily="34" charset="0"/>
                <a:cs typeface="Calibri" panose="020F0502020204030204" pitchFamily="34" charset="0"/>
              </a:rPr>
              <a:t> of the message and </a:t>
            </a:r>
            <a:r>
              <a:rPr lang="fr-BE" sz="1575" b="1" dirty="0" err="1">
                <a:solidFill>
                  <a:srgbClr val="7981AB"/>
                </a:solidFill>
                <a:latin typeface="Calibri" panose="020F0502020204030204" pitchFamily="34" charset="0"/>
                <a:cs typeface="Calibri" panose="020F0502020204030204" pitchFamily="34" charset="0"/>
              </a:rPr>
              <a:t>managed</a:t>
            </a:r>
            <a:r>
              <a:rPr lang="fr-BE" sz="1575" b="1" dirty="0">
                <a:solidFill>
                  <a:srgbClr val="7981AB"/>
                </a:solidFill>
                <a:latin typeface="Calibri" panose="020F0502020204030204" pitchFamily="34" charset="0"/>
                <a:cs typeface="Calibri" panose="020F0502020204030204" pitchFamily="34" charset="0"/>
              </a:rPr>
              <a:t>       * </a:t>
            </a:r>
            <a:r>
              <a:rPr lang="fr-BE" sz="1575" b="1" dirty="0" err="1">
                <a:solidFill>
                  <a:srgbClr val="7981AB"/>
                </a:solidFill>
                <a:latin typeface="Calibri" panose="020F0502020204030204" pitchFamily="34" charset="0"/>
                <a:cs typeface="Calibri" panose="020F0502020204030204" pitchFamily="34" charset="0"/>
              </a:rPr>
              <a:t>Thought</a:t>
            </a:r>
            <a:r>
              <a:rPr lang="fr-BE" sz="1575" b="1" dirty="0">
                <a:solidFill>
                  <a:srgbClr val="7981AB"/>
                </a:solidFill>
                <a:latin typeface="Calibri" panose="020F0502020204030204" pitchFamily="34" charset="0"/>
                <a:cs typeface="Calibri" panose="020F0502020204030204" pitchFamily="34" charset="0"/>
              </a:rPr>
              <a:t> </a:t>
            </a:r>
            <a:r>
              <a:rPr lang="fr-BE" sz="1575" b="1" dirty="0" err="1">
                <a:solidFill>
                  <a:srgbClr val="7981AB"/>
                </a:solidFill>
                <a:latin typeface="Calibri" panose="020F0502020204030204" pitchFamily="34" charset="0"/>
                <a:cs typeface="Calibri" panose="020F0502020204030204" pitchFamily="34" charset="0"/>
              </a:rPr>
              <a:t>we</a:t>
            </a:r>
            <a:r>
              <a:rPr lang="fr-BE" sz="1575" b="1" dirty="0">
                <a:solidFill>
                  <a:srgbClr val="7981AB"/>
                </a:solidFill>
                <a:latin typeface="Calibri" panose="020F0502020204030204" pitchFamily="34" charset="0"/>
                <a:cs typeface="Calibri" panose="020F0502020204030204" pitchFamily="34" charset="0"/>
              </a:rPr>
              <a:t> </a:t>
            </a:r>
            <a:r>
              <a:rPr lang="fr-BE" sz="1575" b="1" dirty="0" err="1">
                <a:solidFill>
                  <a:srgbClr val="7981AB"/>
                </a:solidFill>
                <a:latin typeface="Calibri" panose="020F0502020204030204" pitchFamily="34" charset="0"/>
                <a:cs typeface="Calibri" panose="020F0502020204030204" pitchFamily="34" charset="0"/>
              </a:rPr>
              <a:t>could</a:t>
            </a:r>
            <a:r>
              <a:rPr lang="fr-BE" sz="1575" b="1" dirty="0">
                <a:solidFill>
                  <a:srgbClr val="7981AB"/>
                </a:solidFill>
                <a:latin typeface="Calibri" panose="020F0502020204030204" pitchFamily="34" charset="0"/>
                <a:cs typeface="Calibri" panose="020F0502020204030204" pitchFamily="34" charset="0"/>
              </a:rPr>
              <a:t> </a:t>
            </a:r>
            <a:r>
              <a:rPr lang="fr-BE" sz="1575" b="1" dirty="0" err="1">
                <a:solidFill>
                  <a:srgbClr val="7981AB"/>
                </a:solidFill>
                <a:latin typeface="Calibri" panose="020F0502020204030204" pitchFamily="34" charset="0"/>
                <a:cs typeface="Calibri" panose="020F0502020204030204" pitchFamily="34" charset="0"/>
              </a:rPr>
              <a:t>reach</a:t>
            </a:r>
            <a:r>
              <a:rPr lang="fr-BE" sz="1575" b="1" dirty="0">
                <a:solidFill>
                  <a:srgbClr val="7981AB"/>
                </a:solidFill>
                <a:latin typeface="Calibri" panose="020F0502020204030204" pitchFamily="34" charset="0"/>
                <a:cs typeface="Calibri" panose="020F0502020204030204" pitchFamily="34" charset="0"/>
              </a:rPr>
              <a:t> out to </a:t>
            </a:r>
            <a:r>
              <a:rPr lang="fr-BE" sz="1575" b="1" dirty="0" err="1">
                <a:solidFill>
                  <a:srgbClr val="7981AB"/>
                </a:solidFill>
                <a:latin typeface="Calibri" panose="020F0502020204030204" pitchFamily="34" charset="0"/>
                <a:cs typeface="Calibri" panose="020F0502020204030204" pitchFamily="34" charset="0"/>
              </a:rPr>
              <a:t>everyone</a:t>
            </a:r>
            <a:r>
              <a:rPr lang="fr-BE" sz="1575" b="1" dirty="0">
                <a:solidFill>
                  <a:srgbClr val="7981AB"/>
                </a:solidFill>
                <a:latin typeface="Calibri" panose="020F0502020204030204" pitchFamily="34" charset="0"/>
                <a:cs typeface="Calibri" panose="020F0502020204030204" pitchFamily="34" charset="0"/>
              </a:rPr>
              <a:t> </a:t>
            </a:r>
          </a:p>
          <a:p>
            <a:pPr marL="0" indent="0">
              <a:buNone/>
            </a:pPr>
            <a:r>
              <a:rPr lang="fr-BE" sz="1575" b="1" dirty="0">
                <a:solidFill>
                  <a:srgbClr val="7981AB"/>
                </a:solidFill>
                <a:latin typeface="Calibri" panose="020F0502020204030204" pitchFamily="34" charset="0"/>
                <a:cs typeface="Calibri" panose="020F0502020204030204" pitchFamily="34" charset="0"/>
              </a:rPr>
              <a:t>to </a:t>
            </a:r>
            <a:r>
              <a:rPr lang="fr-BE" sz="1575" b="1" dirty="0" err="1">
                <a:solidFill>
                  <a:srgbClr val="7981AB"/>
                </a:solidFill>
                <a:latin typeface="Calibri" panose="020F0502020204030204" pitchFamily="34" charset="0"/>
                <a:cs typeface="Calibri" panose="020F0502020204030204" pitchFamily="34" charset="0"/>
              </a:rPr>
              <a:t>make</a:t>
            </a:r>
            <a:r>
              <a:rPr lang="fr-BE" sz="1575" b="1" dirty="0">
                <a:solidFill>
                  <a:srgbClr val="7981AB"/>
                </a:solidFill>
                <a:latin typeface="Calibri" panose="020F0502020204030204" pitchFamily="34" charset="0"/>
                <a:cs typeface="Calibri" panose="020F0502020204030204" pitchFamily="34" charset="0"/>
              </a:rPr>
              <a:t> </a:t>
            </a:r>
            <a:r>
              <a:rPr lang="fr-BE" sz="1575" b="1" dirty="0" err="1">
                <a:solidFill>
                  <a:srgbClr val="7981AB"/>
                </a:solidFill>
                <a:latin typeface="Calibri" panose="020F0502020204030204" pitchFamily="34" charset="0"/>
                <a:cs typeface="Calibri" panose="020F0502020204030204" pitchFamily="34" charset="0"/>
              </a:rPr>
              <a:t>it</a:t>
            </a:r>
            <a:r>
              <a:rPr lang="fr-BE" sz="1575" b="1" dirty="0">
                <a:solidFill>
                  <a:srgbClr val="7981AB"/>
                </a:solidFill>
                <a:latin typeface="Calibri" panose="020F0502020204030204" pitchFamily="34" charset="0"/>
                <a:cs typeface="Calibri" panose="020F0502020204030204" pitchFamily="34" charset="0"/>
              </a:rPr>
              <a:t> as simple as possible                            </a:t>
            </a:r>
            <a:r>
              <a:rPr lang="fr-BE" sz="1575" b="1" i="1" dirty="0">
                <a:solidFill>
                  <a:srgbClr val="7981AB"/>
                </a:solidFill>
                <a:latin typeface="Calibri" panose="020F0502020204030204" pitchFamily="34" charset="0"/>
                <a:cs typeface="Calibri" panose="020F0502020204030204" pitchFamily="34" charset="0"/>
              </a:rPr>
              <a:t>(but </a:t>
            </a:r>
            <a:r>
              <a:rPr lang="fr-BE" sz="1575" b="1" i="1" dirty="0" err="1">
                <a:solidFill>
                  <a:srgbClr val="7981AB"/>
                </a:solidFill>
                <a:latin typeface="Calibri" panose="020F0502020204030204" pitchFamily="34" charset="0"/>
                <a:cs typeface="Calibri" panose="020F0502020204030204" pitchFamily="34" charset="0"/>
              </a:rPr>
              <a:t>we</a:t>
            </a:r>
            <a:r>
              <a:rPr lang="fr-BE" sz="1575" b="1" i="1" dirty="0">
                <a:solidFill>
                  <a:srgbClr val="7981AB"/>
                </a:solidFill>
                <a:latin typeface="Calibri" panose="020F0502020204030204" pitchFamily="34" charset="0"/>
                <a:cs typeface="Calibri" panose="020F0502020204030204" pitchFamily="34" charset="0"/>
              </a:rPr>
              <a:t> </a:t>
            </a:r>
            <a:r>
              <a:rPr lang="fr-BE" sz="1575" b="1" i="1" dirty="0" err="1">
                <a:solidFill>
                  <a:srgbClr val="7981AB"/>
                </a:solidFill>
                <a:latin typeface="Calibri" panose="020F0502020204030204" pitchFamily="34" charset="0"/>
                <a:cs typeface="Calibri" panose="020F0502020204030204" pitchFamily="34" charset="0"/>
              </a:rPr>
              <a:t>couldn’t</a:t>
            </a:r>
            <a:r>
              <a:rPr lang="fr-BE" sz="1575" b="1" i="1" dirty="0">
                <a:solidFill>
                  <a:srgbClr val="7981AB"/>
                </a:solidFill>
                <a:latin typeface="Calibri" panose="020F0502020204030204" pitchFamily="34" charset="0"/>
                <a:cs typeface="Calibri" panose="020F0502020204030204" pitchFamily="34" charset="0"/>
              </a:rPr>
              <a:t>!) </a:t>
            </a:r>
          </a:p>
          <a:p>
            <a:r>
              <a:rPr lang="fr-BE" sz="1575" b="1" dirty="0" err="1">
                <a:solidFill>
                  <a:srgbClr val="7981AB"/>
                </a:solidFill>
                <a:latin typeface="Calibri" panose="020F0502020204030204" pitchFamily="34" charset="0"/>
                <a:cs typeface="Calibri" panose="020F0502020204030204" pitchFamily="34" charset="0"/>
              </a:rPr>
              <a:t>Had</a:t>
            </a:r>
            <a:r>
              <a:rPr lang="fr-BE" sz="1575" b="1" dirty="0">
                <a:solidFill>
                  <a:srgbClr val="7981AB"/>
                </a:solidFill>
                <a:latin typeface="Calibri" panose="020F0502020204030204" pitchFamily="34" charset="0"/>
                <a:cs typeface="Calibri" panose="020F0502020204030204" pitchFamily="34" charset="0"/>
              </a:rPr>
              <a:t> a </a:t>
            </a:r>
            <a:r>
              <a:rPr lang="fr-BE" sz="1575" b="1" dirty="0" err="1">
                <a:solidFill>
                  <a:srgbClr val="7981AB"/>
                </a:solidFill>
                <a:latin typeface="Calibri" panose="020F0502020204030204" pitchFamily="34" charset="0"/>
                <a:cs typeface="Calibri" panose="020F0502020204030204" pitchFamily="34" charset="0"/>
              </a:rPr>
              <a:t>wide</a:t>
            </a:r>
            <a:r>
              <a:rPr lang="fr-BE" sz="1575" b="1" dirty="0">
                <a:solidFill>
                  <a:srgbClr val="7981AB"/>
                </a:solidFill>
                <a:latin typeface="Calibri" panose="020F0502020204030204" pitchFamily="34" charset="0"/>
                <a:cs typeface="Calibri" panose="020F0502020204030204" pitchFamily="34" charset="0"/>
              </a:rPr>
              <a:t> </a:t>
            </a:r>
            <a:r>
              <a:rPr lang="fr-BE" sz="1575" b="1" dirty="0" err="1">
                <a:solidFill>
                  <a:srgbClr val="7981AB"/>
                </a:solidFill>
                <a:latin typeface="Calibri" panose="020F0502020204030204" pitchFamily="34" charset="0"/>
                <a:cs typeface="Calibri" panose="020F0502020204030204" pitchFamily="34" charset="0"/>
              </a:rPr>
              <a:t>reach</a:t>
            </a:r>
            <a:r>
              <a:rPr lang="fr-BE" sz="1575" b="1" dirty="0">
                <a:solidFill>
                  <a:srgbClr val="7981AB"/>
                </a:solidFill>
                <a:latin typeface="Calibri" panose="020F0502020204030204" pitchFamily="34" charset="0"/>
                <a:cs typeface="Calibri" panose="020F0502020204030204" pitchFamily="34" charset="0"/>
              </a:rPr>
              <a:t> on social media                 * </a:t>
            </a:r>
            <a:r>
              <a:rPr lang="fr-BE" sz="1575" b="1" dirty="0" err="1">
                <a:solidFill>
                  <a:srgbClr val="7981AB"/>
                </a:solidFill>
                <a:latin typeface="Calibri" panose="020F0502020204030204" pitchFamily="34" charset="0"/>
                <a:cs typeface="Calibri" panose="020F0502020204030204" pitchFamily="34" charset="0"/>
              </a:rPr>
              <a:t>Did</a:t>
            </a:r>
            <a:r>
              <a:rPr lang="fr-BE" sz="1575" b="1" dirty="0">
                <a:solidFill>
                  <a:srgbClr val="7981AB"/>
                </a:solidFill>
                <a:latin typeface="Calibri" panose="020F0502020204030204" pitchFamily="34" charset="0"/>
                <a:cs typeface="Calibri" panose="020F0502020204030204" pitchFamily="34" charset="0"/>
              </a:rPr>
              <a:t> not </a:t>
            </a:r>
            <a:r>
              <a:rPr lang="fr-BE" sz="1575" b="1" dirty="0" err="1">
                <a:solidFill>
                  <a:srgbClr val="7981AB"/>
                </a:solidFill>
                <a:latin typeface="Calibri" panose="020F0502020204030204" pitchFamily="34" charset="0"/>
                <a:cs typeface="Calibri" panose="020F0502020204030204" pitchFamily="34" charset="0"/>
              </a:rPr>
              <a:t>formulate</a:t>
            </a:r>
            <a:r>
              <a:rPr lang="fr-BE" sz="1575" b="1" dirty="0">
                <a:solidFill>
                  <a:srgbClr val="7981AB"/>
                </a:solidFill>
                <a:latin typeface="Calibri" panose="020F0502020204030204" pitchFamily="34" charset="0"/>
                <a:cs typeface="Calibri" panose="020F0502020204030204" pitchFamily="34" charset="0"/>
              </a:rPr>
              <a:t> a </a:t>
            </a:r>
            <a:r>
              <a:rPr lang="fr-BE" sz="1575" b="1" dirty="0" err="1">
                <a:solidFill>
                  <a:srgbClr val="7981AB"/>
                </a:solidFill>
                <a:latin typeface="Calibri" panose="020F0502020204030204" pitchFamily="34" charset="0"/>
                <a:cs typeface="Calibri" panose="020F0502020204030204" pitchFamily="34" charset="0"/>
              </a:rPr>
              <a:t>clear</a:t>
            </a:r>
            <a:r>
              <a:rPr lang="fr-BE" sz="1575" b="1" dirty="0">
                <a:solidFill>
                  <a:srgbClr val="7981AB"/>
                </a:solidFill>
                <a:latin typeface="Calibri" panose="020F0502020204030204" pitchFamily="34" charset="0"/>
                <a:cs typeface="Calibri" panose="020F0502020204030204" pitchFamily="34" charset="0"/>
              </a:rPr>
              <a:t> call to action </a:t>
            </a:r>
          </a:p>
          <a:p>
            <a:pPr marL="0" indent="0">
              <a:buNone/>
            </a:pPr>
            <a:r>
              <a:rPr lang="fr-BE" sz="1575" b="1" dirty="0">
                <a:solidFill>
                  <a:srgbClr val="7981AB"/>
                </a:solidFill>
                <a:latin typeface="Calibri" panose="020F0502020204030204" pitchFamily="34" charset="0"/>
                <a:cs typeface="Calibri" panose="020F0502020204030204" pitchFamily="34" charset="0"/>
              </a:rPr>
              <a:t>+ lot of digital engagement &amp; </a:t>
            </a:r>
            <a:r>
              <a:rPr lang="fr-BE" sz="1575" b="1" dirty="0" err="1">
                <a:solidFill>
                  <a:srgbClr val="7981AB"/>
                </a:solidFill>
                <a:latin typeface="Calibri" panose="020F0502020204030204" pitchFamily="34" charset="0"/>
                <a:cs typeface="Calibri" panose="020F0502020204030204" pitchFamily="34" charset="0"/>
              </a:rPr>
              <a:t>reach</a:t>
            </a:r>
            <a:r>
              <a:rPr lang="fr-BE" sz="1575" b="1" dirty="0">
                <a:solidFill>
                  <a:srgbClr val="7981AB"/>
                </a:solidFill>
                <a:latin typeface="Calibri" panose="020F0502020204030204" pitchFamily="34" charset="0"/>
                <a:cs typeface="Calibri" panose="020F0502020204030204" pitchFamily="34" charset="0"/>
              </a:rPr>
              <a:t>                 </a:t>
            </a:r>
            <a:r>
              <a:rPr lang="fr-BE" sz="1575" b="1" i="1" dirty="0">
                <a:solidFill>
                  <a:srgbClr val="7981AB"/>
                </a:solidFill>
                <a:latin typeface="Calibri" panose="020F0502020204030204" pitchFamily="34" charset="0"/>
                <a:cs typeface="Calibri" panose="020F0502020204030204" pitchFamily="34" charset="0"/>
              </a:rPr>
              <a:t>    (A </a:t>
            </a:r>
            <a:r>
              <a:rPr lang="fr-BE" sz="1575" b="1" i="1" dirty="0" err="1">
                <a:solidFill>
                  <a:srgbClr val="7981AB"/>
                </a:solidFill>
                <a:latin typeface="Calibri" panose="020F0502020204030204" pitchFamily="34" charset="0"/>
                <a:cs typeface="Calibri" panose="020F0502020204030204" pitchFamily="34" charset="0"/>
              </a:rPr>
              <a:t>pledge</a:t>
            </a:r>
            <a:r>
              <a:rPr lang="fr-BE" sz="1575" b="1" i="1" dirty="0">
                <a:solidFill>
                  <a:srgbClr val="7981AB"/>
                </a:solidFill>
                <a:latin typeface="Calibri" panose="020F0502020204030204" pitchFamily="34" charset="0"/>
                <a:cs typeface="Calibri" panose="020F0502020204030204" pitchFamily="34" charset="0"/>
              </a:rPr>
              <a:t>? A </a:t>
            </a:r>
            <a:r>
              <a:rPr lang="fr-BE" sz="1575" b="1" i="1" dirty="0" err="1">
                <a:solidFill>
                  <a:srgbClr val="7981AB"/>
                </a:solidFill>
                <a:latin typeface="Calibri" panose="020F0502020204030204" pitchFamily="34" charset="0"/>
                <a:cs typeface="Calibri" panose="020F0502020204030204" pitchFamily="34" charset="0"/>
              </a:rPr>
              <a:t>petition</a:t>
            </a:r>
            <a:r>
              <a:rPr lang="fr-BE" sz="1575" b="1" i="1" dirty="0">
                <a:solidFill>
                  <a:srgbClr val="7981AB"/>
                </a:solidFill>
                <a:latin typeface="Calibri" panose="020F0502020204030204" pitchFamily="34" charset="0"/>
                <a:cs typeface="Calibri" panose="020F0502020204030204" pitchFamily="34" charset="0"/>
              </a:rPr>
              <a:t>? Something </a:t>
            </a:r>
            <a:r>
              <a:rPr lang="fr-BE" sz="1575" b="1" i="1" dirty="0" err="1">
                <a:solidFill>
                  <a:srgbClr val="7981AB"/>
                </a:solidFill>
                <a:latin typeface="Calibri" panose="020F0502020204030204" pitchFamily="34" charset="0"/>
                <a:cs typeface="Calibri" panose="020F0502020204030204" pitchFamily="34" charset="0"/>
              </a:rPr>
              <a:t>concrete</a:t>
            </a:r>
            <a:r>
              <a:rPr lang="fr-BE" sz="1575" b="1" i="1" dirty="0">
                <a:solidFill>
                  <a:srgbClr val="7981AB"/>
                </a:solidFill>
                <a:latin typeface="Calibri" panose="020F0502020204030204" pitchFamily="34" charset="0"/>
                <a:cs typeface="Calibri" panose="020F0502020204030204" pitchFamily="34" charset="0"/>
              </a:rPr>
              <a:t>!) </a:t>
            </a:r>
          </a:p>
          <a:p>
            <a:r>
              <a:rPr lang="fr-BE" sz="1575" b="1" dirty="0">
                <a:solidFill>
                  <a:srgbClr val="7981AB"/>
                </a:solidFill>
                <a:latin typeface="Calibri" panose="020F0502020204030204" pitchFamily="34" charset="0"/>
                <a:cs typeface="Calibri" panose="020F0502020204030204" pitchFamily="34" charset="0"/>
              </a:rPr>
              <a:t>Got </a:t>
            </a:r>
            <a:r>
              <a:rPr lang="fr-BE" sz="1575" b="1" dirty="0" err="1">
                <a:solidFill>
                  <a:srgbClr val="7981AB"/>
                </a:solidFill>
                <a:latin typeface="Calibri" panose="020F0502020204030204" pitchFamily="34" charset="0"/>
                <a:cs typeface="Calibri" panose="020F0502020204030204" pitchFamily="34" charset="0"/>
              </a:rPr>
              <a:t>policy</a:t>
            </a:r>
            <a:r>
              <a:rPr lang="fr-BE" sz="1575" b="1" dirty="0">
                <a:solidFill>
                  <a:srgbClr val="7981AB"/>
                </a:solidFill>
                <a:latin typeface="Calibri" panose="020F0502020204030204" pitchFamily="34" charset="0"/>
                <a:cs typeface="Calibri" panose="020F0502020204030204" pitchFamily="34" charset="0"/>
              </a:rPr>
              <a:t> </a:t>
            </a:r>
            <a:r>
              <a:rPr lang="fr-BE" sz="1575" b="1" dirty="0" err="1">
                <a:solidFill>
                  <a:srgbClr val="7981AB"/>
                </a:solidFill>
                <a:latin typeface="Calibri" panose="020F0502020204030204" pitchFamily="34" charset="0"/>
                <a:cs typeface="Calibri" panose="020F0502020204030204" pitchFamily="34" charset="0"/>
              </a:rPr>
              <a:t>makers</a:t>
            </a:r>
            <a:r>
              <a:rPr lang="fr-BE" sz="1575" b="1" dirty="0">
                <a:solidFill>
                  <a:srgbClr val="7981AB"/>
                </a:solidFill>
                <a:latin typeface="Calibri" panose="020F0502020204030204" pitchFamily="34" charset="0"/>
                <a:cs typeface="Calibri" panose="020F0502020204030204" pitchFamily="34" charset="0"/>
              </a:rPr>
              <a:t> </a:t>
            </a:r>
            <a:r>
              <a:rPr lang="fr-BE" sz="1575" b="1" dirty="0" err="1">
                <a:solidFill>
                  <a:srgbClr val="7981AB"/>
                </a:solidFill>
                <a:latin typeface="Calibri" panose="020F0502020204030204" pitchFamily="34" charset="0"/>
                <a:cs typeface="Calibri" panose="020F0502020204030204" pitchFamily="34" charset="0"/>
              </a:rPr>
              <a:t>involved</a:t>
            </a:r>
            <a:r>
              <a:rPr lang="fr-BE" sz="1575" b="1" dirty="0">
                <a:solidFill>
                  <a:srgbClr val="7981AB"/>
                </a:solidFill>
                <a:latin typeface="Calibri" panose="020F0502020204030204" pitchFamily="34" charset="0"/>
                <a:cs typeface="Calibri" panose="020F0502020204030204" pitchFamily="34" charset="0"/>
              </a:rPr>
              <a:t>                             * </a:t>
            </a:r>
            <a:r>
              <a:rPr lang="fr-BE" sz="1575" b="1" dirty="0" err="1">
                <a:solidFill>
                  <a:srgbClr val="7981AB"/>
                </a:solidFill>
                <a:latin typeface="Calibri" panose="020F0502020204030204" pitchFamily="34" charset="0"/>
                <a:cs typeface="Calibri" panose="020F0502020204030204" pitchFamily="34" charset="0"/>
              </a:rPr>
              <a:t>Did</a:t>
            </a:r>
            <a:r>
              <a:rPr lang="fr-BE" sz="1575" b="1" dirty="0">
                <a:solidFill>
                  <a:srgbClr val="7981AB"/>
                </a:solidFill>
                <a:latin typeface="Calibri" panose="020F0502020204030204" pitchFamily="34" charset="0"/>
                <a:cs typeface="Calibri" panose="020F0502020204030204" pitchFamily="34" charset="0"/>
              </a:rPr>
              <a:t> not set a </a:t>
            </a:r>
            <a:r>
              <a:rPr lang="fr-BE" sz="1575" b="1" dirty="0" err="1">
                <a:solidFill>
                  <a:srgbClr val="7981AB"/>
                </a:solidFill>
                <a:latin typeface="Calibri" panose="020F0502020204030204" pitchFamily="34" charset="0"/>
                <a:cs typeface="Calibri" panose="020F0502020204030204" pitchFamily="34" charset="0"/>
              </a:rPr>
              <a:t>clear</a:t>
            </a:r>
            <a:r>
              <a:rPr lang="fr-BE" sz="1575" b="1" dirty="0">
                <a:solidFill>
                  <a:srgbClr val="7981AB"/>
                </a:solidFill>
                <a:latin typeface="Calibri" panose="020F0502020204030204" pitchFamily="34" charset="0"/>
                <a:cs typeface="Calibri" panose="020F0502020204030204" pitchFamily="34" charset="0"/>
              </a:rPr>
              <a:t> time-frame                                  </a:t>
            </a:r>
          </a:p>
          <a:p>
            <a:r>
              <a:rPr lang="fr-BE" sz="1575" b="1" dirty="0">
                <a:solidFill>
                  <a:srgbClr val="7981AB"/>
                </a:solidFill>
                <a:latin typeface="Calibri" panose="020F0502020204030204" pitchFamily="34" charset="0"/>
                <a:cs typeface="Calibri" panose="020F0502020204030204" pitchFamily="34" charset="0"/>
              </a:rPr>
              <a:t>Got </a:t>
            </a:r>
            <a:r>
              <a:rPr lang="fr-BE" sz="1575" b="1" dirty="0" err="1">
                <a:solidFill>
                  <a:srgbClr val="7981AB"/>
                </a:solidFill>
                <a:latin typeface="Calibri" panose="020F0502020204030204" pitchFamily="34" charset="0"/>
                <a:cs typeface="Calibri" panose="020F0502020204030204" pitchFamily="34" charset="0"/>
              </a:rPr>
              <a:t>coverage</a:t>
            </a:r>
            <a:r>
              <a:rPr lang="fr-BE" sz="1575" b="1" dirty="0">
                <a:solidFill>
                  <a:srgbClr val="7981AB"/>
                </a:solidFill>
                <a:latin typeface="Calibri" panose="020F0502020204030204" pitchFamily="34" charset="0"/>
                <a:cs typeface="Calibri" panose="020F0502020204030204" pitchFamily="34" charset="0"/>
              </a:rPr>
              <a:t> in the media                              * Objectives </a:t>
            </a:r>
            <a:r>
              <a:rPr lang="fr-BE" sz="1575" b="1" dirty="0" err="1">
                <a:solidFill>
                  <a:srgbClr val="7981AB"/>
                </a:solidFill>
                <a:latin typeface="Calibri" panose="020F0502020204030204" pitchFamily="34" charset="0"/>
                <a:cs typeface="Calibri" panose="020F0502020204030204" pitchFamily="34" charset="0"/>
              </a:rPr>
              <a:t>were</a:t>
            </a:r>
            <a:r>
              <a:rPr lang="fr-BE" sz="1575" b="1" dirty="0">
                <a:solidFill>
                  <a:srgbClr val="7981AB"/>
                </a:solidFill>
                <a:latin typeface="Calibri" panose="020F0502020204030204" pitchFamily="34" charset="0"/>
                <a:cs typeface="Calibri" panose="020F0502020204030204" pitchFamily="34" charset="0"/>
              </a:rPr>
              <a:t> good, but </a:t>
            </a:r>
            <a:r>
              <a:rPr lang="fr-BE" sz="1575" b="1" dirty="0" err="1">
                <a:solidFill>
                  <a:srgbClr val="7981AB"/>
                </a:solidFill>
                <a:latin typeface="Calibri" panose="020F0502020204030204" pitchFamily="34" charset="0"/>
                <a:cs typeface="Calibri" panose="020F0502020204030204" pitchFamily="34" charset="0"/>
              </a:rPr>
              <a:t>too</a:t>
            </a:r>
            <a:r>
              <a:rPr lang="fr-BE" sz="1575" b="1" dirty="0">
                <a:solidFill>
                  <a:srgbClr val="7981AB"/>
                </a:solidFill>
                <a:latin typeface="Calibri" panose="020F0502020204030204" pitchFamily="34" charset="0"/>
                <a:cs typeface="Calibri" panose="020F0502020204030204" pitchFamily="34" charset="0"/>
              </a:rPr>
              <a:t> </a:t>
            </a:r>
            <a:r>
              <a:rPr lang="fr-BE" sz="1575" b="1" dirty="0" err="1">
                <a:solidFill>
                  <a:srgbClr val="7981AB"/>
                </a:solidFill>
                <a:latin typeface="Calibri" panose="020F0502020204030204" pitchFamily="34" charset="0"/>
                <a:cs typeface="Calibri" panose="020F0502020204030204" pitchFamily="34" charset="0"/>
              </a:rPr>
              <a:t>general</a:t>
            </a:r>
            <a:r>
              <a:rPr lang="fr-BE" sz="1575" b="1" dirty="0">
                <a:solidFill>
                  <a:srgbClr val="7981AB"/>
                </a:solidFill>
                <a:latin typeface="Calibri" panose="020F0502020204030204" pitchFamily="34" charset="0"/>
                <a:cs typeface="Calibri" panose="020F0502020204030204" pitchFamily="34" charset="0"/>
              </a:rPr>
              <a:t> </a:t>
            </a:r>
          </a:p>
          <a:p>
            <a:r>
              <a:rPr lang="fr-BE" sz="1575" b="1" dirty="0" err="1">
                <a:solidFill>
                  <a:srgbClr val="7981AB"/>
                </a:solidFill>
                <a:latin typeface="Calibri" panose="020F0502020204030204" pitchFamily="34" charset="0"/>
                <a:cs typeface="Calibri" panose="020F0502020204030204" pitchFamily="34" charset="0"/>
              </a:rPr>
              <a:t>Created</a:t>
            </a:r>
            <a:r>
              <a:rPr lang="fr-BE" sz="1575" b="1" dirty="0">
                <a:solidFill>
                  <a:srgbClr val="7981AB"/>
                </a:solidFill>
                <a:latin typeface="Calibri" panose="020F0502020204030204" pitchFamily="34" charset="0"/>
                <a:cs typeface="Calibri" panose="020F0502020204030204" pitchFamily="34" charset="0"/>
              </a:rPr>
              <a:t> </a:t>
            </a:r>
            <a:r>
              <a:rPr lang="fr-BE" sz="1575" b="1" dirty="0" err="1">
                <a:solidFill>
                  <a:srgbClr val="7981AB"/>
                </a:solidFill>
                <a:latin typeface="Calibri" panose="020F0502020204030204" pitchFamily="34" charset="0"/>
                <a:cs typeface="Calibri" panose="020F0502020204030204" pitchFamily="34" charset="0"/>
              </a:rPr>
              <a:t>material</a:t>
            </a:r>
            <a:r>
              <a:rPr lang="fr-BE" sz="1575" b="1" dirty="0">
                <a:solidFill>
                  <a:srgbClr val="7981AB"/>
                </a:solidFill>
                <a:latin typeface="Calibri" panose="020F0502020204030204" pitchFamily="34" charset="0"/>
                <a:cs typeface="Calibri" panose="020F0502020204030204" pitchFamily="34" charset="0"/>
              </a:rPr>
              <a:t> </a:t>
            </a:r>
            <a:r>
              <a:rPr lang="fr-BE" sz="1575" b="1" dirty="0" err="1">
                <a:solidFill>
                  <a:srgbClr val="7981AB"/>
                </a:solidFill>
                <a:latin typeface="Calibri" panose="020F0502020204030204" pitchFamily="34" charset="0"/>
                <a:cs typeface="Calibri" panose="020F0502020204030204" pitchFamily="34" charset="0"/>
              </a:rPr>
              <a:t>easy</a:t>
            </a:r>
            <a:r>
              <a:rPr lang="fr-BE" sz="1575" b="1" dirty="0">
                <a:solidFill>
                  <a:srgbClr val="7981AB"/>
                </a:solidFill>
                <a:latin typeface="Calibri" panose="020F0502020204030204" pitchFamily="34" charset="0"/>
                <a:cs typeface="Calibri" panose="020F0502020204030204" pitchFamily="34" charset="0"/>
              </a:rPr>
              <a:t> to </a:t>
            </a:r>
            <a:r>
              <a:rPr lang="fr-BE" sz="1575" b="1" dirty="0" err="1">
                <a:solidFill>
                  <a:srgbClr val="7981AB"/>
                </a:solidFill>
                <a:latin typeface="Calibri" panose="020F0502020204030204" pitchFamily="34" charset="0"/>
                <a:cs typeface="Calibri" panose="020F0502020204030204" pitchFamily="34" charset="0"/>
              </a:rPr>
              <a:t>replicate</a:t>
            </a:r>
            <a:r>
              <a:rPr lang="fr-BE" sz="1575" b="1" dirty="0">
                <a:solidFill>
                  <a:srgbClr val="7981AB"/>
                </a:solidFill>
                <a:latin typeface="Calibri" panose="020F0502020204030204" pitchFamily="34" charset="0"/>
                <a:cs typeface="Calibri" panose="020F0502020204030204" pitchFamily="34" charset="0"/>
              </a:rPr>
              <a:t> for            </a:t>
            </a:r>
            <a:r>
              <a:rPr lang="fr-BE" sz="1575" b="1" i="1" dirty="0">
                <a:solidFill>
                  <a:srgbClr val="7981AB"/>
                </a:solidFill>
                <a:latin typeface="Calibri" panose="020F0502020204030204" pitchFamily="34" charset="0"/>
                <a:cs typeface="Calibri" panose="020F0502020204030204" pitchFamily="34" charset="0"/>
              </a:rPr>
              <a:t>(</a:t>
            </a:r>
            <a:r>
              <a:rPr lang="fr-BE" sz="1575" b="1" i="1" dirty="0" err="1">
                <a:solidFill>
                  <a:srgbClr val="7981AB"/>
                </a:solidFill>
                <a:latin typeface="Calibri" panose="020F0502020204030204" pitchFamily="34" charset="0"/>
                <a:cs typeface="Calibri" panose="020F0502020204030204" pitchFamily="34" charset="0"/>
              </a:rPr>
              <a:t>lack</a:t>
            </a:r>
            <a:r>
              <a:rPr lang="fr-BE" sz="1575" b="1" i="1" dirty="0">
                <a:solidFill>
                  <a:srgbClr val="7981AB"/>
                </a:solidFill>
                <a:latin typeface="Calibri" panose="020F0502020204030204" pitchFamily="34" charset="0"/>
                <a:cs typeface="Calibri" panose="020F0502020204030204" pitchFamily="34" charset="0"/>
              </a:rPr>
              <a:t> of </a:t>
            </a:r>
            <a:r>
              <a:rPr lang="fr-BE" sz="1575" b="1" i="1" dirty="0" err="1">
                <a:solidFill>
                  <a:srgbClr val="7981AB"/>
                </a:solidFill>
                <a:latin typeface="Calibri" panose="020F0502020204030204" pitchFamily="34" charset="0"/>
                <a:cs typeface="Calibri" panose="020F0502020204030204" pitchFamily="34" charset="0"/>
              </a:rPr>
              <a:t>specific</a:t>
            </a:r>
            <a:r>
              <a:rPr lang="fr-BE" sz="1575" b="1" i="1" dirty="0">
                <a:solidFill>
                  <a:srgbClr val="7981AB"/>
                </a:solidFill>
                <a:latin typeface="Calibri" panose="020F0502020204030204" pitchFamily="34" charset="0"/>
                <a:cs typeface="Calibri" panose="020F0502020204030204" pitchFamily="34" charset="0"/>
              </a:rPr>
              <a:t> objectives) </a:t>
            </a:r>
          </a:p>
          <a:p>
            <a:pPr marL="0" indent="0">
              <a:buNone/>
            </a:pPr>
            <a:r>
              <a:rPr lang="fr-BE" sz="1575" b="1" dirty="0" err="1">
                <a:solidFill>
                  <a:srgbClr val="7981AB"/>
                </a:solidFill>
                <a:latin typeface="Calibri" panose="020F0502020204030204" pitchFamily="34" charset="0"/>
                <a:cs typeface="Calibri" panose="020F0502020204030204" pitchFamily="34" charset="0"/>
              </a:rPr>
              <a:t>our</a:t>
            </a:r>
            <a:r>
              <a:rPr lang="fr-BE" sz="1575" b="1" dirty="0">
                <a:solidFill>
                  <a:srgbClr val="7981AB"/>
                </a:solidFill>
                <a:latin typeface="Calibri" panose="020F0502020204030204" pitchFamily="34" charset="0"/>
                <a:cs typeface="Calibri" panose="020F0502020204030204" pitchFamily="34" charset="0"/>
              </a:rPr>
              <a:t> </a:t>
            </a:r>
            <a:r>
              <a:rPr lang="fr-BE" sz="1575" b="1" dirty="0" err="1">
                <a:solidFill>
                  <a:srgbClr val="7981AB"/>
                </a:solidFill>
                <a:latin typeface="Calibri" panose="020F0502020204030204" pitchFamily="34" charset="0"/>
                <a:cs typeface="Calibri" panose="020F0502020204030204" pitchFamily="34" charset="0"/>
              </a:rPr>
              <a:t>members</a:t>
            </a:r>
            <a:r>
              <a:rPr lang="fr-BE" sz="1575" b="1" dirty="0">
                <a:solidFill>
                  <a:srgbClr val="7981AB"/>
                </a:solidFill>
                <a:latin typeface="Calibri" panose="020F0502020204030204" pitchFamily="34" charset="0"/>
                <a:cs typeface="Calibri" panose="020F0502020204030204" pitchFamily="34" charset="0"/>
              </a:rPr>
              <a:t> + translations                                  * </a:t>
            </a:r>
            <a:r>
              <a:rPr lang="fr-BE" sz="1575" b="1" dirty="0" err="1">
                <a:solidFill>
                  <a:srgbClr val="7981AB"/>
                </a:solidFill>
                <a:latin typeface="Calibri" panose="020F0502020204030204" pitchFamily="34" charset="0"/>
                <a:cs typeface="Calibri" panose="020F0502020204030204" pitchFamily="34" charset="0"/>
              </a:rPr>
              <a:t>Did</a:t>
            </a:r>
            <a:r>
              <a:rPr lang="fr-BE" sz="1575" b="1" dirty="0">
                <a:solidFill>
                  <a:srgbClr val="7981AB"/>
                </a:solidFill>
                <a:latin typeface="Calibri" panose="020F0502020204030204" pitchFamily="34" charset="0"/>
                <a:cs typeface="Calibri" panose="020F0502020204030204" pitchFamily="34" charset="0"/>
              </a:rPr>
              <a:t> not </a:t>
            </a:r>
            <a:r>
              <a:rPr lang="fr-BE" sz="1575" b="1" dirty="0" err="1">
                <a:solidFill>
                  <a:srgbClr val="7981AB"/>
                </a:solidFill>
                <a:latin typeface="Calibri" panose="020F0502020204030204" pitchFamily="34" charset="0"/>
                <a:cs typeface="Calibri" panose="020F0502020204030204" pitchFamily="34" charset="0"/>
              </a:rPr>
              <a:t>think</a:t>
            </a:r>
            <a:r>
              <a:rPr lang="fr-BE" sz="1575" b="1" dirty="0">
                <a:solidFill>
                  <a:srgbClr val="7981AB"/>
                </a:solidFill>
                <a:latin typeface="Calibri" panose="020F0502020204030204" pitchFamily="34" charset="0"/>
                <a:cs typeface="Calibri" panose="020F0502020204030204" pitchFamily="34" charset="0"/>
              </a:rPr>
              <a:t> </a:t>
            </a:r>
            <a:r>
              <a:rPr lang="fr-BE" sz="1575" b="1" dirty="0" err="1">
                <a:solidFill>
                  <a:srgbClr val="7981AB"/>
                </a:solidFill>
                <a:latin typeface="Calibri" panose="020F0502020204030204" pitchFamily="34" charset="0"/>
                <a:cs typeface="Calibri" panose="020F0502020204030204" pitchFamily="34" charset="0"/>
              </a:rPr>
              <a:t>enough</a:t>
            </a:r>
            <a:r>
              <a:rPr lang="fr-BE" sz="1575" b="1" dirty="0">
                <a:solidFill>
                  <a:srgbClr val="7981AB"/>
                </a:solidFill>
                <a:latin typeface="Calibri" panose="020F0502020204030204" pitchFamily="34" charset="0"/>
                <a:cs typeface="Calibri" panose="020F0502020204030204" pitchFamily="34" charset="0"/>
              </a:rPr>
              <a:t> of </a:t>
            </a:r>
            <a:r>
              <a:rPr lang="fr-BE" sz="1575" b="1" dirty="0" err="1">
                <a:solidFill>
                  <a:srgbClr val="7981AB"/>
                </a:solidFill>
                <a:latin typeface="Calibri" panose="020F0502020204030204" pitchFamily="34" charset="0"/>
                <a:cs typeface="Calibri" panose="020F0502020204030204" pitchFamily="34" charset="0"/>
              </a:rPr>
              <a:t>measurement</a:t>
            </a:r>
            <a:r>
              <a:rPr lang="fr-BE" sz="1575" b="1" dirty="0">
                <a:solidFill>
                  <a:srgbClr val="7981AB"/>
                </a:solidFill>
                <a:latin typeface="Calibri" panose="020F0502020204030204" pitchFamily="34" charset="0"/>
                <a:cs typeface="Calibri" panose="020F0502020204030204" pitchFamily="34" charset="0"/>
              </a:rPr>
              <a:t> </a:t>
            </a:r>
          </a:p>
          <a:p>
            <a:r>
              <a:rPr lang="fr-BE" sz="1575" b="1" dirty="0">
                <a:solidFill>
                  <a:srgbClr val="7981AB"/>
                </a:solidFill>
                <a:latin typeface="Calibri" panose="020F0502020204030204" pitchFamily="34" charset="0"/>
                <a:cs typeface="Calibri" panose="020F0502020204030204" pitchFamily="34" charset="0"/>
              </a:rPr>
              <a:t>Gave </a:t>
            </a:r>
            <a:r>
              <a:rPr lang="fr-BE" sz="1575" b="1" dirty="0" err="1">
                <a:solidFill>
                  <a:srgbClr val="7981AB"/>
                </a:solidFill>
                <a:latin typeface="Calibri" panose="020F0502020204030204" pitchFamily="34" charset="0"/>
                <a:cs typeface="Calibri" panose="020F0502020204030204" pitchFamily="34" charset="0"/>
              </a:rPr>
              <a:t>freedom</a:t>
            </a:r>
            <a:r>
              <a:rPr lang="fr-BE" sz="1575" b="1" dirty="0">
                <a:solidFill>
                  <a:srgbClr val="7981AB"/>
                </a:solidFill>
                <a:latin typeface="Calibri" panose="020F0502020204030204" pitchFamily="34" charset="0"/>
                <a:cs typeface="Calibri" panose="020F0502020204030204" pitchFamily="34" charset="0"/>
              </a:rPr>
              <a:t> to </a:t>
            </a:r>
            <a:r>
              <a:rPr lang="fr-BE" sz="1575" b="1" dirty="0" err="1">
                <a:solidFill>
                  <a:srgbClr val="7981AB"/>
                </a:solidFill>
                <a:latin typeface="Calibri" panose="020F0502020204030204" pitchFamily="34" charset="0"/>
                <a:cs typeface="Calibri" panose="020F0502020204030204" pitchFamily="34" charset="0"/>
              </a:rPr>
              <a:t>our</a:t>
            </a:r>
            <a:r>
              <a:rPr lang="fr-BE" sz="1575" b="1" dirty="0">
                <a:solidFill>
                  <a:srgbClr val="7981AB"/>
                </a:solidFill>
                <a:latin typeface="Calibri" panose="020F0502020204030204" pitchFamily="34" charset="0"/>
                <a:cs typeface="Calibri" panose="020F0502020204030204" pitchFamily="34" charset="0"/>
              </a:rPr>
              <a:t> </a:t>
            </a:r>
            <a:r>
              <a:rPr lang="fr-BE" sz="1575" b="1" dirty="0" err="1">
                <a:solidFill>
                  <a:srgbClr val="7981AB"/>
                </a:solidFill>
                <a:latin typeface="Calibri" panose="020F0502020204030204" pitchFamily="34" charset="0"/>
                <a:cs typeface="Calibri" panose="020F0502020204030204" pitchFamily="34" charset="0"/>
              </a:rPr>
              <a:t>members</a:t>
            </a:r>
            <a:r>
              <a:rPr lang="fr-BE" sz="1575" b="1" dirty="0">
                <a:solidFill>
                  <a:srgbClr val="7981AB"/>
                </a:solidFill>
                <a:latin typeface="Calibri" panose="020F0502020204030204" pitchFamily="34" charset="0"/>
                <a:cs typeface="Calibri" panose="020F0502020204030204" pitchFamily="34" charset="0"/>
              </a:rPr>
              <a:t>                      and </a:t>
            </a:r>
            <a:r>
              <a:rPr lang="fr-BE" sz="1575" b="1" dirty="0" err="1">
                <a:solidFill>
                  <a:srgbClr val="7981AB"/>
                </a:solidFill>
                <a:latin typeface="Calibri" panose="020F0502020204030204" pitchFamily="34" charset="0"/>
                <a:cs typeface="Calibri" panose="020F0502020204030204" pitchFamily="34" charset="0"/>
              </a:rPr>
              <a:t>evaluation</a:t>
            </a:r>
            <a:r>
              <a:rPr lang="fr-BE" sz="1575" b="1" dirty="0">
                <a:solidFill>
                  <a:srgbClr val="7981AB"/>
                </a:solidFill>
                <a:latin typeface="Calibri" panose="020F0502020204030204" pitchFamily="34" charset="0"/>
                <a:cs typeface="Calibri" panose="020F0502020204030204" pitchFamily="34" charset="0"/>
              </a:rPr>
              <a:t> </a:t>
            </a:r>
          </a:p>
          <a:p>
            <a:pPr marL="0" indent="0">
              <a:buNone/>
            </a:pPr>
            <a:r>
              <a:rPr lang="fr-BE" sz="1575" b="1" dirty="0">
                <a:solidFill>
                  <a:srgbClr val="7981AB"/>
                </a:solidFill>
                <a:latin typeface="Calibri" panose="020F0502020204030204" pitchFamily="34" charset="0"/>
                <a:cs typeface="Calibri" panose="020F0502020204030204" pitchFamily="34" charset="0"/>
              </a:rPr>
              <a:t>for </a:t>
            </a:r>
            <a:r>
              <a:rPr lang="fr-BE" sz="1575" b="1" dirty="0" err="1">
                <a:solidFill>
                  <a:srgbClr val="7981AB"/>
                </a:solidFill>
                <a:latin typeface="Calibri" panose="020F0502020204030204" pitchFamily="34" charset="0"/>
                <a:cs typeface="Calibri" panose="020F0502020204030204" pitchFamily="34" charset="0"/>
              </a:rPr>
              <a:t>replication</a:t>
            </a:r>
            <a:r>
              <a:rPr lang="fr-BE" sz="1575" b="1" dirty="0">
                <a:solidFill>
                  <a:srgbClr val="7981AB"/>
                </a:solidFill>
                <a:latin typeface="Calibri" panose="020F0502020204030204" pitchFamily="34" charset="0"/>
                <a:cs typeface="Calibri" panose="020F0502020204030204" pitchFamily="34" charset="0"/>
              </a:rPr>
              <a:t> </a:t>
            </a:r>
            <a:r>
              <a:rPr lang="fr-BE" sz="1575" b="1" i="1" dirty="0">
                <a:solidFill>
                  <a:srgbClr val="7981AB"/>
                </a:solidFill>
                <a:latin typeface="Calibri" panose="020F0502020204030204" pitchFamily="34" charset="0"/>
                <a:cs typeface="Calibri" panose="020F0502020204030204" pitchFamily="34" charset="0"/>
              </a:rPr>
              <a:t>(and </a:t>
            </a:r>
            <a:r>
              <a:rPr lang="fr-BE" sz="1575" b="1" i="1" dirty="0" err="1">
                <a:solidFill>
                  <a:srgbClr val="7981AB"/>
                </a:solidFill>
                <a:latin typeface="Calibri" panose="020F0502020204030204" pitchFamily="34" charset="0"/>
                <a:cs typeface="Calibri" panose="020F0502020204030204" pitchFamily="34" charset="0"/>
              </a:rPr>
              <a:t>it</a:t>
            </a:r>
            <a:r>
              <a:rPr lang="fr-BE" sz="1575" b="1" i="1" dirty="0">
                <a:solidFill>
                  <a:srgbClr val="7981AB"/>
                </a:solidFill>
                <a:latin typeface="Calibri" panose="020F0502020204030204" pitchFamily="34" charset="0"/>
                <a:cs typeface="Calibri" panose="020F0502020204030204" pitchFamily="34" charset="0"/>
              </a:rPr>
              <a:t> </a:t>
            </a:r>
            <a:r>
              <a:rPr lang="fr-BE" sz="1575" b="1" i="1" dirty="0" err="1">
                <a:solidFill>
                  <a:srgbClr val="7981AB"/>
                </a:solidFill>
                <a:latin typeface="Calibri" panose="020F0502020204030204" pitchFamily="34" charset="0"/>
                <a:cs typeface="Calibri" panose="020F0502020204030204" pitchFamily="34" charset="0"/>
              </a:rPr>
              <a:t>worked</a:t>
            </a:r>
            <a:r>
              <a:rPr lang="fr-BE" sz="1575" b="1" i="1" dirty="0">
                <a:solidFill>
                  <a:srgbClr val="7981AB"/>
                </a:solidFill>
                <a:latin typeface="Calibri" panose="020F0502020204030204" pitchFamily="34" charset="0"/>
                <a:cs typeface="Calibri" panose="020F0502020204030204" pitchFamily="34" charset="0"/>
              </a:rPr>
              <a:t>...) </a:t>
            </a:r>
          </a:p>
          <a:p>
            <a:pPr marL="0" indent="0">
              <a:buNone/>
            </a:pPr>
            <a:endParaRPr lang="fr-BE" b="1" dirty="0">
              <a:solidFill>
                <a:srgbClr val="7981AB"/>
              </a:solidFill>
              <a:latin typeface="Calibri" panose="020F0502020204030204" pitchFamily="34" charset="0"/>
              <a:cs typeface="Calibri" panose="020F0502020204030204" pitchFamily="34" charset="0"/>
            </a:endParaRPr>
          </a:p>
          <a:p>
            <a:pPr marL="0" indent="0">
              <a:buNone/>
            </a:pPr>
            <a:endParaRPr lang="fr-BE" b="1" dirty="0">
              <a:solidFill>
                <a:srgbClr val="7981AB"/>
              </a:solidFill>
              <a:latin typeface="Calibri" panose="020F0502020204030204" pitchFamily="34" charset="0"/>
              <a:cs typeface="Calibri" panose="020F0502020204030204" pitchFamily="34" charset="0"/>
            </a:endParaRPr>
          </a:p>
          <a:p>
            <a:pPr marL="0" indent="0">
              <a:buNone/>
            </a:pPr>
            <a:endParaRPr lang="fr-BE" b="1" dirty="0">
              <a:solidFill>
                <a:srgbClr val="7981AB"/>
              </a:solidFill>
              <a:latin typeface="Calibri" panose="020F0502020204030204" pitchFamily="34" charset="0"/>
              <a:cs typeface="Calibri" panose="020F0502020204030204" pitchFamily="34" charset="0"/>
            </a:endParaRPr>
          </a:p>
          <a:p>
            <a:pPr marL="0" indent="0">
              <a:buNone/>
            </a:pPr>
            <a:endParaRPr lang="fr-BE" dirty="0"/>
          </a:p>
          <a:p>
            <a:pPr marL="0" indent="0">
              <a:buNone/>
            </a:pPr>
            <a:endParaRPr lang="fr-BE" dirty="0"/>
          </a:p>
          <a:p>
            <a:pPr marL="0" indent="0">
              <a:buNone/>
            </a:pPr>
            <a:endParaRPr lang="en-GB" dirty="0"/>
          </a:p>
        </p:txBody>
      </p:sp>
      <p:cxnSp>
        <p:nvCxnSpPr>
          <p:cNvPr id="3" name="Straight Connector 2">
            <a:extLst>
              <a:ext uri="{FF2B5EF4-FFF2-40B4-BE49-F238E27FC236}">
                <a16:creationId xmlns:a16="http://schemas.microsoft.com/office/drawing/2014/main" id="{B9C288A9-1A05-4E0E-B9BF-342F767DA120}"/>
              </a:ext>
            </a:extLst>
          </p:cNvPr>
          <p:cNvCxnSpPr/>
          <p:nvPr/>
        </p:nvCxnSpPr>
        <p:spPr>
          <a:xfrm>
            <a:off x="3489768" y="2552810"/>
            <a:ext cx="0" cy="2859056"/>
          </a:xfrm>
          <a:prstGeom prst="line">
            <a:avLst/>
          </a:prstGeom>
        </p:spPr>
        <p:style>
          <a:lnRef idx="1">
            <a:schemeClr val="accent1"/>
          </a:lnRef>
          <a:fillRef idx="0">
            <a:schemeClr val="accent1"/>
          </a:fillRef>
          <a:effectRef idx="0">
            <a:schemeClr val="accent1"/>
          </a:effectRef>
          <a:fontRef idx="minor">
            <a:schemeClr val="tx1"/>
          </a:fontRef>
        </p:style>
      </p:cxnSp>
      <p:sp>
        <p:nvSpPr>
          <p:cNvPr id="11" name="Title 4">
            <a:extLst>
              <a:ext uri="{FF2B5EF4-FFF2-40B4-BE49-F238E27FC236}">
                <a16:creationId xmlns:a16="http://schemas.microsoft.com/office/drawing/2014/main" id="{30F51516-5D06-4188-B9A5-52FA631BD50D}"/>
              </a:ext>
            </a:extLst>
          </p:cNvPr>
          <p:cNvSpPr txBox="1">
            <a:spLocks/>
          </p:cNvSpPr>
          <p:nvPr/>
        </p:nvSpPr>
        <p:spPr>
          <a:xfrm>
            <a:off x="234520" y="2229645"/>
            <a:ext cx="2737910" cy="323165"/>
          </a:xfrm>
          <a:prstGeom prst="rect">
            <a:avLst/>
          </a:prstGeom>
        </p:spPr>
        <p:txBody>
          <a:bodyPr vert="horz" wrap="square" lIns="68580" tIns="34290" rIns="68580" bIns="34290" rtlCol="0" anchor="t">
            <a:spAutoFit/>
          </a:bodyPr>
          <a:lstStyle>
            <a:lvl1pPr algn="l" defTabSz="457200" rtl="0" eaLnBrk="1" latinLnBrk="0" hangingPunct="1">
              <a:spcBef>
                <a:spcPct val="0"/>
              </a:spcBef>
              <a:buNone/>
              <a:defRPr sz="3600" kern="1200">
                <a:solidFill>
                  <a:schemeClr val="accent1">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defTabSz="342900"/>
            <a:r>
              <a:rPr lang="fr-BE" sz="1650" b="1" dirty="0" err="1">
                <a:solidFill>
                  <a:srgbClr val="565967"/>
                </a:solidFill>
                <a:latin typeface="Trebuchet MS" panose="020B0603020202020204"/>
              </a:rPr>
              <a:t>What</a:t>
            </a:r>
            <a:r>
              <a:rPr lang="fr-BE" sz="1650" b="1" dirty="0">
                <a:solidFill>
                  <a:srgbClr val="565967"/>
                </a:solidFill>
                <a:latin typeface="Trebuchet MS" panose="020B0603020202020204"/>
              </a:rPr>
              <a:t> </a:t>
            </a:r>
            <a:r>
              <a:rPr lang="fr-BE" sz="1650" b="1" dirty="0" err="1">
                <a:solidFill>
                  <a:srgbClr val="565967"/>
                </a:solidFill>
                <a:latin typeface="Trebuchet MS" panose="020B0603020202020204"/>
              </a:rPr>
              <a:t>we</a:t>
            </a:r>
            <a:r>
              <a:rPr lang="fr-BE" sz="1650" b="1" dirty="0">
                <a:solidFill>
                  <a:srgbClr val="565967"/>
                </a:solidFill>
                <a:latin typeface="Trebuchet MS" panose="020B0603020202020204"/>
              </a:rPr>
              <a:t> </a:t>
            </a:r>
            <a:r>
              <a:rPr lang="fr-BE" sz="1650" b="1" dirty="0" err="1">
                <a:solidFill>
                  <a:srgbClr val="565967"/>
                </a:solidFill>
                <a:latin typeface="Trebuchet MS" panose="020B0603020202020204"/>
              </a:rPr>
              <a:t>did</a:t>
            </a:r>
            <a:r>
              <a:rPr lang="fr-BE" sz="1650" b="1" dirty="0">
                <a:solidFill>
                  <a:srgbClr val="565967"/>
                </a:solidFill>
                <a:latin typeface="Trebuchet MS" panose="020B0603020202020204"/>
              </a:rPr>
              <a:t> </a:t>
            </a:r>
            <a:r>
              <a:rPr lang="fr-BE" sz="1650" b="1" dirty="0" err="1">
                <a:solidFill>
                  <a:srgbClr val="565967"/>
                </a:solidFill>
                <a:latin typeface="Trebuchet MS" panose="020B0603020202020204"/>
              </a:rPr>
              <a:t>well</a:t>
            </a:r>
            <a:endParaRPr lang="en-GB" sz="1650" dirty="0">
              <a:solidFill>
                <a:srgbClr val="565967"/>
              </a:solidFill>
              <a:latin typeface="Trebuchet MS" panose="020B0603020202020204"/>
            </a:endParaRPr>
          </a:p>
        </p:txBody>
      </p:sp>
      <p:sp>
        <p:nvSpPr>
          <p:cNvPr id="12" name="Title 4">
            <a:extLst>
              <a:ext uri="{FF2B5EF4-FFF2-40B4-BE49-F238E27FC236}">
                <a16:creationId xmlns:a16="http://schemas.microsoft.com/office/drawing/2014/main" id="{3FA011E2-C990-45CF-BB96-CD253B8833BC}"/>
              </a:ext>
            </a:extLst>
          </p:cNvPr>
          <p:cNvSpPr txBox="1">
            <a:spLocks/>
          </p:cNvSpPr>
          <p:nvPr/>
        </p:nvSpPr>
        <p:spPr>
          <a:xfrm>
            <a:off x="3736858" y="2229645"/>
            <a:ext cx="2737910" cy="323165"/>
          </a:xfrm>
          <a:prstGeom prst="rect">
            <a:avLst/>
          </a:prstGeom>
        </p:spPr>
        <p:txBody>
          <a:bodyPr vert="horz" wrap="square" lIns="68580" tIns="34290" rIns="68580" bIns="34290" rtlCol="0" anchor="t">
            <a:spAutoFit/>
          </a:bodyPr>
          <a:lstStyle>
            <a:lvl1pPr algn="l" defTabSz="457200" rtl="0" eaLnBrk="1" latinLnBrk="0" hangingPunct="1">
              <a:spcBef>
                <a:spcPct val="0"/>
              </a:spcBef>
              <a:buNone/>
              <a:defRPr sz="3600" kern="1200">
                <a:solidFill>
                  <a:schemeClr val="accent1">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defTabSz="342900"/>
            <a:r>
              <a:rPr lang="fr-BE" sz="1650" b="1" dirty="0" err="1">
                <a:solidFill>
                  <a:srgbClr val="565967"/>
                </a:solidFill>
                <a:latin typeface="Trebuchet MS" panose="020B0603020202020204"/>
              </a:rPr>
              <a:t>What</a:t>
            </a:r>
            <a:r>
              <a:rPr lang="fr-BE" sz="1650" b="1" dirty="0">
                <a:solidFill>
                  <a:srgbClr val="565967"/>
                </a:solidFill>
                <a:latin typeface="Trebuchet MS" panose="020B0603020202020204"/>
              </a:rPr>
              <a:t> </a:t>
            </a:r>
            <a:r>
              <a:rPr lang="fr-BE" sz="1650" b="1" dirty="0" err="1">
                <a:solidFill>
                  <a:srgbClr val="565967"/>
                </a:solidFill>
                <a:latin typeface="Trebuchet MS" panose="020B0603020202020204"/>
              </a:rPr>
              <a:t>we</a:t>
            </a:r>
            <a:r>
              <a:rPr lang="fr-BE" sz="1650" b="1" dirty="0">
                <a:solidFill>
                  <a:srgbClr val="565967"/>
                </a:solidFill>
                <a:latin typeface="Trebuchet MS" panose="020B0603020202020204"/>
              </a:rPr>
              <a:t> </a:t>
            </a:r>
            <a:r>
              <a:rPr lang="fr-BE" sz="1650" b="1" dirty="0" err="1">
                <a:solidFill>
                  <a:srgbClr val="565967"/>
                </a:solidFill>
                <a:latin typeface="Trebuchet MS" panose="020B0603020202020204"/>
              </a:rPr>
              <a:t>did</a:t>
            </a:r>
            <a:r>
              <a:rPr lang="fr-BE" sz="1650" b="1" dirty="0">
                <a:solidFill>
                  <a:srgbClr val="565967"/>
                </a:solidFill>
                <a:latin typeface="Trebuchet MS" panose="020B0603020202020204"/>
              </a:rPr>
              <a:t> not do </a:t>
            </a:r>
            <a:r>
              <a:rPr lang="fr-BE" sz="1650" b="1" dirty="0" err="1">
                <a:solidFill>
                  <a:srgbClr val="565967"/>
                </a:solidFill>
                <a:latin typeface="Trebuchet MS" panose="020B0603020202020204"/>
              </a:rPr>
              <a:t>well</a:t>
            </a:r>
            <a:endParaRPr lang="en-GB" sz="1650" dirty="0">
              <a:solidFill>
                <a:srgbClr val="565967"/>
              </a:solidFill>
              <a:latin typeface="Trebuchet MS" panose="020B0603020202020204"/>
            </a:endParaRPr>
          </a:p>
        </p:txBody>
      </p:sp>
    </p:spTree>
    <p:extLst>
      <p:ext uri="{BB962C8B-B14F-4D97-AF65-F5344CB8AC3E}">
        <p14:creationId xmlns:p14="http://schemas.microsoft.com/office/powerpoint/2010/main" val="2676022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948748" y="970899"/>
            <a:ext cx="1799035" cy="1334152"/>
          </a:xfrm>
          <a:prstGeom prst="rect">
            <a:avLst/>
          </a:prstGeom>
        </p:spPr>
      </p:pic>
      <p:sp>
        <p:nvSpPr>
          <p:cNvPr id="5" name="Title 4">
            <a:extLst>
              <a:ext uri="{FF2B5EF4-FFF2-40B4-BE49-F238E27FC236}">
                <a16:creationId xmlns:a16="http://schemas.microsoft.com/office/drawing/2014/main" id="{22F2AA76-91ED-4769-B1D2-6EE44BBBA207}"/>
              </a:ext>
            </a:extLst>
          </p:cNvPr>
          <p:cNvSpPr>
            <a:spLocks noGrp="1"/>
          </p:cNvSpPr>
          <p:nvPr>
            <p:ph type="title"/>
          </p:nvPr>
        </p:nvSpPr>
        <p:spPr>
          <a:xfrm>
            <a:off x="138113" y="1122760"/>
            <a:ext cx="5165453" cy="923330"/>
          </a:xfrm>
          <a:prstGeom prst="rect">
            <a:avLst/>
          </a:prstGeom>
        </p:spPr>
        <p:txBody>
          <a:bodyPr wrap="none">
            <a:spAutoFit/>
          </a:bodyPr>
          <a:lstStyle/>
          <a:p>
            <a:r>
              <a:rPr lang="fr-BE" b="1" dirty="0" err="1">
                <a:solidFill>
                  <a:srgbClr val="7981AB"/>
                </a:solidFill>
              </a:rPr>
              <a:t>Your</a:t>
            </a:r>
            <a:r>
              <a:rPr lang="fr-BE" b="1" dirty="0">
                <a:solidFill>
                  <a:srgbClr val="7981AB"/>
                </a:solidFill>
              </a:rPr>
              <a:t> </a:t>
            </a:r>
            <a:r>
              <a:rPr lang="fr-BE" b="1" dirty="0" err="1">
                <a:solidFill>
                  <a:srgbClr val="7981AB"/>
                </a:solidFill>
              </a:rPr>
              <a:t>campaign</a:t>
            </a:r>
            <a:r>
              <a:rPr lang="fr-BE" b="1" dirty="0">
                <a:solidFill>
                  <a:srgbClr val="7981AB"/>
                </a:solidFill>
              </a:rPr>
              <a:t> </a:t>
            </a:r>
            <a:r>
              <a:rPr lang="fr-BE" b="1" dirty="0" err="1">
                <a:solidFill>
                  <a:srgbClr val="7981AB"/>
                </a:solidFill>
              </a:rPr>
              <a:t>did</a:t>
            </a:r>
            <a:r>
              <a:rPr lang="fr-BE" b="1" dirty="0">
                <a:solidFill>
                  <a:srgbClr val="7981AB"/>
                </a:solidFill>
              </a:rPr>
              <a:t> not </a:t>
            </a:r>
            <a:r>
              <a:rPr lang="fr-BE" b="1" dirty="0" err="1">
                <a:solidFill>
                  <a:srgbClr val="7981AB"/>
                </a:solidFill>
              </a:rPr>
              <a:t>take</a:t>
            </a:r>
            <a:r>
              <a:rPr lang="fr-BE" b="1" dirty="0">
                <a:solidFill>
                  <a:srgbClr val="7981AB"/>
                </a:solidFill>
              </a:rPr>
              <a:t> off</a:t>
            </a:r>
            <a:br>
              <a:rPr lang="fr-BE" b="1" dirty="0">
                <a:solidFill>
                  <a:srgbClr val="7981AB"/>
                </a:solidFill>
              </a:rPr>
            </a:br>
            <a:r>
              <a:rPr lang="fr-BE" b="1" dirty="0" err="1">
                <a:solidFill>
                  <a:srgbClr val="565967"/>
                </a:solidFill>
              </a:rPr>
              <a:t>Why</a:t>
            </a:r>
            <a:r>
              <a:rPr lang="fr-BE" b="1" dirty="0">
                <a:solidFill>
                  <a:srgbClr val="565967"/>
                </a:solidFill>
              </a:rPr>
              <a:t>? </a:t>
            </a:r>
            <a:endParaRPr lang="en-GB" dirty="0">
              <a:solidFill>
                <a:srgbClr val="565967"/>
              </a:solidFill>
            </a:endParaRPr>
          </a:p>
        </p:txBody>
      </p:sp>
      <p:sp>
        <p:nvSpPr>
          <p:cNvPr id="6" name="TextBox 5">
            <a:extLst>
              <a:ext uri="{FF2B5EF4-FFF2-40B4-BE49-F238E27FC236}">
                <a16:creationId xmlns:a16="http://schemas.microsoft.com/office/drawing/2014/main" id="{D9C468BF-B1D4-46DB-AC21-605A89202D0A}"/>
              </a:ext>
            </a:extLst>
          </p:cNvPr>
          <p:cNvSpPr txBox="1"/>
          <p:nvPr/>
        </p:nvSpPr>
        <p:spPr>
          <a:xfrm>
            <a:off x="138113" y="2103031"/>
            <a:ext cx="4842882" cy="507831"/>
          </a:xfrm>
          <a:prstGeom prst="rect">
            <a:avLst/>
          </a:prstGeom>
          <a:noFill/>
        </p:spPr>
        <p:txBody>
          <a:bodyPr wrap="square" rtlCol="0" anchor="t">
            <a:spAutoFit/>
          </a:bodyPr>
          <a:lstStyle/>
          <a:p>
            <a:pPr defTabSz="342900"/>
            <a:endParaRPr lang="en-US" sz="1350" dirty="0">
              <a:solidFill>
                <a:srgbClr val="F137B3"/>
              </a:solidFill>
              <a:latin typeface="Trebuchet MS (Body)"/>
            </a:endParaRPr>
          </a:p>
          <a:p>
            <a:pPr defTabSz="342900"/>
            <a:endParaRPr lang="en-US" sz="1350" dirty="0">
              <a:solidFill>
                <a:srgbClr val="C99ADE"/>
              </a:solidFill>
              <a:latin typeface="Trebuchet MS" panose="020B0603020202020204"/>
            </a:endParaRPr>
          </a:p>
        </p:txBody>
      </p:sp>
      <p:sp>
        <p:nvSpPr>
          <p:cNvPr id="8" name="Content Placeholder 2">
            <a:extLst>
              <a:ext uri="{FF2B5EF4-FFF2-40B4-BE49-F238E27FC236}">
                <a16:creationId xmlns:a16="http://schemas.microsoft.com/office/drawing/2014/main" id="{8CCA5D2B-F6F1-4C21-99B1-49B46AFF6489}"/>
              </a:ext>
            </a:extLst>
          </p:cNvPr>
          <p:cNvSpPr>
            <a:spLocks noGrp="1"/>
          </p:cNvSpPr>
          <p:nvPr>
            <p:ph idx="1"/>
          </p:nvPr>
        </p:nvSpPr>
        <p:spPr>
          <a:xfrm>
            <a:off x="276742" y="2305050"/>
            <a:ext cx="6721475" cy="3226375"/>
          </a:xfrm>
        </p:spPr>
        <p:txBody>
          <a:bodyPr>
            <a:normAutofit/>
          </a:bodyPr>
          <a:lstStyle/>
          <a:p>
            <a:pPr marL="0" indent="0" algn="just">
              <a:buNone/>
            </a:pPr>
            <a:endParaRPr lang="en-GB" sz="1875" b="1" dirty="0">
              <a:solidFill>
                <a:srgbClr val="7981AB"/>
              </a:solidFill>
              <a:latin typeface="+mj-lt"/>
            </a:endParaRPr>
          </a:p>
          <a:p>
            <a:endParaRPr lang="en-GB" dirty="0"/>
          </a:p>
        </p:txBody>
      </p:sp>
      <p:sp>
        <p:nvSpPr>
          <p:cNvPr id="7" name="TextBox 6">
            <a:extLst>
              <a:ext uri="{FF2B5EF4-FFF2-40B4-BE49-F238E27FC236}">
                <a16:creationId xmlns:a16="http://schemas.microsoft.com/office/drawing/2014/main" id="{E7EFF2DB-5CAD-44F6-A12B-BB143DA8E12A}"/>
              </a:ext>
            </a:extLst>
          </p:cNvPr>
          <p:cNvSpPr txBox="1"/>
          <p:nvPr/>
        </p:nvSpPr>
        <p:spPr>
          <a:xfrm rot="20620558">
            <a:off x="478694" y="2147398"/>
            <a:ext cx="3928841" cy="1569660"/>
          </a:xfrm>
          <a:prstGeom prst="rect">
            <a:avLst/>
          </a:prstGeom>
          <a:noFill/>
        </p:spPr>
        <p:txBody>
          <a:bodyPr wrap="square" rtlCol="0" anchor="t">
            <a:spAutoFit/>
          </a:bodyPr>
          <a:lstStyle/>
          <a:p>
            <a:pPr algn="just" defTabSz="342900"/>
            <a:r>
              <a:rPr lang="en-GB" sz="1725" b="1" i="1" dirty="0">
                <a:solidFill>
                  <a:srgbClr val="7981AB"/>
                </a:solidFill>
                <a:latin typeface="Trebuchet MS (Body)"/>
              </a:rPr>
              <a:t>“The main reason why</a:t>
            </a:r>
          </a:p>
          <a:p>
            <a:pPr algn="just" defTabSz="342900"/>
            <a:r>
              <a:rPr lang="en-GB" sz="1725" b="1" i="1" dirty="0">
                <a:solidFill>
                  <a:srgbClr val="7981AB"/>
                </a:solidFill>
                <a:latin typeface="Trebuchet MS (Body)"/>
              </a:rPr>
              <a:t>communications efforts fail is that</a:t>
            </a:r>
          </a:p>
          <a:p>
            <a:pPr algn="just" defTabSz="342900"/>
            <a:r>
              <a:rPr lang="en-GB" sz="1725" b="1" i="1" dirty="0">
                <a:solidFill>
                  <a:srgbClr val="7981AB"/>
                </a:solidFill>
                <a:latin typeface="Trebuchet MS (Body)"/>
              </a:rPr>
              <a:t>they are not grounded on a clear</a:t>
            </a:r>
          </a:p>
          <a:p>
            <a:pPr algn="just" defTabSz="342900"/>
            <a:r>
              <a:rPr lang="en-GB" sz="1725" b="1" i="1" dirty="0">
                <a:solidFill>
                  <a:srgbClr val="7981AB"/>
                </a:solidFill>
                <a:latin typeface="Trebuchet MS (Body)"/>
              </a:rPr>
              <a:t>strategy” </a:t>
            </a:r>
            <a:r>
              <a:rPr lang="en-GB" sz="1725" b="1" i="1" dirty="0">
                <a:solidFill>
                  <a:srgbClr val="565967"/>
                </a:solidFill>
                <a:latin typeface="Trebuchet MS (Body)"/>
              </a:rPr>
              <a:t>(which involves Policy!) </a:t>
            </a:r>
          </a:p>
          <a:p>
            <a:pPr defTabSz="342900"/>
            <a:endParaRPr lang="en-US" sz="1350" dirty="0">
              <a:solidFill>
                <a:srgbClr val="F137B3"/>
              </a:solidFill>
              <a:latin typeface="Trebuchet MS (Body)"/>
            </a:endParaRPr>
          </a:p>
          <a:p>
            <a:pPr defTabSz="342900"/>
            <a:endParaRPr lang="en-US" sz="1350" dirty="0">
              <a:solidFill>
                <a:srgbClr val="C99ADE"/>
              </a:solidFill>
              <a:latin typeface="Trebuchet MS" panose="020B0603020202020204"/>
            </a:endParaRPr>
          </a:p>
        </p:txBody>
      </p:sp>
      <p:sp>
        <p:nvSpPr>
          <p:cNvPr id="9" name="TextBox 8">
            <a:extLst>
              <a:ext uri="{FF2B5EF4-FFF2-40B4-BE49-F238E27FC236}">
                <a16:creationId xmlns:a16="http://schemas.microsoft.com/office/drawing/2014/main" id="{CF8B24FD-3569-4C3E-A0A4-0221802E09FA}"/>
              </a:ext>
            </a:extLst>
          </p:cNvPr>
          <p:cNvSpPr txBox="1"/>
          <p:nvPr/>
        </p:nvSpPr>
        <p:spPr>
          <a:xfrm rot="226272">
            <a:off x="3400157" y="3267501"/>
            <a:ext cx="4123619" cy="1304203"/>
          </a:xfrm>
          <a:prstGeom prst="rect">
            <a:avLst/>
          </a:prstGeom>
          <a:noFill/>
        </p:spPr>
        <p:txBody>
          <a:bodyPr wrap="square" rtlCol="0" anchor="t">
            <a:spAutoFit/>
          </a:bodyPr>
          <a:lstStyle/>
          <a:p>
            <a:pPr algn="just" defTabSz="342900"/>
            <a:r>
              <a:rPr lang="en-GB" sz="1725" b="1" i="1" dirty="0">
                <a:solidFill>
                  <a:srgbClr val="7981AB"/>
                </a:solidFill>
                <a:latin typeface="Trebuchet MS (Body)"/>
              </a:rPr>
              <a:t>“Strategy </a:t>
            </a:r>
            <a:r>
              <a:rPr lang="en-GB" sz="1725" b="1" i="1" dirty="0">
                <a:solidFill>
                  <a:srgbClr val="565967"/>
                </a:solidFill>
                <a:latin typeface="Trebuchet MS (Body)"/>
              </a:rPr>
              <a:t>enables you </a:t>
            </a:r>
            <a:r>
              <a:rPr lang="en-GB" sz="1725" b="1" i="1" dirty="0">
                <a:solidFill>
                  <a:srgbClr val="7981AB"/>
                </a:solidFill>
                <a:latin typeface="Trebuchet MS (Body)"/>
              </a:rPr>
              <a:t>to target the</a:t>
            </a:r>
          </a:p>
          <a:p>
            <a:pPr algn="just" defTabSz="342900"/>
            <a:r>
              <a:rPr lang="en-GB" sz="1725" b="1" i="1" dirty="0">
                <a:solidFill>
                  <a:srgbClr val="7981AB"/>
                </a:solidFill>
                <a:latin typeface="Trebuchet MS (Body)"/>
              </a:rPr>
              <a:t>right messages to </a:t>
            </a:r>
            <a:r>
              <a:rPr lang="en-GB" sz="1725" b="1" i="1" dirty="0">
                <a:solidFill>
                  <a:srgbClr val="565967"/>
                </a:solidFill>
                <a:latin typeface="Trebuchet MS (Body)"/>
              </a:rPr>
              <a:t>the right</a:t>
            </a:r>
          </a:p>
          <a:p>
            <a:pPr algn="just" defTabSz="342900"/>
            <a:r>
              <a:rPr lang="en-GB" sz="1725" b="1" i="1" dirty="0">
                <a:solidFill>
                  <a:srgbClr val="565967"/>
                </a:solidFill>
                <a:latin typeface="Trebuchet MS (Body)"/>
              </a:rPr>
              <a:t>audiences with the right media.”</a:t>
            </a:r>
          </a:p>
          <a:p>
            <a:pPr defTabSz="342900"/>
            <a:endParaRPr lang="en-US" sz="1350" dirty="0">
              <a:solidFill>
                <a:srgbClr val="F137B3"/>
              </a:solidFill>
              <a:latin typeface="Trebuchet MS (Body)"/>
            </a:endParaRPr>
          </a:p>
          <a:p>
            <a:pPr defTabSz="342900"/>
            <a:endParaRPr lang="en-US" sz="1350" dirty="0">
              <a:solidFill>
                <a:srgbClr val="C99ADE"/>
              </a:solidFill>
              <a:latin typeface="Trebuchet MS" panose="020B0603020202020204"/>
            </a:endParaRPr>
          </a:p>
        </p:txBody>
      </p:sp>
      <p:sp>
        <p:nvSpPr>
          <p:cNvPr id="10" name="TextBox 9">
            <a:extLst>
              <a:ext uri="{FF2B5EF4-FFF2-40B4-BE49-F238E27FC236}">
                <a16:creationId xmlns:a16="http://schemas.microsoft.com/office/drawing/2014/main" id="{7AD021D5-098B-4BB7-8EAC-03E3A4D73D2B}"/>
              </a:ext>
            </a:extLst>
          </p:cNvPr>
          <p:cNvSpPr txBox="1"/>
          <p:nvPr/>
        </p:nvSpPr>
        <p:spPr>
          <a:xfrm rot="21027055">
            <a:off x="813529" y="4390117"/>
            <a:ext cx="4231244" cy="1096454"/>
          </a:xfrm>
          <a:prstGeom prst="rect">
            <a:avLst/>
          </a:prstGeom>
          <a:noFill/>
        </p:spPr>
        <p:txBody>
          <a:bodyPr wrap="square" rtlCol="0" anchor="t">
            <a:spAutoFit/>
          </a:bodyPr>
          <a:lstStyle/>
          <a:p>
            <a:pPr algn="just" defTabSz="342900"/>
            <a:r>
              <a:rPr lang="en-GB" sz="1725" b="1" i="1" dirty="0">
                <a:solidFill>
                  <a:srgbClr val="7981AB"/>
                </a:solidFill>
                <a:latin typeface="Trebuchet MS (Body)"/>
              </a:rPr>
              <a:t>“Strategy is </a:t>
            </a:r>
            <a:r>
              <a:rPr lang="en-GB" sz="1725" b="1" i="1" dirty="0">
                <a:solidFill>
                  <a:srgbClr val="565967"/>
                </a:solidFill>
                <a:latin typeface="Trebuchet MS (Body)"/>
              </a:rPr>
              <a:t>pursuing an objective</a:t>
            </a:r>
          </a:p>
          <a:p>
            <a:pPr algn="just" defTabSz="342900"/>
            <a:r>
              <a:rPr lang="en-GB" sz="1725" b="1" i="1" dirty="0">
                <a:solidFill>
                  <a:srgbClr val="7981AB"/>
                </a:solidFill>
                <a:latin typeface="Trebuchet MS (Body)"/>
              </a:rPr>
              <a:t>systematically and consistently</a:t>
            </a:r>
          </a:p>
          <a:p>
            <a:pPr algn="just" defTabSz="342900"/>
            <a:r>
              <a:rPr lang="en-GB" sz="1725" b="1" i="1" dirty="0">
                <a:solidFill>
                  <a:srgbClr val="7981AB"/>
                </a:solidFill>
                <a:latin typeface="Trebuchet MS (Body)"/>
              </a:rPr>
              <a:t>over time”</a:t>
            </a:r>
          </a:p>
          <a:p>
            <a:pPr defTabSz="342900"/>
            <a:endParaRPr lang="en-US" sz="1350" dirty="0">
              <a:solidFill>
                <a:srgbClr val="C99ADE"/>
              </a:solidFill>
              <a:latin typeface="Trebuchet MS" panose="020B0603020202020204"/>
            </a:endParaRPr>
          </a:p>
        </p:txBody>
      </p:sp>
    </p:spTree>
    <p:extLst>
      <p:ext uri="{BB962C8B-B14F-4D97-AF65-F5344CB8AC3E}">
        <p14:creationId xmlns:p14="http://schemas.microsoft.com/office/powerpoint/2010/main" val="3279108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7E09F98-7668-462C-BF4A-93CC671E1728}"/>
              </a:ext>
            </a:extLst>
          </p:cNvPr>
          <p:cNvSpPr>
            <a:spLocks noGrp="1"/>
          </p:cNvSpPr>
          <p:nvPr>
            <p:ph type="body" sz="quarter" idx="13"/>
          </p:nvPr>
        </p:nvSpPr>
        <p:spPr>
          <a:xfrm>
            <a:off x="441906" y="1628552"/>
            <a:ext cx="8136904" cy="4634374"/>
          </a:xfrm>
        </p:spPr>
        <p:txBody>
          <a:bodyPr/>
          <a:lstStyle/>
          <a:p>
            <a:pPr marL="0" indent="0">
              <a:buNone/>
            </a:pPr>
            <a:r>
              <a:rPr lang="en-GB" sz="2200" b="1" dirty="0">
                <a:solidFill>
                  <a:srgbClr val="00B050"/>
                </a:solidFill>
              </a:rPr>
              <a:t>Challenge</a:t>
            </a:r>
          </a:p>
          <a:p>
            <a:pPr marL="0" indent="0">
              <a:buNone/>
            </a:pPr>
            <a:r>
              <a:rPr lang="en-GB" sz="1800" dirty="0"/>
              <a:t>Developing a common and coordinated advocacy framework</a:t>
            </a:r>
          </a:p>
          <a:p>
            <a:pPr marL="0" indent="0">
              <a:buNone/>
            </a:pPr>
            <a:r>
              <a:rPr lang="en-GB" sz="1800" dirty="0"/>
              <a:t>for EPF and National Coalitions</a:t>
            </a:r>
          </a:p>
          <a:p>
            <a:pPr marL="0" indent="0">
              <a:buNone/>
            </a:pPr>
            <a:r>
              <a:rPr lang="en-GB" sz="2200" b="1" dirty="0">
                <a:solidFill>
                  <a:srgbClr val="00B050"/>
                </a:solidFill>
              </a:rPr>
              <a:t>What we are aiming to achieve</a:t>
            </a:r>
          </a:p>
          <a:p>
            <a:r>
              <a:rPr lang="en-GB" sz="1800" dirty="0"/>
              <a:t>Raising awareness on how to get involved in practice in a European advocacy campaign</a:t>
            </a:r>
          </a:p>
          <a:p>
            <a:r>
              <a:rPr lang="en-GB" sz="1800" dirty="0"/>
              <a:t>Exploring synergies at national and EU level </a:t>
            </a:r>
          </a:p>
          <a:p>
            <a:r>
              <a:rPr lang="en-GB" sz="1800" dirty="0"/>
              <a:t>Dialogue and participants to go away with ideas and experiences </a:t>
            </a:r>
          </a:p>
          <a:p>
            <a:pPr marL="0" indent="0">
              <a:buNone/>
            </a:pPr>
            <a:r>
              <a:rPr lang="en-GB" sz="1800" dirty="0"/>
              <a:t>from other members, being more informed of each other’s activities</a:t>
            </a:r>
          </a:p>
          <a:p>
            <a:pPr marL="0" indent="0">
              <a:buNone/>
            </a:pPr>
            <a:r>
              <a:rPr lang="en-GB" sz="2200" b="1" dirty="0">
                <a:solidFill>
                  <a:srgbClr val="00B050"/>
                </a:solidFill>
              </a:rPr>
              <a:t>Desired outcomes</a:t>
            </a:r>
          </a:p>
          <a:p>
            <a:r>
              <a:rPr lang="en-GB" sz="1800" dirty="0"/>
              <a:t>How to create useful and effective workflow between EPF and national coalitions</a:t>
            </a:r>
          </a:p>
          <a:p>
            <a:r>
              <a:rPr lang="en-GB" sz="1800" dirty="0"/>
              <a:t>A checklist of what constitutes a successful coordinated and common advocacy framework</a:t>
            </a:r>
          </a:p>
          <a:p>
            <a:r>
              <a:rPr lang="en-GB" sz="1800" dirty="0"/>
              <a:t>Improved collaboration and improved engagement and uptake of EPF campaigns</a:t>
            </a:r>
          </a:p>
          <a:p>
            <a:endParaRPr lang="en-GB" sz="1800" dirty="0"/>
          </a:p>
          <a:p>
            <a:pPr marL="0" indent="0">
              <a:buNone/>
            </a:pPr>
            <a:endParaRPr lang="en-GB" dirty="0"/>
          </a:p>
        </p:txBody>
      </p:sp>
      <p:sp>
        <p:nvSpPr>
          <p:cNvPr id="3" name="Text Placeholder 2">
            <a:extLst>
              <a:ext uri="{FF2B5EF4-FFF2-40B4-BE49-F238E27FC236}">
                <a16:creationId xmlns:a16="http://schemas.microsoft.com/office/drawing/2014/main" id="{EE71483C-1E4E-4D50-B6AC-E628E0C28EFB}"/>
              </a:ext>
            </a:extLst>
          </p:cNvPr>
          <p:cNvSpPr>
            <a:spLocks noGrp="1"/>
          </p:cNvSpPr>
          <p:nvPr>
            <p:ph type="body" sz="quarter" idx="14"/>
          </p:nvPr>
        </p:nvSpPr>
        <p:spPr/>
        <p:txBody>
          <a:bodyPr/>
          <a:lstStyle/>
          <a:p>
            <a:r>
              <a:rPr lang="en-GB" dirty="0"/>
              <a:t>Introduction (1)</a:t>
            </a:r>
          </a:p>
        </p:txBody>
      </p:sp>
      <p:sp>
        <p:nvSpPr>
          <p:cNvPr id="4" name="Text Placeholder 3">
            <a:extLst>
              <a:ext uri="{FF2B5EF4-FFF2-40B4-BE49-F238E27FC236}">
                <a16:creationId xmlns:a16="http://schemas.microsoft.com/office/drawing/2014/main" id="{F17E3033-68BE-4CA0-9162-909A34E71384}"/>
              </a:ext>
            </a:extLst>
          </p:cNvPr>
          <p:cNvSpPr>
            <a:spLocks noGrp="1"/>
          </p:cNvSpPr>
          <p:nvPr>
            <p:ph type="body" sz="quarter" idx="15"/>
          </p:nvPr>
        </p:nvSpPr>
        <p:spPr/>
        <p:txBody>
          <a:bodyPr/>
          <a:lstStyle/>
          <a:p>
            <a:r>
              <a:rPr lang="en-GB" dirty="0"/>
              <a:t>Workshop Objectives</a:t>
            </a:r>
          </a:p>
        </p:txBody>
      </p:sp>
      <p:pic>
        <p:nvPicPr>
          <p:cNvPr id="5" name="Picture 4">
            <a:extLst>
              <a:ext uri="{FF2B5EF4-FFF2-40B4-BE49-F238E27FC236}">
                <a16:creationId xmlns:a16="http://schemas.microsoft.com/office/drawing/2014/main" id="{76B98B7C-9834-45EE-9CE2-41FBE7FC2DA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72656" y="1268140"/>
            <a:ext cx="2571806" cy="1832412"/>
          </a:xfrm>
          <a:prstGeom prst="rect">
            <a:avLst/>
          </a:prstGeom>
        </p:spPr>
      </p:pic>
      <p:pic>
        <p:nvPicPr>
          <p:cNvPr id="7" name="Picture 6">
            <a:extLst>
              <a:ext uri="{FF2B5EF4-FFF2-40B4-BE49-F238E27FC236}">
                <a16:creationId xmlns:a16="http://schemas.microsoft.com/office/drawing/2014/main" id="{2A1E9490-FD38-4365-8B3D-2D09AF9F77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73284" y="3722468"/>
            <a:ext cx="1638352" cy="1311987"/>
          </a:xfrm>
          <a:prstGeom prst="rect">
            <a:avLst/>
          </a:prstGeom>
        </p:spPr>
      </p:pic>
    </p:spTree>
    <p:extLst>
      <p:ext uri="{BB962C8B-B14F-4D97-AF65-F5344CB8AC3E}">
        <p14:creationId xmlns:p14="http://schemas.microsoft.com/office/powerpoint/2010/main" val="6937438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948748" y="970899"/>
            <a:ext cx="1799035" cy="1334152"/>
          </a:xfrm>
          <a:prstGeom prst="rect">
            <a:avLst/>
          </a:prstGeom>
        </p:spPr>
      </p:pic>
      <p:sp>
        <p:nvSpPr>
          <p:cNvPr id="5" name="Title 4">
            <a:extLst>
              <a:ext uri="{FF2B5EF4-FFF2-40B4-BE49-F238E27FC236}">
                <a16:creationId xmlns:a16="http://schemas.microsoft.com/office/drawing/2014/main" id="{22F2AA76-91ED-4769-B1D2-6EE44BBBA207}"/>
              </a:ext>
            </a:extLst>
          </p:cNvPr>
          <p:cNvSpPr>
            <a:spLocks noGrp="1"/>
          </p:cNvSpPr>
          <p:nvPr>
            <p:ph type="title"/>
          </p:nvPr>
        </p:nvSpPr>
        <p:spPr>
          <a:xfrm>
            <a:off x="138113" y="1122760"/>
            <a:ext cx="2109873" cy="507831"/>
          </a:xfrm>
          <a:prstGeom prst="rect">
            <a:avLst/>
          </a:prstGeom>
        </p:spPr>
        <p:txBody>
          <a:bodyPr wrap="none">
            <a:spAutoFit/>
          </a:bodyPr>
          <a:lstStyle/>
          <a:p>
            <a:r>
              <a:rPr lang="fr-BE" b="1" dirty="0" err="1">
                <a:solidFill>
                  <a:srgbClr val="7981AB"/>
                </a:solidFill>
              </a:rPr>
              <a:t>Replication</a:t>
            </a:r>
            <a:r>
              <a:rPr lang="fr-BE" b="1" dirty="0">
                <a:solidFill>
                  <a:srgbClr val="7981AB"/>
                </a:solidFill>
              </a:rPr>
              <a:t> </a:t>
            </a:r>
            <a:endParaRPr lang="en-GB" dirty="0">
              <a:solidFill>
                <a:srgbClr val="565967"/>
              </a:solidFill>
            </a:endParaRPr>
          </a:p>
        </p:txBody>
      </p:sp>
      <p:sp>
        <p:nvSpPr>
          <p:cNvPr id="6" name="TextBox 5">
            <a:extLst>
              <a:ext uri="{FF2B5EF4-FFF2-40B4-BE49-F238E27FC236}">
                <a16:creationId xmlns:a16="http://schemas.microsoft.com/office/drawing/2014/main" id="{D9C468BF-B1D4-46DB-AC21-605A89202D0A}"/>
              </a:ext>
            </a:extLst>
          </p:cNvPr>
          <p:cNvSpPr txBox="1"/>
          <p:nvPr/>
        </p:nvSpPr>
        <p:spPr>
          <a:xfrm>
            <a:off x="138113" y="2103031"/>
            <a:ext cx="4842882" cy="507831"/>
          </a:xfrm>
          <a:prstGeom prst="rect">
            <a:avLst/>
          </a:prstGeom>
          <a:noFill/>
        </p:spPr>
        <p:txBody>
          <a:bodyPr wrap="square" rtlCol="0" anchor="t">
            <a:spAutoFit/>
          </a:bodyPr>
          <a:lstStyle/>
          <a:p>
            <a:pPr defTabSz="342900"/>
            <a:endParaRPr lang="en-US" sz="1350" dirty="0">
              <a:solidFill>
                <a:srgbClr val="F137B3"/>
              </a:solidFill>
              <a:latin typeface="Trebuchet MS (Body)"/>
            </a:endParaRPr>
          </a:p>
          <a:p>
            <a:pPr defTabSz="342900"/>
            <a:endParaRPr lang="en-US" sz="1350" dirty="0">
              <a:solidFill>
                <a:srgbClr val="C99ADE"/>
              </a:solidFill>
              <a:latin typeface="Trebuchet MS" panose="020B0603020202020204"/>
            </a:endParaRPr>
          </a:p>
        </p:txBody>
      </p:sp>
      <p:sp>
        <p:nvSpPr>
          <p:cNvPr id="8" name="Content Placeholder 2">
            <a:extLst>
              <a:ext uri="{FF2B5EF4-FFF2-40B4-BE49-F238E27FC236}">
                <a16:creationId xmlns:a16="http://schemas.microsoft.com/office/drawing/2014/main" id="{8CCA5D2B-F6F1-4C21-99B1-49B46AFF6489}"/>
              </a:ext>
            </a:extLst>
          </p:cNvPr>
          <p:cNvSpPr>
            <a:spLocks noGrp="1"/>
          </p:cNvSpPr>
          <p:nvPr>
            <p:ph idx="1"/>
          </p:nvPr>
        </p:nvSpPr>
        <p:spPr>
          <a:xfrm>
            <a:off x="276742" y="2305050"/>
            <a:ext cx="6721475" cy="3226375"/>
          </a:xfrm>
        </p:spPr>
        <p:txBody>
          <a:bodyPr>
            <a:normAutofit/>
          </a:bodyPr>
          <a:lstStyle/>
          <a:p>
            <a:pPr marL="0" indent="0" algn="just">
              <a:buNone/>
            </a:pPr>
            <a:endParaRPr lang="en-GB" sz="1875" b="1" dirty="0">
              <a:solidFill>
                <a:srgbClr val="7981AB"/>
              </a:solidFill>
              <a:latin typeface="+mj-lt"/>
            </a:endParaRPr>
          </a:p>
          <a:p>
            <a:endParaRPr lang="en-GB" dirty="0"/>
          </a:p>
        </p:txBody>
      </p:sp>
      <p:sp>
        <p:nvSpPr>
          <p:cNvPr id="11" name="Content Placeholder 2">
            <a:extLst>
              <a:ext uri="{FF2B5EF4-FFF2-40B4-BE49-F238E27FC236}">
                <a16:creationId xmlns:a16="http://schemas.microsoft.com/office/drawing/2014/main" id="{B90EA5C5-32AB-4BC0-86F6-8AFDCD35E46C}"/>
              </a:ext>
            </a:extLst>
          </p:cNvPr>
          <p:cNvSpPr txBox="1">
            <a:spLocks/>
          </p:cNvSpPr>
          <p:nvPr/>
        </p:nvSpPr>
        <p:spPr>
          <a:xfrm>
            <a:off x="276742" y="2026014"/>
            <a:ext cx="6721475" cy="3505411"/>
          </a:xfrm>
          <a:prstGeom prst="rect">
            <a:avLst/>
          </a:prstGeom>
        </p:spPr>
        <p:txBody>
          <a:bodyPr vert="horz" lIns="68580" tIns="34290" rIns="68580" bIns="34290" rtlCol="0">
            <a:normAutofit/>
          </a:bodyPr>
          <a:lstStyle>
            <a:lvl1pPr marL="342900" indent="-342900" algn="l" defTabSz="457200" rtl="0" eaLnBrk="1" latinLnBrk="0" hangingPunct="1">
              <a:spcBef>
                <a:spcPts val="1000"/>
              </a:spcBef>
              <a:spcAft>
                <a:spcPts val="0"/>
              </a:spcAft>
              <a:buClr>
                <a:schemeClr val="accent1">
                  <a:lumMod val="75000"/>
                </a:schemeClr>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lumMod val="75000"/>
                </a:schemeClr>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gn="just" defTabSz="342900">
              <a:spcBef>
                <a:spcPts val="750"/>
              </a:spcBef>
              <a:buClr>
                <a:srgbClr val="7981AB">
                  <a:lumMod val="75000"/>
                </a:srgbClr>
              </a:buClr>
              <a:buNone/>
            </a:pPr>
            <a:endParaRPr lang="en-GB" sz="1875" b="1" dirty="0">
              <a:solidFill>
                <a:srgbClr val="565967"/>
              </a:solidFill>
              <a:latin typeface="Trebuchet MS" panose="020B0603020202020204"/>
            </a:endParaRPr>
          </a:p>
          <a:p>
            <a:pPr marL="257175" indent="-257175" algn="just" defTabSz="342900">
              <a:spcBef>
                <a:spcPts val="750"/>
              </a:spcBef>
              <a:buClr>
                <a:srgbClr val="7981AB">
                  <a:lumMod val="75000"/>
                </a:srgbClr>
              </a:buClr>
            </a:pPr>
            <a:r>
              <a:rPr lang="en-GB" sz="1875" b="1" dirty="0">
                <a:solidFill>
                  <a:srgbClr val="7981AB"/>
                </a:solidFill>
                <a:latin typeface="Trebuchet MS" panose="020B0603020202020204"/>
              </a:rPr>
              <a:t>Replication is possible – can even be </a:t>
            </a:r>
            <a:r>
              <a:rPr lang="en-GB" sz="1875" b="1" dirty="0">
                <a:solidFill>
                  <a:srgbClr val="565967"/>
                </a:solidFill>
                <a:latin typeface="Trebuchet MS" panose="020B0603020202020204"/>
              </a:rPr>
              <a:t>easy! </a:t>
            </a:r>
          </a:p>
          <a:p>
            <a:pPr marL="257175" indent="-257175" algn="just" defTabSz="342900">
              <a:spcBef>
                <a:spcPts val="750"/>
              </a:spcBef>
              <a:buClr>
                <a:srgbClr val="7981AB">
                  <a:lumMod val="75000"/>
                </a:srgbClr>
              </a:buClr>
            </a:pPr>
            <a:r>
              <a:rPr lang="en-GB" sz="1875" b="1" dirty="0">
                <a:solidFill>
                  <a:srgbClr val="7981AB"/>
                </a:solidFill>
                <a:latin typeface="Trebuchet MS" panose="020B0603020202020204"/>
              </a:rPr>
              <a:t>Important to analyse the possible impact based on </a:t>
            </a:r>
            <a:r>
              <a:rPr lang="en-GB" sz="1875" b="1" dirty="0">
                <a:solidFill>
                  <a:srgbClr val="565967"/>
                </a:solidFill>
                <a:latin typeface="Trebuchet MS" panose="020B0603020202020204"/>
              </a:rPr>
              <a:t>country's specificity. </a:t>
            </a:r>
          </a:p>
          <a:p>
            <a:pPr marL="257175" indent="-257175" algn="just" defTabSz="342900">
              <a:spcBef>
                <a:spcPts val="750"/>
              </a:spcBef>
              <a:buClr>
                <a:srgbClr val="7981AB">
                  <a:lumMod val="75000"/>
                </a:srgbClr>
              </a:buClr>
            </a:pPr>
            <a:r>
              <a:rPr lang="en-GB" sz="1875" b="1" dirty="0">
                <a:solidFill>
                  <a:srgbClr val="7981AB"/>
                </a:solidFill>
                <a:latin typeface="Trebuchet MS" panose="020B0603020202020204"/>
              </a:rPr>
              <a:t>Target groups </a:t>
            </a:r>
            <a:r>
              <a:rPr lang="en-GB" sz="1875" b="1" dirty="0">
                <a:solidFill>
                  <a:srgbClr val="565967"/>
                </a:solidFill>
                <a:latin typeface="Trebuchet MS" panose="020B0603020202020204"/>
              </a:rPr>
              <a:t>may react differently </a:t>
            </a:r>
            <a:r>
              <a:rPr lang="en-GB" sz="1875" b="1" dirty="0">
                <a:solidFill>
                  <a:srgbClr val="7981AB"/>
                </a:solidFill>
                <a:latin typeface="Trebuchet MS" panose="020B0603020202020204"/>
              </a:rPr>
              <a:t>in Spain compared to Poland to the same type of content. </a:t>
            </a:r>
          </a:p>
          <a:p>
            <a:pPr marL="257175" indent="-257175" algn="just" defTabSz="342900">
              <a:spcBef>
                <a:spcPts val="750"/>
              </a:spcBef>
              <a:buClr>
                <a:srgbClr val="7981AB">
                  <a:lumMod val="75000"/>
                </a:srgbClr>
              </a:buClr>
            </a:pPr>
            <a:r>
              <a:rPr lang="fr-BE" sz="1875" b="1" dirty="0">
                <a:solidFill>
                  <a:srgbClr val="7981AB"/>
                </a:solidFill>
                <a:latin typeface="Trebuchet MS" panose="020B0603020202020204"/>
              </a:rPr>
              <a:t>Don’t </a:t>
            </a:r>
            <a:r>
              <a:rPr lang="en-GB" sz="1875" b="1" dirty="0">
                <a:solidFill>
                  <a:srgbClr val="7981AB"/>
                </a:solidFill>
                <a:latin typeface="Trebuchet MS" panose="020B0603020202020204"/>
              </a:rPr>
              <a:t>be afraid of </a:t>
            </a:r>
            <a:r>
              <a:rPr lang="en-GB" sz="1875" b="1" dirty="0">
                <a:solidFill>
                  <a:srgbClr val="565967"/>
                </a:solidFill>
                <a:latin typeface="Trebuchet MS" panose="020B0603020202020204"/>
              </a:rPr>
              <a:t>being creative  </a:t>
            </a:r>
            <a:r>
              <a:rPr lang="en-GB" sz="1650" b="1" i="1" dirty="0">
                <a:solidFill>
                  <a:srgbClr val="565967"/>
                </a:solidFill>
                <a:latin typeface="Trebuchet MS" panose="020B0603020202020204"/>
              </a:rPr>
              <a:t>	</a:t>
            </a:r>
          </a:p>
          <a:p>
            <a:pPr marL="0" indent="0" algn="just" defTabSz="342900">
              <a:spcBef>
                <a:spcPts val="750"/>
              </a:spcBef>
              <a:buClr>
                <a:srgbClr val="7981AB">
                  <a:lumMod val="75000"/>
                </a:srgbClr>
              </a:buClr>
              <a:buNone/>
            </a:pPr>
            <a:r>
              <a:rPr lang="en-GB" sz="1650" b="1" i="1" dirty="0">
                <a:solidFill>
                  <a:srgbClr val="565967"/>
                </a:solidFill>
                <a:latin typeface="Trebuchet MS" panose="020B0603020202020204"/>
              </a:rPr>
              <a:t>Facebook live streaming in France, a webinar in Germany, an op-ed in Portugal, a panel debate in Lithuania and a radio spot in Slovenia...</a:t>
            </a:r>
          </a:p>
          <a:p>
            <a:pPr marL="0" indent="0" algn="just" defTabSz="342900">
              <a:spcBef>
                <a:spcPts val="750"/>
              </a:spcBef>
              <a:buClr>
                <a:srgbClr val="7981AB">
                  <a:lumMod val="75000"/>
                </a:srgbClr>
              </a:buClr>
              <a:buNone/>
            </a:pPr>
            <a:endParaRPr lang="en-GB" sz="1875" b="1" dirty="0">
              <a:solidFill>
                <a:srgbClr val="7981AB"/>
              </a:solidFill>
              <a:latin typeface="Trebuchet MS" panose="020B0603020202020204"/>
            </a:endParaRPr>
          </a:p>
          <a:p>
            <a:pPr marL="257175" indent="-257175" defTabSz="342900">
              <a:spcBef>
                <a:spcPts val="750"/>
              </a:spcBef>
              <a:buClr>
                <a:srgbClr val="7981AB">
                  <a:lumMod val="75000"/>
                </a:srgbClr>
              </a:buClr>
            </a:pPr>
            <a:endParaRPr lang="en-GB" sz="1350" dirty="0">
              <a:solidFill>
                <a:prstClr val="black">
                  <a:lumMod val="75000"/>
                  <a:lumOff val="25000"/>
                </a:prstClr>
              </a:solidFill>
              <a:latin typeface="Trebuchet MS" panose="020B0603020202020204"/>
            </a:endParaRPr>
          </a:p>
        </p:txBody>
      </p:sp>
    </p:spTree>
    <p:extLst>
      <p:ext uri="{BB962C8B-B14F-4D97-AF65-F5344CB8AC3E}">
        <p14:creationId xmlns:p14="http://schemas.microsoft.com/office/powerpoint/2010/main" val="1637672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948748" y="970899"/>
            <a:ext cx="1799035" cy="1334152"/>
          </a:xfrm>
          <a:prstGeom prst="rect">
            <a:avLst/>
          </a:prstGeom>
        </p:spPr>
      </p:pic>
      <p:sp>
        <p:nvSpPr>
          <p:cNvPr id="5" name="Title 4">
            <a:extLst>
              <a:ext uri="{FF2B5EF4-FFF2-40B4-BE49-F238E27FC236}">
                <a16:creationId xmlns:a16="http://schemas.microsoft.com/office/drawing/2014/main" id="{22F2AA76-91ED-4769-B1D2-6EE44BBBA207}"/>
              </a:ext>
            </a:extLst>
          </p:cNvPr>
          <p:cNvSpPr>
            <a:spLocks noGrp="1"/>
          </p:cNvSpPr>
          <p:nvPr>
            <p:ph type="title"/>
          </p:nvPr>
        </p:nvSpPr>
        <p:spPr>
          <a:xfrm>
            <a:off x="138113" y="1122760"/>
            <a:ext cx="2775119" cy="507831"/>
          </a:xfrm>
          <a:prstGeom prst="rect">
            <a:avLst/>
          </a:prstGeom>
        </p:spPr>
        <p:txBody>
          <a:bodyPr wrap="none">
            <a:spAutoFit/>
          </a:bodyPr>
          <a:lstStyle/>
          <a:p>
            <a:r>
              <a:rPr lang="fr-BE" b="1" dirty="0" err="1">
                <a:solidFill>
                  <a:srgbClr val="7981AB"/>
                </a:solidFill>
              </a:rPr>
              <a:t>Replication</a:t>
            </a:r>
            <a:r>
              <a:rPr lang="fr-BE" b="1" dirty="0">
                <a:solidFill>
                  <a:srgbClr val="7981AB"/>
                </a:solidFill>
              </a:rPr>
              <a:t> (2)  </a:t>
            </a:r>
            <a:endParaRPr lang="en-GB" dirty="0">
              <a:solidFill>
                <a:srgbClr val="565967"/>
              </a:solidFill>
            </a:endParaRPr>
          </a:p>
        </p:txBody>
      </p:sp>
      <p:sp>
        <p:nvSpPr>
          <p:cNvPr id="6" name="TextBox 5">
            <a:extLst>
              <a:ext uri="{FF2B5EF4-FFF2-40B4-BE49-F238E27FC236}">
                <a16:creationId xmlns:a16="http://schemas.microsoft.com/office/drawing/2014/main" id="{D9C468BF-B1D4-46DB-AC21-605A89202D0A}"/>
              </a:ext>
            </a:extLst>
          </p:cNvPr>
          <p:cNvSpPr txBox="1"/>
          <p:nvPr/>
        </p:nvSpPr>
        <p:spPr>
          <a:xfrm>
            <a:off x="138113" y="2103031"/>
            <a:ext cx="4842882" cy="507831"/>
          </a:xfrm>
          <a:prstGeom prst="rect">
            <a:avLst/>
          </a:prstGeom>
          <a:noFill/>
        </p:spPr>
        <p:txBody>
          <a:bodyPr wrap="square" rtlCol="0" anchor="t">
            <a:spAutoFit/>
          </a:bodyPr>
          <a:lstStyle/>
          <a:p>
            <a:pPr defTabSz="342900"/>
            <a:endParaRPr lang="en-US" sz="1350" dirty="0">
              <a:solidFill>
                <a:srgbClr val="F137B3"/>
              </a:solidFill>
              <a:latin typeface="Trebuchet MS (Body)"/>
            </a:endParaRPr>
          </a:p>
          <a:p>
            <a:pPr defTabSz="342900"/>
            <a:endParaRPr lang="en-US" sz="1350" dirty="0">
              <a:solidFill>
                <a:srgbClr val="C99ADE"/>
              </a:solidFill>
              <a:latin typeface="Trebuchet MS" panose="020B0603020202020204"/>
            </a:endParaRPr>
          </a:p>
        </p:txBody>
      </p:sp>
      <p:sp>
        <p:nvSpPr>
          <p:cNvPr id="8" name="Content Placeholder 2">
            <a:extLst>
              <a:ext uri="{FF2B5EF4-FFF2-40B4-BE49-F238E27FC236}">
                <a16:creationId xmlns:a16="http://schemas.microsoft.com/office/drawing/2014/main" id="{8CCA5D2B-F6F1-4C21-99B1-49B46AFF6489}"/>
              </a:ext>
            </a:extLst>
          </p:cNvPr>
          <p:cNvSpPr>
            <a:spLocks noGrp="1"/>
          </p:cNvSpPr>
          <p:nvPr>
            <p:ph idx="1"/>
          </p:nvPr>
        </p:nvSpPr>
        <p:spPr>
          <a:xfrm>
            <a:off x="276742" y="2305050"/>
            <a:ext cx="6721475" cy="3226375"/>
          </a:xfrm>
        </p:spPr>
        <p:txBody>
          <a:bodyPr>
            <a:normAutofit/>
          </a:bodyPr>
          <a:lstStyle/>
          <a:p>
            <a:pPr marL="0" indent="0" algn="just">
              <a:buNone/>
            </a:pPr>
            <a:endParaRPr lang="en-GB" sz="1875" b="1" dirty="0">
              <a:solidFill>
                <a:srgbClr val="7981AB"/>
              </a:solidFill>
              <a:latin typeface="+mj-lt"/>
            </a:endParaRPr>
          </a:p>
          <a:p>
            <a:endParaRPr lang="en-GB" dirty="0"/>
          </a:p>
        </p:txBody>
      </p:sp>
      <p:sp>
        <p:nvSpPr>
          <p:cNvPr id="11" name="Content Placeholder 2">
            <a:extLst>
              <a:ext uri="{FF2B5EF4-FFF2-40B4-BE49-F238E27FC236}">
                <a16:creationId xmlns:a16="http://schemas.microsoft.com/office/drawing/2014/main" id="{B90EA5C5-32AB-4BC0-86F6-8AFDCD35E46C}"/>
              </a:ext>
            </a:extLst>
          </p:cNvPr>
          <p:cNvSpPr txBox="1">
            <a:spLocks/>
          </p:cNvSpPr>
          <p:nvPr/>
        </p:nvSpPr>
        <p:spPr>
          <a:xfrm>
            <a:off x="276742" y="2026014"/>
            <a:ext cx="6721475" cy="3226375"/>
          </a:xfrm>
          <a:prstGeom prst="rect">
            <a:avLst/>
          </a:prstGeom>
        </p:spPr>
        <p:txBody>
          <a:bodyPr vert="horz" lIns="68580" tIns="34290" rIns="68580" bIns="34290" rtlCol="0">
            <a:normAutofit fontScale="92500"/>
          </a:bodyPr>
          <a:lstStyle>
            <a:lvl1pPr marL="342900" indent="-342900" algn="l" defTabSz="457200" rtl="0" eaLnBrk="1" latinLnBrk="0" hangingPunct="1">
              <a:spcBef>
                <a:spcPts val="1000"/>
              </a:spcBef>
              <a:spcAft>
                <a:spcPts val="0"/>
              </a:spcAft>
              <a:buClr>
                <a:schemeClr val="accent1">
                  <a:lumMod val="75000"/>
                </a:schemeClr>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lumMod val="75000"/>
                </a:schemeClr>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gn="just" defTabSz="342900">
              <a:spcBef>
                <a:spcPts val="750"/>
              </a:spcBef>
              <a:buClr>
                <a:srgbClr val="7981AB">
                  <a:lumMod val="75000"/>
                </a:srgbClr>
              </a:buClr>
              <a:buNone/>
            </a:pPr>
            <a:endParaRPr lang="en-GB" sz="1875" b="1" dirty="0">
              <a:solidFill>
                <a:srgbClr val="565967"/>
              </a:solidFill>
              <a:latin typeface="Trebuchet MS" panose="020B0603020202020204"/>
            </a:endParaRPr>
          </a:p>
          <a:p>
            <a:pPr marL="257175" indent="-257175" algn="just" defTabSz="342900">
              <a:spcBef>
                <a:spcPts val="750"/>
              </a:spcBef>
              <a:buClr>
                <a:srgbClr val="7981AB">
                  <a:lumMod val="75000"/>
                </a:srgbClr>
              </a:buClr>
            </a:pPr>
            <a:r>
              <a:rPr lang="fr-BE" sz="1875" b="1" dirty="0" err="1">
                <a:solidFill>
                  <a:srgbClr val="565967"/>
                </a:solidFill>
                <a:latin typeface="Trebuchet MS" panose="020B0603020202020204"/>
              </a:rPr>
              <a:t>Think</a:t>
            </a:r>
            <a:r>
              <a:rPr lang="fr-BE" sz="1875" b="1" dirty="0">
                <a:solidFill>
                  <a:srgbClr val="565967"/>
                </a:solidFill>
                <a:latin typeface="Trebuchet MS" panose="020B0603020202020204"/>
              </a:rPr>
              <a:t> of </a:t>
            </a:r>
            <a:r>
              <a:rPr lang="fr-BE" sz="1875" b="1" dirty="0" err="1">
                <a:solidFill>
                  <a:srgbClr val="565967"/>
                </a:solidFill>
                <a:latin typeface="Trebuchet MS" panose="020B0603020202020204"/>
              </a:rPr>
              <a:t>replication</a:t>
            </a:r>
            <a:r>
              <a:rPr lang="fr-BE" sz="1875" b="1" dirty="0">
                <a:solidFill>
                  <a:srgbClr val="565967"/>
                </a:solidFill>
                <a:latin typeface="Trebuchet MS" panose="020B0603020202020204"/>
              </a:rPr>
              <a:t> </a:t>
            </a:r>
            <a:r>
              <a:rPr lang="fr-BE" sz="1875" b="1" dirty="0" err="1">
                <a:solidFill>
                  <a:srgbClr val="565967"/>
                </a:solidFill>
                <a:latin typeface="Trebuchet MS" panose="020B0603020202020204"/>
              </a:rPr>
              <a:t>potential</a:t>
            </a:r>
            <a:r>
              <a:rPr lang="fr-BE" sz="1875" b="1" dirty="0">
                <a:solidFill>
                  <a:srgbClr val="565967"/>
                </a:solidFill>
                <a:latin typeface="Trebuchet MS" panose="020B0603020202020204"/>
              </a:rPr>
              <a:t>: </a:t>
            </a:r>
            <a:r>
              <a:rPr lang="en-GB" sz="1875" b="1" dirty="0">
                <a:solidFill>
                  <a:srgbClr val="7981AB"/>
                </a:solidFill>
                <a:latin typeface="Trebuchet MS" panose="020B0603020202020204"/>
              </a:rPr>
              <a:t>Can you spread tactics &amp; message across target countries to reach the largest possible audience?</a:t>
            </a:r>
          </a:p>
          <a:p>
            <a:pPr marL="257175" indent="-257175" algn="just" defTabSz="342900">
              <a:spcBef>
                <a:spcPts val="750"/>
              </a:spcBef>
              <a:buClr>
                <a:srgbClr val="7981AB">
                  <a:lumMod val="75000"/>
                </a:srgbClr>
              </a:buClr>
            </a:pPr>
            <a:r>
              <a:rPr lang="fr-BE" sz="1875" b="1" dirty="0" err="1">
                <a:solidFill>
                  <a:srgbClr val="7981AB"/>
                </a:solidFill>
                <a:latin typeface="Trebuchet MS" panose="020B0603020202020204"/>
              </a:rPr>
              <a:t>Identify</a:t>
            </a:r>
            <a:r>
              <a:rPr lang="fr-BE" sz="1875" b="1" dirty="0">
                <a:solidFill>
                  <a:srgbClr val="7981AB"/>
                </a:solidFill>
                <a:latin typeface="Trebuchet MS" panose="020B0603020202020204"/>
              </a:rPr>
              <a:t> </a:t>
            </a:r>
            <a:r>
              <a:rPr lang="fr-BE" sz="1875" b="1" dirty="0" err="1">
                <a:solidFill>
                  <a:srgbClr val="7981AB"/>
                </a:solidFill>
                <a:latin typeface="Trebuchet MS" panose="020B0603020202020204"/>
              </a:rPr>
              <a:t>what’s</a:t>
            </a:r>
            <a:r>
              <a:rPr lang="fr-BE" sz="1875" b="1" dirty="0">
                <a:solidFill>
                  <a:srgbClr val="7981AB"/>
                </a:solidFill>
                <a:latin typeface="Trebuchet MS" panose="020B0603020202020204"/>
              </a:rPr>
              <a:t> </a:t>
            </a:r>
            <a:r>
              <a:rPr lang="fr-BE" sz="1875" b="1" dirty="0" err="1">
                <a:solidFill>
                  <a:srgbClr val="565967"/>
                </a:solidFill>
                <a:latin typeface="Trebuchet MS" panose="020B0603020202020204"/>
              </a:rPr>
              <a:t>needed</a:t>
            </a:r>
            <a:r>
              <a:rPr lang="fr-BE" sz="1875" b="1" dirty="0">
                <a:solidFill>
                  <a:srgbClr val="565967"/>
                </a:solidFill>
                <a:latin typeface="Trebuchet MS" panose="020B0603020202020204"/>
              </a:rPr>
              <a:t> in </a:t>
            </a:r>
            <a:r>
              <a:rPr lang="fr-BE" sz="1875" b="1" dirty="0" err="1">
                <a:solidFill>
                  <a:srgbClr val="565967"/>
                </a:solidFill>
                <a:latin typeface="Trebuchet MS" panose="020B0603020202020204"/>
              </a:rPr>
              <a:t>your</a:t>
            </a:r>
            <a:r>
              <a:rPr lang="fr-BE" sz="1875" b="1" dirty="0">
                <a:solidFill>
                  <a:srgbClr val="565967"/>
                </a:solidFill>
                <a:latin typeface="Trebuchet MS" panose="020B0603020202020204"/>
              </a:rPr>
              <a:t> case </a:t>
            </a:r>
            <a:r>
              <a:rPr lang="fr-BE" sz="1875" b="1" dirty="0">
                <a:solidFill>
                  <a:srgbClr val="7981AB"/>
                </a:solidFill>
                <a:latin typeface="Trebuchet MS" panose="020B0603020202020204"/>
              </a:rPr>
              <a:t>(public happening? Event? Training?) </a:t>
            </a:r>
            <a:endParaRPr lang="en-GB" sz="1875" b="1" dirty="0">
              <a:solidFill>
                <a:srgbClr val="7981AB"/>
              </a:solidFill>
              <a:latin typeface="Trebuchet MS" panose="020B0603020202020204"/>
            </a:endParaRPr>
          </a:p>
          <a:p>
            <a:pPr marL="257175" indent="-257175" algn="just" defTabSz="342900">
              <a:spcBef>
                <a:spcPts val="750"/>
              </a:spcBef>
              <a:buClr>
                <a:srgbClr val="7981AB">
                  <a:lumMod val="75000"/>
                </a:srgbClr>
              </a:buClr>
            </a:pPr>
            <a:r>
              <a:rPr lang="fr-BE" sz="1875" b="1" dirty="0">
                <a:solidFill>
                  <a:srgbClr val="7981AB"/>
                </a:solidFill>
                <a:latin typeface="Trebuchet MS" panose="020B0603020202020204"/>
              </a:rPr>
              <a:t>Campaign </a:t>
            </a:r>
            <a:r>
              <a:rPr lang="en-GB" sz="1875" b="1" dirty="0">
                <a:solidFill>
                  <a:srgbClr val="7981AB"/>
                </a:solidFill>
                <a:latin typeface="Trebuchet MS" panose="020B0603020202020204"/>
              </a:rPr>
              <a:t>material must be easy to </a:t>
            </a:r>
            <a:r>
              <a:rPr lang="en-GB" sz="1875" b="1" dirty="0">
                <a:solidFill>
                  <a:srgbClr val="565967"/>
                </a:solidFill>
                <a:latin typeface="Trebuchet MS" panose="020B0603020202020204"/>
              </a:rPr>
              <a:t>translate + replicate</a:t>
            </a:r>
          </a:p>
          <a:p>
            <a:pPr marL="257175" indent="-257175" algn="just" defTabSz="342900">
              <a:spcBef>
                <a:spcPts val="750"/>
              </a:spcBef>
              <a:buClr>
                <a:srgbClr val="7981AB">
                  <a:lumMod val="75000"/>
                </a:srgbClr>
              </a:buClr>
            </a:pPr>
            <a:r>
              <a:rPr lang="fr-BE" sz="1875" b="1" dirty="0">
                <a:solidFill>
                  <a:srgbClr val="7981AB"/>
                </a:solidFill>
                <a:latin typeface="Trebuchet MS" panose="020B0603020202020204"/>
              </a:rPr>
              <a:t>H</a:t>
            </a:r>
            <a:r>
              <a:rPr lang="en-GB" sz="1875" b="1" dirty="0" err="1">
                <a:solidFill>
                  <a:srgbClr val="7981AB"/>
                </a:solidFill>
                <a:latin typeface="Trebuchet MS" panose="020B0603020202020204"/>
              </a:rPr>
              <a:t>ave</a:t>
            </a:r>
            <a:r>
              <a:rPr lang="en-GB" sz="1875" b="1" dirty="0">
                <a:solidFill>
                  <a:srgbClr val="7981AB"/>
                </a:solidFill>
                <a:latin typeface="Trebuchet MS" panose="020B0603020202020204"/>
              </a:rPr>
              <a:t> a </a:t>
            </a:r>
            <a:r>
              <a:rPr lang="en-GB" sz="1875" b="1" u="sng" dirty="0">
                <a:solidFill>
                  <a:srgbClr val="565967"/>
                </a:solidFill>
                <a:latin typeface="Trebuchet MS" panose="020B0603020202020204"/>
              </a:rPr>
              <a:t>common</a:t>
            </a:r>
            <a:r>
              <a:rPr lang="en-GB" sz="1875" b="1" dirty="0">
                <a:solidFill>
                  <a:srgbClr val="7981AB"/>
                </a:solidFill>
                <a:latin typeface="Trebuchet MS" panose="020B0603020202020204"/>
              </a:rPr>
              <a:t> and clear </a:t>
            </a:r>
            <a:r>
              <a:rPr lang="en-GB" sz="1875" b="1" dirty="0">
                <a:solidFill>
                  <a:srgbClr val="565967"/>
                </a:solidFill>
                <a:latin typeface="Trebuchet MS" panose="020B0603020202020204"/>
              </a:rPr>
              <a:t>basis, a key message and objectives</a:t>
            </a:r>
          </a:p>
          <a:p>
            <a:pPr marL="257175" indent="-257175" algn="just" defTabSz="342900">
              <a:spcBef>
                <a:spcPts val="750"/>
              </a:spcBef>
              <a:buClr>
                <a:srgbClr val="7981AB">
                  <a:lumMod val="75000"/>
                </a:srgbClr>
              </a:buClr>
            </a:pPr>
            <a:r>
              <a:rPr lang="fr-BE" sz="1875" b="1" dirty="0">
                <a:solidFill>
                  <a:srgbClr val="7981AB"/>
                </a:solidFill>
                <a:latin typeface="Trebuchet MS" panose="020B0603020202020204"/>
              </a:rPr>
              <a:t>Important to </a:t>
            </a:r>
            <a:r>
              <a:rPr lang="fr-BE" sz="1875" b="1" dirty="0" err="1">
                <a:solidFill>
                  <a:srgbClr val="7981AB"/>
                </a:solidFill>
                <a:latin typeface="Trebuchet MS" panose="020B0603020202020204"/>
              </a:rPr>
              <a:t>allow</a:t>
            </a:r>
            <a:r>
              <a:rPr lang="fr-BE" sz="1875" b="1" dirty="0">
                <a:solidFill>
                  <a:srgbClr val="7981AB"/>
                </a:solidFill>
                <a:latin typeface="Trebuchet MS" panose="020B0603020202020204"/>
              </a:rPr>
              <a:t> </a:t>
            </a:r>
            <a:r>
              <a:rPr lang="fr-BE" sz="1875" b="1" dirty="0" err="1">
                <a:solidFill>
                  <a:srgbClr val="7981AB"/>
                </a:solidFill>
                <a:latin typeface="Trebuchet MS" panose="020B0603020202020204"/>
              </a:rPr>
              <a:t>freedom</a:t>
            </a:r>
            <a:r>
              <a:rPr lang="fr-BE" sz="1875" b="1" dirty="0">
                <a:solidFill>
                  <a:srgbClr val="7981AB"/>
                </a:solidFill>
                <a:latin typeface="Trebuchet MS" panose="020B0603020202020204"/>
              </a:rPr>
              <a:t> for </a:t>
            </a:r>
            <a:r>
              <a:rPr lang="fr-BE" sz="1875" b="1" dirty="0" err="1">
                <a:solidFill>
                  <a:srgbClr val="7981AB"/>
                </a:solidFill>
                <a:latin typeface="Trebuchet MS" panose="020B0603020202020204"/>
              </a:rPr>
              <a:t>replication</a:t>
            </a:r>
            <a:r>
              <a:rPr lang="fr-BE" sz="1875" b="1" dirty="0">
                <a:solidFill>
                  <a:srgbClr val="7981AB"/>
                </a:solidFill>
                <a:latin typeface="Trebuchet MS" panose="020B0603020202020204"/>
              </a:rPr>
              <a:t> – cultural </a:t>
            </a:r>
            <a:r>
              <a:rPr lang="fr-BE" sz="1875" b="1" dirty="0" err="1">
                <a:solidFill>
                  <a:srgbClr val="7981AB"/>
                </a:solidFill>
                <a:latin typeface="Trebuchet MS" panose="020B0603020202020204"/>
              </a:rPr>
              <a:t>sensitivity</a:t>
            </a:r>
            <a:r>
              <a:rPr lang="fr-BE" sz="1875" b="1" dirty="0">
                <a:solidFill>
                  <a:srgbClr val="7981AB"/>
                </a:solidFill>
                <a:latin typeface="Trebuchet MS" panose="020B0603020202020204"/>
              </a:rPr>
              <a:t> , </a:t>
            </a:r>
            <a:r>
              <a:rPr lang="fr-BE" sz="1875" b="1" dirty="0" err="1">
                <a:solidFill>
                  <a:srgbClr val="7981AB"/>
                </a:solidFill>
                <a:latin typeface="Trebuchet MS" panose="020B0603020202020204"/>
              </a:rPr>
              <a:t>understanding</a:t>
            </a:r>
            <a:r>
              <a:rPr lang="fr-BE" sz="1875" b="1" dirty="0">
                <a:solidFill>
                  <a:srgbClr val="7981AB"/>
                </a:solidFill>
                <a:latin typeface="Trebuchet MS" panose="020B0603020202020204"/>
              </a:rPr>
              <a:t> of audience </a:t>
            </a:r>
            <a:endParaRPr lang="en-GB" sz="1875" b="1" dirty="0">
              <a:solidFill>
                <a:srgbClr val="7981AB"/>
              </a:solidFill>
              <a:latin typeface="Trebuchet MS" panose="020B0603020202020204"/>
            </a:endParaRPr>
          </a:p>
          <a:p>
            <a:pPr marL="257175" indent="-257175" defTabSz="342900">
              <a:spcBef>
                <a:spcPts val="750"/>
              </a:spcBef>
              <a:buClr>
                <a:srgbClr val="7981AB">
                  <a:lumMod val="75000"/>
                </a:srgbClr>
              </a:buClr>
            </a:pPr>
            <a:endParaRPr lang="en-GB" sz="1350" dirty="0">
              <a:solidFill>
                <a:prstClr val="black">
                  <a:lumMod val="75000"/>
                  <a:lumOff val="25000"/>
                </a:prstClr>
              </a:solidFill>
              <a:latin typeface="Trebuchet MS" panose="020B0603020202020204"/>
            </a:endParaRPr>
          </a:p>
        </p:txBody>
      </p:sp>
    </p:spTree>
    <p:extLst>
      <p:ext uri="{BB962C8B-B14F-4D97-AF65-F5344CB8AC3E}">
        <p14:creationId xmlns:p14="http://schemas.microsoft.com/office/powerpoint/2010/main" val="1195881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0" y="2190751"/>
            <a:ext cx="6692900" cy="3429000"/>
          </a:xfrm>
        </p:spPr>
        <p:txBody>
          <a:bodyPr>
            <a:normAutofit/>
          </a:bodyPr>
          <a:lstStyle/>
          <a:p>
            <a:pPr marL="0" indent="0" algn="ctr">
              <a:buNone/>
            </a:pPr>
            <a:endParaRPr lang="en-US" sz="2850" b="1" dirty="0">
              <a:solidFill>
                <a:schemeClr val="accent1"/>
              </a:solidFill>
              <a:latin typeface="+mj-lt"/>
            </a:endParaRPr>
          </a:p>
          <a:p>
            <a:pPr marL="0" indent="0" algn="ctr">
              <a:buNone/>
            </a:pPr>
            <a:r>
              <a:rPr lang="en-US" sz="2850" b="1" dirty="0">
                <a:solidFill>
                  <a:srgbClr val="565967"/>
                </a:solidFill>
                <a:latin typeface="+mj-lt"/>
              </a:rPr>
              <a:t>Thank you </a:t>
            </a:r>
            <a:r>
              <a:rPr lang="en-US" sz="2850" b="1" dirty="0">
                <a:solidFill>
                  <a:schemeClr val="accent1"/>
                </a:solidFill>
                <a:latin typeface="+mj-lt"/>
              </a:rPr>
              <a:t>for your attention!</a:t>
            </a:r>
          </a:p>
          <a:p>
            <a:pPr marL="0" indent="0" algn="ctr">
              <a:buNone/>
            </a:pPr>
            <a:r>
              <a:rPr lang="en-US" sz="2250" b="1" u="sng" dirty="0">
                <a:solidFill>
                  <a:srgbClr val="565967"/>
                </a:solidFill>
                <a:latin typeface="+mj-lt"/>
                <a:hlinkClick r:id="rId2"/>
              </a:rPr>
              <a:t>ophelie.martin@mhe-sme.org</a:t>
            </a:r>
            <a:endParaRPr lang="en-US" sz="2250" b="1" u="sng" dirty="0">
              <a:solidFill>
                <a:srgbClr val="565967"/>
              </a:solidFill>
              <a:latin typeface="+mj-lt"/>
            </a:endParaRPr>
          </a:p>
          <a:p>
            <a:pPr marL="0" indent="0" algn="ctr">
              <a:buNone/>
            </a:pPr>
            <a:r>
              <a:rPr lang="en-US" sz="2250" b="1" dirty="0">
                <a:solidFill>
                  <a:schemeClr val="accent1"/>
                </a:solidFill>
                <a:latin typeface="+mj-lt"/>
              </a:rPr>
              <a:t>@</a:t>
            </a:r>
            <a:r>
              <a:rPr lang="en-US" sz="2250" b="1" dirty="0" err="1">
                <a:solidFill>
                  <a:schemeClr val="accent1"/>
                </a:solidFill>
                <a:latin typeface="+mj-lt"/>
              </a:rPr>
              <a:t>mhesme</a:t>
            </a:r>
            <a:endParaRPr lang="en-US" sz="2250" b="1" dirty="0">
              <a:solidFill>
                <a:schemeClr val="accent1"/>
              </a:solidFill>
              <a:latin typeface="+mj-lt"/>
            </a:endParaRPr>
          </a:p>
          <a:p>
            <a:pPr marL="0" indent="0" algn="ctr">
              <a:buNone/>
            </a:pPr>
            <a:r>
              <a:rPr lang="en-US" sz="2250" b="1" dirty="0">
                <a:solidFill>
                  <a:schemeClr val="accent1"/>
                </a:solidFill>
                <a:latin typeface="+mj-lt"/>
              </a:rPr>
              <a:t>/</a:t>
            </a:r>
            <a:r>
              <a:rPr lang="en-US" sz="2250" b="1" dirty="0" err="1">
                <a:solidFill>
                  <a:schemeClr val="accent1"/>
                </a:solidFill>
                <a:latin typeface="+mj-lt"/>
              </a:rPr>
              <a:t>mentalhealtheurope</a:t>
            </a:r>
            <a:endParaRPr lang="en-US" sz="2250" b="1" dirty="0">
              <a:solidFill>
                <a:schemeClr val="accent1"/>
              </a:solidFill>
              <a:latin typeface="+mj-lt"/>
            </a:endParaRPr>
          </a:p>
          <a:p>
            <a:pPr marL="0" indent="0" algn="ctr">
              <a:buNone/>
            </a:pPr>
            <a:endParaRPr lang="fr-BE" sz="2250" b="1" dirty="0">
              <a:solidFill>
                <a:schemeClr val="accent1"/>
              </a:solidFill>
              <a:latin typeface="+mj-lt"/>
            </a:endParaRPr>
          </a:p>
          <a:p>
            <a:pPr algn="just"/>
            <a:endParaRPr lang="fr-BE" sz="1650" b="1" dirty="0">
              <a:solidFill>
                <a:srgbClr val="7981AB"/>
              </a:solidFill>
            </a:endParaRPr>
          </a:p>
          <a:p>
            <a:pPr algn="just"/>
            <a:endParaRPr lang="fr-BE" sz="1650" b="1" dirty="0">
              <a:solidFill>
                <a:srgbClr val="7981AB"/>
              </a:solidFill>
            </a:endParaRPr>
          </a:p>
          <a:p>
            <a:pPr algn="just"/>
            <a:endParaRPr lang="fr-BE" sz="1650" b="1" dirty="0">
              <a:solidFill>
                <a:schemeClr val="accent6"/>
              </a:solidFill>
              <a:latin typeface="+mj-lt"/>
            </a:endParaRPr>
          </a:p>
        </p:txBody>
      </p:sp>
      <p:pic>
        <p:nvPicPr>
          <p:cNvPr id="4" name="Picture 3"/>
          <p:cNvPicPr>
            <a:picLocks noChangeAspect="1"/>
          </p:cNvPicPr>
          <p:nvPr/>
        </p:nvPicPr>
        <p:blipFill>
          <a:blip r:embed="rId3"/>
          <a:stretch>
            <a:fillRect/>
          </a:stretch>
        </p:blipFill>
        <p:spPr>
          <a:xfrm>
            <a:off x="4948748" y="970899"/>
            <a:ext cx="1799035" cy="1334152"/>
          </a:xfrm>
          <a:prstGeom prst="rect">
            <a:avLst/>
          </a:prstGeom>
        </p:spPr>
      </p:pic>
      <p:pic>
        <p:nvPicPr>
          <p:cNvPr id="7" name="Picture 6"/>
          <p:cNvPicPr>
            <a:picLocks noChangeAspect="1"/>
          </p:cNvPicPr>
          <p:nvPr/>
        </p:nvPicPr>
        <p:blipFill>
          <a:blip r:embed="rId4"/>
          <a:stretch>
            <a:fillRect/>
          </a:stretch>
        </p:blipFill>
        <p:spPr>
          <a:xfrm>
            <a:off x="2610021" y="3671176"/>
            <a:ext cx="500573" cy="489548"/>
          </a:xfrm>
          <a:prstGeom prst="rect">
            <a:avLst/>
          </a:prstGeom>
        </p:spPr>
      </p:pic>
      <p:pic>
        <p:nvPicPr>
          <p:cNvPr id="8" name="Picture 7"/>
          <p:cNvPicPr>
            <a:picLocks noChangeAspect="1"/>
          </p:cNvPicPr>
          <p:nvPr/>
        </p:nvPicPr>
        <p:blipFill>
          <a:blip r:embed="rId5"/>
          <a:stretch>
            <a:fillRect/>
          </a:stretch>
        </p:blipFill>
        <p:spPr>
          <a:xfrm>
            <a:off x="1944144" y="4065815"/>
            <a:ext cx="433194" cy="433194"/>
          </a:xfrm>
          <a:prstGeom prst="rect">
            <a:avLst/>
          </a:prstGeom>
        </p:spPr>
      </p:pic>
    </p:spTree>
    <p:extLst>
      <p:ext uri="{BB962C8B-B14F-4D97-AF65-F5344CB8AC3E}">
        <p14:creationId xmlns:p14="http://schemas.microsoft.com/office/powerpoint/2010/main" val="1063918589"/>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927F88E-D0AB-43A4-9ED9-C00520D53BF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33662" y="1448725"/>
            <a:ext cx="2270786" cy="2270786"/>
          </a:xfrm>
          <a:prstGeom prst="rect">
            <a:avLst/>
          </a:prstGeom>
        </p:spPr>
      </p:pic>
      <p:sp>
        <p:nvSpPr>
          <p:cNvPr id="2" name="Text Placeholder 1">
            <a:extLst>
              <a:ext uri="{FF2B5EF4-FFF2-40B4-BE49-F238E27FC236}">
                <a16:creationId xmlns:a16="http://schemas.microsoft.com/office/drawing/2014/main" id="{651532DB-BF5C-4202-9D21-A6AEB079A85A}"/>
              </a:ext>
            </a:extLst>
          </p:cNvPr>
          <p:cNvSpPr>
            <a:spLocks noGrp="1"/>
          </p:cNvSpPr>
          <p:nvPr>
            <p:ph type="body" sz="quarter" idx="13"/>
          </p:nvPr>
        </p:nvSpPr>
        <p:spPr>
          <a:xfrm>
            <a:off x="294290" y="1628552"/>
            <a:ext cx="8284520" cy="4634373"/>
          </a:xfrm>
        </p:spPr>
        <p:txBody>
          <a:bodyPr/>
          <a:lstStyle/>
          <a:p>
            <a:pPr marL="0" indent="0">
              <a:buNone/>
            </a:pPr>
            <a:r>
              <a:rPr lang="en-GB" sz="1700" b="1" dirty="0">
                <a:solidFill>
                  <a:srgbClr val="0070C0"/>
                </a:solidFill>
              </a:rPr>
              <a:t>Part 1</a:t>
            </a:r>
            <a:r>
              <a:rPr lang="en-GB" sz="1700" dirty="0">
                <a:solidFill>
                  <a:srgbClr val="0070C0"/>
                </a:solidFill>
              </a:rPr>
              <a:t> </a:t>
            </a:r>
            <a:r>
              <a:rPr lang="en-GB" sz="1700" dirty="0"/>
              <a:t>(1hr)</a:t>
            </a:r>
          </a:p>
          <a:p>
            <a:r>
              <a:rPr lang="en-GB" sz="1700" b="1" i="1" dirty="0"/>
              <a:t>How to create an impactful communication flow? </a:t>
            </a:r>
            <a:r>
              <a:rPr lang="en-GB" sz="1700" dirty="0"/>
              <a:t>– </a:t>
            </a:r>
            <a:r>
              <a:rPr lang="en-GB" sz="1700" dirty="0" err="1"/>
              <a:t>Ophélie</a:t>
            </a:r>
            <a:endParaRPr lang="en-GB" sz="1700" dirty="0"/>
          </a:p>
          <a:p>
            <a:r>
              <a:rPr lang="en-GB" sz="1700" b="1" i="1" dirty="0"/>
              <a:t>Key elements of a common advocacy strategy</a:t>
            </a:r>
            <a:r>
              <a:rPr lang="en-GB" sz="1700" dirty="0"/>
              <a:t> – Katie </a:t>
            </a:r>
          </a:p>
          <a:p>
            <a:r>
              <a:rPr lang="en-GB" sz="1700" b="1" dirty="0"/>
              <a:t>Discussion</a:t>
            </a:r>
            <a:r>
              <a:rPr lang="en-GB" sz="1700" dirty="0"/>
              <a:t>, comments and questions</a:t>
            </a:r>
          </a:p>
          <a:p>
            <a:endParaRPr lang="en-GB" sz="1700" dirty="0"/>
          </a:p>
          <a:p>
            <a:pPr marL="0" indent="0">
              <a:buNone/>
            </a:pPr>
            <a:r>
              <a:rPr lang="en-GB" sz="1700" b="1" dirty="0">
                <a:solidFill>
                  <a:srgbClr val="0070C0"/>
                </a:solidFill>
              </a:rPr>
              <a:t>Coffee break </a:t>
            </a:r>
            <a:r>
              <a:rPr lang="en-GB" sz="1700" dirty="0"/>
              <a:t>(30 mins)</a:t>
            </a:r>
          </a:p>
          <a:p>
            <a:pPr marL="0" indent="0">
              <a:buNone/>
            </a:pPr>
            <a:endParaRPr lang="en-GB" sz="1700" dirty="0"/>
          </a:p>
          <a:p>
            <a:pPr marL="0" indent="0">
              <a:buNone/>
            </a:pPr>
            <a:r>
              <a:rPr lang="en-GB" sz="1700" b="1" dirty="0">
                <a:solidFill>
                  <a:srgbClr val="0070C0"/>
                </a:solidFill>
              </a:rPr>
              <a:t>Part 2</a:t>
            </a:r>
            <a:r>
              <a:rPr lang="en-GB" sz="1700" b="1" dirty="0">
                <a:solidFill>
                  <a:srgbClr val="00B050"/>
                </a:solidFill>
              </a:rPr>
              <a:t> </a:t>
            </a:r>
            <a:r>
              <a:rPr lang="en-GB" sz="1700" dirty="0"/>
              <a:t>(1hr)</a:t>
            </a:r>
          </a:p>
          <a:p>
            <a:r>
              <a:rPr lang="en-GB" sz="1700" b="1" dirty="0"/>
              <a:t>Break out groups</a:t>
            </a:r>
            <a:r>
              <a:rPr lang="en-GB" sz="1700" dirty="0"/>
              <a:t> (3 groups of 5 people) (20 mins)</a:t>
            </a:r>
          </a:p>
          <a:p>
            <a:pPr marL="0" indent="0">
              <a:buNone/>
            </a:pPr>
            <a:r>
              <a:rPr lang="en-GB" sz="1700" u="sng" dirty="0"/>
              <a:t>Task</a:t>
            </a:r>
            <a:r>
              <a:rPr lang="en-GB" sz="1700" dirty="0"/>
              <a:t>: to brainstorm and list </a:t>
            </a:r>
            <a:r>
              <a:rPr lang="en-GB" sz="1700" b="1" i="1" dirty="0"/>
              <a:t>dos and don’ts </a:t>
            </a:r>
            <a:r>
              <a:rPr lang="en-GB" sz="1700" dirty="0"/>
              <a:t>(recommendations</a:t>
            </a:r>
          </a:p>
          <a:p>
            <a:pPr marL="0" indent="0">
              <a:buNone/>
            </a:pPr>
            <a:r>
              <a:rPr lang="en-GB" sz="1700" dirty="0"/>
              <a:t>for better action) for a common and effective advocacy framework</a:t>
            </a:r>
          </a:p>
          <a:p>
            <a:pPr marL="0" indent="0">
              <a:buNone/>
            </a:pPr>
            <a:r>
              <a:rPr lang="en-GB" sz="1700" dirty="0"/>
              <a:t>Method: Post-its – 1 do or 1 don’t per post-it</a:t>
            </a:r>
          </a:p>
          <a:p>
            <a:r>
              <a:rPr lang="en-GB" sz="1700" b="1" dirty="0"/>
              <a:t>Feedback</a:t>
            </a:r>
            <a:r>
              <a:rPr lang="en-GB" sz="1700" dirty="0"/>
              <a:t> (rapporteurs of 3 groups feedback to whole group using post-its)</a:t>
            </a:r>
          </a:p>
          <a:p>
            <a:r>
              <a:rPr lang="en-GB" sz="1700" b="1" dirty="0"/>
              <a:t>Agree on a </a:t>
            </a:r>
            <a:r>
              <a:rPr lang="en-GB" sz="1700" b="1" i="1" dirty="0"/>
              <a:t>checklist</a:t>
            </a:r>
            <a:r>
              <a:rPr lang="en-GB" sz="1700" dirty="0"/>
              <a:t>: key elements making up a common and effective advocacy framework</a:t>
            </a:r>
          </a:p>
        </p:txBody>
      </p:sp>
      <p:sp>
        <p:nvSpPr>
          <p:cNvPr id="3" name="Text Placeholder 2">
            <a:extLst>
              <a:ext uri="{FF2B5EF4-FFF2-40B4-BE49-F238E27FC236}">
                <a16:creationId xmlns:a16="http://schemas.microsoft.com/office/drawing/2014/main" id="{5DB8F78D-2050-47D0-B850-54486193AFE5}"/>
              </a:ext>
            </a:extLst>
          </p:cNvPr>
          <p:cNvSpPr>
            <a:spLocks noGrp="1"/>
          </p:cNvSpPr>
          <p:nvPr>
            <p:ph type="body" sz="quarter" idx="14"/>
          </p:nvPr>
        </p:nvSpPr>
        <p:spPr/>
        <p:txBody>
          <a:bodyPr/>
          <a:lstStyle/>
          <a:p>
            <a:r>
              <a:rPr lang="en-GB" dirty="0"/>
              <a:t>Introduction (2)</a:t>
            </a:r>
          </a:p>
        </p:txBody>
      </p:sp>
      <p:sp>
        <p:nvSpPr>
          <p:cNvPr id="4" name="Text Placeholder 3">
            <a:extLst>
              <a:ext uri="{FF2B5EF4-FFF2-40B4-BE49-F238E27FC236}">
                <a16:creationId xmlns:a16="http://schemas.microsoft.com/office/drawing/2014/main" id="{1DEA3F6E-D87A-4789-9672-2AFDC5DE4AAA}"/>
              </a:ext>
            </a:extLst>
          </p:cNvPr>
          <p:cNvSpPr>
            <a:spLocks noGrp="1"/>
          </p:cNvSpPr>
          <p:nvPr>
            <p:ph type="body" sz="quarter" idx="15"/>
          </p:nvPr>
        </p:nvSpPr>
        <p:spPr>
          <a:xfrm>
            <a:off x="467841" y="1113806"/>
            <a:ext cx="8064896" cy="431800"/>
          </a:xfrm>
        </p:spPr>
        <p:txBody>
          <a:bodyPr/>
          <a:lstStyle/>
          <a:p>
            <a:r>
              <a:rPr lang="en-GB" dirty="0"/>
              <a:t>Workshop Outline</a:t>
            </a:r>
          </a:p>
        </p:txBody>
      </p:sp>
      <p:pic>
        <p:nvPicPr>
          <p:cNvPr id="7" name="Picture 3" descr="\\epfcentral001\EPF-Files\MULTIMEDIA\VISUALS - SHUTTERSTOCK\Consultation-participation\shutterstock_182231546.jpg">
            <a:extLst>
              <a:ext uri="{FF2B5EF4-FFF2-40B4-BE49-F238E27FC236}">
                <a16:creationId xmlns:a16="http://schemas.microsoft.com/office/drawing/2014/main" id="{A1294CB4-0351-4C00-B028-B3D9B1D4B67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47249" y="3457903"/>
            <a:ext cx="2796751" cy="18182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65998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4"/>
          </p:nvPr>
        </p:nvSpPr>
        <p:spPr>
          <a:xfrm>
            <a:off x="1342984" y="3697790"/>
            <a:ext cx="6336704" cy="789867"/>
          </a:xfrm>
        </p:spPr>
        <p:txBody>
          <a:bodyPr/>
          <a:lstStyle/>
          <a:p>
            <a:r>
              <a:rPr lang="en-GB" sz="2000" b="1" dirty="0"/>
              <a:t>Katie Gallagher</a:t>
            </a:r>
          </a:p>
          <a:p>
            <a:r>
              <a:rPr lang="en-GB" sz="2000" b="1" dirty="0"/>
              <a:t>Policy Adviser</a:t>
            </a:r>
            <a:endParaRPr lang="en-GB" sz="1400" b="1" dirty="0"/>
          </a:p>
        </p:txBody>
      </p:sp>
      <p:sp>
        <p:nvSpPr>
          <p:cNvPr id="8" name="Text Placeholder 6"/>
          <p:cNvSpPr>
            <a:spLocks noGrp="1"/>
          </p:cNvSpPr>
          <p:nvPr>
            <p:ph type="body" sz="quarter" idx="14"/>
          </p:nvPr>
        </p:nvSpPr>
        <p:spPr>
          <a:xfrm>
            <a:off x="6106978" y="4276313"/>
            <a:ext cx="2987824" cy="1224136"/>
          </a:xfrm>
        </p:spPr>
        <p:txBody>
          <a:bodyPr/>
          <a:lstStyle/>
          <a:p>
            <a:pPr algn="r"/>
            <a:endParaRPr lang="en-GB" sz="2000" b="1" dirty="0"/>
          </a:p>
          <a:p>
            <a:pPr algn="r"/>
            <a:endParaRPr lang="en-GB" sz="2000" b="1" dirty="0"/>
          </a:p>
          <a:p>
            <a:pPr algn="r"/>
            <a:r>
              <a:rPr lang="en-GB" sz="1400" dirty="0"/>
              <a:t>@</a:t>
            </a:r>
            <a:r>
              <a:rPr lang="en-GB" sz="1400" dirty="0" err="1"/>
              <a:t>eupatientsforum</a:t>
            </a:r>
            <a:endParaRPr lang="en-GB" sz="1400"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92280" y="5049160"/>
            <a:ext cx="372160" cy="3066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Content Placeholder 1">
            <a:extLst>
              <a:ext uri="{FF2B5EF4-FFF2-40B4-BE49-F238E27FC236}">
                <a16:creationId xmlns:a16="http://schemas.microsoft.com/office/drawing/2014/main" id="{BC854EBE-23F2-4FE9-A713-FC61EBAD97B5}"/>
              </a:ext>
            </a:extLst>
          </p:cNvPr>
          <p:cNvSpPr txBox="1">
            <a:spLocks/>
          </p:cNvSpPr>
          <p:nvPr/>
        </p:nvSpPr>
        <p:spPr>
          <a:xfrm>
            <a:off x="914399" y="541538"/>
            <a:ext cx="7403977" cy="2383405"/>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450"/>
              </a:spcBef>
              <a:buSzPct val="125000"/>
              <a:buNone/>
              <a:defRPr/>
            </a:pPr>
            <a:endParaRPr lang="en-IE" sz="3600" b="1" dirty="0">
              <a:solidFill>
                <a:schemeClr val="bg1"/>
              </a:solidFill>
              <a:latin typeface="Calibri" panose="020F0502020204030204" pitchFamily="34" charset="0"/>
            </a:endParaRPr>
          </a:p>
          <a:p>
            <a:pPr marL="0" indent="0" algn="ctr">
              <a:spcBef>
                <a:spcPts val="450"/>
              </a:spcBef>
              <a:buSzPct val="125000"/>
              <a:buNone/>
              <a:defRPr/>
            </a:pPr>
            <a:r>
              <a:rPr lang="en-IE" sz="3600" b="1" dirty="0">
                <a:solidFill>
                  <a:schemeClr val="bg1"/>
                </a:solidFill>
                <a:latin typeface="Calibri" panose="020F0502020204030204" pitchFamily="34" charset="0"/>
              </a:rPr>
              <a:t>Key elements of a common advocacy strategy – the example of the EPF Access to Healthcare Campaign</a:t>
            </a:r>
          </a:p>
          <a:p>
            <a:pPr marL="0" indent="0" algn="ctr">
              <a:spcBef>
                <a:spcPts val="450"/>
              </a:spcBef>
              <a:buSzPct val="125000"/>
              <a:buNone/>
              <a:defRPr/>
            </a:pPr>
            <a:r>
              <a:rPr lang="en-IE" sz="3600" b="1" dirty="0">
                <a:solidFill>
                  <a:schemeClr val="bg1"/>
                </a:solidFill>
                <a:latin typeface="Calibri" panose="020F0502020204030204" pitchFamily="34" charset="0"/>
              </a:rPr>
              <a:t>#ACCESS2030</a:t>
            </a:r>
          </a:p>
          <a:p>
            <a:pPr marL="0" indent="0" algn="ctr">
              <a:spcBef>
                <a:spcPts val="450"/>
              </a:spcBef>
              <a:buSzPct val="125000"/>
              <a:buNone/>
              <a:defRPr/>
            </a:pPr>
            <a:endParaRPr lang="en-IE" sz="3600" b="1" dirty="0">
              <a:solidFill>
                <a:schemeClr val="bg1"/>
              </a:solidFill>
              <a:latin typeface="Calibri" panose="020F0502020204030204" pitchFamily="34" charset="0"/>
            </a:endParaRPr>
          </a:p>
        </p:txBody>
      </p:sp>
      <p:sp>
        <p:nvSpPr>
          <p:cNvPr id="15" name="Text Placeholder 4">
            <a:extLst>
              <a:ext uri="{FF2B5EF4-FFF2-40B4-BE49-F238E27FC236}">
                <a16:creationId xmlns:a16="http://schemas.microsoft.com/office/drawing/2014/main" id="{1D4C9044-9085-43B5-9021-B0D291148E3E}"/>
              </a:ext>
            </a:extLst>
          </p:cNvPr>
          <p:cNvSpPr txBox="1">
            <a:spLocks/>
          </p:cNvSpPr>
          <p:nvPr/>
        </p:nvSpPr>
        <p:spPr>
          <a:xfrm>
            <a:off x="539552" y="4838005"/>
            <a:ext cx="2164233" cy="360040"/>
          </a:xfrm>
          <a:prstGeom prst="rect">
            <a:avLst/>
          </a:prstGeom>
        </p:spPr>
        <p:txBody>
          <a:bodyPr/>
          <a:lstStyle>
            <a:lvl1pPr marL="0" indent="0" algn="l" defTabSz="914400" rtl="0" eaLnBrk="1" latinLnBrk="0" hangingPunct="1">
              <a:spcBef>
                <a:spcPct val="20000"/>
              </a:spcBef>
              <a:buFont typeface="Arial" pitchFamily="34" charset="0"/>
              <a:buNone/>
              <a:defRPr sz="16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a:t>17/10/2017</a:t>
            </a:r>
            <a:endParaRPr lang="en-GB" dirty="0"/>
          </a:p>
        </p:txBody>
      </p:sp>
      <p:sp>
        <p:nvSpPr>
          <p:cNvPr id="16" name="Text Placeholder 5">
            <a:extLst>
              <a:ext uri="{FF2B5EF4-FFF2-40B4-BE49-F238E27FC236}">
                <a16:creationId xmlns:a16="http://schemas.microsoft.com/office/drawing/2014/main" id="{97380D8B-6525-4ECD-BA1B-51B012FE0B7D}"/>
              </a:ext>
            </a:extLst>
          </p:cNvPr>
          <p:cNvSpPr txBox="1">
            <a:spLocks/>
          </p:cNvSpPr>
          <p:nvPr/>
        </p:nvSpPr>
        <p:spPr>
          <a:xfrm>
            <a:off x="539552" y="5229200"/>
            <a:ext cx="3168352" cy="360040"/>
          </a:xfrm>
          <a:prstGeom prst="rect">
            <a:avLst/>
          </a:prstGeom>
        </p:spPr>
        <p:txBody>
          <a:bodyPr>
            <a:noAutofit/>
          </a:bodyPr>
          <a:lstStyle>
            <a:lvl1pPr marL="0" indent="0" algn="l" defTabSz="914400" rtl="0" eaLnBrk="1" latinLnBrk="0" hangingPunct="1">
              <a:spcBef>
                <a:spcPct val="20000"/>
              </a:spcBef>
              <a:buFont typeface="Arial" pitchFamily="34" charset="0"/>
              <a:buNone/>
              <a:defRPr sz="16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a:t>EPF National Coalitions’ Meeting</a:t>
            </a:r>
            <a:endParaRPr lang="en-GB" dirty="0"/>
          </a:p>
        </p:txBody>
      </p:sp>
    </p:spTree>
    <p:extLst>
      <p:ext uri="{BB962C8B-B14F-4D97-AF65-F5344CB8AC3E}">
        <p14:creationId xmlns:p14="http://schemas.microsoft.com/office/powerpoint/2010/main" val="2853430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769202F-53BB-49E4-8282-87CA52388FB4}"/>
              </a:ext>
            </a:extLst>
          </p:cNvPr>
          <p:cNvSpPr>
            <a:spLocks noGrp="1"/>
          </p:cNvSpPr>
          <p:nvPr>
            <p:ph type="body" sz="quarter" idx="13"/>
          </p:nvPr>
        </p:nvSpPr>
        <p:spPr>
          <a:xfrm>
            <a:off x="319596" y="2876365"/>
            <a:ext cx="6702641" cy="3323685"/>
          </a:xfrm>
        </p:spPr>
        <p:txBody>
          <a:bodyPr/>
          <a:lstStyle/>
          <a:p>
            <a:r>
              <a:rPr lang="en-GB" sz="2100" b="1" dirty="0">
                <a:cs typeface="Calibri" panose="020F0502020204030204" pitchFamily="34" charset="0"/>
              </a:rPr>
              <a:t>Raise awareness </a:t>
            </a:r>
            <a:r>
              <a:rPr lang="en-GB" sz="2100" dirty="0">
                <a:cs typeface="Calibri" panose="020F0502020204030204" pitchFamily="34" charset="0"/>
              </a:rPr>
              <a:t>about the </a:t>
            </a:r>
            <a:r>
              <a:rPr lang="en-GB" sz="2100" b="1" dirty="0">
                <a:cs typeface="Calibri" panose="020F0502020204030204" pitchFamily="34" charset="0"/>
              </a:rPr>
              <a:t>gaps</a:t>
            </a:r>
            <a:r>
              <a:rPr lang="en-GB" sz="2100" dirty="0">
                <a:cs typeface="Calibri" panose="020F0502020204030204" pitchFamily="34" charset="0"/>
              </a:rPr>
              <a:t> and </a:t>
            </a:r>
            <a:r>
              <a:rPr lang="en-GB" sz="2100" b="1" dirty="0">
                <a:cs typeface="Calibri" panose="020F0502020204030204" pitchFamily="34" charset="0"/>
              </a:rPr>
              <a:t>barriers </a:t>
            </a:r>
            <a:r>
              <a:rPr lang="en-GB" sz="2100" dirty="0">
                <a:cs typeface="Calibri" panose="020F0502020204030204" pitchFamily="34" charset="0"/>
              </a:rPr>
              <a:t>patients face in accessing healthcare</a:t>
            </a:r>
          </a:p>
          <a:p>
            <a:r>
              <a:rPr lang="en-GB" sz="2100" dirty="0">
                <a:cs typeface="Calibri" panose="020F0502020204030204" pitchFamily="34" charset="0"/>
              </a:rPr>
              <a:t>Foster </a:t>
            </a:r>
            <a:r>
              <a:rPr lang="en-GB" sz="2100" b="1" dirty="0">
                <a:cs typeface="Calibri" panose="020F0502020204030204" pitchFamily="34" charset="0"/>
              </a:rPr>
              <a:t>more EU cooperation </a:t>
            </a:r>
            <a:r>
              <a:rPr lang="en-GB" sz="2100" dirty="0">
                <a:cs typeface="Calibri" panose="020F0502020204030204" pitchFamily="34" charset="0"/>
              </a:rPr>
              <a:t>and </a:t>
            </a:r>
            <a:r>
              <a:rPr lang="en-GB" sz="2100" b="1" dirty="0">
                <a:cs typeface="Calibri" panose="020F0502020204030204" pitchFamily="34" charset="0"/>
              </a:rPr>
              <a:t>strong political commitment</a:t>
            </a:r>
            <a:endParaRPr lang="en-GB" sz="2100" dirty="0">
              <a:cs typeface="Calibri" panose="020F0502020204030204" pitchFamily="34" charset="0"/>
            </a:endParaRPr>
          </a:p>
          <a:p>
            <a:r>
              <a:rPr lang="en-GB" sz="2100" dirty="0">
                <a:cs typeface="Calibri" panose="020F0502020204030204" pitchFamily="34" charset="0"/>
              </a:rPr>
              <a:t>Overturn </a:t>
            </a:r>
            <a:r>
              <a:rPr lang="en-GB" sz="2100" b="1" dirty="0">
                <a:cs typeface="Calibri" panose="020F0502020204030204" pitchFamily="34" charset="0"/>
              </a:rPr>
              <a:t>the current trends </a:t>
            </a:r>
            <a:r>
              <a:rPr lang="en-GB" sz="2100" dirty="0">
                <a:cs typeface="Calibri" panose="020F0502020204030204" pitchFamily="34" charset="0"/>
              </a:rPr>
              <a:t>and</a:t>
            </a:r>
            <a:r>
              <a:rPr lang="en-GB" sz="2100" b="1" dirty="0">
                <a:cs typeface="Calibri" panose="020F0502020204030204" pitchFamily="34" charset="0"/>
              </a:rPr>
              <a:t> change the focus </a:t>
            </a:r>
            <a:r>
              <a:rPr lang="en-GB" sz="2100" dirty="0">
                <a:cs typeface="Calibri" panose="020F0502020204030204" pitchFamily="34" charset="0"/>
              </a:rPr>
              <a:t>of politicians from short sighted cuts and decisions on investment to a real commitment to a long term vision where </a:t>
            </a:r>
            <a:r>
              <a:rPr lang="en-GB" sz="2100" b="1" dirty="0">
                <a:cs typeface="Calibri" panose="020F0502020204030204" pitchFamily="34" charset="0"/>
              </a:rPr>
              <a:t>equity of access is a reality</a:t>
            </a:r>
          </a:p>
          <a:p>
            <a:r>
              <a:rPr lang="en-GB" sz="2100" b="1" dirty="0">
                <a:cs typeface="Calibri" panose="020F0502020204030204" pitchFamily="34" charset="0"/>
              </a:rPr>
              <a:t>Political Roadmap: key political actions</a:t>
            </a:r>
            <a:r>
              <a:rPr lang="en-GB" sz="2100" dirty="0">
                <a:cs typeface="Calibri" panose="020F0502020204030204" pitchFamily="34" charset="0"/>
              </a:rPr>
              <a:t> to achieve UHC for all patients in the EU by 2030</a:t>
            </a:r>
          </a:p>
          <a:p>
            <a:endParaRPr lang="en-GB" sz="2400" dirty="0"/>
          </a:p>
        </p:txBody>
      </p:sp>
      <p:sp>
        <p:nvSpPr>
          <p:cNvPr id="3" name="Text Placeholder 2">
            <a:extLst>
              <a:ext uri="{FF2B5EF4-FFF2-40B4-BE49-F238E27FC236}">
                <a16:creationId xmlns:a16="http://schemas.microsoft.com/office/drawing/2014/main" id="{97112A99-C7C9-413F-8CE6-C8E339E937CB}"/>
              </a:ext>
            </a:extLst>
          </p:cNvPr>
          <p:cNvSpPr>
            <a:spLocks noGrp="1"/>
          </p:cNvSpPr>
          <p:nvPr>
            <p:ph type="body" sz="quarter" idx="14"/>
          </p:nvPr>
        </p:nvSpPr>
        <p:spPr>
          <a:xfrm>
            <a:off x="319596" y="198058"/>
            <a:ext cx="6912471" cy="647700"/>
          </a:xfrm>
        </p:spPr>
        <p:txBody>
          <a:bodyPr/>
          <a:lstStyle/>
          <a:p>
            <a:r>
              <a:rPr lang="en-GB" sz="2800" dirty="0"/>
              <a:t>EPF Access to Healthcare Campaign</a:t>
            </a:r>
          </a:p>
        </p:txBody>
      </p:sp>
      <p:pic>
        <p:nvPicPr>
          <p:cNvPr id="6" name="Picture 5">
            <a:extLst>
              <a:ext uri="{FF2B5EF4-FFF2-40B4-BE49-F238E27FC236}">
                <a16:creationId xmlns:a16="http://schemas.microsoft.com/office/drawing/2014/main" id="{9E41ED71-D380-4A89-AC7B-4930E44A72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0027" y="331148"/>
            <a:ext cx="2463973" cy="808424"/>
          </a:xfrm>
          <a:prstGeom prst="rect">
            <a:avLst/>
          </a:prstGeom>
        </p:spPr>
      </p:pic>
      <p:sp>
        <p:nvSpPr>
          <p:cNvPr id="7" name="Text Placeholder 3">
            <a:extLst>
              <a:ext uri="{FF2B5EF4-FFF2-40B4-BE49-F238E27FC236}">
                <a16:creationId xmlns:a16="http://schemas.microsoft.com/office/drawing/2014/main" id="{99103764-B394-432F-BD25-B4D717488752}"/>
              </a:ext>
            </a:extLst>
          </p:cNvPr>
          <p:cNvSpPr>
            <a:spLocks noGrp="1"/>
          </p:cNvSpPr>
          <p:nvPr>
            <p:ph type="body" sz="quarter" idx="15"/>
          </p:nvPr>
        </p:nvSpPr>
        <p:spPr>
          <a:xfrm>
            <a:off x="319596" y="1223414"/>
            <a:ext cx="8064896" cy="431800"/>
          </a:xfrm>
        </p:spPr>
        <p:txBody>
          <a:bodyPr/>
          <a:lstStyle/>
          <a:p>
            <a:r>
              <a:rPr lang="en-GB" dirty="0"/>
              <a:t>Objectives</a:t>
            </a:r>
          </a:p>
        </p:txBody>
      </p:sp>
      <p:sp>
        <p:nvSpPr>
          <p:cNvPr id="8" name="Oval 7">
            <a:extLst>
              <a:ext uri="{FF2B5EF4-FFF2-40B4-BE49-F238E27FC236}">
                <a16:creationId xmlns:a16="http://schemas.microsoft.com/office/drawing/2014/main" id="{EE85943A-C1F7-45A1-8537-75CF4AE68494}"/>
              </a:ext>
            </a:extLst>
          </p:cNvPr>
          <p:cNvSpPr/>
          <p:nvPr/>
        </p:nvSpPr>
        <p:spPr>
          <a:xfrm>
            <a:off x="6897950" y="3268144"/>
            <a:ext cx="2157275" cy="185761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600" dirty="0"/>
              <a:t>Where can you help?</a:t>
            </a:r>
          </a:p>
        </p:txBody>
      </p:sp>
      <p:sp>
        <p:nvSpPr>
          <p:cNvPr id="9" name="Text Placeholder 1">
            <a:extLst>
              <a:ext uri="{FF2B5EF4-FFF2-40B4-BE49-F238E27FC236}">
                <a16:creationId xmlns:a16="http://schemas.microsoft.com/office/drawing/2014/main" id="{2010A194-9B69-4C4F-B0E3-D0BC4CBA1946}"/>
              </a:ext>
            </a:extLst>
          </p:cNvPr>
          <p:cNvSpPr txBox="1">
            <a:spLocks/>
          </p:cNvSpPr>
          <p:nvPr/>
        </p:nvSpPr>
        <p:spPr>
          <a:xfrm>
            <a:off x="319596" y="1739056"/>
            <a:ext cx="8558074" cy="817713"/>
          </a:xfrm>
          <a:prstGeom prst="rect">
            <a:avLst/>
          </a:prstGeom>
        </p:spPr>
        <p:txBody>
          <a:bodyPr/>
          <a:lstStyle>
            <a:lvl1pPr marL="342900" indent="-342900" algn="l" defTabSz="914400" rtl="0" eaLnBrk="1" latinLnBrk="0" hangingPunct="1">
              <a:spcBef>
                <a:spcPct val="20000"/>
              </a:spcBef>
              <a:buFont typeface="Arial" pitchFamily="34" charset="0"/>
              <a:buChar char="•"/>
              <a:defRPr sz="2800" kern="1200" baseline="0">
                <a:solidFill>
                  <a:schemeClr val="tx1"/>
                </a:solidFill>
                <a:latin typeface="Calibri" pitchFamily="34" charset="0"/>
                <a:ea typeface="+mn-ea"/>
                <a:cs typeface="+mn-cs"/>
              </a:defRPr>
            </a:lvl1pPr>
            <a:lvl2pPr marL="742950" indent="-285750" algn="l" defTabSz="914400" rtl="0" eaLnBrk="1" latinLnBrk="0" hangingPunct="1">
              <a:spcBef>
                <a:spcPct val="20000"/>
              </a:spcBef>
              <a:buFont typeface="Arial" pitchFamily="34" charset="0"/>
              <a:buChar char="–"/>
              <a:defRPr sz="2400" kern="1200" baseline="0">
                <a:solidFill>
                  <a:srgbClr val="005696"/>
                </a:solidFill>
                <a:latin typeface="Calibri"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baseline="0">
                <a:solidFill>
                  <a:srgbClr val="1FB25A"/>
                </a:solidFill>
                <a:latin typeface="Calibri"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baseline="0">
                <a:solidFill>
                  <a:schemeClr val="tx1"/>
                </a:solidFill>
                <a:latin typeface="Calibri"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baseline="0">
                <a:solidFill>
                  <a:schemeClr val="tx1"/>
                </a:solidFill>
                <a:latin typeface="Calibri"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 typeface="Arial" pitchFamily="34" charset="0"/>
              <a:buNone/>
            </a:pPr>
            <a:r>
              <a:rPr lang="en-GB" sz="2200" dirty="0"/>
              <a:t>Calls on decision makers to: commit to a long-term vision where </a:t>
            </a:r>
            <a:r>
              <a:rPr lang="en-GB" sz="2200" b="1" dirty="0">
                <a:solidFill>
                  <a:srgbClr val="00B050"/>
                </a:solidFill>
              </a:rPr>
              <a:t>equity of access and universal health coverage is a reality </a:t>
            </a:r>
            <a:r>
              <a:rPr lang="en-GB" sz="2200" dirty="0"/>
              <a:t>for all patients in the EU</a:t>
            </a:r>
          </a:p>
          <a:p>
            <a:endParaRPr lang="en-GB" sz="2400" dirty="0"/>
          </a:p>
        </p:txBody>
      </p:sp>
    </p:spTree>
    <p:extLst>
      <p:ext uri="{BB962C8B-B14F-4D97-AF65-F5344CB8AC3E}">
        <p14:creationId xmlns:p14="http://schemas.microsoft.com/office/powerpoint/2010/main" val="2193420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5BB10F1-0606-4ABC-BB32-CB1C7FBF9852}"/>
              </a:ext>
            </a:extLst>
          </p:cNvPr>
          <p:cNvSpPr>
            <a:spLocks noGrp="1"/>
          </p:cNvSpPr>
          <p:nvPr>
            <p:ph type="body" sz="quarter" idx="13"/>
          </p:nvPr>
        </p:nvSpPr>
        <p:spPr>
          <a:xfrm>
            <a:off x="441906" y="2081048"/>
            <a:ext cx="8136904" cy="4181878"/>
          </a:xfrm>
        </p:spPr>
        <p:txBody>
          <a:bodyPr/>
          <a:lstStyle/>
          <a:p>
            <a:r>
              <a:rPr lang="en-GB" dirty="0"/>
              <a:t>How it was developed</a:t>
            </a:r>
          </a:p>
          <a:p>
            <a:r>
              <a:rPr lang="en-GB" dirty="0"/>
              <a:t>Implementation</a:t>
            </a:r>
          </a:p>
          <a:p>
            <a:r>
              <a:rPr lang="en-GB" dirty="0"/>
              <a:t>Campaign in a national context</a:t>
            </a:r>
          </a:p>
          <a:p>
            <a:r>
              <a:rPr lang="en-GB" dirty="0"/>
              <a:t>Political Roadmap to achieving UHC</a:t>
            </a:r>
          </a:p>
          <a:p>
            <a:r>
              <a:rPr lang="en-GB" dirty="0"/>
              <a:t>Next steps and capitalising on the outcomes of the campaign</a:t>
            </a:r>
          </a:p>
          <a:p>
            <a:r>
              <a:rPr lang="en-GB" dirty="0"/>
              <a:t>Evaluation</a:t>
            </a:r>
          </a:p>
          <a:p>
            <a:endParaRPr lang="en-GB" dirty="0"/>
          </a:p>
          <a:p>
            <a:endParaRPr lang="en-GB" dirty="0"/>
          </a:p>
          <a:p>
            <a:endParaRPr lang="en-GB" dirty="0"/>
          </a:p>
        </p:txBody>
      </p:sp>
      <p:sp>
        <p:nvSpPr>
          <p:cNvPr id="3" name="Text Placeholder 2">
            <a:extLst>
              <a:ext uri="{FF2B5EF4-FFF2-40B4-BE49-F238E27FC236}">
                <a16:creationId xmlns:a16="http://schemas.microsoft.com/office/drawing/2014/main" id="{C73F393B-497D-40CB-BC78-39A12CEDCC14}"/>
              </a:ext>
            </a:extLst>
          </p:cNvPr>
          <p:cNvSpPr>
            <a:spLocks noGrp="1"/>
          </p:cNvSpPr>
          <p:nvPr>
            <p:ph type="body" sz="quarter" idx="14"/>
          </p:nvPr>
        </p:nvSpPr>
        <p:spPr>
          <a:xfrm>
            <a:off x="467841" y="188640"/>
            <a:ext cx="6912471" cy="647700"/>
          </a:xfrm>
        </p:spPr>
        <p:txBody>
          <a:bodyPr/>
          <a:lstStyle/>
          <a:p>
            <a:r>
              <a:rPr lang="en-GB" dirty="0"/>
              <a:t>EPF Access to Healthcare Campaign</a:t>
            </a:r>
          </a:p>
          <a:p>
            <a:endParaRPr lang="en-GB" dirty="0"/>
          </a:p>
        </p:txBody>
      </p:sp>
      <p:sp>
        <p:nvSpPr>
          <p:cNvPr id="4" name="Text Placeholder 3">
            <a:extLst>
              <a:ext uri="{FF2B5EF4-FFF2-40B4-BE49-F238E27FC236}">
                <a16:creationId xmlns:a16="http://schemas.microsoft.com/office/drawing/2014/main" id="{81D7E124-B727-4375-B651-B2A0BE512F8C}"/>
              </a:ext>
            </a:extLst>
          </p:cNvPr>
          <p:cNvSpPr>
            <a:spLocks noGrp="1"/>
          </p:cNvSpPr>
          <p:nvPr>
            <p:ph type="body" sz="quarter" idx="15"/>
          </p:nvPr>
        </p:nvSpPr>
        <p:spPr>
          <a:xfrm>
            <a:off x="467841" y="1304357"/>
            <a:ext cx="8064896" cy="431800"/>
          </a:xfrm>
        </p:spPr>
        <p:txBody>
          <a:bodyPr/>
          <a:lstStyle/>
          <a:p>
            <a:r>
              <a:rPr lang="en-GB" dirty="0"/>
              <a:t>A Step-By-Step Approach</a:t>
            </a:r>
          </a:p>
        </p:txBody>
      </p:sp>
      <p:pic>
        <p:nvPicPr>
          <p:cNvPr id="6" name="Picture 5">
            <a:extLst>
              <a:ext uri="{FF2B5EF4-FFF2-40B4-BE49-F238E27FC236}">
                <a16:creationId xmlns:a16="http://schemas.microsoft.com/office/drawing/2014/main" id="{C09F6ED2-14DA-4167-8245-AB3D5C4834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08264" y="1304357"/>
            <a:ext cx="3344095" cy="2428601"/>
          </a:xfrm>
          <a:prstGeom prst="rect">
            <a:avLst/>
          </a:prstGeom>
        </p:spPr>
      </p:pic>
    </p:spTree>
    <p:extLst>
      <p:ext uri="{BB962C8B-B14F-4D97-AF65-F5344CB8AC3E}">
        <p14:creationId xmlns:p14="http://schemas.microsoft.com/office/powerpoint/2010/main" val="7240059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79406" y="4370480"/>
            <a:ext cx="1210387" cy="1210387"/>
          </a:xfrm>
          <a:prstGeom prst="rect">
            <a:avLst/>
          </a:prstGeom>
        </p:spPr>
      </p:pic>
      <p:pic>
        <p:nvPicPr>
          <p:cNvPr id="16" name="Pictur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50434" y="1805983"/>
            <a:ext cx="1078866" cy="889175"/>
          </a:xfrm>
          <a:prstGeom prst="rect">
            <a:avLst/>
          </a:prstGeom>
        </p:spPr>
      </p:pic>
      <p:sp>
        <p:nvSpPr>
          <p:cNvPr id="3" name="Text Placeholder 2"/>
          <p:cNvSpPr>
            <a:spLocks noGrp="1"/>
          </p:cNvSpPr>
          <p:nvPr>
            <p:ph type="body" sz="quarter" idx="14"/>
          </p:nvPr>
        </p:nvSpPr>
        <p:spPr/>
        <p:txBody>
          <a:bodyPr/>
          <a:lstStyle/>
          <a:p>
            <a:r>
              <a:rPr lang="en-GB" dirty="0"/>
              <a:t>EPF &amp; Access</a:t>
            </a:r>
          </a:p>
        </p:txBody>
      </p:sp>
      <p:sp>
        <p:nvSpPr>
          <p:cNvPr id="5" name="Rectangle: Rounded Corners 4"/>
          <p:cNvSpPr/>
          <p:nvPr/>
        </p:nvSpPr>
        <p:spPr>
          <a:xfrm>
            <a:off x="2343302" y="5584487"/>
            <a:ext cx="6800698" cy="716087"/>
          </a:xfrm>
          <a:prstGeom prst="roundRect">
            <a:avLst>
              <a:gd name="adj" fmla="val 0"/>
            </a:avLst>
          </a:prstGeom>
          <a:solidFill>
            <a:srgbClr val="065F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2018 –EPF Roadmap towards achieving Universal Health Coverage for all by 2030 dissemination and implementation</a:t>
            </a:r>
          </a:p>
        </p:txBody>
      </p:sp>
      <p:sp>
        <p:nvSpPr>
          <p:cNvPr id="6" name="Rectangle: Rounded Corners 5"/>
          <p:cNvSpPr/>
          <p:nvPr/>
        </p:nvSpPr>
        <p:spPr>
          <a:xfrm>
            <a:off x="2322929" y="1282296"/>
            <a:ext cx="6790438" cy="504056"/>
          </a:xfrm>
          <a:prstGeom prst="roundRect">
            <a:avLst>
              <a:gd name="adj" fmla="val 0"/>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2015 - EPF Definition of Access: “the 5 As”</a:t>
            </a:r>
          </a:p>
        </p:txBody>
      </p:sp>
      <p:sp>
        <p:nvSpPr>
          <p:cNvPr id="7" name="Rectangle: Rounded Corners 6"/>
          <p:cNvSpPr/>
          <p:nvPr/>
        </p:nvSpPr>
        <p:spPr>
          <a:xfrm>
            <a:off x="-237064" y="2813765"/>
            <a:ext cx="3441624" cy="504056"/>
          </a:xfrm>
          <a:prstGeom prst="roundRect">
            <a:avLst>
              <a:gd name="adj" fmla="val 0"/>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2016- EPF Report on Access</a:t>
            </a:r>
          </a:p>
        </p:txBody>
      </p:sp>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59510" y="2055098"/>
            <a:ext cx="2903984" cy="1415692"/>
          </a:xfrm>
          <a:prstGeom prst="rect">
            <a:avLst/>
          </a:prstGeom>
        </p:spPr>
      </p:pic>
      <p:sp>
        <p:nvSpPr>
          <p:cNvPr id="8" name="Rectangle: Rounded Corners 7"/>
          <p:cNvSpPr/>
          <p:nvPr/>
        </p:nvSpPr>
        <p:spPr>
          <a:xfrm>
            <a:off x="-568784" y="3685707"/>
            <a:ext cx="6655394" cy="504056"/>
          </a:xfrm>
          <a:prstGeom prst="roundRect">
            <a:avLst>
              <a:gd name="adj" fmla="val 0"/>
            </a:avLst>
          </a:prstGeom>
          <a:solidFill>
            <a:srgbClr val="1FB2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2017 – EPF Campaign on Universal Health Coverage</a:t>
            </a:r>
          </a:p>
        </p:txBody>
      </p:sp>
      <p:sp>
        <p:nvSpPr>
          <p:cNvPr id="11" name="Speech Bubble: Oval 10"/>
          <p:cNvSpPr/>
          <p:nvPr/>
        </p:nvSpPr>
        <p:spPr>
          <a:xfrm>
            <a:off x="-207095" y="4291773"/>
            <a:ext cx="2140732" cy="1850806"/>
          </a:xfrm>
          <a:prstGeom prst="wedgeEllipseCallout">
            <a:avLst>
              <a:gd name="adj1" fmla="val 65939"/>
              <a:gd name="adj2" fmla="val 34771"/>
            </a:avLst>
          </a:prstGeom>
          <a:solidFill>
            <a:srgbClr val="0073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“What needs to be done to make equity of access a reality</a:t>
            </a:r>
          </a:p>
          <a:p>
            <a:pPr algn="ctr"/>
            <a:r>
              <a:rPr lang="en-GB" dirty="0"/>
              <a:t>for all”</a:t>
            </a:r>
          </a:p>
        </p:txBody>
      </p:sp>
      <p:sp>
        <p:nvSpPr>
          <p:cNvPr id="12" name="Speech Bubble: Oval 11"/>
          <p:cNvSpPr/>
          <p:nvPr/>
        </p:nvSpPr>
        <p:spPr>
          <a:xfrm>
            <a:off x="-179320" y="1176036"/>
            <a:ext cx="2057277" cy="1553243"/>
          </a:xfrm>
          <a:prstGeom prst="wedgeEllipseCallout">
            <a:avLst>
              <a:gd name="adj1" fmla="val 65520"/>
              <a:gd name="adj2" fmla="val -25251"/>
            </a:avLst>
          </a:prstGeom>
          <a:solidFill>
            <a:srgbClr val="0073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“This is what Access means to us”</a:t>
            </a:r>
          </a:p>
        </p:txBody>
      </p:sp>
      <p:sp>
        <p:nvSpPr>
          <p:cNvPr id="13" name="Speech Bubble: Oval 12"/>
          <p:cNvSpPr/>
          <p:nvPr/>
        </p:nvSpPr>
        <p:spPr>
          <a:xfrm>
            <a:off x="3737909" y="2134045"/>
            <a:ext cx="1797285" cy="1314933"/>
          </a:xfrm>
          <a:prstGeom prst="wedgeEllipseCallout">
            <a:avLst>
              <a:gd name="adj1" fmla="val -75420"/>
              <a:gd name="adj2" fmla="val 3731"/>
            </a:avLst>
          </a:prstGeom>
          <a:solidFill>
            <a:srgbClr val="0073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“This is the situation we face”</a:t>
            </a:r>
          </a:p>
        </p:txBody>
      </p:sp>
      <p:sp>
        <p:nvSpPr>
          <p:cNvPr id="14" name="Speech Bubble: Oval 13"/>
          <p:cNvSpPr/>
          <p:nvPr/>
        </p:nvSpPr>
        <p:spPr>
          <a:xfrm>
            <a:off x="6905941" y="3439139"/>
            <a:ext cx="2238059" cy="1748078"/>
          </a:xfrm>
          <a:prstGeom prst="wedgeEllipseCallout">
            <a:avLst>
              <a:gd name="adj1" fmla="val -83578"/>
              <a:gd name="adj2" fmla="val -22516"/>
            </a:avLst>
          </a:prstGeom>
          <a:solidFill>
            <a:srgbClr val="0073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“These are our claims: we need to take action”</a:t>
            </a:r>
          </a:p>
        </p:txBody>
      </p:sp>
      <p:pic>
        <p:nvPicPr>
          <p:cNvPr id="15" name="Picture 14">
            <a:extLst>
              <a:ext uri="{FF2B5EF4-FFF2-40B4-BE49-F238E27FC236}">
                <a16:creationId xmlns:a16="http://schemas.microsoft.com/office/drawing/2014/main" id="{4693774C-0B51-4FF4-9125-CF93F4B0718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27523" y="4196794"/>
            <a:ext cx="2463973" cy="808424"/>
          </a:xfrm>
          <a:prstGeom prst="rect">
            <a:avLst/>
          </a:prstGeom>
        </p:spPr>
      </p:pic>
    </p:spTree>
    <p:extLst>
      <p:ext uri="{BB962C8B-B14F-4D97-AF65-F5344CB8AC3E}">
        <p14:creationId xmlns:p14="http://schemas.microsoft.com/office/powerpoint/2010/main" val="18614622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p:txBody>
          <a:bodyPr/>
          <a:lstStyle/>
          <a:p>
            <a:r>
              <a:rPr lang="en-GB" sz="2800" dirty="0"/>
              <a:t>2016 Survey on Access – what did we learn?</a:t>
            </a:r>
          </a:p>
        </p:txBody>
      </p:sp>
      <p:graphicFrame>
        <p:nvGraphicFramePr>
          <p:cNvPr id="2" name="Diagram 1">
            <a:extLst>
              <a:ext uri="{FF2B5EF4-FFF2-40B4-BE49-F238E27FC236}">
                <a16:creationId xmlns:a16="http://schemas.microsoft.com/office/drawing/2014/main" id="{C5BA40FC-A4F7-42FD-A719-DB6480DC8696}"/>
              </a:ext>
            </a:extLst>
          </p:cNvPr>
          <p:cNvGraphicFramePr/>
          <p:nvPr>
            <p:extLst/>
          </p:nvPr>
        </p:nvGraphicFramePr>
        <p:xfrm>
          <a:off x="-1188640" y="1268760"/>
          <a:ext cx="10657184" cy="492303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406850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p:txBody>
          <a:bodyPr/>
          <a:lstStyle/>
          <a:p>
            <a:r>
              <a:rPr lang="en-US" dirty="0"/>
              <a:t>5 Areas for Action</a:t>
            </a:r>
          </a:p>
        </p:txBody>
      </p:sp>
      <p:sp>
        <p:nvSpPr>
          <p:cNvPr id="6" name="Rounded Rectangle 5"/>
          <p:cNvSpPr/>
          <p:nvPr/>
        </p:nvSpPr>
        <p:spPr>
          <a:xfrm>
            <a:off x="60169" y="2631602"/>
            <a:ext cx="2664296" cy="958212"/>
          </a:xfrm>
          <a:prstGeom prst="roundRect">
            <a:avLst/>
          </a:prstGeom>
          <a:solidFill>
            <a:srgbClr val="1FB2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en-GB" dirty="0"/>
              <a:t>Providing access to </a:t>
            </a:r>
            <a:r>
              <a:rPr lang="en-GB" b="1" dirty="0"/>
              <a:t>quality of care</a:t>
            </a:r>
          </a:p>
        </p:txBody>
      </p:sp>
      <p:pic>
        <p:nvPicPr>
          <p:cNvPr id="8" name="Picture 7"/>
          <p:cNvPicPr>
            <a:picLocks noChangeAspect="1"/>
          </p:cNvPicPr>
          <p:nvPr/>
        </p:nvPicPr>
        <p:blipFill>
          <a:blip r:embed="rId3"/>
          <a:stretch>
            <a:fillRect/>
          </a:stretch>
        </p:blipFill>
        <p:spPr>
          <a:xfrm>
            <a:off x="3124073" y="2631602"/>
            <a:ext cx="2895851" cy="963251"/>
          </a:xfrm>
          <a:prstGeom prst="rect">
            <a:avLst/>
          </a:prstGeom>
        </p:spPr>
      </p:pic>
      <p:pic>
        <p:nvPicPr>
          <p:cNvPr id="10" name="Picture 9"/>
          <p:cNvPicPr>
            <a:picLocks noChangeAspect="1"/>
          </p:cNvPicPr>
          <p:nvPr/>
        </p:nvPicPr>
        <p:blipFill>
          <a:blip r:embed="rId4"/>
          <a:stretch>
            <a:fillRect/>
          </a:stretch>
        </p:blipFill>
        <p:spPr>
          <a:xfrm>
            <a:off x="6200286" y="2636912"/>
            <a:ext cx="2877561" cy="1042506"/>
          </a:xfrm>
          <a:prstGeom prst="rect">
            <a:avLst/>
          </a:prstGeom>
        </p:spPr>
      </p:pic>
      <p:pic>
        <p:nvPicPr>
          <p:cNvPr id="12" name="Picture 11"/>
          <p:cNvPicPr>
            <a:picLocks noChangeAspect="1"/>
          </p:cNvPicPr>
          <p:nvPr/>
        </p:nvPicPr>
        <p:blipFill>
          <a:blip r:embed="rId5"/>
          <a:stretch>
            <a:fillRect/>
          </a:stretch>
        </p:blipFill>
        <p:spPr>
          <a:xfrm>
            <a:off x="1636005" y="4895239"/>
            <a:ext cx="2670279" cy="1359526"/>
          </a:xfrm>
          <a:prstGeom prst="rect">
            <a:avLst/>
          </a:prstGeom>
        </p:spPr>
      </p:pic>
      <p:pic>
        <p:nvPicPr>
          <p:cNvPr id="14" name="Picture 13"/>
          <p:cNvPicPr>
            <a:picLocks noChangeAspect="1"/>
          </p:cNvPicPr>
          <p:nvPr/>
        </p:nvPicPr>
        <p:blipFill>
          <a:blip r:embed="rId6"/>
          <a:stretch>
            <a:fillRect/>
          </a:stretch>
        </p:blipFill>
        <p:spPr>
          <a:xfrm>
            <a:off x="4773698" y="4916577"/>
            <a:ext cx="2664183" cy="1316850"/>
          </a:xfrm>
          <a:prstGeom prst="rect">
            <a:avLst/>
          </a:prstGeom>
        </p:spPr>
      </p:pic>
      <p:pic>
        <p:nvPicPr>
          <p:cNvPr id="2" name="Picture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27430" y="1230683"/>
            <a:ext cx="1329774" cy="1328442"/>
          </a:xfrm>
          <a:prstGeom prst="rect">
            <a:avLst/>
          </a:prstGeom>
        </p:spPr>
      </p:pic>
      <p:pic>
        <p:nvPicPr>
          <p:cNvPr id="4" name="Picture 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880560" y="1204159"/>
            <a:ext cx="1382875" cy="1381489"/>
          </a:xfrm>
          <a:prstGeom prst="rect">
            <a:avLst/>
          </a:prstGeom>
        </p:spPr>
      </p:pic>
      <p:pic>
        <p:nvPicPr>
          <p:cNvPr id="15" name="Picture 1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907750" y="1162246"/>
            <a:ext cx="1462632" cy="1461167"/>
          </a:xfrm>
          <a:prstGeom prst="rect">
            <a:avLst/>
          </a:prstGeom>
        </p:spPr>
      </p:pic>
      <p:pic>
        <p:nvPicPr>
          <p:cNvPr id="16" name="Picture 1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313135" y="3553909"/>
            <a:ext cx="1316018" cy="1314699"/>
          </a:xfrm>
          <a:prstGeom prst="rect">
            <a:avLst/>
          </a:prstGeom>
        </p:spPr>
      </p:pic>
      <p:pic>
        <p:nvPicPr>
          <p:cNvPr id="17" name="Picture 1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447880" y="3597543"/>
            <a:ext cx="1324451" cy="1323124"/>
          </a:xfrm>
          <a:prstGeom prst="rect">
            <a:avLst/>
          </a:prstGeom>
        </p:spPr>
      </p:pic>
    </p:spTree>
    <p:extLst>
      <p:ext uri="{BB962C8B-B14F-4D97-AF65-F5344CB8AC3E}">
        <p14:creationId xmlns:p14="http://schemas.microsoft.com/office/powerpoint/2010/main" val="15328292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1"/>
            <a:ext cx="9144000" cy="642717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1" name="Content Placeholder 1"/>
          <p:cNvSpPr txBox="1">
            <a:spLocks/>
          </p:cNvSpPr>
          <p:nvPr/>
        </p:nvSpPr>
        <p:spPr>
          <a:xfrm>
            <a:off x="683580" y="1180826"/>
            <a:ext cx="7403977" cy="21602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450"/>
              </a:spcBef>
              <a:buSzPct val="125000"/>
              <a:buNone/>
              <a:defRPr/>
            </a:pPr>
            <a:r>
              <a:rPr lang="en-IE" sz="3600" b="1" dirty="0">
                <a:solidFill>
                  <a:schemeClr val="bg1"/>
                </a:solidFill>
                <a:latin typeface="Calibri" panose="020F0502020204030204" pitchFamily="34" charset="0"/>
              </a:rPr>
              <a:t>PART 1 </a:t>
            </a:r>
          </a:p>
          <a:p>
            <a:pPr marL="0" indent="0" algn="ctr">
              <a:spcBef>
                <a:spcPts val="450"/>
              </a:spcBef>
              <a:buSzPct val="125000"/>
              <a:buNone/>
              <a:defRPr/>
            </a:pPr>
            <a:endParaRPr lang="en-IE" sz="3600" b="1" dirty="0">
              <a:solidFill>
                <a:schemeClr val="bg1"/>
              </a:solidFill>
              <a:latin typeface="Calibri" panose="020F0502020204030204" pitchFamily="34" charset="0"/>
            </a:endParaRPr>
          </a:p>
          <a:p>
            <a:pPr marL="0" indent="0" algn="ctr">
              <a:spcBef>
                <a:spcPts val="450"/>
              </a:spcBef>
              <a:buSzPct val="125000"/>
              <a:buNone/>
              <a:defRPr/>
            </a:pPr>
            <a:r>
              <a:rPr lang="en-IE" sz="3600" b="1" dirty="0">
                <a:solidFill>
                  <a:schemeClr val="bg1"/>
                </a:solidFill>
                <a:latin typeface="Calibri" panose="020F0502020204030204" pitchFamily="34" charset="0"/>
              </a:rPr>
              <a:t>Objective: Dialogue, sharing experiences, exploring synergies at national and EU levels</a:t>
            </a:r>
          </a:p>
        </p:txBody>
      </p:sp>
    </p:spTree>
    <p:extLst>
      <p:ext uri="{BB962C8B-B14F-4D97-AF65-F5344CB8AC3E}">
        <p14:creationId xmlns:p14="http://schemas.microsoft.com/office/powerpoint/2010/main" val="31249350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F496DBC-CCBE-4853-9896-7B786750069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380312" y="1044516"/>
            <a:ext cx="1746148" cy="1763323"/>
          </a:xfrm>
          <a:prstGeom prst="rect">
            <a:avLst/>
          </a:prstGeom>
        </p:spPr>
      </p:pic>
      <p:sp>
        <p:nvSpPr>
          <p:cNvPr id="2" name="Text Placeholder 1">
            <a:extLst>
              <a:ext uri="{FF2B5EF4-FFF2-40B4-BE49-F238E27FC236}">
                <a16:creationId xmlns:a16="http://schemas.microsoft.com/office/drawing/2014/main" id="{18A4FCE3-7FD9-46EF-B3F9-E380D1C06106}"/>
              </a:ext>
            </a:extLst>
          </p:cNvPr>
          <p:cNvSpPr>
            <a:spLocks noGrp="1"/>
          </p:cNvSpPr>
          <p:nvPr>
            <p:ph type="body" sz="quarter" idx="13"/>
          </p:nvPr>
        </p:nvSpPr>
        <p:spPr>
          <a:xfrm>
            <a:off x="441906" y="1882066"/>
            <a:ext cx="8378566" cy="4380860"/>
          </a:xfrm>
        </p:spPr>
        <p:txBody>
          <a:bodyPr/>
          <a:lstStyle/>
          <a:p>
            <a:r>
              <a:rPr lang="en-GB" sz="1900" b="1" dirty="0"/>
              <a:t>Raise awareness of the campaign</a:t>
            </a:r>
            <a:r>
              <a:rPr lang="en-GB" sz="1900" dirty="0"/>
              <a:t>: sign and share online petition, </a:t>
            </a:r>
          </a:p>
          <a:p>
            <a:pPr marL="0" indent="0">
              <a:buNone/>
            </a:pPr>
            <a:r>
              <a:rPr lang="en-GB" sz="1900" dirty="0"/>
              <a:t>      social media, spread the word</a:t>
            </a:r>
          </a:p>
          <a:p>
            <a:r>
              <a:rPr lang="en-GB" sz="1900" b="1" dirty="0"/>
              <a:t>Engage with the campaign in your own context</a:t>
            </a:r>
            <a:r>
              <a:rPr lang="en-GB" sz="1900" dirty="0"/>
              <a:t>: organise national parliamentary meetings and use the campaign in your work with local charities</a:t>
            </a:r>
          </a:p>
          <a:p>
            <a:r>
              <a:rPr lang="en-GB" sz="1900" b="1" dirty="0"/>
              <a:t>Contribute patient evidence </a:t>
            </a:r>
            <a:r>
              <a:rPr lang="en-GB" sz="1900" dirty="0"/>
              <a:t>of gaps, barriers to access, the economic and human value of access to healthcare and the cost of non-access and experiences of what has improved access to healthcare for your condition in your country: In the form of testimonies, quantitative or qualitative data, joint statements, examples of the access-related initiatives you are working on…</a:t>
            </a:r>
          </a:p>
          <a:p>
            <a:r>
              <a:rPr lang="en-GB" sz="1900" b="1" dirty="0"/>
              <a:t>Propose key political steps, actions, processes or recommendations </a:t>
            </a:r>
            <a:r>
              <a:rPr lang="en-GB" sz="1900" dirty="0"/>
              <a:t>that need to be taken in order to improve access to preventative and curative care and achieve or tend to universal health coverage for all patients in the EU by 2030</a:t>
            </a:r>
          </a:p>
          <a:p>
            <a:pPr marL="0" indent="0">
              <a:buNone/>
            </a:pPr>
            <a:r>
              <a:rPr lang="en-GB" sz="1900" dirty="0"/>
              <a:t>      </a:t>
            </a:r>
            <a:endParaRPr lang="en-GB" sz="2000" dirty="0"/>
          </a:p>
          <a:p>
            <a:endParaRPr lang="en-GB" sz="2000" dirty="0"/>
          </a:p>
          <a:p>
            <a:endParaRPr lang="en-GB" sz="2000" dirty="0"/>
          </a:p>
          <a:p>
            <a:endParaRPr lang="en-GB" dirty="0"/>
          </a:p>
          <a:p>
            <a:endParaRPr lang="en-GB" dirty="0"/>
          </a:p>
        </p:txBody>
      </p:sp>
      <p:sp>
        <p:nvSpPr>
          <p:cNvPr id="3" name="Text Placeholder 2">
            <a:extLst>
              <a:ext uri="{FF2B5EF4-FFF2-40B4-BE49-F238E27FC236}">
                <a16:creationId xmlns:a16="http://schemas.microsoft.com/office/drawing/2014/main" id="{D3665474-5613-481D-AB50-A100F0979209}"/>
              </a:ext>
            </a:extLst>
          </p:cNvPr>
          <p:cNvSpPr>
            <a:spLocks noGrp="1"/>
          </p:cNvSpPr>
          <p:nvPr>
            <p:ph type="body" sz="quarter" idx="14"/>
          </p:nvPr>
        </p:nvSpPr>
        <p:spPr/>
        <p:txBody>
          <a:bodyPr/>
          <a:lstStyle/>
          <a:p>
            <a:r>
              <a:rPr lang="en-GB" dirty="0"/>
              <a:t>Where can you help?</a:t>
            </a:r>
          </a:p>
        </p:txBody>
      </p:sp>
      <p:sp>
        <p:nvSpPr>
          <p:cNvPr id="4" name="Text Placeholder 3">
            <a:extLst>
              <a:ext uri="{FF2B5EF4-FFF2-40B4-BE49-F238E27FC236}">
                <a16:creationId xmlns:a16="http://schemas.microsoft.com/office/drawing/2014/main" id="{A8110872-6670-44B1-B8F4-8B006B903482}"/>
              </a:ext>
            </a:extLst>
          </p:cNvPr>
          <p:cNvSpPr>
            <a:spLocks noGrp="1"/>
          </p:cNvSpPr>
          <p:nvPr>
            <p:ph type="body" sz="quarter" idx="15"/>
          </p:nvPr>
        </p:nvSpPr>
        <p:spPr/>
        <p:txBody>
          <a:bodyPr/>
          <a:lstStyle/>
          <a:p>
            <a:r>
              <a:rPr lang="en-GB" dirty="0"/>
              <a:t>Increasing the effectiveness of the Campaign</a:t>
            </a:r>
          </a:p>
          <a:p>
            <a:r>
              <a:rPr lang="en-GB" dirty="0"/>
              <a:t> </a:t>
            </a:r>
          </a:p>
        </p:txBody>
      </p:sp>
    </p:spTree>
    <p:extLst>
      <p:ext uri="{BB962C8B-B14F-4D97-AF65-F5344CB8AC3E}">
        <p14:creationId xmlns:p14="http://schemas.microsoft.com/office/powerpoint/2010/main" val="34338365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4BE065A-BD14-46AC-86A0-D8819C80D065}"/>
              </a:ext>
            </a:extLst>
          </p:cNvPr>
          <p:cNvSpPr>
            <a:spLocks noGrp="1"/>
          </p:cNvSpPr>
          <p:nvPr>
            <p:ph type="body" sz="quarter" idx="13"/>
          </p:nvPr>
        </p:nvSpPr>
        <p:spPr>
          <a:xfrm>
            <a:off x="441906" y="1268760"/>
            <a:ext cx="5570254" cy="4994166"/>
          </a:xfrm>
        </p:spPr>
        <p:txBody>
          <a:bodyPr/>
          <a:lstStyle/>
          <a:p>
            <a:r>
              <a:rPr lang="en-GB" sz="2000" dirty="0">
                <a:hlinkClick r:id="rId3"/>
              </a:rPr>
              <a:t>Online petition</a:t>
            </a:r>
            <a:r>
              <a:rPr lang="en-GB" sz="2000" dirty="0"/>
              <a:t>: sign and share to add societal weight to our policy asks</a:t>
            </a:r>
          </a:p>
          <a:p>
            <a:endParaRPr lang="en-GB" sz="2000" b="1" dirty="0">
              <a:hlinkClick r:id="" action="ppaction://noaction"/>
            </a:endParaRPr>
          </a:p>
          <a:p>
            <a:endParaRPr lang="en-GB" sz="2000" b="1" dirty="0">
              <a:hlinkClick r:id="" action="ppaction://noaction"/>
            </a:endParaRPr>
          </a:p>
          <a:p>
            <a:r>
              <a:rPr lang="en-GB" sz="2000" dirty="0">
                <a:hlinkClick r:id="rId4"/>
              </a:rPr>
              <a:t>Access Campaign toolkit </a:t>
            </a:r>
            <a:endParaRPr lang="en-GB" sz="2000" dirty="0"/>
          </a:p>
          <a:p>
            <a:pPr marL="0" indent="0">
              <a:buNone/>
            </a:pPr>
            <a:r>
              <a:rPr lang="en-GB" sz="2000" dirty="0"/>
              <a:t>on how to engage</a:t>
            </a:r>
          </a:p>
          <a:p>
            <a:endParaRPr lang="en-GB" sz="2000" dirty="0"/>
          </a:p>
          <a:p>
            <a:endParaRPr lang="en-GB" sz="2000" dirty="0"/>
          </a:p>
          <a:p>
            <a:endParaRPr lang="en-GB" sz="2000" dirty="0"/>
          </a:p>
          <a:p>
            <a:endParaRPr lang="en-GB" sz="2000" dirty="0"/>
          </a:p>
          <a:p>
            <a:endParaRPr lang="en-GB" sz="2000" dirty="0"/>
          </a:p>
          <a:p>
            <a:r>
              <a:rPr lang="en-GB" sz="2000" dirty="0">
                <a:hlinkClick r:id="rId5"/>
              </a:rPr>
              <a:t>Campaign Materials </a:t>
            </a:r>
            <a:r>
              <a:rPr lang="en-GB" sz="2000" dirty="0"/>
              <a:t>available on EPF website: logo, leaflet, pledge, </a:t>
            </a:r>
            <a:r>
              <a:rPr lang="en-GB" sz="2000" dirty="0" err="1"/>
              <a:t>twibbon</a:t>
            </a:r>
            <a:endParaRPr lang="en-GB" sz="2000" dirty="0"/>
          </a:p>
        </p:txBody>
      </p:sp>
      <p:sp>
        <p:nvSpPr>
          <p:cNvPr id="3" name="Text Placeholder 2">
            <a:extLst>
              <a:ext uri="{FF2B5EF4-FFF2-40B4-BE49-F238E27FC236}">
                <a16:creationId xmlns:a16="http://schemas.microsoft.com/office/drawing/2014/main" id="{960083C5-2F95-4666-AFC6-5F9EA7EC9072}"/>
              </a:ext>
            </a:extLst>
          </p:cNvPr>
          <p:cNvSpPr>
            <a:spLocks noGrp="1"/>
          </p:cNvSpPr>
          <p:nvPr>
            <p:ph type="body" sz="quarter" idx="14"/>
          </p:nvPr>
        </p:nvSpPr>
        <p:spPr/>
        <p:txBody>
          <a:bodyPr/>
          <a:lstStyle/>
          <a:p>
            <a:r>
              <a:rPr lang="en-GB" sz="2800" dirty="0"/>
              <a:t>Advocacy tools and resources available</a:t>
            </a:r>
          </a:p>
        </p:txBody>
      </p:sp>
      <p:pic>
        <p:nvPicPr>
          <p:cNvPr id="5" name="Picture 4">
            <a:extLst>
              <a:ext uri="{FF2B5EF4-FFF2-40B4-BE49-F238E27FC236}">
                <a16:creationId xmlns:a16="http://schemas.microsoft.com/office/drawing/2014/main" id="{3F85A86C-3272-4D77-B69A-6B4ED81BA87D}"/>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67841" y="3501008"/>
            <a:ext cx="2736304" cy="1346663"/>
          </a:xfrm>
          <a:prstGeom prst="rect">
            <a:avLst/>
          </a:prstGeom>
        </p:spPr>
      </p:pic>
      <p:pic>
        <p:nvPicPr>
          <p:cNvPr id="7" name="Picture 6">
            <a:extLst>
              <a:ext uri="{FF2B5EF4-FFF2-40B4-BE49-F238E27FC236}">
                <a16:creationId xmlns:a16="http://schemas.microsoft.com/office/drawing/2014/main" id="{3B94FA68-5290-4CDA-90A4-BD846C5BF3E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94222" y="1708698"/>
            <a:ext cx="2317938" cy="1960342"/>
          </a:xfrm>
          <a:prstGeom prst="rect">
            <a:avLst/>
          </a:prstGeom>
        </p:spPr>
      </p:pic>
      <p:pic>
        <p:nvPicPr>
          <p:cNvPr id="9" name="Picture 8" descr="A screenshot of a cell phone&#10;&#10;Description generated with very high confidence">
            <a:extLst>
              <a:ext uri="{FF2B5EF4-FFF2-40B4-BE49-F238E27FC236}">
                <a16:creationId xmlns:a16="http://schemas.microsoft.com/office/drawing/2014/main" id="{B5CA55C6-CA8F-4089-87A8-09D902E4F4D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038095" y="1834556"/>
            <a:ext cx="3065074" cy="4458086"/>
          </a:xfrm>
          <a:prstGeom prst="rect">
            <a:avLst/>
          </a:prstGeom>
        </p:spPr>
      </p:pic>
    </p:spTree>
    <p:extLst>
      <p:ext uri="{BB962C8B-B14F-4D97-AF65-F5344CB8AC3E}">
        <p14:creationId xmlns:p14="http://schemas.microsoft.com/office/powerpoint/2010/main" val="39477041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EE7BA35-64D8-471E-8E9D-5014DB0E90C7}"/>
              </a:ext>
            </a:extLst>
          </p:cNvPr>
          <p:cNvSpPr>
            <a:spLocks noGrp="1"/>
          </p:cNvSpPr>
          <p:nvPr>
            <p:ph type="body" sz="quarter" idx="13"/>
          </p:nvPr>
        </p:nvSpPr>
        <p:spPr>
          <a:xfrm>
            <a:off x="441906" y="1460938"/>
            <a:ext cx="8136904" cy="4801988"/>
          </a:xfrm>
        </p:spPr>
        <p:txBody>
          <a:bodyPr/>
          <a:lstStyle/>
          <a:p>
            <a:pPr marL="0" indent="0">
              <a:buNone/>
            </a:pPr>
            <a:r>
              <a:rPr lang="en-GB" b="1" dirty="0">
                <a:cs typeface="Calibri" panose="020F0502020204030204" pitchFamily="34" charset="0"/>
              </a:rPr>
              <a:t>Political Roadmap: key political actions</a:t>
            </a:r>
            <a:r>
              <a:rPr lang="en-GB" dirty="0">
                <a:cs typeface="Calibri" panose="020F0502020204030204" pitchFamily="34" charset="0"/>
              </a:rPr>
              <a:t> to achieve UHC for all patients in the EU by 2030</a:t>
            </a:r>
          </a:p>
          <a:p>
            <a:r>
              <a:rPr lang="en-GB" dirty="0"/>
              <a:t>6 December, European Parliament</a:t>
            </a:r>
          </a:p>
        </p:txBody>
      </p:sp>
      <p:sp>
        <p:nvSpPr>
          <p:cNvPr id="3" name="Text Placeholder 2">
            <a:extLst>
              <a:ext uri="{FF2B5EF4-FFF2-40B4-BE49-F238E27FC236}">
                <a16:creationId xmlns:a16="http://schemas.microsoft.com/office/drawing/2014/main" id="{D2D4D41C-54FC-4874-9EC5-8C69298A0A13}"/>
              </a:ext>
            </a:extLst>
          </p:cNvPr>
          <p:cNvSpPr>
            <a:spLocks noGrp="1"/>
          </p:cNvSpPr>
          <p:nvPr>
            <p:ph type="body" sz="quarter" idx="14"/>
          </p:nvPr>
        </p:nvSpPr>
        <p:spPr/>
        <p:txBody>
          <a:bodyPr/>
          <a:lstStyle/>
          <a:p>
            <a:r>
              <a:rPr lang="en-GB" dirty="0"/>
              <a:t>Universal Health Coverage Roadmap</a:t>
            </a:r>
          </a:p>
        </p:txBody>
      </p:sp>
      <p:pic>
        <p:nvPicPr>
          <p:cNvPr id="6" name="Picture 5">
            <a:extLst>
              <a:ext uri="{FF2B5EF4-FFF2-40B4-BE49-F238E27FC236}">
                <a16:creationId xmlns:a16="http://schemas.microsoft.com/office/drawing/2014/main" id="{B1941D4F-1071-481B-937F-CE65010F2E0E}"/>
              </a:ext>
            </a:extLst>
          </p:cNvPr>
          <p:cNvPicPr>
            <a:picLocks noChangeAspect="1"/>
          </p:cNvPicPr>
          <p:nvPr/>
        </p:nvPicPr>
        <p:blipFill>
          <a:blip r:embed="rId2"/>
          <a:stretch>
            <a:fillRect/>
          </a:stretch>
        </p:blipFill>
        <p:spPr>
          <a:xfrm>
            <a:off x="1915452" y="3405352"/>
            <a:ext cx="5189811" cy="2388735"/>
          </a:xfrm>
          <a:prstGeom prst="rect">
            <a:avLst/>
          </a:prstGeom>
        </p:spPr>
      </p:pic>
    </p:spTree>
    <p:extLst>
      <p:ext uri="{BB962C8B-B14F-4D97-AF65-F5344CB8AC3E}">
        <p14:creationId xmlns:p14="http://schemas.microsoft.com/office/powerpoint/2010/main" val="16328358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D02FFCB-5F93-456E-96E3-056D1A28D8D4}"/>
              </a:ext>
            </a:extLst>
          </p:cNvPr>
          <p:cNvSpPr>
            <a:spLocks noGrp="1"/>
          </p:cNvSpPr>
          <p:nvPr>
            <p:ph type="body" sz="quarter" idx="13"/>
          </p:nvPr>
        </p:nvSpPr>
        <p:spPr>
          <a:xfrm>
            <a:off x="168167" y="1713186"/>
            <a:ext cx="8523888" cy="4549740"/>
          </a:xfrm>
        </p:spPr>
        <p:txBody>
          <a:bodyPr/>
          <a:lstStyle/>
          <a:p>
            <a:r>
              <a:rPr lang="en-GB" sz="2500" dirty="0"/>
              <a:t>Importance of holding events in National Parliament and European Parliament settings</a:t>
            </a:r>
          </a:p>
          <a:p>
            <a:r>
              <a:rPr lang="en-GB" sz="2500" b="1" dirty="0"/>
              <a:t>Capitalise</a:t>
            </a:r>
            <a:r>
              <a:rPr lang="en-GB" sz="2500" dirty="0"/>
              <a:t> (gain advantage/ benefit/ profit from) on campaign</a:t>
            </a:r>
          </a:p>
          <a:p>
            <a:r>
              <a:rPr lang="en-GB" sz="2500" b="1" dirty="0"/>
              <a:t>Resonance</a:t>
            </a:r>
            <a:r>
              <a:rPr lang="en-GB" sz="2500" dirty="0"/>
              <a:t> of European Campaigns at a National level</a:t>
            </a:r>
          </a:p>
          <a:p>
            <a:r>
              <a:rPr lang="en-GB" sz="2500" dirty="0"/>
              <a:t>Increase outreach and strengthen impact</a:t>
            </a:r>
          </a:p>
          <a:p>
            <a:endParaRPr lang="en-GB" sz="2500" dirty="0"/>
          </a:p>
          <a:p>
            <a:r>
              <a:rPr lang="en-GB" sz="2500" dirty="0"/>
              <a:t>Example: </a:t>
            </a:r>
            <a:r>
              <a:rPr lang="en-GB" sz="2500" b="1" dirty="0"/>
              <a:t>PACT 2017 national </a:t>
            </a:r>
          </a:p>
          <a:p>
            <a:pPr marL="0" indent="0">
              <a:buNone/>
            </a:pPr>
            <a:r>
              <a:rPr lang="en-GB" sz="2500" b="1" dirty="0"/>
              <a:t>Roundtables</a:t>
            </a:r>
          </a:p>
          <a:p>
            <a:pPr>
              <a:buFont typeface="Wingdings" panose="05000000000000000000" pitchFamily="2" charset="2"/>
              <a:buChar char="ü"/>
            </a:pPr>
            <a:r>
              <a:rPr lang="en-GB" sz="2500" dirty="0"/>
              <a:t>Lithuania (June) and</a:t>
            </a:r>
          </a:p>
          <a:p>
            <a:pPr>
              <a:buFont typeface="Wingdings" panose="05000000000000000000" pitchFamily="2" charset="2"/>
              <a:buChar char="ü"/>
            </a:pPr>
            <a:r>
              <a:rPr lang="en-GB" sz="2500" dirty="0"/>
              <a:t>Romania (November)</a:t>
            </a:r>
          </a:p>
        </p:txBody>
      </p:sp>
      <p:sp>
        <p:nvSpPr>
          <p:cNvPr id="3" name="Text Placeholder 2">
            <a:extLst>
              <a:ext uri="{FF2B5EF4-FFF2-40B4-BE49-F238E27FC236}">
                <a16:creationId xmlns:a16="http://schemas.microsoft.com/office/drawing/2014/main" id="{61950957-D704-410A-A09E-C95F12CE23AE}"/>
              </a:ext>
            </a:extLst>
          </p:cNvPr>
          <p:cNvSpPr>
            <a:spLocks noGrp="1"/>
          </p:cNvSpPr>
          <p:nvPr>
            <p:ph type="body" sz="quarter" idx="14"/>
          </p:nvPr>
        </p:nvSpPr>
        <p:spPr>
          <a:xfrm>
            <a:off x="467544" y="176255"/>
            <a:ext cx="6912471" cy="647700"/>
          </a:xfrm>
        </p:spPr>
        <p:txBody>
          <a:bodyPr/>
          <a:lstStyle/>
          <a:p>
            <a:r>
              <a:rPr lang="en-GB" dirty="0"/>
              <a:t>The ‘Cascade’ Effect</a:t>
            </a:r>
          </a:p>
        </p:txBody>
      </p:sp>
      <p:sp>
        <p:nvSpPr>
          <p:cNvPr id="4" name="Text Placeholder 3">
            <a:extLst>
              <a:ext uri="{FF2B5EF4-FFF2-40B4-BE49-F238E27FC236}">
                <a16:creationId xmlns:a16="http://schemas.microsoft.com/office/drawing/2014/main" id="{AE5F0AF3-E75A-464E-A147-387F94C78CD7}"/>
              </a:ext>
            </a:extLst>
          </p:cNvPr>
          <p:cNvSpPr>
            <a:spLocks noGrp="1"/>
          </p:cNvSpPr>
          <p:nvPr>
            <p:ph type="body" sz="quarter" idx="15"/>
          </p:nvPr>
        </p:nvSpPr>
        <p:spPr/>
        <p:txBody>
          <a:bodyPr/>
          <a:lstStyle/>
          <a:p>
            <a:r>
              <a:rPr lang="en-GB" dirty="0"/>
              <a:t>Increasing the effectiveness of the Campaign</a:t>
            </a:r>
          </a:p>
          <a:p>
            <a:endParaRPr lang="en-GB" dirty="0"/>
          </a:p>
        </p:txBody>
      </p:sp>
      <p:pic>
        <p:nvPicPr>
          <p:cNvPr id="9" name="Picture 8" descr="A picture containing nature&#10;&#10;Description generated with very high confidence">
            <a:extLst>
              <a:ext uri="{FF2B5EF4-FFF2-40B4-BE49-F238E27FC236}">
                <a16:creationId xmlns:a16="http://schemas.microsoft.com/office/drawing/2014/main" id="{A6FD6679-D2ED-4A3F-B3B6-EDA57F68D6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4708" y="3993931"/>
            <a:ext cx="3644845" cy="2416691"/>
          </a:xfrm>
          <a:prstGeom prst="rect">
            <a:avLst/>
          </a:prstGeom>
        </p:spPr>
      </p:pic>
    </p:spTree>
    <p:extLst>
      <p:ext uri="{BB962C8B-B14F-4D97-AF65-F5344CB8AC3E}">
        <p14:creationId xmlns:p14="http://schemas.microsoft.com/office/powerpoint/2010/main" val="7505581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27B0541-F8F7-43C7-B77C-24D64AAC41D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49743" y="4074521"/>
            <a:ext cx="2340355" cy="1560236"/>
          </a:xfrm>
          <a:prstGeom prst="rect">
            <a:avLst/>
          </a:prstGeom>
          <a:ln>
            <a:noFill/>
          </a:ln>
          <a:effectLst>
            <a:softEdge rad="112500"/>
          </a:effectLst>
        </p:spPr>
      </p:pic>
      <p:sp>
        <p:nvSpPr>
          <p:cNvPr id="2" name="Text Placeholder 1">
            <a:extLst>
              <a:ext uri="{FF2B5EF4-FFF2-40B4-BE49-F238E27FC236}">
                <a16:creationId xmlns:a16="http://schemas.microsoft.com/office/drawing/2014/main" id="{D8D15DE7-9E77-4E6C-8D8A-A45F182EBF73}"/>
              </a:ext>
            </a:extLst>
          </p:cNvPr>
          <p:cNvSpPr>
            <a:spLocks noGrp="1"/>
          </p:cNvSpPr>
          <p:nvPr>
            <p:ph type="body" sz="quarter" idx="13"/>
          </p:nvPr>
        </p:nvSpPr>
        <p:spPr>
          <a:xfrm>
            <a:off x="441906" y="2102068"/>
            <a:ext cx="8136904" cy="4160857"/>
          </a:xfrm>
        </p:spPr>
        <p:txBody>
          <a:bodyPr/>
          <a:lstStyle/>
          <a:p>
            <a:r>
              <a:rPr lang="en-GB" sz="2200" dirty="0"/>
              <a:t>8 June 2017, Lithuanian Parliament, Vilnius</a:t>
            </a:r>
          </a:p>
          <a:p>
            <a:r>
              <a:rPr lang="en-GB" sz="2200" b="1" dirty="0"/>
              <a:t>Who?</a:t>
            </a:r>
            <a:r>
              <a:rPr lang="en-GB" sz="2200" dirty="0"/>
              <a:t> </a:t>
            </a:r>
            <a:r>
              <a:rPr lang="en-US" sz="2200" i="1" dirty="0"/>
              <a:t>POLA, PACT, EPF, </a:t>
            </a:r>
            <a:r>
              <a:rPr lang="lt-LT" sz="2200" i="1" dirty="0"/>
              <a:t>Committee on Health Affairs of Lithuanian Parliamant</a:t>
            </a:r>
            <a:r>
              <a:rPr lang="bg-BG" sz="2200" i="1" dirty="0"/>
              <a:t>, </a:t>
            </a:r>
            <a:r>
              <a:rPr lang="lt-LT" sz="2200" i="1" dirty="0"/>
              <a:t>Lithuanian Patients‘ Forum</a:t>
            </a:r>
            <a:endParaRPr lang="en-US" sz="2200" i="1" dirty="0"/>
          </a:p>
          <a:p>
            <a:endParaRPr lang="en-GB" sz="2200" dirty="0"/>
          </a:p>
          <a:p>
            <a:r>
              <a:rPr lang="en-GB" sz="2200" b="1" dirty="0"/>
              <a:t>Endorsements:</a:t>
            </a:r>
            <a:r>
              <a:rPr lang="en-GB" sz="2200" dirty="0"/>
              <a:t> Under the auspices of the Lithuanian Minister of Health, </a:t>
            </a:r>
            <a:r>
              <a:rPr lang="en-GB" sz="2200" dirty="0" err="1"/>
              <a:t>Prof.</a:t>
            </a:r>
            <a:r>
              <a:rPr lang="en-GB" sz="2200" dirty="0"/>
              <a:t> </a:t>
            </a:r>
            <a:r>
              <a:rPr lang="en-GB" sz="2200" dirty="0" err="1"/>
              <a:t>Dr.</a:t>
            </a:r>
            <a:r>
              <a:rPr lang="en-GB" sz="2200" dirty="0"/>
              <a:t> </a:t>
            </a:r>
            <a:r>
              <a:rPr lang="en-GB" sz="2200" dirty="0" err="1"/>
              <a:t>Aurelijus</a:t>
            </a:r>
            <a:r>
              <a:rPr lang="en-GB" sz="2200" dirty="0"/>
              <a:t> </a:t>
            </a:r>
            <a:r>
              <a:rPr lang="en-GB" sz="2200" dirty="0" err="1"/>
              <a:t>Veryga</a:t>
            </a:r>
            <a:endParaRPr lang="en-GB" sz="2200" dirty="0"/>
          </a:p>
          <a:p>
            <a:r>
              <a:rPr lang="en-GB" sz="2200" b="1" dirty="0"/>
              <a:t>Priority areas for action:</a:t>
            </a:r>
          </a:p>
          <a:p>
            <a:pPr>
              <a:buFont typeface="Wingdings" panose="05000000000000000000" pitchFamily="2" charset="2"/>
              <a:buChar char="ü"/>
            </a:pPr>
            <a:r>
              <a:rPr lang="en-GB" sz="2200" dirty="0"/>
              <a:t>Improving cooperation between social, health and </a:t>
            </a:r>
          </a:p>
          <a:p>
            <a:pPr marL="0" indent="0">
              <a:buNone/>
            </a:pPr>
            <a:r>
              <a:rPr lang="en-GB" sz="2200" dirty="0"/>
              <a:t>economic sectors;</a:t>
            </a:r>
          </a:p>
          <a:p>
            <a:pPr>
              <a:buFont typeface="Wingdings" panose="05000000000000000000" pitchFamily="2" charset="2"/>
              <a:buChar char="ü"/>
            </a:pPr>
            <a:r>
              <a:rPr lang="en-GB" sz="2200" dirty="0"/>
              <a:t>Increasing transparency and combatting corruption in healthcare;</a:t>
            </a:r>
          </a:p>
          <a:p>
            <a:pPr>
              <a:buFont typeface="Wingdings" panose="05000000000000000000" pitchFamily="2" charset="2"/>
              <a:buChar char="ü"/>
            </a:pPr>
            <a:r>
              <a:rPr lang="en-GB" sz="2200" dirty="0"/>
              <a:t>Unleashing the potential of Lithuanian Life Sciences sector</a:t>
            </a:r>
          </a:p>
          <a:p>
            <a:endParaRPr lang="en-GB" dirty="0"/>
          </a:p>
        </p:txBody>
      </p:sp>
      <p:sp>
        <p:nvSpPr>
          <p:cNvPr id="3" name="Text Placeholder 2">
            <a:extLst>
              <a:ext uri="{FF2B5EF4-FFF2-40B4-BE49-F238E27FC236}">
                <a16:creationId xmlns:a16="http://schemas.microsoft.com/office/drawing/2014/main" id="{2C98CB0B-472F-41AA-880B-85E34A760230}"/>
              </a:ext>
            </a:extLst>
          </p:cNvPr>
          <p:cNvSpPr>
            <a:spLocks noGrp="1"/>
          </p:cNvSpPr>
          <p:nvPr>
            <p:ph type="body" sz="quarter" idx="14"/>
          </p:nvPr>
        </p:nvSpPr>
        <p:spPr/>
        <p:txBody>
          <a:bodyPr/>
          <a:lstStyle/>
          <a:p>
            <a:r>
              <a:rPr lang="en-GB" dirty="0"/>
              <a:t>Lithuanian Parliament Roundtable</a:t>
            </a:r>
          </a:p>
        </p:txBody>
      </p:sp>
      <p:sp>
        <p:nvSpPr>
          <p:cNvPr id="4" name="Text Placeholder 3">
            <a:extLst>
              <a:ext uri="{FF2B5EF4-FFF2-40B4-BE49-F238E27FC236}">
                <a16:creationId xmlns:a16="http://schemas.microsoft.com/office/drawing/2014/main" id="{35AA880E-F996-485C-81F6-6C727FEF5E59}"/>
              </a:ext>
            </a:extLst>
          </p:cNvPr>
          <p:cNvSpPr>
            <a:spLocks noGrp="1"/>
          </p:cNvSpPr>
          <p:nvPr>
            <p:ph type="body" sz="quarter" idx="15"/>
          </p:nvPr>
        </p:nvSpPr>
        <p:spPr>
          <a:xfrm>
            <a:off x="467544" y="1196751"/>
            <a:ext cx="8064896" cy="792869"/>
          </a:xfrm>
        </p:spPr>
        <p:txBody>
          <a:bodyPr/>
          <a:lstStyle/>
          <a:p>
            <a:r>
              <a:rPr lang="lt-LT" dirty="0"/>
              <a:t>Patient-Centred Roundtable on Working Together for Accessible Health</a:t>
            </a:r>
            <a:endParaRPr lang="en-GB" dirty="0"/>
          </a:p>
        </p:txBody>
      </p:sp>
      <p:pic>
        <p:nvPicPr>
          <p:cNvPr id="6" name="Picture 5">
            <a:extLst>
              <a:ext uri="{FF2B5EF4-FFF2-40B4-BE49-F238E27FC236}">
                <a16:creationId xmlns:a16="http://schemas.microsoft.com/office/drawing/2014/main" id="{A5EB7D3F-9FB2-45C2-BCAE-4E554173AA56}"/>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2885702" y="3355575"/>
            <a:ext cx="855821" cy="300038"/>
          </a:xfrm>
          <a:prstGeom prst="rect">
            <a:avLst/>
          </a:prstGeom>
        </p:spPr>
      </p:pic>
      <p:pic>
        <p:nvPicPr>
          <p:cNvPr id="7" name="Picture 6">
            <a:extLst>
              <a:ext uri="{FF2B5EF4-FFF2-40B4-BE49-F238E27FC236}">
                <a16:creationId xmlns:a16="http://schemas.microsoft.com/office/drawing/2014/main" id="{A266C7DF-666E-4AC3-B417-2F54FB750B24}"/>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4716167" y="3282734"/>
            <a:ext cx="900113" cy="395288"/>
          </a:xfrm>
          <a:prstGeom prst="rect">
            <a:avLst/>
          </a:prstGeom>
        </p:spPr>
      </p:pic>
      <p:pic>
        <p:nvPicPr>
          <p:cNvPr id="8" name="Picture 7" descr="sam_logo_sp_vertiklt_opt">
            <a:extLst>
              <a:ext uri="{FF2B5EF4-FFF2-40B4-BE49-F238E27FC236}">
                <a16:creationId xmlns:a16="http://schemas.microsoft.com/office/drawing/2014/main" id="{E1467079-AAF3-466B-B5A2-4414A731AFE8}"/>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32060" y="3267018"/>
            <a:ext cx="882102" cy="448591"/>
          </a:xfrm>
          <a:prstGeom prst="rect">
            <a:avLst/>
          </a:prstGeom>
          <a:noFill/>
        </p:spPr>
      </p:pic>
      <p:pic>
        <p:nvPicPr>
          <p:cNvPr id="9" name="Picture 8" descr="epf-logo_cube_cmyk-hr">
            <a:extLst>
              <a:ext uri="{FF2B5EF4-FFF2-40B4-BE49-F238E27FC236}">
                <a16:creationId xmlns:a16="http://schemas.microsoft.com/office/drawing/2014/main" id="{4FFAF1DC-9F85-455C-8217-641BAC0F935D}"/>
              </a:ext>
            </a:extLst>
          </p:cNvPr>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989649" y="3285065"/>
            <a:ext cx="499586" cy="416719"/>
          </a:xfrm>
          <a:prstGeom prst="rect">
            <a:avLst/>
          </a:prstGeom>
          <a:noFill/>
        </p:spPr>
      </p:pic>
      <p:pic>
        <p:nvPicPr>
          <p:cNvPr id="10" name="Picture 9">
            <a:extLst>
              <a:ext uri="{FF2B5EF4-FFF2-40B4-BE49-F238E27FC236}">
                <a16:creationId xmlns:a16="http://schemas.microsoft.com/office/drawing/2014/main" id="{40BC1517-109B-4559-80B0-C67F3148B2AC}"/>
              </a:ext>
            </a:extLst>
          </p:cNvPr>
          <p:cNvPicPr/>
          <p:nvPr/>
        </p:nvPicPr>
        <p:blipFill>
          <a:blip r:embed="rId8" cstate="print">
            <a:extLst>
              <a:ext uri="{28A0092B-C50C-407E-A947-70E740481C1C}">
                <a14:useLocalDpi xmlns:a14="http://schemas.microsoft.com/office/drawing/2010/main" val="0"/>
              </a:ext>
            </a:extLst>
          </a:blip>
          <a:stretch>
            <a:fillRect/>
          </a:stretch>
        </p:blipFill>
        <p:spPr>
          <a:xfrm>
            <a:off x="5806780" y="3256541"/>
            <a:ext cx="842963" cy="421481"/>
          </a:xfrm>
          <a:prstGeom prst="rect">
            <a:avLst/>
          </a:prstGeom>
        </p:spPr>
      </p:pic>
      <p:pic>
        <p:nvPicPr>
          <p:cNvPr id="11" name="Paveikslėlis 1">
            <a:extLst>
              <a:ext uri="{FF2B5EF4-FFF2-40B4-BE49-F238E27FC236}">
                <a16:creationId xmlns:a16="http://schemas.microsoft.com/office/drawing/2014/main" id="{14832D0E-3977-4712-9A2B-46A02AA9D2B0}"/>
              </a:ext>
            </a:extLst>
          </p:cNvPr>
          <p:cNvPicPr/>
          <p:nvPr/>
        </p:nvPicPr>
        <p:blipFill rotWithShape="1">
          <a:blip r:embed="rId9" cstate="print">
            <a:extLst>
              <a:ext uri="{28A0092B-C50C-407E-A947-70E740481C1C}">
                <a14:useLocalDpi xmlns:a14="http://schemas.microsoft.com/office/drawing/2010/main" val="0"/>
              </a:ext>
            </a:extLst>
          </a:blip>
          <a:srcRect l="11303" t="15262" r="11459" b="12650"/>
          <a:stretch/>
        </p:blipFill>
        <p:spPr bwMode="auto">
          <a:xfrm>
            <a:off x="7904662" y="3255349"/>
            <a:ext cx="815816" cy="43434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7011628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microphone&#10;&#10;Description generated with very high confidence">
            <a:extLst>
              <a:ext uri="{FF2B5EF4-FFF2-40B4-BE49-F238E27FC236}">
                <a16:creationId xmlns:a16="http://schemas.microsoft.com/office/drawing/2014/main" id="{CDE21FEB-C494-4754-8807-2B6D6DF707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68988" y="2418373"/>
            <a:ext cx="3422651" cy="2279752"/>
          </a:xfrm>
          <a:prstGeom prst="rect">
            <a:avLst/>
          </a:prstGeom>
        </p:spPr>
      </p:pic>
      <p:sp>
        <p:nvSpPr>
          <p:cNvPr id="2" name="Text Placeholder 1">
            <a:extLst>
              <a:ext uri="{FF2B5EF4-FFF2-40B4-BE49-F238E27FC236}">
                <a16:creationId xmlns:a16="http://schemas.microsoft.com/office/drawing/2014/main" id="{161D3844-E0AA-429E-A517-5F80AF0DF22E}"/>
              </a:ext>
            </a:extLst>
          </p:cNvPr>
          <p:cNvSpPr>
            <a:spLocks noGrp="1"/>
          </p:cNvSpPr>
          <p:nvPr>
            <p:ph type="body" sz="quarter" idx="14"/>
          </p:nvPr>
        </p:nvSpPr>
        <p:spPr/>
        <p:txBody>
          <a:bodyPr/>
          <a:lstStyle/>
          <a:p>
            <a:r>
              <a:rPr lang="en-GB" sz="2800" dirty="0"/>
              <a:t>Exploring synergies at national and EU level </a:t>
            </a:r>
          </a:p>
          <a:p>
            <a:endParaRPr lang="en-GB" dirty="0"/>
          </a:p>
        </p:txBody>
      </p:sp>
      <p:sp>
        <p:nvSpPr>
          <p:cNvPr id="4" name="Text Placeholder 3">
            <a:extLst>
              <a:ext uri="{FF2B5EF4-FFF2-40B4-BE49-F238E27FC236}">
                <a16:creationId xmlns:a16="http://schemas.microsoft.com/office/drawing/2014/main" id="{BEBB32B5-49D7-45A8-A49E-9B15897C94DB}"/>
              </a:ext>
            </a:extLst>
          </p:cNvPr>
          <p:cNvSpPr>
            <a:spLocks noGrp="1"/>
          </p:cNvSpPr>
          <p:nvPr>
            <p:ph type="body" sz="quarter" idx="13"/>
          </p:nvPr>
        </p:nvSpPr>
        <p:spPr>
          <a:xfrm>
            <a:off x="441906" y="1502979"/>
            <a:ext cx="8136904" cy="4759947"/>
          </a:xfrm>
        </p:spPr>
        <p:txBody>
          <a:bodyPr/>
          <a:lstStyle/>
          <a:p>
            <a:r>
              <a:rPr lang="en-GB" sz="2800" b="1" dirty="0">
                <a:solidFill>
                  <a:srgbClr val="0070C0"/>
                </a:solidFill>
              </a:rPr>
              <a:t>How can we support you better in taking the campaign to a national stage? Ideas?</a:t>
            </a:r>
          </a:p>
          <a:p>
            <a:endParaRPr lang="en-GB" sz="2800" b="1" dirty="0">
              <a:solidFill>
                <a:srgbClr val="0070C0"/>
              </a:solidFill>
            </a:endParaRPr>
          </a:p>
          <a:p>
            <a:r>
              <a:rPr lang="en-GB" sz="2800" b="1" dirty="0">
                <a:solidFill>
                  <a:srgbClr val="0070C0"/>
                </a:solidFill>
              </a:rPr>
              <a:t>How can we collaborate better?</a:t>
            </a:r>
          </a:p>
          <a:p>
            <a:endParaRPr lang="en-GB" sz="2800" b="1" dirty="0">
              <a:solidFill>
                <a:srgbClr val="0070C0"/>
              </a:solidFill>
            </a:endParaRPr>
          </a:p>
          <a:p>
            <a:r>
              <a:rPr lang="en-GB" sz="2800" b="1" dirty="0">
                <a:solidFill>
                  <a:srgbClr val="0070C0"/>
                </a:solidFill>
              </a:rPr>
              <a:t>What incites you to engage?</a:t>
            </a:r>
          </a:p>
          <a:p>
            <a:endParaRPr lang="en-GB" sz="2800" b="1" dirty="0">
              <a:solidFill>
                <a:srgbClr val="0070C0"/>
              </a:solidFill>
            </a:endParaRPr>
          </a:p>
          <a:p>
            <a:r>
              <a:rPr lang="en-GB" sz="2800" b="1" dirty="0">
                <a:solidFill>
                  <a:srgbClr val="0070C0"/>
                </a:solidFill>
              </a:rPr>
              <a:t>How do we define roles – EPF’s and national coalitions’? </a:t>
            </a:r>
          </a:p>
        </p:txBody>
      </p:sp>
    </p:spTree>
    <p:extLst>
      <p:ext uri="{BB962C8B-B14F-4D97-AF65-F5344CB8AC3E}">
        <p14:creationId xmlns:p14="http://schemas.microsoft.com/office/powerpoint/2010/main" val="35632626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35C542E-B767-44A4-9CA4-8E4F517FC459}"/>
              </a:ext>
            </a:extLst>
          </p:cNvPr>
          <p:cNvSpPr>
            <a:spLocks noGrp="1"/>
          </p:cNvSpPr>
          <p:nvPr>
            <p:ph type="body" sz="quarter" idx="13"/>
          </p:nvPr>
        </p:nvSpPr>
        <p:spPr>
          <a:xfrm>
            <a:off x="441905" y="2077374"/>
            <a:ext cx="8418315" cy="3619233"/>
          </a:xfrm>
        </p:spPr>
        <p:txBody>
          <a:bodyPr/>
          <a:lstStyle/>
          <a:p>
            <a:pPr lvl="0">
              <a:spcBef>
                <a:spcPts val="100"/>
              </a:spcBef>
            </a:pPr>
            <a:r>
              <a:rPr lang="en-GB" sz="2850" b="1" dirty="0">
                <a:solidFill>
                  <a:srgbClr val="00B0F0"/>
                </a:solidFill>
              </a:rPr>
              <a:t>What European / National level campaigns have you been involved in?</a:t>
            </a:r>
          </a:p>
          <a:p>
            <a:pPr lvl="0">
              <a:spcBef>
                <a:spcPts val="100"/>
              </a:spcBef>
            </a:pPr>
            <a:r>
              <a:rPr lang="en-GB" sz="2850" b="1" dirty="0">
                <a:solidFill>
                  <a:srgbClr val="00B0F0"/>
                </a:solidFill>
              </a:rPr>
              <a:t>How were you involved?</a:t>
            </a:r>
          </a:p>
          <a:p>
            <a:pPr lvl="0">
              <a:spcBef>
                <a:spcPts val="100"/>
              </a:spcBef>
            </a:pPr>
            <a:r>
              <a:rPr lang="en-GB" sz="2850" b="1" dirty="0">
                <a:solidFill>
                  <a:srgbClr val="00B0F0"/>
                </a:solidFill>
              </a:rPr>
              <a:t>What was your experience?</a:t>
            </a:r>
          </a:p>
          <a:p>
            <a:pPr lvl="0">
              <a:spcBef>
                <a:spcPts val="100"/>
              </a:spcBef>
            </a:pPr>
            <a:r>
              <a:rPr lang="en-GB" sz="2850" b="1" dirty="0">
                <a:solidFill>
                  <a:srgbClr val="00B0F0"/>
                </a:solidFill>
              </a:rPr>
              <a:t>Was the strategy used successful or unsuccessful?</a:t>
            </a:r>
          </a:p>
          <a:p>
            <a:pPr lvl="0">
              <a:spcBef>
                <a:spcPts val="100"/>
              </a:spcBef>
            </a:pPr>
            <a:r>
              <a:rPr lang="en-GB" sz="2850" b="1" dirty="0">
                <a:solidFill>
                  <a:srgbClr val="00B0F0"/>
                </a:solidFill>
              </a:rPr>
              <a:t>How could it have been improved? </a:t>
            </a:r>
          </a:p>
          <a:p>
            <a:pPr lvl="0">
              <a:spcBef>
                <a:spcPts val="100"/>
              </a:spcBef>
            </a:pPr>
            <a:r>
              <a:rPr lang="en-GB" sz="2850" b="1" dirty="0">
                <a:solidFill>
                  <a:srgbClr val="00B0F0"/>
                </a:solidFill>
              </a:rPr>
              <a:t>Can you share lessons learnt?</a:t>
            </a:r>
          </a:p>
          <a:p>
            <a:endParaRPr lang="en-GB" dirty="0"/>
          </a:p>
        </p:txBody>
      </p:sp>
      <p:sp>
        <p:nvSpPr>
          <p:cNvPr id="3" name="Text Placeholder 2">
            <a:extLst>
              <a:ext uri="{FF2B5EF4-FFF2-40B4-BE49-F238E27FC236}">
                <a16:creationId xmlns:a16="http://schemas.microsoft.com/office/drawing/2014/main" id="{EDABDDF6-6F9A-4975-885D-864D5ADFF487}"/>
              </a:ext>
            </a:extLst>
          </p:cNvPr>
          <p:cNvSpPr>
            <a:spLocks noGrp="1"/>
          </p:cNvSpPr>
          <p:nvPr>
            <p:ph type="body" sz="quarter" idx="14"/>
          </p:nvPr>
        </p:nvSpPr>
        <p:spPr/>
        <p:txBody>
          <a:bodyPr/>
          <a:lstStyle/>
          <a:p>
            <a:r>
              <a:rPr lang="en-GB" dirty="0"/>
              <a:t>Discussion</a:t>
            </a:r>
          </a:p>
        </p:txBody>
      </p:sp>
      <p:sp>
        <p:nvSpPr>
          <p:cNvPr id="4" name="Text Placeholder 3">
            <a:extLst>
              <a:ext uri="{FF2B5EF4-FFF2-40B4-BE49-F238E27FC236}">
                <a16:creationId xmlns:a16="http://schemas.microsoft.com/office/drawing/2014/main" id="{F4EA5A48-EF5E-48E5-BE46-C92E3B5FA3D8}"/>
              </a:ext>
            </a:extLst>
          </p:cNvPr>
          <p:cNvSpPr>
            <a:spLocks noGrp="1"/>
          </p:cNvSpPr>
          <p:nvPr>
            <p:ph type="body" sz="quarter" idx="15"/>
          </p:nvPr>
        </p:nvSpPr>
        <p:spPr/>
        <p:txBody>
          <a:bodyPr/>
          <a:lstStyle/>
          <a:p>
            <a:r>
              <a:rPr lang="en-GB" dirty="0"/>
              <a:t>Sharing experiences and exploring synergies at National and European levels</a:t>
            </a:r>
          </a:p>
        </p:txBody>
      </p:sp>
      <p:pic>
        <p:nvPicPr>
          <p:cNvPr id="6" name="Picture 5">
            <a:extLst>
              <a:ext uri="{FF2B5EF4-FFF2-40B4-BE49-F238E27FC236}">
                <a16:creationId xmlns:a16="http://schemas.microsoft.com/office/drawing/2014/main" id="{12CEE925-8FE5-4216-BB3A-964305EC93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800000" flipV="1">
            <a:off x="-1" y="5109652"/>
            <a:ext cx="4993569" cy="1273492"/>
          </a:xfrm>
          <a:prstGeom prst="rect">
            <a:avLst/>
          </a:prstGeom>
        </p:spPr>
      </p:pic>
      <p:pic>
        <p:nvPicPr>
          <p:cNvPr id="7" name="Picture 6">
            <a:extLst>
              <a:ext uri="{FF2B5EF4-FFF2-40B4-BE49-F238E27FC236}">
                <a16:creationId xmlns:a16="http://schemas.microsoft.com/office/drawing/2014/main" id="{0533279D-119B-4803-92D2-77F21474E8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800000" flipV="1">
            <a:off x="4993566" y="5109652"/>
            <a:ext cx="5600633" cy="1273493"/>
          </a:xfrm>
          <a:prstGeom prst="rect">
            <a:avLst/>
          </a:prstGeom>
        </p:spPr>
      </p:pic>
    </p:spTree>
    <p:extLst>
      <p:ext uri="{BB962C8B-B14F-4D97-AF65-F5344CB8AC3E}">
        <p14:creationId xmlns:p14="http://schemas.microsoft.com/office/powerpoint/2010/main" val="19074621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1"/>
            <a:ext cx="9144000" cy="642717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1" name="Content Placeholder 1"/>
          <p:cNvSpPr txBox="1">
            <a:spLocks/>
          </p:cNvSpPr>
          <p:nvPr/>
        </p:nvSpPr>
        <p:spPr>
          <a:xfrm>
            <a:off x="790112" y="1053347"/>
            <a:ext cx="7403977" cy="216024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450"/>
              </a:spcBef>
              <a:buSzPct val="125000"/>
              <a:buNone/>
              <a:defRPr/>
            </a:pPr>
            <a:r>
              <a:rPr lang="en-IE" sz="3600" b="1" dirty="0">
                <a:solidFill>
                  <a:schemeClr val="bg1"/>
                </a:solidFill>
                <a:latin typeface="Calibri" panose="020F0502020204030204" pitchFamily="34" charset="0"/>
              </a:rPr>
              <a:t>PART 2 </a:t>
            </a:r>
          </a:p>
          <a:p>
            <a:pPr marL="0" indent="0" algn="ctr">
              <a:spcBef>
                <a:spcPts val="450"/>
              </a:spcBef>
              <a:buSzPct val="125000"/>
              <a:buNone/>
              <a:defRPr/>
            </a:pPr>
            <a:endParaRPr lang="en-IE" sz="3600" b="1" dirty="0">
              <a:solidFill>
                <a:schemeClr val="bg1"/>
              </a:solidFill>
              <a:latin typeface="Calibri" panose="020F0502020204030204" pitchFamily="34" charset="0"/>
            </a:endParaRPr>
          </a:p>
          <a:p>
            <a:pPr marL="0" indent="0" algn="ctr">
              <a:spcBef>
                <a:spcPts val="450"/>
              </a:spcBef>
              <a:buSzPct val="125000"/>
              <a:buNone/>
              <a:defRPr/>
            </a:pPr>
            <a:r>
              <a:rPr lang="en-IE" sz="3600" b="1" dirty="0">
                <a:solidFill>
                  <a:schemeClr val="bg1"/>
                </a:solidFill>
                <a:latin typeface="Calibri" panose="020F0502020204030204" pitchFamily="34" charset="0"/>
              </a:rPr>
              <a:t>Objective: Identify key elements that need to be considered when developing a common and coordinated advocacy framework and strategy</a:t>
            </a:r>
          </a:p>
        </p:txBody>
      </p:sp>
    </p:spTree>
    <p:extLst>
      <p:ext uri="{BB962C8B-B14F-4D97-AF65-F5344CB8AC3E}">
        <p14:creationId xmlns:p14="http://schemas.microsoft.com/office/powerpoint/2010/main" val="14393271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8B2959F-2D9C-4B04-AFB5-93318698BB51}"/>
              </a:ext>
            </a:extLst>
          </p:cNvPr>
          <p:cNvSpPr>
            <a:spLocks noGrp="1"/>
          </p:cNvSpPr>
          <p:nvPr>
            <p:ph type="body" sz="quarter" idx="14"/>
          </p:nvPr>
        </p:nvSpPr>
        <p:spPr/>
        <p:txBody>
          <a:bodyPr/>
          <a:lstStyle/>
          <a:p>
            <a:r>
              <a:rPr lang="en-GB" dirty="0"/>
              <a:t>Break out Groups (1)</a:t>
            </a:r>
          </a:p>
        </p:txBody>
      </p:sp>
      <p:sp>
        <p:nvSpPr>
          <p:cNvPr id="3" name="Text Placeholder 2">
            <a:extLst>
              <a:ext uri="{FF2B5EF4-FFF2-40B4-BE49-F238E27FC236}">
                <a16:creationId xmlns:a16="http://schemas.microsoft.com/office/drawing/2014/main" id="{48F389F5-7E08-467F-945C-3B3076DA7473}"/>
              </a:ext>
            </a:extLst>
          </p:cNvPr>
          <p:cNvSpPr>
            <a:spLocks noGrp="1"/>
          </p:cNvSpPr>
          <p:nvPr>
            <p:ph type="body" sz="quarter" idx="15"/>
          </p:nvPr>
        </p:nvSpPr>
        <p:spPr>
          <a:xfrm>
            <a:off x="467843" y="1223624"/>
            <a:ext cx="8064896" cy="1277838"/>
          </a:xfrm>
        </p:spPr>
        <p:txBody>
          <a:bodyPr/>
          <a:lstStyle/>
          <a:p>
            <a:r>
              <a:rPr lang="en-GB" sz="2800" dirty="0"/>
              <a:t>Brainstorm and list dos and don’ts for a common and effective advocacy framework</a:t>
            </a:r>
          </a:p>
        </p:txBody>
      </p:sp>
      <p:sp>
        <p:nvSpPr>
          <p:cNvPr id="4" name="Text Placeholder 3">
            <a:extLst>
              <a:ext uri="{FF2B5EF4-FFF2-40B4-BE49-F238E27FC236}">
                <a16:creationId xmlns:a16="http://schemas.microsoft.com/office/drawing/2014/main" id="{F5660105-067D-40ED-A2CD-0A7271F76B4D}"/>
              </a:ext>
            </a:extLst>
          </p:cNvPr>
          <p:cNvSpPr>
            <a:spLocks noGrp="1"/>
          </p:cNvSpPr>
          <p:nvPr>
            <p:ph type="body" sz="quarter" idx="13"/>
          </p:nvPr>
        </p:nvSpPr>
        <p:spPr>
          <a:xfrm>
            <a:off x="441906" y="2711669"/>
            <a:ext cx="8136904" cy="3551256"/>
          </a:xfrm>
        </p:spPr>
        <p:txBody>
          <a:bodyPr/>
          <a:lstStyle/>
          <a:p>
            <a:pPr marL="0" indent="0">
              <a:buNone/>
            </a:pPr>
            <a:r>
              <a:rPr lang="en-GB" sz="2800" b="1" dirty="0">
                <a:solidFill>
                  <a:srgbClr val="0070C0"/>
                </a:solidFill>
              </a:rPr>
              <a:t>Groups</a:t>
            </a:r>
            <a:r>
              <a:rPr lang="en-GB" sz="2800" dirty="0"/>
              <a:t>: 3 groups of 5 people</a:t>
            </a:r>
          </a:p>
          <a:p>
            <a:pPr marL="0" indent="0">
              <a:buNone/>
            </a:pPr>
            <a:r>
              <a:rPr lang="en-GB" sz="2800" b="1" dirty="0">
                <a:solidFill>
                  <a:srgbClr val="0070C0"/>
                </a:solidFill>
              </a:rPr>
              <a:t>Task</a:t>
            </a:r>
            <a:r>
              <a:rPr lang="en-GB" sz="2800" dirty="0"/>
              <a:t>: to brainstorm and list </a:t>
            </a:r>
            <a:r>
              <a:rPr lang="en-GB" sz="2800" i="1" dirty="0"/>
              <a:t>dos and don’ts </a:t>
            </a:r>
            <a:r>
              <a:rPr lang="en-GB" sz="2800" dirty="0"/>
              <a:t>for a common and effective advocacy framework</a:t>
            </a:r>
          </a:p>
          <a:p>
            <a:pPr marL="0" indent="0">
              <a:buNone/>
            </a:pPr>
            <a:r>
              <a:rPr lang="en-GB" sz="2800" b="1" dirty="0">
                <a:solidFill>
                  <a:srgbClr val="0070C0"/>
                </a:solidFill>
              </a:rPr>
              <a:t>Method</a:t>
            </a:r>
            <a:r>
              <a:rPr lang="en-GB" sz="2800" dirty="0"/>
              <a:t>: Post-its – 1 do or 1 don’t per post-it</a:t>
            </a:r>
          </a:p>
          <a:p>
            <a:pPr marL="0" indent="0">
              <a:buNone/>
            </a:pPr>
            <a:endParaRPr lang="en-GB" sz="2800" dirty="0"/>
          </a:p>
          <a:p>
            <a:pPr marL="0" indent="0">
              <a:buNone/>
            </a:pPr>
            <a:r>
              <a:rPr lang="en-GB" sz="2800" b="1" i="1" dirty="0">
                <a:solidFill>
                  <a:srgbClr val="0070C0"/>
                </a:solidFill>
              </a:rPr>
              <a:t>Dos and don’ts</a:t>
            </a:r>
            <a:r>
              <a:rPr lang="en-GB" sz="2800" dirty="0"/>
              <a:t>: recommendations / proposals </a:t>
            </a:r>
          </a:p>
          <a:p>
            <a:pPr marL="0" indent="0">
              <a:buNone/>
            </a:pPr>
            <a:r>
              <a:rPr lang="en-GB" sz="2800" dirty="0"/>
              <a:t>for better action</a:t>
            </a:r>
          </a:p>
          <a:p>
            <a:pPr marL="0" indent="0">
              <a:buNone/>
            </a:pPr>
            <a:endParaRPr lang="en-GB" sz="3200" dirty="0"/>
          </a:p>
          <a:p>
            <a:endParaRPr lang="en-GB" dirty="0"/>
          </a:p>
        </p:txBody>
      </p:sp>
      <p:pic>
        <p:nvPicPr>
          <p:cNvPr id="7" name="Picture 6">
            <a:extLst>
              <a:ext uri="{FF2B5EF4-FFF2-40B4-BE49-F238E27FC236}">
                <a16:creationId xmlns:a16="http://schemas.microsoft.com/office/drawing/2014/main" id="{1F69A904-52C3-4BEA-8254-A61AC8B424A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95964" y="1710548"/>
            <a:ext cx="1936775" cy="1452581"/>
          </a:xfrm>
          <a:prstGeom prst="rect">
            <a:avLst/>
          </a:prstGeom>
        </p:spPr>
      </p:pic>
      <p:pic>
        <p:nvPicPr>
          <p:cNvPr id="8" name="Picture 7" descr="A picture containing stationary&#10;&#10;Description generated with high confidence">
            <a:extLst>
              <a:ext uri="{FF2B5EF4-FFF2-40B4-BE49-F238E27FC236}">
                <a16:creationId xmlns:a16="http://schemas.microsoft.com/office/drawing/2014/main" id="{ED176CAA-547A-427C-A241-8133C1571C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42272" y="3912168"/>
            <a:ext cx="2001728" cy="1526610"/>
          </a:xfrm>
          <a:prstGeom prst="rect">
            <a:avLst/>
          </a:prstGeom>
        </p:spPr>
      </p:pic>
    </p:spTree>
    <p:extLst>
      <p:ext uri="{BB962C8B-B14F-4D97-AF65-F5344CB8AC3E}">
        <p14:creationId xmlns:p14="http://schemas.microsoft.com/office/powerpoint/2010/main" val="13198889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6C5E32F-F481-4B0A-8F9D-4E544745AF5C}"/>
              </a:ext>
            </a:extLst>
          </p:cNvPr>
          <p:cNvSpPr>
            <a:spLocks noGrp="1"/>
          </p:cNvSpPr>
          <p:nvPr>
            <p:ph type="body" sz="quarter" idx="14"/>
          </p:nvPr>
        </p:nvSpPr>
        <p:spPr/>
        <p:txBody>
          <a:bodyPr/>
          <a:lstStyle/>
          <a:p>
            <a:r>
              <a:rPr lang="en-GB" dirty="0"/>
              <a:t>Break out Groups (2)</a:t>
            </a:r>
          </a:p>
        </p:txBody>
      </p:sp>
      <p:sp>
        <p:nvSpPr>
          <p:cNvPr id="3" name="Text Placeholder 2">
            <a:extLst>
              <a:ext uri="{FF2B5EF4-FFF2-40B4-BE49-F238E27FC236}">
                <a16:creationId xmlns:a16="http://schemas.microsoft.com/office/drawing/2014/main" id="{E6804F14-1737-47D2-9D14-A65A5BE0F0CD}"/>
              </a:ext>
            </a:extLst>
          </p:cNvPr>
          <p:cNvSpPr>
            <a:spLocks noGrp="1"/>
          </p:cNvSpPr>
          <p:nvPr>
            <p:ph type="body" sz="quarter" idx="15"/>
          </p:nvPr>
        </p:nvSpPr>
        <p:spPr/>
        <p:txBody>
          <a:bodyPr/>
          <a:lstStyle/>
          <a:p>
            <a:r>
              <a:rPr lang="en-GB" sz="2400" b="1" dirty="0">
                <a:solidFill>
                  <a:srgbClr val="0070C0"/>
                </a:solidFill>
              </a:rPr>
              <a:t>Task</a:t>
            </a:r>
            <a:r>
              <a:rPr lang="en-GB" sz="2400" dirty="0"/>
              <a:t>: to brainstorm and list </a:t>
            </a:r>
            <a:r>
              <a:rPr lang="en-GB" sz="2400" i="1" dirty="0"/>
              <a:t>dos and don’ts </a:t>
            </a:r>
            <a:r>
              <a:rPr lang="en-GB" sz="2400" dirty="0"/>
              <a:t>for a common and effective advocacy framework</a:t>
            </a:r>
          </a:p>
          <a:p>
            <a:endParaRPr lang="en-GB" dirty="0"/>
          </a:p>
        </p:txBody>
      </p:sp>
      <p:sp>
        <p:nvSpPr>
          <p:cNvPr id="4" name="Text Placeholder 3">
            <a:extLst>
              <a:ext uri="{FF2B5EF4-FFF2-40B4-BE49-F238E27FC236}">
                <a16:creationId xmlns:a16="http://schemas.microsoft.com/office/drawing/2014/main" id="{D520C4B6-A621-4856-92E9-64E4D795C552}"/>
              </a:ext>
            </a:extLst>
          </p:cNvPr>
          <p:cNvSpPr>
            <a:spLocks noGrp="1"/>
          </p:cNvSpPr>
          <p:nvPr>
            <p:ph type="body" sz="quarter" idx="13"/>
          </p:nvPr>
        </p:nvSpPr>
        <p:spPr>
          <a:xfrm>
            <a:off x="178676" y="1988964"/>
            <a:ext cx="8400134" cy="4273961"/>
          </a:xfrm>
        </p:spPr>
        <p:txBody>
          <a:bodyPr/>
          <a:lstStyle/>
          <a:p>
            <a:pPr marL="0" indent="0">
              <a:buNone/>
            </a:pPr>
            <a:r>
              <a:rPr lang="en-GB" sz="2400" b="1" dirty="0">
                <a:solidFill>
                  <a:srgbClr val="0070C0"/>
                </a:solidFill>
              </a:rPr>
              <a:t>Guiding questions</a:t>
            </a:r>
            <a:endParaRPr lang="en-GB" sz="2400" dirty="0"/>
          </a:p>
          <a:p>
            <a:r>
              <a:rPr lang="en-GB" sz="2400" dirty="0">
                <a:solidFill>
                  <a:srgbClr val="00B0F0"/>
                </a:solidFill>
              </a:rPr>
              <a:t>What has </a:t>
            </a:r>
            <a:r>
              <a:rPr lang="en-GB" sz="2400" b="1" dirty="0">
                <a:solidFill>
                  <a:srgbClr val="00B0F0"/>
                </a:solidFill>
              </a:rPr>
              <a:t>helped you </a:t>
            </a:r>
            <a:r>
              <a:rPr lang="en-GB" sz="2400" dirty="0">
                <a:solidFill>
                  <a:srgbClr val="00B0F0"/>
                </a:solidFill>
              </a:rPr>
              <a:t>when trying to replicate </a:t>
            </a:r>
          </a:p>
          <a:p>
            <a:pPr marL="0" indent="0">
              <a:buNone/>
            </a:pPr>
            <a:r>
              <a:rPr lang="en-GB" sz="2400" dirty="0">
                <a:solidFill>
                  <a:srgbClr val="00B0F0"/>
                </a:solidFill>
              </a:rPr>
              <a:t>     a campaign in your own country? </a:t>
            </a:r>
          </a:p>
          <a:p>
            <a:r>
              <a:rPr lang="en-GB" sz="2400" dirty="0">
                <a:solidFill>
                  <a:srgbClr val="00B0F0"/>
                </a:solidFill>
              </a:rPr>
              <a:t>What has been the </a:t>
            </a:r>
            <a:r>
              <a:rPr lang="en-GB" sz="2400" b="1" dirty="0">
                <a:solidFill>
                  <a:srgbClr val="00B0F0"/>
                </a:solidFill>
              </a:rPr>
              <a:t>most difficult </a:t>
            </a:r>
            <a:r>
              <a:rPr lang="en-GB" sz="2400" dirty="0">
                <a:solidFill>
                  <a:srgbClr val="00B0F0"/>
                </a:solidFill>
              </a:rPr>
              <a:t>to apply/do when trying to replicate a European campaign at national level? </a:t>
            </a:r>
          </a:p>
          <a:p>
            <a:r>
              <a:rPr lang="en-GB" sz="2400" dirty="0">
                <a:solidFill>
                  <a:srgbClr val="00B0F0"/>
                </a:solidFill>
              </a:rPr>
              <a:t>What should we (EPF and EU level organisations) spend </a:t>
            </a:r>
            <a:r>
              <a:rPr lang="en-GB" sz="2400" b="1" dirty="0">
                <a:solidFill>
                  <a:srgbClr val="00B0F0"/>
                </a:solidFill>
              </a:rPr>
              <a:t>time</a:t>
            </a:r>
            <a:r>
              <a:rPr lang="en-GB" sz="2400" dirty="0">
                <a:solidFill>
                  <a:srgbClr val="00B0F0"/>
                </a:solidFill>
              </a:rPr>
              <a:t> on and what should we not spend time on?</a:t>
            </a:r>
          </a:p>
          <a:p>
            <a:r>
              <a:rPr lang="en-GB" sz="2400" dirty="0">
                <a:solidFill>
                  <a:srgbClr val="00B0F0"/>
                </a:solidFill>
              </a:rPr>
              <a:t>What is EPF’s </a:t>
            </a:r>
            <a:r>
              <a:rPr lang="en-GB" sz="2400" b="1" dirty="0">
                <a:solidFill>
                  <a:srgbClr val="00B0F0"/>
                </a:solidFill>
              </a:rPr>
              <a:t>role</a:t>
            </a:r>
            <a:r>
              <a:rPr lang="en-GB" sz="2400" dirty="0">
                <a:solidFill>
                  <a:srgbClr val="00B0F0"/>
                </a:solidFill>
              </a:rPr>
              <a:t> and what is the role of national coalition’s?</a:t>
            </a:r>
          </a:p>
          <a:p>
            <a:r>
              <a:rPr lang="en-GB" sz="2400" dirty="0">
                <a:solidFill>
                  <a:srgbClr val="00B0F0"/>
                </a:solidFill>
              </a:rPr>
              <a:t>What are the </a:t>
            </a:r>
            <a:r>
              <a:rPr lang="en-GB" sz="2400" i="1" dirty="0">
                <a:solidFill>
                  <a:srgbClr val="00B0F0"/>
                </a:solidFill>
              </a:rPr>
              <a:t>dos</a:t>
            </a:r>
            <a:r>
              <a:rPr lang="en-GB" sz="2400" dirty="0">
                <a:solidFill>
                  <a:srgbClr val="00B0F0"/>
                </a:solidFill>
              </a:rPr>
              <a:t> to achieve </a:t>
            </a:r>
            <a:r>
              <a:rPr lang="en-GB" sz="2400" b="1" dirty="0">
                <a:solidFill>
                  <a:srgbClr val="00B0F0"/>
                </a:solidFill>
              </a:rPr>
              <a:t>optimal collaboration and communication flow </a:t>
            </a:r>
            <a:r>
              <a:rPr lang="en-GB" sz="2400" dirty="0">
                <a:solidFill>
                  <a:srgbClr val="00B0F0"/>
                </a:solidFill>
              </a:rPr>
              <a:t>and what are the </a:t>
            </a:r>
            <a:r>
              <a:rPr lang="en-GB" sz="2400" i="1" dirty="0">
                <a:solidFill>
                  <a:srgbClr val="00B0F0"/>
                </a:solidFill>
              </a:rPr>
              <a:t>don’ts</a:t>
            </a:r>
            <a:r>
              <a:rPr lang="en-GB" sz="2400" dirty="0">
                <a:solidFill>
                  <a:srgbClr val="00B0F0"/>
                </a:solidFill>
              </a:rPr>
              <a:t>?</a:t>
            </a:r>
          </a:p>
          <a:p>
            <a:endParaRPr lang="en-GB" dirty="0"/>
          </a:p>
        </p:txBody>
      </p:sp>
      <p:pic>
        <p:nvPicPr>
          <p:cNvPr id="7" name="Picture 6" descr="A yellow flower&#10;&#10;Description generated with very high confidence">
            <a:extLst>
              <a:ext uri="{FF2B5EF4-FFF2-40B4-BE49-F238E27FC236}">
                <a16:creationId xmlns:a16="http://schemas.microsoft.com/office/drawing/2014/main" id="{D64CC96C-21D5-40C6-A574-7B2C1DA0DB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32473" y="1712818"/>
            <a:ext cx="2555205" cy="1703044"/>
          </a:xfrm>
          <a:prstGeom prst="rect">
            <a:avLst/>
          </a:prstGeom>
        </p:spPr>
      </p:pic>
    </p:spTree>
    <p:extLst>
      <p:ext uri="{BB962C8B-B14F-4D97-AF65-F5344CB8AC3E}">
        <p14:creationId xmlns:p14="http://schemas.microsoft.com/office/powerpoint/2010/main" val="27196098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1526552" y="1005738"/>
            <a:ext cx="4036219" cy="2993231"/>
          </a:xfrm>
          <a:prstGeom prst="rect">
            <a:avLst/>
          </a:prstGeom>
        </p:spPr>
      </p:pic>
      <p:sp>
        <p:nvSpPr>
          <p:cNvPr id="6" name="Rectangle 5"/>
          <p:cNvSpPr/>
          <p:nvPr/>
        </p:nvSpPr>
        <p:spPr>
          <a:xfrm>
            <a:off x="133793" y="4338549"/>
            <a:ext cx="7144700" cy="2019784"/>
          </a:xfrm>
          <a:prstGeom prst="rect">
            <a:avLst/>
          </a:prstGeom>
        </p:spPr>
        <p:txBody>
          <a:bodyPr wrap="square">
            <a:spAutoFit/>
          </a:bodyPr>
          <a:lstStyle/>
          <a:p>
            <a:pPr algn="ctr" defTabSz="342900"/>
            <a:r>
              <a:rPr lang="en-GB" sz="2625" b="1" i="1" dirty="0">
                <a:solidFill>
                  <a:srgbClr val="565967"/>
                </a:solidFill>
                <a:latin typeface="Trebuchet MS" panose="020B0603020202020204"/>
              </a:rPr>
              <a:t>How to create an </a:t>
            </a:r>
            <a:r>
              <a:rPr lang="en-GB" sz="2625" b="1" i="1" dirty="0">
                <a:solidFill>
                  <a:srgbClr val="7981AB"/>
                </a:solidFill>
                <a:latin typeface="Trebuchet MS" panose="020B0603020202020204"/>
              </a:rPr>
              <a:t>impactful </a:t>
            </a:r>
          </a:p>
          <a:p>
            <a:pPr algn="ctr" defTabSz="342900"/>
            <a:r>
              <a:rPr lang="en-GB" sz="2625" b="1" i="1" dirty="0">
                <a:solidFill>
                  <a:srgbClr val="7981AB"/>
                </a:solidFill>
                <a:latin typeface="Trebuchet MS" panose="020B0603020202020204"/>
              </a:rPr>
              <a:t>communication</a:t>
            </a:r>
            <a:r>
              <a:rPr lang="en-GB" sz="2625" b="1" i="1" dirty="0">
                <a:solidFill>
                  <a:srgbClr val="565967"/>
                </a:solidFill>
                <a:latin typeface="Trebuchet MS" panose="020B0603020202020204"/>
              </a:rPr>
              <a:t> workflow?</a:t>
            </a:r>
          </a:p>
          <a:p>
            <a:pPr algn="ctr" defTabSz="342900"/>
            <a:endParaRPr lang="en-GB" sz="2625" b="1" i="1" dirty="0">
              <a:solidFill>
                <a:srgbClr val="565967"/>
              </a:solidFill>
              <a:latin typeface="Trebuchet MS" panose="020B0603020202020204"/>
            </a:endParaRPr>
          </a:p>
          <a:p>
            <a:pPr algn="ctr" defTabSz="342900"/>
            <a:r>
              <a:rPr lang="fr-BE" sz="2025" b="1" i="1" dirty="0">
                <a:solidFill>
                  <a:srgbClr val="565967"/>
                </a:solidFill>
                <a:latin typeface="Trebuchet MS" panose="020B0603020202020204"/>
              </a:rPr>
              <a:t>1</a:t>
            </a:r>
            <a:r>
              <a:rPr lang="en-GB" sz="2025" b="1" i="1" dirty="0">
                <a:solidFill>
                  <a:srgbClr val="565967"/>
                </a:solidFill>
                <a:latin typeface="Trebuchet MS" panose="020B0603020202020204"/>
              </a:rPr>
              <a:t>7</a:t>
            </a:r>
            <a:r>
              <a:rPr lang="en-GB" sz="2025" b="1" i="1" baseline="30000" dirty="0">
                <a:solidFill>
                  <a:srgbClr val="565967"/>
                </a:solidFill>
                <a:latin typeface="Trebuchet MS" panose="020B0603020202020204"/>
              </a:rPr>
              <a:t>th</a:t>
            </a:r>
            <a:r>
              <a:rPr lang="en-GB" sz="2025" b="1" i="1" dirty="0">
                <a:solidFill>
                  <a:srgbClr val="565967"/>
                </a:solidFill>
                <a:latin typeface="Trebuchet MS" panose="020B0603020202020204"/>
              </a:rPr>
              <a:t> October, EPF Event </a:t>
            </a:r>
          </a:p>
          <a:p>
            <a:pPr algn="ctr" defTabSz="342900"/>
            <a:endParaRPr lang="en-GB" sz="2625" b="1" i="1" dirty="0">
              <a:solidFill>
                <a:prstClr val="black"/>
              </a:solidFill>
              <a:latin typeface="Trebuchet MS" panose="020B0603020202020204"/>
            </a:endParaRPr>
          </a:p>
        </p:txBody>
      </p:sp>
    </p:spTree>
    <p:extLst>
      <p:ext uri="{BB962C8B-B14F-4D97-AF65-F5344CB8AC3E}">
        <p14:creationId xmlns:p14="http://schemas.microsoft.com/office/powerpoint/2010/main" val="3666328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D0623D66-599F-4F35-BCC6-73FE642FCB6C}"/>
              </a:ext>
            </a:extLst>
          </p:cNvPr>
          <p:cNvSpPr txBox="1">
            <a:spLocks/>
          </p:cNvSpPr>
          <p:nvPr/>
        </p:nvSpPr>
        <p:spPr>
          <a:xfrm>
            <a:off x="5192110" y="1324302"/>
            <a:ext cx="3720662" cy="4801861"/>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sz="2800" b="1" i="1" dirty="0">
                <a:solidFill>
                  <a:srgbClr val="0070C0"/>
                </a:solidFill>
              </a:rPr>
              <a:t>DON’Ts</a:t>
            </a:r>
          </a:p>
          <a:p>
            <a:pPr marL="457200" indent="-457200"/>
            <a:r>
              <a:rPr lang="en-GB" sz="2800" dirty="0">
                <a:solidFill>
                  <a:srgbClr val="0070C0"/>
                </a:solidFill>
              </a:rPr>
              <a:t>What to be careful of</a:t>
            </a:r>
          </a:p>
          <a:p>
            <a:pPr marL="457200" indent="-457200"/>
            <a:r>
              <a:rPr lang="en-GB" sz="2800" b="1" i="1" dirty="0">
                <a:solidFill>
                  <a:srgbClr val="0070C0"/>
                </a:solidFill>
              </a:rPr>
              <a:t>…</a:t>
            </a:r>
          </a:p>
          <a:p>
            <a:pPr marL="0" indent="0">
              <a:buNone/>
            </a:pPr>
            <a:endParaRPr lang="en-GB" sz="2800" b="1" i="1" dirty="0">
              <a:solidFill>
                <a:srgbClr val="0070C0"/>
              </a:solidFill>
            </a:endParaRPr>
          </a:p>
        </p:txBody>
      </p:sp>
      <p:sp>
        <p:nvSpPr>
          <p:cNvPr id="2" name="Text Placeholder 1">
            <a:extLst>
              <a:ext uri="{FF2B5EF4-FFF2-40B4-BE49-F238E27FC236}">
                <a16:creationId xmlns:a16="http://schemas.microsoft.com/office/drawing/2014/main" id="{295AFDA5-11DA-4671-BDB1-B058B0D62EF7}"/>
              </a:ext>
            </a:extLst>
          </p:cNvPr>
          <p:cNvSpPr>
            <a:spLocks noGrp="1"/>
          </p:cNvSpPr>
          <p:nvPr>
            <p:ph type="body" sz="quarter" idx="14"/>
          </p:nvPr>
        </p:nvSpPr>
        <p:spPr>
          <a:xfrm>
            <a:off x="467843" y="126124"/>
            <a:ext cx="6912471" cy="710216"/>
          </a:xfrm>
        </p:spPr>
        <p:txBody>
          <a:bodyPr/>
          <a:lstStyle/>
          <a:p>
            <a:r>
              <a:rPr lang="en-GB" sz="2500" i="1" dirty="0"/>
              <a:t>Dos</a:t>
            </a:r>
            <a:r>
              <a:rPr lang="en-GB" sz="2500" dirty="0"/>
              <a:t> and </a:t>
            </a:r>
            <a:r>
              <a:rPr lang="en-GB" sz="2500" i="1" dirty="0"/>
              <a:t>Don’ts</a:t>
            </a:r>
            <a:r>
              <a:rPr lang="en-GB" sz="2500" dirty="0"/>
              <a:t> for a common and effective advocacy framework</a:t>
            </a:r>
          </a:p>
        </p:txBody>
      </p:sp>
      <p:sp>
        <p:nvSpPr>
          <p:cNvPr id="5" name="Content Placeholder 4">
            <a:extLst>
              <a:ext uri="{FF2B5EF4-FFF2-40B4-BE49-F238E27FC236}">
                <a16:creationId xmlns:a16="http://schemas.microsoft.com/office/drawing/2014/main" id="{8450015F-E9FC-40AB-8CAC-6390D5A5940D}"/>
              </a:ext>
            </a:extLst>
          </p:cNvPr>
          <p:cNvSpPr>
            <a:spLocks noGrp="1"/>
          </p:cNvSpPr>
          <p:nvPr>
            <p:ph type="body" sz="quarter" idx="13"/>
          </p:nvPr>
        </p:nvSpPr>
        <p:spPr>
          <a:xfrm>
            <a:off x="441906" y="1324302"/>
            <a:ext cx="4067032" cy="4938623"/>
          </a:xfrm>
        </p:spPr>
        <p:txBody>
          <a:bodyPr/>
          <a:lstStyle/>
          <a:p>
            <a:pPr marL="0" indent="0">
              <a:buNone/>
            </a:pPr>
            <a:r>
              <a:rPr lang="en-GB" sz="2800" b="1" i="1" dirty="0">
                <a:solidFill>
                  <a:srgbClr val="0070C0"/>
                </a:solidFill>
              </a:rPr>
              <a:t>DOs</a:t>
            </a:r>
          </a:p>
          <a:p>
            <a:r>
              <a:rPr lang="en-GB" sz="2800" dirty="0">
                <a:solidFill>
                  <a:srgbClr val="0070C0"/>
                </a:solidFill>
              </a:rPr>
              <a:t>Recommendations</a:t>
            </a:r>
          </a:p>
          <a:p>
            <a:r>
              <a:rPr lang="en-GB" sz="2800" dirty="0">
                <a:solidFill>
                  <a:srgbClr val="0070C0"/>
                </a:solidFill>
              </a:rPr>
              <a:t>Proposals for better action</a:t>
            </a:r>
          </a:p>
          <a:p>
            <a:pPr marL="457200" indent="-457200">
              <a:buFont typeface="Arial" panose="020B0604020202020204" pitchFamily="34" charset="0"/>
              <a:buChar char="•"/>
            </a:pPr>
            <a:r>
              <a:rPr lang="en-GB" sz="2800" b="1" i="1" dirty="0">
                <a:solidFill>
                  <a:srgbClr val="0070C0"/>
                </a:solidFill>
              </a:rPr>
              <a:t>…</a:t>
            </a:r>
          </a:p>
          <a:p>
            <a:pPr marL="457200" indent="-457200">
              <a:buFont typeface="Arial" panose="020B0604020202020204" pitchFamily="34" charset="0"/>
              <a:buChar char="•"/>
            </a:pPr>
            <a:endParaRPr lang="en-GB" b="1" i="1" dirty="0">
              <a:solidFill>
                <a:srgbClr val="0070C0"/>
              </a:solidFill>
            </a:endParaRPr>
          </a:p>
        </p:txBody>
      </p:sp>
      <p:sp>
        <p:nvSpPr>
          <p:cNvPr id="7" name="Text Placeholder 3">
            <a:extLst>
              <a:ext uri="{FF2B5EF4-FFF2-40B4-BE49-F238E27FC236}">
                <a16:creationId xmlns:a16="http://schemas.microsoft.com/office/drawing/2014/main" id="{2B1E0200-C1E4-482C-9D8C-A93E10BB8B85}"/>
              </a:ext>
            </a:extLst>
          </p:cNvPr>
          <p:cNvSpPr txBox="1">
            <a:spLocks/>
          </p:cNvSpPr>
          <p:nvPr/>
        </p:nvSpPr>
        <p:spPr>
          <a:xfrm>
            <a:off x="441906" y="4505291"/>
            <a:ext cx="8136904" cy="1757634"/>
          </a:xfrm>
          <a:prstGeom prst="rect">
            <a:avLst/>
          </a:prstGeom>
        </p:spPr>
        <p:txBody>
          <a:bodyPr/>
          <a:lstStyle>
            <a:lvl1pPr marL="342900" indent="-342900" algn="l" defTabSz="914400" rtl="0" eaLnBrk="1" latinLnBrk="0" hangingPunct="1">
              <a:spcBef>
                <a:spcPct val="20000"/>
              </a:spcBef>
              <a:buFont typeface="Arial" pitchFamily="34" charset="0"/>
              <a:buChar char="•"/>
              <a:defRPr sz="2100" kern="1200" baseline="0">
                <a:solidFill>
                  <a:schemeClr val="tx1"/>
                </a:solidFill>
                <a:latin typeface="Calibri" pitchFamily="34" charset="0"/>
                <a:ea typeface="+mn-ea"/>
                <a:cs typeface="+mn-cs"/>
              </a:defRPr>
            </a:lvl1pPr>
            <a:lvl2pPr marL="742950" indent="-285750" algn="l" defTabSz="914400" rtl="0" eaLnBrk="1" latinLnBrk="0" hangingPunct="1">
              <a:spcBef>
                <a:spcPct val="20000"/>
              </a:spcBef>
              <a:buFont typeface="Arial" pitchFamily="34" charset="0"/>
              <a:buChar char="–"/>
              <a:defRPr sz="1800" kern="1200" baseline="0">
                <a:solidFill>
                  <a:srgbClr val="005696"/>
                </a:solidFill>
                <a:latin typeface="Calibri"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baseline="0">
                <a:solidFill>
                  <a:srgbClr val="1FB25A"/>
                </a:solidFill>
                <a:latin typeface="Calibri"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baseline="0">
                <a:solidFill>
                  <a:schemeClr val="tx1"/>
                </a:solidFill>
                <a:latin typeface="Calibri"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baseline="0">
                <a:solidFill>
                  <a:schemeClr val="tx1"/>
                </a:solidFill>
                <a:latin typeface="Calibri"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GB" sz="2800" b="1" dirty="0">
                <a:solidFill>
                  <a:srgbClr val="0070C0"/>
                </a:solidFill>
              </a:rPr>
              <a:t>Method</a:t>
            </a:r>
            <a:r>
              <a:rPr lang="en-GB" sz="2800" dirty="0"/>
              <a:t>: </a:t>
            </a:r>
            <a:r>
              <a:rPr lang="en-GB" sz="2800" i="1" dirty="0"/>
              <a:t>Post-its</a:t>
            </a:r>
            <a:r>
              <a:rPr lang="en-GB" sz="2800" dirty="0"/>
              <a:t> </a:t>
            </a:r>
          </a:p>
          <a:p>
            <a:pPr marL="0" indent="0">
              <a:buFont typeface="Arial" pitchFamily="34" charset="0"/>
              <a:buNone/>
            </a:pPr>
            <a:r>
              <a:rPr lang="en-GB" sz="2800" dirty="0"/>
              <a:t>1 </a:t>
            </a:r>
            <a:r>
              <a:rPr lang="en-GB" sz="2800" i="1" dirty="0"/>
              <a:t>do </a:t>
            </a:r>
            <a:r>
              <a:rPr lang="en-GB" sz="2800" dirty="0"/>
              <a:t>or 1 </a:t>
            </a:r>
            <a:r>
              <a:rPr lang="en-GB" sz="2800" i="1" dirty="0"/>
              <a:t>don’t</a:t>
            </a:r>
            <a:r>
              <a:rPr lang="en-GB" sz="2800" dirty="0"/>
              <a:t> per post-it</a:t>
            </a:r>
          </a:p>
          <a:p>
            <a:pPr marL="0" indent="0">
              <a:buFont typeface="Arial" pitchFamily="34" charset="0"/>
              <a:buNone/>
            </a:pPr>
            <a:r>
              <a:rPr lang="en-GB" sz="2800" b="1" i="1" dirty="0">
                <a:solidFill>
                  <a:srgbClr val="0070C0"/>
                </a:solidFill>
              </a:rPr>
              <a:t>dos and don’ts</a:t>
            </a:r>
            <a:r>
              <a:rPr lang="en-GB" sz="2800" dirty="0"/>
              <a:t>: recommendations / proposals for better action</a:t>
            </a:r>
          </a:p>
          <a:p>
            <a:pPr marL="0" indent="0">
              <a:buFont typeface="Arial" pitchFamily="34" charset="0"/>
              <a:buNone/>
            </a:pPr>
            <a:endParaRPr lang="en-GB" sz="3200" dirty="0"/>
          </a:p>
          <a:p>
            <a:endParaRPr lang="en-GB" dirty="0"/>
          </a:p>
        </p:txBody>
      </p:sp>
      <p:pic>
        <p:nvPicPr>
          <p:cNvPr id="9" name="Picture 8">
            <a:extLst>
              <a:ext uri="{FF2B5EF4-FFF2-40B4-BE49-F238E27FC236}">
                <a16:creationId xmlns:a16="http://schemas.microsoft.com/office/drawing/2014/main" id="{F937A760-6640-4431-84CF-D916F55989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5052" y="3914558"/>
            <a:ext cx="2857500" cy="1600200"/>
          </a:xfrm>
          <a:prstGeom prst="rect">
            <a:avLst/>
          </a:prstGeom>
        </p:spPr>
      </p:pic>
      <p:pic>
        <p:nvPicPr>
          <p:cNvPr id="10" name="Picture 9">
            <a:extLst>
              <a:ext uri="{FF2B5EF4-FFF2-40B4-BE49-F238E27FC236}">
                <a16:creationId xmlns:a16="http://schemas.microsoft.com/office/drawing/2014/main" id="{3B37E121-A63C-4CA8-BB84-C3F68C9EBF9A}"/>
              </a:ext>
            </a:extLst>
          </p:cNvPr>
          <p:cNvPicPr>
            <a:picLocks noChangeAspect="1"/>
          </p:cNvPicPr>
          <p:nvPr/>
        </p:nvPicPr>
        <p:blipFill>
          <a:blip r:embed="rId4"/>
          <a:stretch>
            <a:fillRect/>
          </a:stretch>
        </p:blipFill>
        <p:spPr>
          <a:xfrm>
            <a:off x="1954924" y="2844901"/>
            <a:ext cx="1206474" cy="1279423"/>
          </a:xfrm>
          <a:prstGeom prst="rect">
            <a:avLst/>
          </a:prstGeom>
        </p:spPr>
      </p:pic>
      <p:pic>
        <p:nvPicPr>
          <p:cNvPr id="12" name="Picture 11">
            <a:extLst>
              <a:ext uri="{FF2B5EF4-FFF2-40B4-BE49-F238E27FC236}">
                <a16:creationId xmlns:a16="http://schemas.microsoft.com/office/drawing/2014/main" id="{B6B77939-726E-4AC0-A24B-0899C2F37F83}"/>
              </a:ext>
            </a:extLst>
          </p:cNvPr>
          <p:cNvPicPr>
            <a:picLocks noChangeAspect="1"/>
          </p:cNvPicPr>
          <p:nvPr/>
        </p:nvPicPr>
        <p:blipFill>
          <a:blip r:embed="rId5"/>
          <a:stretch>
            <a:fillRect/>
          </a:stretch>
        </p:blipFill>
        <p:spPr>
          <a:xfrm>
            <a:off x="6570998" y="2359904"/>
            <a:ext cx="1264071" cy="1310673"/>
          </a:xfrm>
          <a:prstGeom prst="rect">
            <a:avLst/>
          </a:prstGeom>
        </p:spPr>
      </p:pic>
    </p:spTree>
    <p:extLst>
      <p:ext uri="{BB962C8B-B14F-4D97-AF65-F5344CB8AC3E}">
        <p14:creationId xmlns:p14="http://schemas.microsoft.com/office/powerpoint/2010/main" val="235903698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1D90C3D-1679-4F66-AA81-AA5BA291222B}"/>
              </a:ext>
            </a:extLst>
          </p:cNvPr>
          <p:cNvSpPr>
            <a:spLocks noGrp="1"/>
          </p:cNvSpPr>
          <p:nvPr>
            <p:ph type="body" sz="quarter" idx="14"/>
          </p:nvPr>
        </p:nvSpPr>
        <p:spPr/>
        <p:txBody>
          <a:bodyPr/>
          <a:lstStyle/>
          <a:p>
            <a:r>
              <a:rPr lang="en-GB" dirty="0"/>
              <a:t>Checklist</a:t>
            </a:r>
          </a:p>
        </p:txBody>
      </p:sp>
      <p:sp>
        <p:nvSpPr>
          <p:cNvPr id="3" name="Text Placeholder 2">
            <a:extLst>
              <a:ext uri="{FF2B5EF4-FFF2-40B4-BE49-F238E27FC236}">
                <a16:creationId xmlns:a16="http://schemas.microsoft.com/office/drawing/2014/main" id="{55BB4E39-05C4-4A0A-A167-B47ED5B9F4D3}"/>
              </a:ext>
            </a:extLst>
          </p:cNvPr>
          <p:cNvSpPr>
            <a:spLocks noGrp="1"/>
          </p:cNvSpPr>
          <p:nvPr>
            <p:ph type="body" sz="quarter" idx="15"/>
          </p:nvPr>
        </p:nvSpPr>
        <p:spPr/>
        <p:txBody>
          <a:bodyPr/>
          <a:lstStyle/>
          <a:p>
            <a:r>
              <a:rPr lang="en-GB" sz="2400" i="1" dirty="0"/>
              <a:t>Key</a:t>
            </a:r>
            <a:r>
              <a:rPr lang="en-GB" sz="2400" dirty="0"/>
              <a:t> elements making up a common and effective advocacy framework</a:t>
            </a:r>
          </a:p>
        </p:txBody>
      </p:sp>
      <p:sp>
        <p:nvSpPr>
          <p:cNvPr id="5" name="Content Placeholder 4">
            <a:extLst>
              <a:ext uri="{FF2B5EF4-FFF2-40B4-BE49-F238E27FC236}">
                <a16:creationId xmlns:a16="http://schemas.microsoft.com/office/drawing/2014/main" id="{C7C90206-621E-4C64-906B-6AFDAEB997BE}"/>
              </a:ext>
            </a:extLst>
          </p:cNvPr>
          <p:cNvSpPr>
            <a:spLocks noGrp="1"/>
          </p:cNvSpPr>
          <p:nvPr>
            <p:ph type="body" sz="quarter" idx="13"/>
          </p:nvPr>
        </p:nvSpPr>
        <p:spPr>
          <a:xfrm>
            <a:off x="441325" y="2154238"/>
            <a:ext cx="4435475" cy="4108450"/>
          </a:xfrm>
        </p:spPr>
        <p:txBody>
          <a:bodyPr/>
          <a:lstStyle/>
          <a:p>
            <a:pPr marL="0" indent="0">
              <a:buNone/>
            </a:pPr>
            <a:r>
              <a:rPr lang="en-GB" sz="2800" b="1" i="1" dirty="0">
                <a:solidFill>
                  <a:srgbClr val="0070C0"/>
                </a:solidFill>
              </a:rPr>
              <a:t>DOs</a:t>
            </a:r>
          </a:p>
          <a:p>
            <a:r>
              <a:rPr lang="en-GB" sz="2800" dirty="0">
                <a:solidFill>
                  <a:srgbClr val="0070C0"/>
                </a:solidFill>
              </a:rPr>
              <a:t>Recommendations</a:t>
            </a:r>
          </a:p>
          <a:p>
            <a:r>
              <a:rPr lang="en-GB" sz="2800" dirty="0">
                <a:solidFill>
                  <a:srgbClr val="0070C0"/>
                </a:solidFill>
              </a:rPr>
              <a:t>Proposals for better action</a:t>
            </a:r>
          </a:p>
          <a:p>
            <a:pPr marL="457200" indent="-457200">
              <a:buFont typeface="Arial" panose="020B0604020202020204" pitchFamily="34" charset="0"/>
              <a:buChar char="•"/>
            </a:pPr>
            <a:r>
              <a:rPr lang="en-GB" sz="2800" b="1" i="1" dirty="0">
                <a:solidFill>
                  <a:srgbClr val="0070C0"/>
                </a:solidFill>
              </a:rPr>
              <a:t>…</a:t>
            </a:r>
          </a:p>
          <a:p>
            <a:pPr marL="457200" indent="-457200">
              <a:buFont typeface="Arial" panose="020B0604020202020204" pitchFamily="34" charset="0"/>
              <a:buChar char="•"/>
            </a:pPr>
            <a:endParaRPr lang="en-GB" b="1" i="1" dirty="0">
              <a:solidFill>
                <a:srgbClr val="0070C0"/>
              </a:solidFill>
            </a:endParaRPr>
          </a:p>
        </p:txBody>
      </p:sp>
      <p:sp>
        <p:nvSpPr>
          <p:cNvPr id="6" name="Content Placeholder 5">
            <a:extLst>
              <a:ext uri="{FF2B5EF4-FFF2-40B4-BE49-F238E27FC236}">
                <a16:creationId xmlns:a16="http://schemas.microsoft.com/office/drawing/2014/main" id="{27EBC5FD-4F0F-4028-B70C-560A77B7D2D6}"/>
              </a:ext>
            </a:extLst>
          </p:cNvPr>
          <p:cNvSpPr txBox="1">
            <a:spLocks/>
          </p:cNvSpPr>
          <p:nvPr/>
        </p:nvSpPr>
        <p:spPr>
          <a:xfrm>
            <a:off x="5192110" y="2154238"/>
            <a:ext cx="3720662" cy="3971925"/>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sz="2800" b="1" i="1" dirty="0">
                <a:solidFill>
                  <a:srgbClr val="0070C0"/>
                </a:solidFill>
              </a:rPr>
              <a:t>DON’Ts</a:t>
            </a:r>
          </a:p>
          <a:p>
            <a:pPr marL="457200" indent="-457200"/>
            <a:r>
              <a:rPr lang="en-GB" sz="2800" dirty="0">
                <a:solidFill>
                  <a:srgbClr val="0070C0"/>
                </a:solidFill>
              </a:rPr>
              <a:t>What to be careful of</a:t>
            </a:r>
          </a:p>
          <a:p>
            <a:pPr marL="457200" indent="-457200"/>
            <a:r>
              <a:rPr lang="en-GB" sz="2800" dirty="0">
                <a:solidFill>
                  <a:srgbClr val="0070C0"/>
                </a:solidFill>
              </a:rPr>
              <a:t>What does not work</a:t>
            </a:r>
          </a:p>
          <a:p>
            <a:pPr marL="457200" indent="-457200"/>
            <a:r>
              <a:rPr lang="en-GB" sz="2800" b="1" i="1" dirty="0">
                <a:solidFill>
                  <a:srgbClr val="0070C0"/>
                </a:solidFill>
              </a:rPr>
              <a:t>…</a:t>
            </a:r>
          </a:p>
        </p:txBody>
      </p:sp>
      <p:pic>
        <p:nvPicPr>
          <p:cNvPr id="7" name="Picture 6">
            <a:extLst>
              <a:ext uri="{FF2B5EF4-FFF2-40B4-BE49-F238E27FC236}">
                <a16:creationId xmlns:a16="http://schemas.microsoft.com/office/drawing/2014/main" id="{EDE6FBFA-A9BD-4D14-8AB9-A61AC9907D85}"/>
              </a:ext>
            </a:extLst>
          </p:cNvPr>
          <p:cNvPicPr>
            <a:picLocks noChangeAspect="1"/>
          </p:cNvPicPr>
          <p:nvPr/>
        </p:nvPicPr>
        <p:blipFill rotWithShape="1">
          <a:blip r:embed="rId2">
            <a:extLst>
              <a:ext uri="{28A0092B-C50C-407E-A947-70E740481C1C}">
                <a14:useLocalDpi xmlns:a14="http://schemas.microsoft.com/office/drawing/2010/main" val="0"/>
              </a:ext>
            </a:extLst>
          </a:blip>
          <a:srcRect r="74543" b="15247"/>
          <a:stretch/>
        </p:blipFill>
        <p:spPr>
          <a:xfrm>
            <a:off x="562272" y="4308075"/>
            <a:ext cx="1080120" cy="1818088"/>
          </a:xfrm>
          <a:prstGeom prst="rect">
            <a:avLst/>
          </a:prstGeom>
        </p:spPr>
      </p:pic>
      <p:sp>
        <p:nvSpPr>
          <p:cNvPr id="8" name="Rectangle 7">
            <a:extLst>
              <a:ext uri="{FF2B5EF4-FFF2-40B4-BE49-F238E27FC236}">
                <a16:creationId xmlns:a16="http://schemas.microsoft.com/office/drawing/2014/main" id="{3730E718-3896-4C1A-88AC-6FC86BE5A24F}"/>
              </a:ext>
            </a:extLst>
          </p:cNvPr>
          <p:cNvSpPr/>
          <p:nvPr/>
        </p:nvSpPr>
        <p:spPr>
          <a:xfrm>
            <a:off x="1642391" y="5032453"/>
            <a:ext cx="7407015" cy="954107"/>
          </a:xfrm>
          <a:prstGeom prst="rect">
            <a:avLst/>
          </a:prstGeom>
        </p:spPr>
        <p:txBody>
          <a:bodyPr wrap="square">
            <a:spAutoFit/>
          </a:bodyPr>
          <a:lstStyle/>
          <a:p>
            <a:pPr>
              <a:buFont typeface="Wingdings" panose="05000000000000000000" pitchFamily="2" charset="2"/>
              <a:buChar char="ü"/>
            </a:pPr>
            <a:r>
              <a:rPr lang="en-GB" sz="2800" dirty="0"/>
              <a:t> Agree on a set of key elements that make up a </a:t>
            </a:r>
            <a:r>
              <a:rPr lang="en-GB" sz="2800" b="1" dirty="0"/>
              <a:t>common and effective advocacy framework </a:t>
            </a:r>
          </a:p>
        </p:txBody>
      </p:sp>
    </p:spTree>
    <p:extLst>
      <p:ext uri="{BB962C8B-B14F-4D97-AF65-F5344CB8AC3E}">
        <p14:creationId xmlns:p14="http://schemas.microsoft.com/office/powerpoint/2010/main" val="62576265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1259632" y="1916832"/>
            <a:ext cx="6877231" cy="675366"/>
          </a:xfrm>
        </p:spPr>
        <p:txBody>
          <a:bodyPr/>
          <a:lstStyle/>
          <a:p>
            <a:r>
              <a:rPr lang="en-GB" dirty="0"/>
              <a:t>Thank you</a:t>
            </a:r>
            <a:endParaRPr lang="en-GB" cap="none" dirty="0"/>
          </a:p>
          <a:p>
            <a:endParaRPr lang="en-GB" b="0" cap="none" dirty="0"/>
          </a:p>
        </p:txBody>
      </p:sp>
      <p:sp>
        <p:nvSpPr>
          <p:cNvPr id="2" name="Rectangle 1"/>
          <p:cNvSpPr/>
          <p:nvPr/>
        </p:nvSpPr>
        <p:spPr>
          <a:xfrm>
            <a:off x="2566777" y="4439987"/>
            <a:ext cx="4572000" cy="646331"/>
          </a:xfrm>
          <a:prstGeom prst="rect">
            <a:avLst/>
          </a:prstGeom>
        </p:spPr>
        <p:txBody>
          <a:bodyPr>
            <a:spAutoFit/>
          </a:bodyP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a:p>
            <a:pPr marL="0" marR="0" lvl="0" indent="0" algn="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sp>
        <p:nvSpPr>
          <p:cNvPr id="5" name="TextBox 4"/>
          <p:cNvSpPr txBox="1"/>
          <p:nvPr/>
        </p:nvSpPr>
        <p:spPr>
          <a:xfrm>
            <a:off x="3654147" y="4647501"/>
            <a:ext cx="2088200" cy="369332"/>
          </a:xfrm>
          <a:prstGeom prst="rect">
            <a:avLst/>
          </a:prstGeom>
          <a:noFill/>
        </p:spPr>
        <p:txBody>
          <a:bodyPr wrap="none" rtlCol="0">
            <a:spAutoFit/>
          </a:bodyPr>
          <a:lstStyle/>
          <a:p>
            <a:pPr algn="ctr">
              <a:spcBef>
                <a:spcPts val="0"/>
              </a:spcBef>
            </a:pPr>
            <a:r>
              <a:rPr lang="en-GB" dirty="0">
                <a:solidFill>
                  <a:schemeClr val="bg1"/>
                </a:solidFill>
              </a:rPr>
              <a:t>www.eu-patient.eu</a:t>
            </a:r>
            <a:endParaRPr lang="en-GB" sz="1800" kern="1200" dirty="0">
              <a:solidFill>
                <a:schemeClr val="bg1"/>
              </a:solidFill>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0936" y="3101116"/>
            <a:ext cx="372437" cy="349497"/>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19082" y="3101116"/>
            <a:ext cx="358489" cy="358489"/>
          </a:xfrm>
          <a:prstGeom prst="rect">
            <a:avLst/>
          </a:prstGeom>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34597" y="3104150"/>
            <a:ext cx="527300" cy="371273"/>
          </a:xfrm>
          <a:prstGeom prst="rect">
            <a:avLst/>
          </a:prstGeom>
        </p:spPr>
      </p:pic>
      <p:sp>
        <p:nvSpPr>
          <p:cNvPr id="14" name="Freeform 49"/>
          <p:cNvSpPr>
            <a:spLocks noChangeArrowheads="1"/>
          </p:cNvSpPr>
          <p:nvPr/>
        </p:nvSpPr>
        <p:spPr bwMode="auto">
          <a:xfrm>
            <a:off x="5207606" y="3094723"/>
            <a:ext cx="358949" cy="371273"/>
          </a:xfrm>
          <a:custGeom>
            <a:avLst/>
            <a:gdLst>
              <a:gd name="T0" fmla="*/ 239 w 479"/>
              <a:gd name="T1" fmla="*/ 0 h 471"/>
              <a:gd name="T2" fmla="*/ 239 w 479"/>
              <a:gd name="T3" fmla="*/ 0 h 471"/>
              <a:gd name="T4" fmla="*/ 0 w 479"/>
              <a:gd name="T5" fmla="*/ 231 h 471"/>
              <a:gd name="T6" fmla="*/ 239 w 479"/>
              <a:gd name="T7" fmla="*/ 470 h 471"/>
              <a:gd name="T8" fmla="*/ 478 w 479"/>
              <a:gd name="T9" fmla="*/ 231 h 471"/>
              <a:gd name="T10" fmla="*/ 239 w 479"/>
              <a:gd name="T11" fmla="*/ 0 h 471"/>
              <a:gd name="T12" fmla="*/ 177 w 479"/>
              <a:gd name="T13" fmla="*/ 338 h 471"/>
              <a:gd name="T14" fmla="*/ 177 w 479"/>
              <a:gd name="T15" fmla="*/ 338 h 471"/>
              <a:gd name="T16" fmla="*/ 133 w 479"/>
              <a:gd name="T17" fmla="*/ 338 h 471"/>
              <a:gd name="T18" fmla="*/ 133 w 479"/>
              <a:gd name="T19" fmla="*/ 178 h 471"/>
              <a:gd name="T20" fmla="*/ 177 w 479"/>
              <a:gd name="T21" fmla="*/ 178 h 471"/>
              <a:gd name="T22" fmla="*/ 177 w 479"/>
              <a:gd name="T23" fmla="*/ 338 h 471"/>
              <a:gd name="T24" fmla="*/ 159 w 479"/>
              <a:gd name="T25" fmla="*/ 160 h 471"/>
              <a:gd name="T26" fmla="*/ 159 w 479"/>
              <a:gd name="T27" fmla="*/ 160 h 471"/>
              <a:gd name="T28" fmla="*/ 133 w 479"/>
              <a:gd name="T29" fmla="*/ 134 h 471"/>
              <a:gd name="T30" fmla="*/ 159 w 479"/>
              <a:gd name="T31" fmla="*/ 107 h 471"/>
              <a:gd name="T32" fmla="*/ 186 w 479"/>
              <a:gd name="T33" fmla="*/ 134 h 471"/>
              <a:gd name="T34" fmla="*/ 159 w 479"/>
              <a:gd name="T35" fmla="*/ 160 h 471"/>
              <a:gd name="T36" fmla="*/ 354 w 479"/>
              <a:gd name="T37" fmla="*/ 338 h 471"/>
              <a:gd name="T38" fmla="*/ 354 w 479"/>
              <a:gd name="T39" fmla="*/ 338 h 471"/>
              <a:gd name="T40" fmla="*/ 310 w 479"/>
              <a:gd name="T41" fmla="*/ 338 h 471"/>
              <a:gd name="T42" fmla="*/ 310 w 479"/>
              <a:gd name="T43" fmla="*/ 249 h 471"/>
              <a:gd name="T44" fmla="*/ 284 w 479"/>
              <a:gd name="T45" fmla="*/ 213 h 471"/>
              <a:gd name="T46" fmla="*/ 256 w 479"/>
              <a:gd name="T47" fmla="*/ 231 h 471"/>
              <a:gd name="T48" fmla="*/ 256 w 479"/>
              <a:gd name="T49" fmla="*/ 240 h 471"/>
              <a:gd name="T50" fmla="*/ 256 w 479"/>
              <a:gd name="T51" fmla="*/ 338 h 471"/>
              <a:gd name="T52" fmla="*/ 212 w 479"/>
              <a:gd name="T53" fmla="*/ 338 h 471"/>
              <a:gd name="T54" fmla="*/ 212 w 479"/>
              <a:gd name="T55" fmla="*/ 231 h 471"/>
              <a:gd name="T56" fmla="*/ 203 w 479"/>
              <a:gd name="T57" fmla="*/ 178 h 471"/>
              <a:gd name="T58" fmla="*/ 247 w 479"/>
              <a:gd name="T59" fmla="*/ 178 h 471"/>
              <a:gd name="T60" fmla="*/ 247 w 479"/>
              <a:gd name="T61" fmla="*/ 196 h 471"/>
              <a:gd name="T62" fmla="*/ 256 w 479"/>
              <a:gd name="T63" fmla="*/ 196 h 471"/>
              <a:gd name="T64" fmla="*/ 300 w 479"/>
              <a:gd name="T65" fmla="*/ 178 h 471"/>
              <a:gd name="T66" fmla="*/ 354 w 479"/>
              <a:gd name="T67" fmla="*/ 240 h 471"/>
              <a:gd name="T68" fmla="*/ 354 w 479"/>
              <a:gd name="T69" fmla="*/ 338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9" h="471">
                <a:moveTo>
                  <a:pt x="239" y="0"/>
                </a:moveTo>
                <a:lnTo>
                  <a:pt x="239" y="0"/>
                </a:lnTo>
                <a:cubicBezTo>
                  <a:pt x="106" y="0"/>
                  <a:pt x="0" y="107"/>
                  <a:pt x="0" y="231"/>
                </a:cubicBezTo>
                <a:cubicBezTo>
                  <a:pt x="0" y="364"/>
                  <a:pt x="106" y="470"/>
                  <a:pt x="239" y="470"/>
                </a:cubicBezTo>
                <a:cubicBezTo>
                  <a:pt x="372" y="470"/>
                  <a:pt x="478" y="364"/>
                  <a:pt x="478" y="231"/>
                </a:cubicBezTo>
                <a:cubicBezTo>
                  <a:pt x="478" y="107"/>
                  <a:pt x="372" y="0"/>
                  <a:pt x="239" y="0"/>
                </a:cubicBezTo>
                <a:close/>
                <a:moveTo>
                  <a:pt x="177" y="338"/>
                </a:moveTo>
                <a:lnTo>
                  <a:pt x="177" y="338"/>
                </a:lnTo>
                <a:cubicBezTo>
                  <a:pt x="133" y="338"/>
                  <a:pt x="133" y="338"/>
                  <a:pt x="133" y="338"/>
                </a:cubicBezTo>
                <a:cubicBezTo>
                  <a:pt x="133" y="178"/>
                  <a:pt x="133" y="178"/>
                  <a:pt x="133" y="178"/>
                </a:cubicBezTo>
                <a:cubicBezTo>
                  <a:pt x="177" y="178"/>
                  <a:pt x="177" y="178"/>
                  <a:pt x="177" y="178"/>
                </a:cubicBezTo>
                <a:lnTo>
                  <a:pt x="177" y="338"/>
                </a:lnTo>
                <a:close/>
                <a:moveTo>
                  <a:pt x="159" y="160"/>
                </a:moveTo>
                <a:lnTo>
                  <a:pt x="159" y="160"/>
                </a:lnTo>
                <a:cubicBezTo>
                  <a:pt x="141" y="160"/>
                  <a:pt x="133" y="151"/>
                  <a:pt x="133" y="134"/>
                </a:cubicBezTo>
                <a:cubicBezTo>
                  <a:pt x="133" y="125"/>
                  <a:pt x="141" y="107"/>
                  <a:pt x="159" y="107"/>
                </a:cubicBezTo>
                <a:cubicBezTo>
                  <a:pt x="168" y="107"/>
                  <a:pt x="177" y="125"/>
                  <a:pt x="186" y="134"/>
                </a:cubicBezTo>
                <a:cubicBezTo>
                  <a:pt x="186" y="151"/>
                  <a:pt x="168" y="160"/>
                  <a:pt x="159" y="160"/>
                </a:cubicBezTo>
                <a:close/>
                <a:moveTo>
                  <a:pt x="354" y="338"/>
                </a:moveTo>
                <a:lnTo>
                  <a:pt x="354" y="338"/>
                </a:lnTo>
                <a:cubicBezTo>
                  <a:pt x="310" y="338"/>
                  <a:pt x="310" y="338"/>
                  <a:pt x="310" y="338"/>
                </a:cubicBezTo>
                <a:cubicBezTo>
                  <a:pt x="310" y="249"/>
                  <a:pt x="310" y="249"/>
                  <a:pt x="310" y="249"/>
                </a:cubicBezTo>
                <a:cubicBezTo>
                  <a:pt x="310" y="231"/>
                  <a:pt x="300" y="213"/>
                  <a:pt x="284" y="213"/>
                </a:cubicBezTo>
                <a:cubicBezTo>
                  <a:pt x="275" y="213"/>
                  <a:pt x="265" y="222"/>
                  <a:pt x="256" y="231"/>
                </a:cubicBezTo>
                <a:lnTo>
                  <a:pt x="256" y="240"/>
                </a:lnTo>
                <a:cubicBezTo>
                  <a:pt x="256" y="338"/>
                  <a:pt x="256" y="338"/>
                  <a:pt x="256" y="338"/>
                </a:cubicBezTo>
                <a:cubicBezTo>
                  <a:pt x="212" y="338"/>
                  <a:pt x="212" y="338"/>
                  <a:pt x="212" y="338"/>
                </a:cubicBezTo>
                <a:cubicBezTo>
                  <a:pt x="212" y="231"/>
                  <a:pt x="212" y="231"/>
                  <a:pt x="212" y="231"/>
                </a:cubicBezTo>
                <a:cubicBezTo>
                  <a:pt x="212" y="205"/>
                  <a:pt x="212" y="196"/>
                  <a:pt x="203" y="178"/>
                </a:cubicBezTo>
                <a:cubicBezTo>
                  <a:pt x="247" y="178"/>
                  <a:pt x="247" y="178"/>
                  <a:pt x="247" y="178"/>
                </a:cubicBezTo>
                <a:cubicBezTo>
                  <a:pt x="247" y="196"/>
                  <a:pt x="247" y="196"/>
                  <a:pt x="247" y="196"/>
                </a:cubicBezTo>
                <a:cubicBezTo>
                  <a:pt x="256" y="196"/>
                  <a:pt x="256" y="196"/>
                  <a:pt x="256" y="196"/>
                </a:cubicBezTo>
                <a:cubicBezTo>
                  <a:pt x="256" y="187"/>
                  <a:pt x="275" y="178"/>
                  <a:pt x="300" y="178"/>
                </a:cubicBezTo>
                <a:cubicBezTo>
                  <a:pt x="337" y="178"/>
                  <a:pt x="354" y="196"/>
                  <a:pt x="354" y="240"/>
                </a:cubicBezTo>
                <a:lnTo>
                  <a:pt x="354" y="338"/>
                </a:lnTo>
                <a:close/>
              </a:path>
            </a:pathLst>
          </a:custGeom>
          <a:solidFill>
            <a:schemeClr val="bg1"/>
          </a:solidFill>
          <a:ln>
            <a:noFill/>
          </a:ln>
          <a:effectLst/>
          <a:extLst/>
        </p:spPr>
        <p:txBody>
          <a:bodyPr wrap="none" lIns="45712" tIns="22856" rIns="45712" bIns="22856" anchor="ctr"/>
          <a:lstStyle/>
          <a:p>
            <a:pPr defTabSz="609494">
              <a:defRPr/>
            </a:pPr>
            <a:endParaRPr lang="en-US" sz="900" dirty="0">
              <a:latin typeface="Lato" charset="0"/>
              <a:ea typeface="Lato" charset="0"/>
              <a:cs typeface="Lato" charset="0"/>
            </a:endParaRPr>
          </a:p>
        </p:txBody>
      </p:sp>
      <p:pic>
        <p:nvPicPr>
          <p:cNvPr id="16" name="Picture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22118" y="3077534"/>
            <a:ext cx="382071" cy="382071"/>
          </a:xfrm>
          <a:prstGeom prst="rect">
            <a:avLst/>
          </a:prstGeom>
        </p:spPr>
      </p:pic>
    </p:spTree>
    <p:extLst>
      <p:ext uri="{BB962C8B-B14F-4D97-AF65-F5344CB8AC3E}">
        <p14:creationId xmlns:p14="http://schemas.microsoft.com/office/powerpoint/2010/main" val="362722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BE" b="1" dirty="0" err="1">
                <a:solidFill>
                  <a:srgbClr val="7981AB"/>
                </a:solidFill>
              </a:rPr>
              <a:t>Who</a:t>
            </a:r>
            <a:r>
              <a:rPr lang="fr-BE" b="1" dirty="0">
                <a:solidFill>
                  <a:srgbClr val="7981AB"/>
                </a:solidFill>
              </a:rPr>
              <a:t> </a:t>
            </a:r>
            <a:r>
              <a:rPr lang="fr-BE" b="1" dirty="0" err="1">
                <a:solidFill>
                  <a:srgbClr val="7981AB"/>
                </a:solidFill>
              </a:rPr>
              <a:t>we</a:t>
            </a:r>
            <a:r>
              <a:rPr lang="fr-BE" b="1" dirty="0">
                <a:solidFill>
                  <a:srgbClr val="7981AB"/>
                </a:solidFill>
              </a:rPr>
              <a:t> are, </a:t>
            </a:r>
            <a:r>
              <a:rPr lang="fr-BE" b="1" dirty="0" err="1">
                <a:solidFill>
                  <a:srgbClr val="7981AB"/>
                </a:solidFill>
              </a:rPr>
              <a:t>what</a:t>
            </a:r>
            <a:r>
              <a:rPr lang="fr-BE" b="1" dirty="0">
                <a:solidFill>
                  <a:srgbClr val="7981AB"/>
                </a:solidFill>
              </a:rPr>
              <a:t> </a:t>
            </a:r>
            <a:r>
              <a:rPr lang="fr-BE" b="1" dirty="0" err="1">
                <a:solidFill>
                  <a:srgbClr val="7981AB"/>
                </a:solidFill>
              </a:rPr>
              <a:t>we</a:t>
            </a:r>
            <a:r>
              <a:rPr lang="fr-BE" b="1" dirty="0">
                <a:solidFill>
                  <a:srgbClr val="7981AB"/>
                </a:solidFill>
              </a:rPr>
              <a:t> do</a:t>
            </a:r>
            <a:endParaRPr lang="en-GB" dirty="0"/>
          </a:p>
        </p:txBody>
      </p:sp>
      <p:sp>
        <p:nvSpPr>
          <p:cNvPr id="3" name="Content Placeholder 2"/>
          <p:cNvSpPr>
            <a:spLocks noGrp="1"/>
          </p:cNvSpPr>
          <p:nvPr>
            <p:ph idx="1"/>
          </p:nvPr>
        </p:nvSpPr>
        <p:spPr>
          <a:xfrm>
            <a:off x="436231" y="2071135"/>
            <a:ext cx="6721475" cy="3429000"/>
          </a:xfrm>
        </p:spPr>
        <p:txBody>
          <a:bodyPr>
            <a:normAutofit fontScale="55000" lnSpcReduction="20000"/>
          </a:bodyPr>
          <a:lstStyle/>
          <a:p>
            <a:pPr marL="0" indent="0" algn="just">
              <a:buNone/>
            </a:pPr>
            <a:endParaRPr lang="en-US" sz="2775" b="1" dirty="0">
              <a:solidFill>
                <a:srgbClr val="7981AB"/>
              </a:solidFill>
              <a:latin typeface="+mj-lt"/>
            </a:endParaRPr>
          </a:p>
          <a:p>
            <a:pPr algn="just"/>
            <a:r>
              <a:rPr lang="en-US" sz="2775" b="1" dirty="0">
                <a:solidFill>
                  <a:srgbClr val="7981AB"/>
                </a:solidFill>
                <a:latin typeface="+mj-lt"/>
              </a:rPr>
              <a:t>We are a European </a:t>
            </a:r>
            <a:r>
              <a:rPr lang="en-US" sz="2775" b="1" dirty="0">
                <a:solidFill>
                  <a:srgbClr val="565967"/>
                </a:solidFill>
                <a:latin typeface="+mj-lt"/>
              </a:rPr>
              <a:t>network </a:t>
            </a:r>
            <a:r>
              <a:rPr lang="en-US" sz="2775" b="1" dirty="0" err="1">
                <a:solidFill>
                  <a:srgbClr val="565967"/>
                </a:solidFill>
                <a:latin typeface="+mj-lt"/>
              </a:rPr>
              <a:t>organisation</a:t>
            </a:r>
            <a:endParaRPr lang="en-US" sz="2775" b="1" dirty="0">
              <a:solidFill>
                <a:srgbClr val="565967"/>
              </a:solidFill>
              <a:latin typeface="+mj-lt"/>
            </a:endParaRPr>
          </a:p>
          <a:p>
            <a:pPr algn="just"/>
            <a:r>
              <a:rPr lang="en-US" sz="2775" b="1" dirty="0">
                <a:solidFill>
                  <a:srgbClr val="565967"/>
                </a:solidFill>
              </a:rPr>
              <a:t>Advocating for the rights </a:t>
            </a:r>
            <a:r>
              <a:rPr lang="en-US" sz="2775" b="1" dirty="0">
                <a:solidFill>
                  <a:srgbClr val="7981AB"/>
                </a:solidFill>
              </a:rPr>
              <a:t>of people living with mental ill health</a:t>
            </a:r>
          </a:p>
          <a:p>
            <a:pPr algn="just"/>
            <a:r>
              <a:rPr lang="en-US" sz="2775" b="1" dirty="0">
                <a:solidFill>
                  <a:schemeClr val="accent1"/>
                </a:solidFill>
              </a:rPr>
              <a:t>Advocating for </a:t>
            </a:r>
            <a:r>
              <a:rPr lang="en-US" sz="2775" b="1" dirty="0">
                <a:solidFill>
                  <a:srgbClr val="565967"/>
                </a:solidFill>
              </a:rPr>
              <a:t>mental health promotion and prevention and access to quality services </a:t>
            </a:r>
          </a:p>
          <a:p>
            <a:pPr algn="just"/>
            <a:r>
              <a:rPr lang="en-US" sz="2775" b="1" dirty="0">
                <a:solidFill>
                  <a:srgbClr val="7981AB"/>
                </a:solidFill>
                <a:latin typeface="+mj-lt"/>
              </a:rPr>
              <a:t>Representing 73 members across 30 European countries</a:t>
            </a:r>
          </a:p>
          <a:p>
            <a:pPr algn="just"/>
            <a:r>
              <a:rPr lang="en-US" sz="2775" b="1" dirty="0">
                <a:solidFill>
                  <a:srgbClr val="7981AB"/>
                </a:solidFill>
                <a:latin typeface="+mj-lt"/>
              </a:rPr>
              <a:t>Active in the field of mental health and in European institutions </a:t>
            </a:r>
            <a:r>
              <a:rPr lang="en-US" sz="2775" b="1" dirty="0">
                <a:solidFill>
                  <a:srgbClr val="565967"/>
                </a:solidFill>
                <a:latin typeface="+mj-lt"/>
              </a:rPr>
              <a:t>25+ years </a:t>
            </a:r>
          </a:p>
          <a:p>
            <a:pPr algn="just"/>
            <a:r>
              <a:rPr lang="en-US" sz="2775" b="1" dirty="0">
                <a:solidFill>
                  <a:srgbClr val="565967"/>
                </a:solidFill>
                <a:latin typeface="+mj-lt"/>
              </a:rPr>
              <a:t>Members</a:t>
            </a:r>
            <a:r>
              <a:rPr lang="en-US" sz="2775" b="1" dirty="0">
                <a:solidFill>
                  <a:srgbClr val="7981AB"/>
                </a:solidFill>
                <a:latin typeface="+mj-lt"/>
              </a:rPr>
              <a:t> are mental health professionals, national </a:t>
            </a:r>
            <a:r>
              <a:rPr lang="en-US" sz="2775" b="1" dirty="0" err="1">
                <a:solidFill>
                  <a:srgbClr val="7981AB"/>
                </a:solidFill>
                <a:latin typeface="+mj-lt"/>
              </a:rPr>
              <a:t>organisations</a:t>
            </a:r>
            <a:r>
              <a:rPr lang="en-US" sz="2775" b="1" dirty="0">
                <a:solidFill>
                  <a:srgbClr val="7981AB"/>
                </a:solidFill>
                <a:latin typeface="+mj-lt"/>
              </a:rPr>
              <a:t>, services-providers, users &amp; ex-users of services, family </a:t>
            </a:r>
            <a:r>
              <a:rPr lang="en-US" sz="2775" b="1" dirty="0" err="1">
                <a:solidFill>
                  <a:srgbClr val="7981AB"/>
                </a:solidFill>
                <a:latin typeface="+mj-lt"/>
              </a:rPr>
              <a:t>organisations</a:t>
            </a:r>
            <a:r>
              <a:rPr lang="en-US" sz="2775" b="1" dirty="0">
                <a:solidFill>
                  <a:srgbClr val="7981AB"/>
                </a:solidFill>
                <a:latin typeface="+mj-lt"/>
              </a:rPr>
              <a:t>…</a:t>
            </a:r>
          </a:p>
          <a:p>
            <a:pPr algn="just"/>
            <a:r>
              <a:rPr lang="en-US" sz="2775" b="1" dirty="0">
                <a:solidFill>
                  <a:srgbClr val="7981AB"/>
                </a:solidFill>
                <a:latin typeface="+mj-lt"/>
              </a:rPr>
              <a:t>Not funded by the </a:t>
            </a:r>
            <a:r>
              <a:rPr lang="en-US" sz="2775" b="1" dirty="0">
                <a:solidFill>
                  <a:srgbClr val="565967"/>
                </a:solidFill>
                <a:latin typeface="+mj-lt"/>
              </a:rPr>
              <a:t>pharmaceutical industry </a:t>
            </a:r>
          </a:p>
          <a:p>
            <a:endParaRPr lang="en-GB" dirty="0"/>
          </a:p>
        </p:txBody>
      </p:sp>
      <p:pic>
        <p:nvPicPr>
          <p:cNvPr id="4" name="Picture 3"/>
          <p:cNvPicPr>
            <a:picLocks noChangeAspect="1"/>
          </p:cNvPicPr>
          <p:nvPr/>
        </p:nvPicPr>
        <p:blipFill>
          <a:blip r:embed="rId2"/>
          <a:stretch>
            <a:fillRect/>
          </a:stretch>
        </p:blipFill>
        <p:spPr>
          <a:xfrm>
            <a:off x="4948748" y="970899"/>
            <a:ext cx="1799035" cy="1334152"/>
          </a:xfrm>
          <a:prstGeom prst="rect">
            <a:avLst/>
          </a:prstGeom>
        </p:spPr>
      </p:pic>
    </p:spTree>
    <p:extLst>
      <p:ext uri="{BB962C8B-B14F-4D97-AF65-F5344CB8AC3E}">
        <p14:creationId xmlns:p14="http://schemas.microsoft.com/office/powerpoint/2010/main" val="32922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down)">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wipe(down)">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wipe(down)">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wipe(down)">
                                      <p:cBhvr>
                                        <p:cTn id="3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04203" y="1052126"/>
            <a:ext cx="3200300" cy="507831"/>
          </a:xfrm>
          <a:prstGeom prst="rect">
            <a:avLst/>
          </a:prstGeom>
        </p:spPr>
        <p:txBody>
          <a:bodyPr wrap="none">
            <a:spAutoFit/>
          </a:bodyPr>
          <a:lstStyle/>
          <a:p>
            <a:pPr defTabSz="342900"/>
            <a:r>
              <a:rPr lang="fr-BE" sz="2700" b="1" dirty="0">
                <a:solidFill>
                  <a:srgbClr val="7981AB"/>
                </a:solidFill>
                <a:latin typeface="Trebuchet MS" panose="020B0603020202020204"/>
              </a:rPr>
              <a:t>Strategic </a:t>
            </a:r>
            <a:r>
              <a:rPr lang="fr-BE" sz="2700" b="1" dirty="0" err="1">
                <a:solidFill>
                  <a:srgbClr val="7981AB"/>
                </a:solidFill>
                <a:latin typeface="Trebuchet MS" panose="020B0603020202020204"/>
              </a:rPr>
              <a:t>priorities</a:t>
            </a:r>
            <a:endParaRPr lang="en-GB" sz="2700" dirty="0">
              <a:solidFill>
                <a:prstClr val="black"/>
              </a:solidFill>
              <a:latin typeface="Trebuchet MS" panose="020B0603020202020204"/>
            </a:endParaRPr>
          </a:p>
        </p:txBody>
      </p:sp>
      <p:sp>
        <p:nvSpPr>
          <p:cNvPr id="11" name="TextBox 10"/>
          <p:cNvSpPr txBox="1"/>
          <p:nvPr/>
        </p:nvSpPr>
        <p:spPr>
          <a:xfrm>
            <a:off x="1575996" y="1807977"/>
            <a:ext cx="4842882" cy="2285241"/>
          </a:xfrm>
          <a:prstGeom prst="rect">
            <a:avLst/>
          </a:prstGeom>
          <a:noFill/>
        </p:spPr>
        <p:txBody>
          <a:bodyPr wrap="square" rtlCol="0" anchor="t">
            <a:spAutoFit/>
          </a:bodyPr>
          <a:lstStyle/>
          <a:p>
            <a:pPr algn="just" defTabSz="342900"/>
            <a:r>
              <a:rPr lang="en-US" sz="1650" b="1" dirty="0">
                <a:solidFill>
                  <a:srgbClr val="565967"/>
                </a:solidFill>
                <a:latin typeface="Trebuchet MS (Body)"/>
              </a:rPr>
              <a:t>Human-rights based &amp; recovery </a:t>
            </a:r>
          </a:p>
          <a:p>
            <a:pPr algn="just" defTabSz="342900"/>
            <a:r>
              <a:rPr lang="en-US" sz="1650" b="1" dirty="0">
                <a:solidFill>
                  <a:srgbClr val="717AA7"/>
                </a:solidFill>
                <a:latin typeface="Trebuchet MS (Body)"/>
              </a:rPr>
              <a:t>Ensure a human rights–based and recovery-centered approach to mental health</a:t>
            </a:r>
          </a:p>
          <a:p>
            <a:pPr algn="just" defTabSz="342900"/>
            <a:endParaRPr lang="en-US" sz="1650" b="1" dirty="0">
              <a:solidFill>
                <a:srgbClr val="EA3C9E"/>
              </a:solidFill>
              <a:latin typeface="Trebuchet MS (Body)"/>
            </a:endParaRPr>
          </a:p>
          <a:p>
            <a:pPr algn="just" defTabSz="342900"/>
            <a:r>
              <a:rPr lang="en-US" sz="1650" b="1" dirty="0">
                <a:solidFill>
                  <a:srgbClr val="565967"/>
                </a:solidFill>
                <a:latin typeface="Trebuchet MS (Body)"/>
              </a:rPr>
              <a:t>Parity of esteem </a:t>
            </a:r>
          </a:p>
          <a:p>
            <a:pPr algn="just" defTabSz="342900"/>
            <a:r>
              <a:rPr lang="en-US" sz="1650" b="1" dirty="0">
                <a:solidFill>
                  <a:srgbClr val="717AA7"/>
                </a:solidFill>
                <a:latin typeface="Trebuchet MS (Body)"/>
              </a:rPr>
              <a:t>Valuing mental health equally with physical health </a:t>
            </a:r>
          </a:p>
          <a:p>
            <a:pPr defTabSz="342900"/>
            <a:endParaRPr lang="en-US" sz="1350" dirty="0">
              <a:solidFill>
                <a:srgbClr val="F137B3"/>
              </a:solidFill>
              <a:latin typeface="Trebuchet MS (Body)"/>
            </a:endParaRPr>
          </a:p>
          <a:p>
            <a:pPr defTabSz="342900"/>
            <a:endParaRPr lang="en-US" sz="1350" dirty="0">
              <a:solidFill>
                <a:srgbClr val="C99ADE"/>
              </a:solidFill>
              <a:latin typeface="Trebuchet MS" panose="020B0603020202020204"/>
            </a:endParaRPr>
          </a:p>
        </p:txBody>
      </p:sp>
      <p:sp>
        <p:nvSpPr>
          <p:cNvPr id="12" name="Rectangle 11"/>
          <p:cNvSpPr/>
          <p:nvPr/>
        </p:nvSpPr>
        <p:spPr>
          <a:xfrm>
            <a:off x="1592971" y="3838161"/>
            <a:ext cx="5191516" cy="1615827"/>
          </a:xfrm>
          <a:prstGeom prst="rect">
            <a:avLst/>
          </a:prstGeom>
        </p:spPr>
        <p:txBody>
          <a:bodyPr wrap="square">
            <a:spAutoFit/>
          </a:bodyPr>
          <a:lstStyle/>
          <a:p>
            <a:pPr algn="just" defTabSz="342900"/>
            <a:r>
              <a:rPr lang="en-US" sz="1650" b="1" dirty="0">
                <a:solidFill>
                  <a:srgbClr val="565967"/>
                </a:solidFill>
                <a:latin typeface="Trebuchet MS (Body)"/>
              </a:rPr>
              <a:t>Community based care</a:t>
            </a:r>
          </a:p>
          <a:p>
            <a:pPr algn="just" defTabSz="342900"/>
            <a:r>
              <a:rPr lang="en-US" sz="1650" b="1" dirty="0">
                <a:solidFill>
                  <a:srgbClr val="717AA7"/>
                </a:solidFill>
                <a:latin typeface="Trebuchet MS (Body)"/>
              </a:rPr>
              <a:t>Advocate for </a:t>
            </a:r>
            <a:r>
              <a:rPr lang="en-US" sz="1650" b="1" dirty="0" err="1">
                <a:solidFill>
                  <a:srgbClr val="717AA7"/>
                </a:solidFill>
                <a:latin typeface="Trebuchet MS (Body)"/>
              </a:rPr>
              <a:t>deinstitutionalisation</a:t>
            </a:r>
            <a:r>
              <a:rPr lang="en-US" sz="1650" b="1" dirty="0">
                <a:solidFill>
                  <a:srgbClr val="717AA7"/>
                </a:solidFill>
                <a:latin typeface="Trebuchet MS (Body)"/>
              </a:rPr>
              <a:t> and for better community based care </a:t>
            </a:r>
          </a:p>
          <a:p>
            <a:pPr algn="just" defTabSz="342900"/>
            <a:endParaRPr lang="en-US" sz="1650" b="1" dirty="0">
              <a:solidFill>
                <a:srgbClr val="F137B3"/>
              </a:solidFill>
              <a:latin typeface="Trebuchet MS (Body)"/>
            </a:endParaRPr>
          </a:p>
          <a:p>
            <a:pPr algn="just" defTabSz="342900"/>
            <a:r>
              <a:rPr lang="en-US" sz="1650" b="1" dirty="0">
                <a:solidFill>
                  <a:srgbClr val="565967"/>
                </a:solidFill>
                <a:latin typeface="Trebuchet MS (Body)"/>
              </a:rPr>
              <a:t>Mental health at work</a:t>
            </a:r>
          </a:p>
          <a:p>
            <a:pPr algn="just" defTabSz="342900"/>
            <a:r>
              <a:rPr lang="en-US" sz="1650" b="1" dirty="0">
                <a:solidFill>
                  <a:srgbClr val="717AA7"/>
                </a:solidFill>
                <a:latin typeface="Trebuchet MS (Body)"/>
              </a:rPr>
              <a:t>Promote for better mental health at work</a:t>
            </a:r>
            <a:endParaRPr lang="en-US" sz="1650" b="1" dirty="0">
              <a:solidFill>
                <a:srgbClr val="C99ADE"/>
              </a:solidFill>
              <a:latin typeface="Trebuchet MS (Body)"/>
            </a:endParaRPr>
          </a:p>
        </p:txBody>
      </p:sp>
      <p:pic>
        <p:nvPicPr>
          <p:cNvPr id="2" name="Picture 1"/>
          <p:cNvPicPr>
            <a:picLocks noChangeAspect="1"/>
          </p:cNvPicPr>
          <p:nvPr/>
        </p:nvPicPr>
        <p:blipFill>
          <a:blip r:embed="rId2"/>
          <a:stretch>
            <a:fillRect/>
          </a:stretch>
        </p:blipFill>
        <p:spPr>
          <a:xfrm>
            <a:off x="514265" y="1698581"/>
            <a:ext cx="1078706" cy="957263"/>
          </a:xfrm>
          <a:prstGeom prst="rect">
            <a:avLst/>
          </a:prstGeom>
        </p:spPr>
      </p:pic>
      <p:pic>
        <p:nvPicPr>
          <p:cNvPr id="4" name="Picture 3"/>
          <p:cNvPicPr>
            <a:picLocks noChangeAspect="1"/>
          </p:cNvPicPr>
          <p:nvPr/>
        </p:nvPicPr>
        <p:blipFill>
          <a:blip r:embed="rId3"/>
          <a:stretch>
            <a:fillRect/>
          </a:stretch>
        </p:blipFill>
        <p:spPr>
          <a:xfrm>
            <a:off x="447283" y="2686218"/>
            <a:ext cx="1128713" cy="1121569"/>
          </a:xfrm>
          <a:prstGeom prst="rect">
            <a:avLst/>
          </a:prstGeom>
        </p:spPr>
      </p:pic>
      <p:pic>
        <p:nvPicPr>
          <p:cNvPr id="5" name="Picture 4"/>
          <p:cNvPicPr>
            <a:picLocks noChangeAspect="1"/>
          </p:cNvPicPr>
          <p:nvPr/>
        </p:nvPicPr>
        <p:blipFill>
          <a:blip r:embed="rId4"/>
          <a:stretch>
            <a:fillRect/>
          </a:stretch>
        </p:blipFill>
        <p:spPr>
          <a:xfrm>
            <a:off x="400785" y="3729828"/>
            <a:ext cx="1120384" cy="971300"/>
          </a:xfrm>
          <a:prstGeom prst="rect">
            <a:avLst/>
          </a:prstGeom>
        </p:spPr>
      </p:pic>
      <p:pic>
        <p:nvPicPr>
          <p:cNvPr id="10" name="Picture 9"/>
          <p:cNvPicPr>
            <a:picLocks noChangeAspect="1"/>
          </p:cNvPicPr>
          <p:nvPr/>
        </p:nvPicPr>
        <p:blipFill>
          <a:blip r:embed="rId5"/>
          <a:stretch>
            <a:fillRect/>
          </a:stretch>
        </p:blipFill>
        <p:spPr>
          <a:xfrm>
            <a:off x="519434" y="4712613"/>
            <a:ext cx="906115" cy="790061"/>
          </a:xfrm>
          <a:prstGeom prst="rect">
            <a:avLst/>
          </a:prstGeom>
        </p:spPr>
      </p:pic>
    </p:spTree>
    <p:extLst>
      <p:ext uri="{BB962C8B-B14F-4D97-AF65-F5344CB8AC3E}">
        <p14:creationId xmlns:p14="http://schemas.microsoft.com/office/powerpoint/2010/main" val="3082982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BE" b="1" dirty="0" err="1">
                <a:solidFill>
                  <a:srgbClr val="7981AB"/>
                </a:solidFill>
              </a:rPr>
              <a:t>Let’s</a:t>
            </a:r>
            <a:r>
              <a:rPr lang="fr-BE" b="1" dirty="0">
                <a:solidFill>
                  <a:srgbClr val="7981AB"/>
                </a:solidFill>
              </a:rPr>
              <a:t> talk about </a:t>
            </a:r>
            <a:br>
              <a:rPr lang="fr-BE" b="1" dirty="0">
                <a:solidFill>
                  <a:srgbClr val="7981AB"/>
                </a:solidFill>
              </a:rPr>
            </a:br>
            <a:r>
              <a:rPr lang="fr-BE" b="1" dirty="0" err="1">
                <a:solidFill>
                  <a:srgbClr val="565967"/>
                </a:solidFill>
              </a:rPr>
              <a:t>campaigning</a:t>
            </a:r>
            <a:endParaRPr lang="en-GB" dirty="0">
              <a:solidFill>
                <a:srgbClr val="565967"/>
              </a:solidFill>
            </a:endParaRPr>
          </a:p>
        </p:txBody>
      </p:sp>
      <p:pic>
        <p:nvPicPr>
          <p:cNvPr id="4" name="Picture 3"/>
          <p:cNvPicPr>
            <a:picLocks noChangeAspect="1"/>
          </p:cNvPicPr>
          <p:nvPr/>
        </p:nvPicPr>
        <p:blipFill>
          <a:blip r:embed="rId2"/>
          <a:stretch>
            <a:fillRect/>
          </a:stretch>
        </p:blipFill>
        <p:spPr>
          <a:xfrm>
            <a:off x="4948748" y="970899"/>
            <a:ext cx="1799035" cy="1334152"/>
          </a:xfrm>
          <a:prstGeom prst="rect">
            <a:avLst/>
          </a:prstGeom>
        </p:spPr>
      </p:pic>
      <p:sp>
        <p:nvSpPr>
          <p:cNvPr id="6" name="Content Placeholder 5">
            <a:extLst>
              <a:ext uri="{FF2B5EF4-FFF2-40B4-BE49-F238E27FC236}">
                <a16:creationId xmlns:a16="http://schemas.microsoft.com/office/drawing/2014/main" id="{1A5CB96A-ACFB-4281-9242-EB43E0B3AF27}"/>
              </a:ext>
            </a:extLst>
          </p:cNvPr>
          <p:cNvSpPr>
            <a:spLocks noGrp="1"/>
          </p:cNvSpPr>
          <p:nvPr>
            <p:ph idx="1"/>
          </p:nvPr>
        </p:nvSpPr>
        <p:spPr/>
        <p:txBody>
          <a:bodyPr>
            <a:normAutofit/>
          </a:bodyPr>
          <a:lstStyle/>
          <a:p>
            <a:r>
              <a:rPr lang="fr-BE" sz="1800" b="1" dirty="0" err="1">
                <a:solidFill>
                  <a:srgbClr val="7981AB"/>
                </a:solidFill>
                <a:latin typeface="Calibri" panose="020F0502020204030204" pitchFamily="34" charset="0"/>
                <a:cs typeface="Calibri" panose="020F0502020204030204" pitchFamily="34" charset="0"/>
              </a:rPr>
              <a:t>Advocacy</a:t>
            </a:r>
            <a:r>
              <a:rPr lang="fr-BE" sz="1800" b="1" dirty="0">
                <a:solidFill>
                  <a:srgbClr val="7981AB"/>
                </a:solidFill>
                <a:latin typeface="Calibri" panose="020F0502020204030204" pitchFamily="34" charset="0"/>
                <a:cs typeface="Calibri" panose="020F0502020204030204" pitchFamily="34" charset="0"/>
              </a:rPr>
              <a:t> </a:t>
            </a:r>
            <a:r>
              <a:rPr lang="fr-BE" sz="1800" b="1" dirty="0" err="1">
                <a:solidFill>
                  <a:srgbClr val="7981AB"/>
                </a:solidFill>
                <a:latin typeface="Calibri" panose="020F0502020204030204" pitchFamily="34" charset="0"/>
                <a:cs typeface="Calibri" panose="020F0502020204030204" pitchFamily="34" charset="0"/>
              </a:rPr>
              <a:t>Campaigns</a:t>
            </a:r>
            <a:r>
              <a:rPr lang="fr-BE" sz="1800" b="1" dirty="0">
                <a:solidFill>
                  <a:srgbClr val="7981AB"/>
                </a:solidFill>
                <a:latin typeface="Calibri" panose="020F0502020204030204" pitchFamily="34" charset="0"/>
                <a:cs typeface="Calibri" panose="020F0502020204030204" pitchFamily="34" charset="0"/>
              </a:rPr>
              <a:t> – at </a:t>
            </a:r>
            <a:r>
              <a:rPr lang="fr-BE" sz="1800" b="1" dirty="0" err="1">
                <a:solidFill>
                  <a:srgbClr val="7981AB"/>
                </a:solidFill>
                <a:latin typeface="Calibri" panose="020F0502020204030204" pitchFamily="34" charset="0"/>
                <a:cs typeface="Calibri" panose="020F0502020204030204" pitchFamily="34" charset="0"/>
              </a:rPr>
              <a:t>European</a:t>
            </a:r>
            <a:r>
              <a:rPr lang="fr-BE" sz="1800" b="1" dirty="0">
                <a:solidFill>
                  <a:srgbClr val="7981AB"/>
                </a:solidFill>
                <a:latin typeface="Calibri" panose="020F0502020204030204" pitchFamily="34" charset="0"/>
                <a:cs typeface="Calibri" panose="020F0502020204030204" pitchFamily="34" charset="0"/>
              </a:rPr>
              <a:t> &amp; National </a:t>
            </a:r>
            <a:r>
              <a:rPr lang="fr-BE" sz="1800" b="1" dirty="0" err="1">
                <a:solidFill>
                  <a:srgbClr val="7981AB"/>
                </a:solidFill>
                <a:latin typeface="Calibri" panose="020F0502020204030204" pitchFamily="34" charset="0"/>
                <a:cs typeface="Calibri" panose="020F0502020204030204" pitchFamily="34" charset="0"/>
              </a:rPr>
              <a:t>level</a:t>
            </a:r>
            <a:r>
              <a:rPr lang="fr-BE" sz="1800" b="1" dirty="0">
                <a:solidFill>
                  <a:srgbClr val="7981AB"/>
                </a:solidFill>
                <a:latin typeface="Calibri" panose="020F0502020204030204" pitchFamily="34" charset="0"/>
                <a:cs typeface="Calibri" panose="020F0502020204030204" pitchFamily="34" charset="0"/>
              </a:rPr>
              <a:t> are a </a:t>
            </a:r>
            <a:r>
              <a:rPr lang="fr-BE" sz="1800" b="1" u="sng" dirty="0">
                <a:solidFill>
                  <a:srgbClr val="565967"/>
                </a:solidFill>
                <a:latin typeface="Calibri" panose="020F0502020204030204" pitchFamily="34" charset="0"/>
                <a:cs typeface="Calibri" panose="020F0502020204030204" pitchFamily="34" charset="0"/>
              </a:rPr>
              <a:t>smart</a:t>
            </a:r>
            <a:r>
              <a:rPr lang="fr-BE" sz="1800" b="1" dirty="0">
                <a:solidFill>
                  <a:srgbClr val="565967"/>
                </a:solidFill>
                <a:latin typeface="Calibri" panose="020F0502020204030204" pitchFamily="34" charset="0"/>
                <a:cs typeface="Calibri" panose="020F0502020204030204" pitchFamily="34" charset="0"/>
              </a:rPr>
              <a:t> </a:t>
            </a:r>
            <a:r>
              <a:rPr lang="fr-BE" sz="1800" b="1" dirty="0">
                <a:solidFill>
                  <a:srgbClr val="7981AB"/>
                </a:solidFill>
                <a:latin typeface="Calibri" panose="020F0502020204030204" pitchFamily="34" charset="0"/>
                <a:cs typeface="Calibri" panose="020F0502020204030204" pitchFamily="34" charset="0"/>
              </a:rPr>
              <a:t>mix of </a:t>
            </a:r>
            <a:r>
              <a:rPr lang="fr-BE" sz="1800" b="1" dirty="0" err="1">
                <a:solidFill>
                  <a:srgbClr val="565967"/>
                </a:solidFill>
                <a:latin typeface="Calibri" panose="020F0502020204030204" pitchFamily="34" charset="0"/>
                <a:cs typeface="Calibri" panose="020F0502020204030204" pitchFamily="34" charset="0"/>
              </a:rPr>
              <a:t>policy</a:t>
            </a:r>
            <a:r>
              <a:rPr lang="fr-BE" sz="1800" b="1" dirty="0">
                <a:solidFill>
                  <a:srgbClr val="565967"/>
                </a:solidFill>
                <a:latin typeface="Calibri" panose="020F0502020204030204" pitchFamily="34" charset="0"/>
                <a:cs typeface="Calibri" panose="020F0502020204030204" pitchFamily="34" charset="0"/>
              </a:rPr>
              <a:t> and communications </a:t>
            </a:r>
          </a:p>
          <a:p>
            <a:r>
              <a:rPr lang="en-GB" sz="1800" b="1" dirty="0">
                <a:solidFill>
                  <a:srgbClr val="7981AB"/>
                </a:solidFill>
                <a:latin typeface="Calibri" panose="020F0502020204030204" pitchFamily="34" charset="0"/>
                <a:cs typeface="Calibri" panose="020F0502020204030204" pitchFamily="34" charset="0"/>
              </a:rPr>
              <a:t>It is about breaking down policy and communications silos : we work together, and </a:t>
            </a:r>
            <a:r>
              <a:rPr lang="en-GB" sz="1800" b="1" dirty="0">
                <a:solidFill>
                  <a:srgbClr val="565967"/>
                </a:solidFill>
                <a:latin typeface="Calibri" panose="020F0502020204030204" pitchFamily="34" charset="0"/>
                <a:cs typeface="Calibri" panose="020F0502020204030204" pitchFamily="34" charset="0"/>
              </a:rPr>
              <a:t>share our success! </a:t>
            </a:r>
          </a:p>
          <a:p>
            <a:r>
              <a:rPr lang="fr-BE" sz="1800" b="1" dirty="0">
                <a:solidFill>
                  <a:srgbClr val="7981AB"/>
                </a:solidFill>
                <a:latin typeface="Calibri" panose="020F0502020204030204" pitchFamily="34" charset="0"/>
                <a:cs typeface="Calibri" panose="020F0502020204030204" pitchFamily="34" charset="0"/>
              </a:rPr>
              <a:t>T</a:t>
            </a:r>
            <a:r>
              <a:rPr lang="en-GB" sz="1800" b="1" dirty="0">
                <a:solidFill>
                  <a:srgbClr val="7981AB"/>
                </a:solidFill>
                <a:latin typeface="Calibri" panose="020F0502020204030204" pitchFamily="34" charset="0"/>
                <a:cs typeface="Calibri" panose="020F0502020204030204" pitchFamily="34" charset="0"/>
              </a:rPr>
              <a:t>he capacity reality: </a:t>
            </a:r>
            <a:r>
              <a:rPr lang="en-GB" sz="1800" b="1" i="1" dirty="0">
                <a:solidFill>
                  <a:srgbClr val="565967"/>
                </a:solidFill>
                <a:latin typeface="Calibri" panose="020F0502020204030204" pitchFamily="34" charset="0"/>
                <a:cs typeface="Calibri" panose="020F0502020204030204" pitchFamily="34" charset="0"/>
              </a:rPr>
              <a:t>“But I have no budget!” : </a:t>
            </a:r>
            <a:r>
              <a:rPr lang="en-GB" sz="1800" b="1" dirty="0">
                <a:solidFill>
                  <a:srgbClr val="7981AB"/>
                </a:solidFill>
                <a:latin typeface="Calibri" panose="020F0502020204030204" pitchFamily="34" charset="0"/>
                <a:cs typeface="Calibri" panose="020F0502020204030204" pitchFamily="34" charset="0"/>
              </a:rPr>
              <a:t>We all do. So where do we go now ? </a:t>
            </a:r>
          </a:p>
          <a:p>
            <a:r>
              <a:rPr lang="fr-BE" sz="1800" b="1" dirty="0">
                <a:solidFill>
                  <a:srgbClr val="7981AB"/>
                </a:solidFill>
                <a:latin typeface="Calibri" panose="020F0502020204030204" pitchFamily="34" charset="0"/>
                <a:cs typeface="Calibri" panose="020F0502020204030204" pitchFamily="34" charset="0"/>
              </a:rPr>
              <a:t>A</a:t>
            </a:r>
            <a:r>
              <a:rPr lang="en-GB" sz="1800" b="1" dirty="0" err="1">
                <a:solidFill>
                  <a:srgbClr val="7981AB"/>
                </a:solidFill>
                <a:latin typeface="Calibri" panose="020F0502020204030204" pitchFamily="34" charset="0"/>
                <a:cs typeface="Calibri" panose="020F0502020204030204" pitchFamily="34" charset="0"/>
              </a:rPr>
              <a:t>dvocacy</a:t>
            </a:r>
            <a:r>
              <a:rPr lang="en-GB" sz="1800" b="1" dirty="0">
                <a:solidFill>
                  <a:srgbClr val="7981AB"/>
                </a:solidFill>
                <a:latin typeface="Calibri" panose="020F0502020204030204" pitchFamily="34" charset="0"/>
                <a:cs typeface="Calibri" panose="020F0502020204030204" pitchFamily="34" charset="0"/>
              </a:rPr>
              <a:t> campaigns are about </a:t>
            </a:r>
            <a:r>
              <a:rPr lang="en-GB" sz="1800" b="1" dirty="0">
                <a:solidFill>
                  <a:srgbClr val="565967"/>
                </a:solidFill>
                <a:latin typeface="Calibri" panose="020F0502020204030204" pitchFamily="34" charset="0"/>
                <a:cs typeface="Calibri" panose="020F0502020204030204" pitchFamily="34" charset="0"/>
              </a:rPr>
              <a:t>Strategy. Planning. Team Work. Objectives</a:t>
            </a:r>
            <a:r>
              <a:rPr lang="en-GB" sz="1800" b="1" dirty="0">
                <a:solidFill>
                  <a:srgbClr val="7981AB"/>
                </a:solidFill>
                <a:latin typeface="Calibri" panose="020F0502020204030204" pitchFamily="34" charset="0"/>
                <a:cs typeface="Calibri" panose="020F0502020204030204" pitchFamily="34" charset="0"/>
              </a:rPr>
              <a:t>. </a:t>
            </a:r>
            <a:r>
              <a:rPr lang="en-GB" sz="1800" b="1" i="1" dirty="0">
                <a:solidFill>
                  <a:srgbClr val="7981AB"/>
                </a:solidFill>
                <a:latin typeface="Calibri" panose="020F0502020204030204" pitchFamily="34" charset="0"/>
                <a:cs typeface="Calibri" panose="020F0502020204030204" pitchFamily="34" charset="0"/>
              </a:rPr>
              <a:t>(and a little bit of creativity) </a:t>
            </a:r>
          </a:p>
          <a:p>
            <a:r>
              <a:rPr lang="fr-BE" sz="1800" b="1" dirty="0">
                <a:solidFill>
                  <a:srgbClr val="7981AB"/>
                </a:solidFill>
                <a:latin typeface="Calibri" panose="020F0502020204030204" pitchFamily="34" charset="0"/>
                <a:cs typeface="Calibri" panose="020F0502020204030204" pitchFamily="34" charset="0"/>
              </a:rPr>
              <a:t>You can do </a:t>
            </a:r>
            <a:r>
              <a:rPr lang="fr-BE" sz="1800" b="1" dirty="0">
                <a:solidFill>
                  <a:srgbClr val="565967"/>
                </a:solidFill>
                <a:latin typeface="Calibri" panose="020F0502020204030204" pitchFamily="34" charset="0"/>
                <a:cs typeface="Calibri" panose="020F0502020204030204" pitchFamily="34" charset="0"/>
              </a:rPr>
              <a:t>more </a:t>
            </a:r>
            <a:r>
              <a:rPr lang="fr-BE" sz="1800" b="1" dirty="0" err="1">
                <a:solidFill>
                  <a:srgbClr val="565967"/>
                </a:solidFill>
                <a:latin typeface="Calibri" panose="020F0502020204030204" pitchFamily="34" charset="0"/>
                <a:cs typeface="Calibri" panose="020F0502020204030204" pitchFamily="34" charset="0"/>
              </a:rPr>
              <a:t>than</a:t>
            </a:r>
            <a:r>
              <a:rPr lang="fr-BE" sz="1800" b="1" dirty="0">
                <a:solidFill>
                  <a:srgbClr val="565967"/>
                </a:solidFill>
                <a:latin typeface="Calibri" panose="020F0502020204030204" pitchFamily="34" charset="0"/>
                <a:cs typeface="Calibri" panose="020F0502020204030204" pitchFamily="34" charset="0"/>
              </a:rPr>
              <a:t> </a:t>
            </a:r>
            <a:r>
              <a:rPr lang="fr-BE" sz="1800" b="1" dirty="0" err="1">
                <a:solidFill>
                  <a:srgbClr val="565967"/>
                </a:solidFill>
                <a:latin typeface="Calibri" panose="020F0502020204030204" pitchFamily="34" charset="0"/>
                <a:cs typeface="Calibri" panose="020F0502020204030204" pitchFamily="34" charset="0"/>
              </a:rPr>
              <a:t>you</a:t>
            </a:r>
            <a:r>
              <a:rPr lang="fr-BE" sz="1800" b="1" dirty="0">
                <a:solidFill>
                  <a:srgbClr val="565967"/>
                </a:solidFill>
                <a:latin typeface="Calibri" panose="020F0502020204030204" pitchFamily="34" charset="0"/>
                <a:cs typeface="Calibri" panose="020F0502020204030204" pitchFamily="34" charset="0"/>
              </a:rPr>
              <a:t> </a:t>
            </a:r>
            <a:r>
              <a:rPr lang="fr-BE" sz="1800" b="1" dirty="0" err="1">
                <a:solidFill>
                  <a:srgbClr val="565967"/>
                </a:solidFill>
                <a:latin typeface="Calibri" panose="020F0502020204030204" pitchFamily="34" charset="0"/>
                <a:cs typeface="Calibri" panose="020F0502020204030204" pitchFamily="34" charset="0"/>
              </a:rPr>
              <a:t>think</a:t>
            </a:r>
            <a:r>
              <a:rPr lang="fr-BE" sz="1800" b="1" dirty="0">
                <a:solidFill>
                  <a:srgbClr val="565967"/>
                </a:solidFill>
                <a:latin typeface="Calibri" panose="020F0502020204030204" pitchFamily="34" charset="0"/>
                <a:cs typeface="Calibri" panose="020F0502020204030204" pitchFamily="34" charset="0"/>
              </a:rPr>
              <a:t> </a:t>
            </a:r>
            <a:r>
              <a:rPr lang="fr-BE" sz="1800" b="1" dirty="0" err="1">
                <a:solidFill>
                  <a:srgbClr val="7981AB"/>
                </a:solidFill>
                <a:latin typeface="Calibri" panose="020F0502020204030204" pitchFamily="34" charset="0"/>
                <a:cs typeface="Calibri" panose="020F0502020204030204" pitchFamily="34" charset="0"/>
              </a:rPr>
              <a:t>with</a:t>
            </a:r>
            <a:r>
              <a:rPr lang="fr-BE" sz="1800" b="1" dirty="0">
                <a:solidFill>
                  <a:srgbClr val="7981AB"/>
                </a:solidFill>
                <a:latin typeface="Calibri" panose="020F0502020204030204" pitchFamily="34" charset="0"/>
                <a:cs typeface="Calibri" panose="020F0502020204030204" pitchFamily="34" charset="0"/>
              </a:rPr>
              <a:t> </a:t>
            </a:r>
            <a:r>
              <a:rPr lang="fr-BE" sz="1800" b="1" dirty="0" err="1">
                <a:solidFill>
                  <a:srgbClr val="7981AB"/>
                </a:solidFill>
                <a:latin typeface="Calibri" panose="020F0502020204030204" pitchFamily="34" charset="0"/>
                <a:cs typeface="Calibri" panose="020F0502020204030204" pitchFamily="34" charset="0"/>
              </a:rPr>
              <a:t>little</a:t>
            </a:r>
            <a:r>
              <a:rPr lang="fr-BE" sz="1800" b="1" dirty="0">
                <a:solidFill>
                  <a:srgbClr val="7981AB"/>
                </a:solidFill>
                <a:latin typeface="Calibri" panose="020F0502020204030204" pitchFamily="34" charset="0"/>
                <a:cs typeface="Calibri" panose="020F0502020204030204" pitchFamily="34" charset="0"/>
              </a:rPr>
              <a:t> or no budget </a:t>
            </a:r>
          </a:p>
          <a:p>
            <a:endParaRPr lang="fr-BE" sz="1800" b="1" dirty="0">
              <a:solidFill>
                <a:srgbClr val="565967"/>
              </a:solidFill>
              <a:latin typeface="Calibri" panose="020F0502020204030204" pitchFamily="34" charset="0"/>
              <a:cs typeface="Calibri" panose="020F0502020204030204" pitchFamily="34" charset="0"/>
            </a:endParaRPr>
          </a:p>
          <a:p>
            <a:endParaRPr lang="en-GB" sz="1725" b="1" dirty="0">
              <a:solidFill>
                <a:srgbClr val="565967"/>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86380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Final Art 27 UN CRPD">
            <a:hlinkClick r:id="" action="ppaction://media"/>
            <a:extLst>
              <a:ext uri="{FF2B5EF4-FFF2-40B4-BE49-F238E27FC236}">
                <a16:creationId xmlns:a16="http://schemas.microsoft.com/office/drawing/2014/main" id="{E5E580E7-811D-480B-A49A-AC09418A3ED1}"/>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15309" y="1214779"/>
            <a:ext cx="7232487" cy="4068274"/>
          </a:xfrm>
          <a:prstGeom prst="rect">
            <a:avLst/>
          </a:prstGeom>
        </p:spPr>
      </p:pic>
    </p:spTree>
    <p:extLst>
      <p:ext uri="{BB962C8B-B14F-4D97-AF65-F5344CB8AC3E}">
        <p14:creationId xmlns:p14="http://schemas.microsoft.com/office/powerpoint/2010/main" val="16426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44915" y="2470740"/>
            <a:ext cx="3866663" cy="2931928"/>
          </a:xfrm>
        </p:spPr>
        <p:txBody>
          <a:bodyPr>
            <a:normAutofit/>
          </a:bodyPr>
          <a:lstStyle/>
          <a:p>
            <a:r>
              <a:rPr lang="fr-BE" sz="3150" b="1" dirty="0">
                <a:solidFill>
                  <a:srgbClr val="7981AB"/>
                </a:solidFill>
              </a:rPr>
              <a:t>Is </a:t>
            </a:r>
            <a:r>
              <a:rPr lang="fr-BE" sz="3150" b="1" dirty="0" err="1">
                <a:solidFill>
                  <a:srgbClr val="7981AB"/>
                </a:solidFill>
              </a:rPr>
              <a:t>there</a:t>
            </a:r>
            <a:r>
              <a:rPr lang="fr-BE" sz="3150" b="1" dirty="0">
                <a:solidFill>
                  <a:srgbClr val="7981AB"/>
                </a:solidFill>
              </a:rPr>
              <a:t> a </a:t>
            </a:r>
            <a:r>
              <a:rPr lang="fr-BE" sz="3150" b="1" dirty="0" err="1">
                <a:solidFill>
                  <a:srgbClr val="7981AB"/>
                </a:solidFill>
              </a:rPr>
              <a:t>magic</a:t>
            </a:r>
            <a:r>
              <a:rPr lang="fr-BE" sz="3150" b="1" dirty="0">
                <a:solidFill>
                  <a:srgbClr val="7981AB"/>
                </a:solidFill>
              </a:rPr>
              <a:t> </a:t>
            </a:r>
            <a:r>
              <a:rPr lang="fr-BE" sz="3150" b="1" dirty="0" err="1">
                <a:solidFill>
                  <a:srgbClr val="7981AB"/>
                </a:solidFill>
              </a:rPr>
              <a:t>recipe</a:t>
            </a:r>
            <a:r>
              <a:rPr lang="fr-BE" sz="3150" b="1" dirty="0">
                <a:solidFill>
                  <a:srgbClr val="7981AB"/>
                </a:solidFill>
              </a:rPr>
              <a:t> </a:t>
            </a:r>
            <a:r>
              <a:rPr lang="fr-BE" sz="3150" b="1" dirty="0">
                <a:solidFill>
                  <a:srgbClr val="565967"/>
                </a:solidFill>
              </a:rPr>
              <a:t>for </a:t>
            </a:r>
            <a:r>
              <a:rPr lang="fr-BE" sz="3150" b="1" dirty="0" err="1">
                <a:solidFill>
                  <a:srgbClr val="565967"/>
                </a:solidFill>
              </a:rPr>
              <a:t>successful</a:t>
            </a:r>
            <a:r>
              <a:rPr lang="fr-BE" sz="3150" b="1" dirty="0">
                <a:solidFill>
                  <a:srgbClr val="565967"/>
                </a:solidFill>
              </a:rPr>
              <a:t> </a:t>
            </a:r>
            <a:r>
              <a:rPr lang="fr-BE" sz="3150" b="1" dirty="0" err="1">
                <a:solidFill>
                  <a:srgbClr val="565967"/>
                </a:solidFill>
              </a:rPr>
              <a:t>campaigns</a:t>
            </a:r>
            <a:r>
              <a:rPr lang="fr-BE" sz="3150" b="1" dirty="0">
                <a:solidFill>
                  <a:srgbClr val="565967"/>
                </a:solidFill>
              </a:rPr>
              <a:t>? </a:t>
            </a:r>
            <a:endParaRPr lang="en-GB" sz="3150" dirty="0">
              <a:solidFill>
                <a:srgbClr val="565967"/>
              </a:solidFill>
            </a:endParaRPr>
          </a:p>
        </p:txBody>
      </p:sp>
      <p:pic>
        <p:nvPicPr>
          <p:cNvPr id="4" name="Picture 3"/>
          <p:cNvPicPr>
            <a:picLocks noChangeAspect="1"/>
          </p:cNvPicPr>
          <p:nvPr/>
        </p:nvPicPr>
        <p:blipFill>
          <a:blip r:embed="rId2"/>
          <a:stretch>
            <a:fillRect/>
          </a:stretch>
        </p:blipFill>
        <p:spPr>
          <a:xfrm>
            <a:off x="4948748" y="970899"/>
            <a:ext cx="1799035" cy="1334152"/>
          </a:xfrm>
          <a:prstGeom prst="rect">
            <a:avLst/>
          </a:prstGeom>
        </p:spPr>
      </p:pic>
      <p:pic>
        <p:nvPicPr>
          <p:cNvPr id="8" name="Picture 7">
            <a:extLst>
              <a:ext uri="{FF2B5EF4-FFF2-40B4-BE49-F238E27FC236}">
                <a16:creationId xmlns:a16="http://schemas.microsoft.com/office/drawing/2014/main" id="{1C0E1E6C-D5E2-4BF7-8EB7-BE76766301CF}"/>
              </a:ext>
            </a:extLst>
          </p:cNvPr>
          <p:cNvPicPr>
            <a:picLocks noChangeAspect="1"/>
          </p:cNvPicPr>
          <p:nvPr/>
        </p:nvPicPr>
        <p:blipFill>
          <a:blip r:embed="rId3"/>
          <a:stretch>
            <a:fillRect/>
          </a:stretch>
        </p:blipFill>
        <p:spPr>
          <a:xfrm>
            <a:off x="388385" y="1669893"/>
            <a:ext cx="2292324" cy="3238362"/>
          </a:xfrm>
          <a:prstGeom prst="rect">
            <a:avLst/>
          </a:prstGeom>
        </p:spPr>
      </p:pic>
    </p:spTree>
    <p:extLst>
      <p:ext uri="{BB962C8B-B14F-4D97-AF65-F5344CB8AC3E}">
        <p14:creationId xmlns:p14="http://schemas.microsoft.com/office/powerpoint/2010/main" val="1480464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Custom 1">
      <a:dk1>
        <a:srgbClr val="FFFFFF"/>
      </a:dk1>
      <a:lt1>
        <a:srgbClr val="FFFFFF"/>
      </a:lt1>
      <a:dk2>
        <a:srgbClr val="FFFFFF"/>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PLATE_PPT 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PF Candara">
      <a:majorFont>
        <a:latin typeface="Candara"/>
        <a:ea typeface=""/>
        <a:cs typeface=""/>
      </a:majorFont>
      <a:minorFont>
        <a:latin typeface="Candar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lgn="ctr">
          <a:spcBef>
            <a:spcPts val="0"/>
          </a:spcBef>
          <a:defRPr sz="1800" b="1" kern="1200" dirty="0" smtClean="0">
            <a:solidFill>
              <a:schemeClr val="bg1"/>
            </a:solidFill>
            <a:latin typeface="+mn-lt"/>
            <a:ea typeface="+mn-ea"/>
            <a:cs typeface="+mn-cs"/>
          </a:defRPr>
        </a:defPPr>
      </a:lstStyle>
    </a:txDef>
  </a:objectDefaults>
  <a:extraClrSchemeLst/>
</a:theme>
</file>

<file path=ppt/theme/theme3.xml><?xml version="1.0" encoding="utf-8"?>
<a:theme xmlns:a="http://schemas.openxmlformats.org/drawingml/2006/main" name="EPF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PF Candara">
      <a:majorFont>
        <a:latin typeface="Candara"/>
        <a:ea typeface=""/>
        <a:cs typeface=""/>
      </a:majorFont>
      <a:minorFont>
        <a:latin typeface="Candar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lgn="ctr">
          <a:spcBef>
            <a:spcPts val="0"/>
          </a:spcBef>
          <a:defRPr sz="1800" b="1" kern="1200" dirty="0" smtClean="0">
            <a:solidFill>
              <a:schemeClr val="bg1"/>
            </a:solidFill>
            <a:latin typeface="+mn-lt"/>
            <a:ea typeface="+mn-ea"/>
            <a:cs typeface="+mn-cs"/>
          </a:defRPr>
        </a:defPPr>
      </a:lstStyle>
    </a:txDef>
  </a:objectDefaults>
  <a:extraClrSchemeLst/>
</a:theme>
</file>

<file path=ppt/theme/theme4.xml><?xml version="1.0" encoding="utf-8"?>
<a:theme xmlns:a="http://schemas.openxmlformats.org/drawingml/2006/main" name="Facet">
  <a:themeElements>
    <a:clrScheme name="Custom 1">
      <a:dk1>
        <a:sysClr val="windowText" lastClr="000000"/>
      </a:dk1>
      <a:lt1>
        <a:sysClr val="window" lastClr="FFFFFF"/>
      </a:lt1>
      <a:dk2>
        <a:srgbClr val="2C3C43"/>
      </a:dk2>
      <a:lt2>
        <a:srgbClr val="EBEBEB"/>
      </a:lt2>
      <a:accent1>
        <a:srgbClr val="7981AB"/>
      </a:accent1>
      <a:accent2>
        <a:srgbClr val="F686D1"/>
      </a:accent2>
      <a:accent3>
        <a:srgbClr val="A3A9C5"/>
      </a:accent3>
      <a:accent4>
        <a:srgbClr val="A3A9C5"/>
      </a:accent4>
      <a:accent5>
        <a:srgbClr val="DADCE7"/>
      </a:accent5>
      <a:accent6>
        <a:srgbClr val="EA3C9E"/>
      </a:accent6>
      <a:hlink>
        <a:srgbClr val="7981AB"/>
      </a:hlink>
      <a:folHlink>
        <a:srgbClr val="7981AB"/>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23659B44-6E34-4CE8-8F0D-387DA7996826}"/>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518</TotalTime>
  <Words>3335</Words>
  <Application>Microsoft Office PowerPoint</Application>
  <PresentationFormat>On-screen Show (4:3)</PresentationFormat>
  <Paragraphs>410</Paragraphs>
  <Slides>42</Slides>
  <Notes>16</Notes>
  <HiddenSlides>0</HiddenSlides>
  <MMClips>1</MMClips>
  <ScaleCrop>false</ScaleCrop>
  <HeadingPairs>
    <vt:vector size="6" baseType="variant">
      <vt:variant>
        <vt:lpstr>Fonts Used</vt:lpstr>
      </vt:variant>
      <vt:variant>
        <vt:i4>10</vt:i4>
      </vt:variant>
      <vt:variant>
        <vt:lpstr>Theme</vt:lpstr>
      </vt:variant>
      <vt:variant>
        <vt:i4>4</vt:i4>
      </vt:variant>
      <vt:variant>
        <vt:lpstr>Slide Titles</vt:lpstr>
      </vt:variant>
      <vt:variant>
        <vt:i4>42</vt:i4>
      </vt:variant>
    </vt:vector>
  </HeadingPairs>
  <TitlesOfParts>
    <vt:vector size="56" baseType="lpstr">
      <vt:lpstr>Arial</vt:lpstr>
      <vt:lpstr>Calibri</vt:lpstr>
      <vt:lpstr>Calibri Light</vt:lpstr>
      <vt:lpstr>Candara</vt:lpstr>
      <vt:lpstr>Lato</vt:lpstr>
      <vt:lpstr>Rockwell Std</vt:lpstr>
      <vt:lpstr>Trebuchet MS</vt:lpstr>
      <vt:lpstr>Trebuchet MS (Body)</vt:lpstr>
      <vt:lpstr>Wingdings</vt:lpstr>
      <vt:lpstr>Wingdings 3</vt:lpstr>
      <vt:lpstr>Office Theme</vt:lpstr>
      <vt:lpstr>TEMPLATE_PPT PRESENTATION</vt:lpstr>
      <vt:lpstr>EPF Template</vt:lpstr>
      <vt:lpstr>Facet</vt:lpstr>
      <vt:lpstr>PowerPoint Presentation</vt:lpstr>
      <vt:lpstr>PowerPoint Presentation</vt:lpstr>
      <vt:lpstr>PowerPoint Presentation</vt:lpstr>
      <vt:lpstr>PowerPoint Presentation</vt:lpstr>
      <vt:lpstr>Who we are, what we do</vt:lpstr>
      <vt:lpstr>PowerPoint Presentation</vt:lpstr>
      <vt:lpstr>Let’s talk about  campaigning</vt:lpstr>
      <vt:lpstr>PowerPoint Presentation</vt:lpstr>
      <vt:lpstr>Is there a magic recipe for successful campaigns? </vt:lpstr>
      <vt:lpstr>There isn’t! But some  tips may help...</vt:lpstr>
      <vt:lpstr>Starting a campaign? Thinking about it? </vt:lpstr>
      <vt:lpstr>Be S.M.A.R.T !</vt:lpstr>
      <vt:lpstr>Top Tips for a  Successful Campaign </vt:lpstr>
      <vt:lpstr>PowerPoint Presentation</vt:lpstr>
      <vt:lpstr>PowerPoint Presentation</vt:lpstr>
      <vt:lpstr>PowerPoint Presentation</vt:lpstr>
      <vt:lpstr>PowerPoint Presentation</vt:lpstr>
      <vt:lpstr>Self- Assessment  (and feedback received) </vt:lpstr>
      <vt:lpstr>Your campaign did not take off Why? </vt:lpstr>
      <vt:lpstr>Replication </vt:lpstr>
      <vt:lpstr>Replication (2)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Sara Gayarre | EPF</dc:creator>
  <cp:lastModifiedBy>Elena Balestra | EPF</cp:lastModifiedBy>
  <cp:revision>67</cp:revision>
  <cp:lastPrinted>2017-10-16T08:01:15Z</cp:lastPrinted>
  <dcterms:created xsi:type="dcterms:W3CDTF">2017-05-03T13:26:35Z</dcterms:created>
  <dcterms:modified xsi:type="dcterms:W3CDTF">2017-10-19T14:56:03Z</dcterms:modified>
</cp:coreProperties>
</file>