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1"/>
  </p:notesMasterIdLst>
  <p:handoutMasterIdLst>
    <p:handoutMasterId r:id="rId22"/>
  </p:handoutMasterIdLst>
  <p:sldIdLst>
    <p:sldId id="256" r:id="rId2"/>
    <p:sldId id="383" r:id="rId3"/>
    <p:sldId id="363" r:id="rId4"/>
    <p:sldId id="371" r:id="rId5"/>
    <p:sldId id="370" r:id="rId6"/>
    <p:sldId id="384" r:id="rId7"/>
    <p:sldId id="368" r:id="rId8"/>
    <p:sldId id="366" r:id="rId9"/>
    <p:sldId id="365" r:id="rId10"/>
    <p:sldId id="372" r:id="rId11"/>
    <p:sldId id="369" r:id="rId12"/>
    <p:sldId id="381" r:id="rId13"/>
    <p:sldId id="367" r:id="rId14"/>
    <p:sldId id="375" r:id="rId15"/>
    <p:sldId id="382" r:id="rId16"/>
    <p:sldId id="378" r:id="rId17"/>
    <p:sldId id="379" r:id="rId18"/>
    <p:sldId id="380" r:id="rId19"/>
    <p:sldId id="259" r:id="rId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5FA6"/>
    <a:srgbClr val="0073B6"/>
    <a:srgbClr val="1FB25A"/>
    <a:srgbClr val="005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4853" autoAdjust="0"/>
    <p:restoredTop sz="94280" autoAdjust="0"/>
  </p:normalViewPr>
  <p:slideViewPr>
    <p:cSldViewPr>
      <p:cViewPr varScale="1">
        <p:scale>
          <a:sx n="106" d="100"/>
          <a:sy n="106" d="100"/>
        </p:scale>
        <p:origin x="-168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2" d="100"/>
        <a:sy n="152" d="100"/>
      </p:scale>
      <p:origin x="0" y="-4722"/>
    </p:cViewPr>
  </p:sorterViewPr>
  <p:notesViewPr>
    <p:cSldViewPr>
      <p:cViewPr varScale="1">
        <p:scale>
          <a:sx n="67" d="100"/>
          <a:sy n="67" d="100"/>
        </p:scale>
        <p:origin x="-3168"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20E5D8-F02C-5C40-B5D1-F9A0788F433A}" type="doc">
      <dgm:prSet loTypeId="urn:microsoft.com/office/officeart/2005/8/layout/chevron1" loCatId="process" qsTypeId="urn:microsoft.com/office/officeart/2005/8/quickstyle/3D3" qsCatId="3D" csTypeId="urn:microsoft.com/office/officeart/2005/8/colors/accent1_2" csCatId="accent1" phldr="1"/>
      <dgm:spPr/>
      <dgm:t>
        <a:bodyPr/>
        <a:lstStyle/>
        <a:p>
          <a:endParaRPr lang="en-US"/>
        </a:p>
      </dgm:t>
    </dgm:pt>
    <dgm:pt modelId="{D1F18566-3229-0E49-A693-CA21613F88E5}">
      <dgm:prSet phldrT="[Text]" custT="1"/>
      <dgm:spPr/>
      <dgm:t>
        <a:bodyPr/>
        <a:lstStyle/>
        <a:p>
          <a:r>
            <a:rPr lang="en-US" sz="1400" dirty="0"/>
            <a:t>1. Baseline</a:t>
          </a:r>
          <a:r>
            <a:rPr lang="en-US" sz="1400" baseline="0" dirty="0"/>
            <a:t> a</a:t>
          </a:r>
          <a:r>
            <a:rPr lang="en-US" sz="1400" dirty="0"/>
            <a:t>ssessment</a:t>
          </a:r>
        </a:p>
      </dgm:t>
    </dgm:pt>
    <dgm:pt modelId="{FCB0294C-0AFA-224E-8ECB-5DD1CB3ED86F}" type="parTrans" cxnId="{C0618496-1FEB-6641-B88D-52BF9C48B232}">
      <dgm:prSet/>
      <dgm:spPr/>
      <dgm:t>
        <a:bodyPr/>
        <a:lstStyle/>
        <a:p>
          <a:endParaRPr lang="en-US"/>
        </a:p>
      </dgm:t>
    </dgm:pt>
    <dgm:pt modelId="{B2B56265-F86D-7C44-96E3-A5EFABE6C25C}" type="sibTrans" cxnId="{C0618496-1FEB-6641-B88D-52BF9C48B232}">
      <dgm:prSet/>
      <dgm:spPr/>
      <dgm:t>
        <a:bodyPr/>
        <a:lstStyle/>
        <a:p>
          <a:endParaRPr lang="en-US"/>
        </a:p>
      </dgm:t>
    </dgm:pt>
    <dgm:pt modelId="{101CBD19-AA8F-2549-9003-4AAD439E6F65}">
      <dgm:prSet phldrT="[Text]"/>
      <dgm:spPr/>
      <dgm:t>
        <a:bodyPr/>
        <a:lstStyle/>
        <a:p>
          <a:r>
            <a:rPr lang="en-US"/>
            <a:t>6. Evaluation workshop &amp;</a:t>
          </a:r>
          <a:r>
            <a:rPr lang="en-US" baseline="0"/>
            <a:t> planning phase ahead</a:t>
          </a:r>
          <a:endParaRPr lang="en-US"/>
        </a:p>
      </dgm:t>
    </dgm:pt>
    <dgm:pt modelId="{EE11D2D3-8ADC-4B4C-85AB-D9B7E9043FBE}" type="parTrans" cxnId="{A4821821-DC62-F64F-9848-2DECCB21F331}">
      <dgm:prSet/>
      <dgm:spPr/>
      <dgm:t>
        <a:bodyPr/>
        <a:lstStyle/>
        <a:p>
          <a:endParaRPr lang="en-US"/>
        </a:p>
      </dgm:t>
    </dgm:pt>
    <dgm:pt modelId="{71416C66-DA26-A047-AB27-C41FF320FCDE}" type="sibTrans" cxnId="{A4821821-DC62-F64F-9848-2DECCB21F331}">
      <dgm:prSet/>
      <dgm:spPr/>
      <dgm:t>
        <a:bodyPr/>
        <a:lstStyle/>
        <a:p>
          <a:endParaRPr lang="en-US"/>
        </a:p>
      </dgm:t>
    </dgm:pt>
    <dgm:pt modelId="{BF59378B-223E-564F-97A5-F2D6B04A91C1}">
      <dgm:prSet custT="1"/>
      <dgm:spPr/>
      <dgm:t>
        <a:bodyPr/>
        <a:lstStyle/>
        <a:p>
          <a:r>
            <a:rPr lang="en-US" sz="1200" dirty="0"/>
            <a:t>3. Coaching: project &amp; strategy development</a:t>
          </a:r>
        </a:p>
      </dgm:t>
    </dgm:pt>
    <dgm:pt modelId="{227721A9-CB78-DE46-B6A0-56AD7B6E2B7B}" type="parTrans" cxnId="{89350012-1E66-604E-B0C4-CBAF31F25148}">
      <dgm:prSet/>
      <dgm:spPr/>
      <dgm:t>
        <a:bodyPr/>
        <a:lstStyle/>
        <a:p>
          <a:endParaRPr lang="en-US"/>
        </a:p>
      </dgm:t>
    </dgm:pt>
    <dgm:pt modelId="{5C3F5C9F-3653-0F40-98E0-5EA712EF6E0F}" type="sibTrans" cxnId="{89350012-1E66-604E-B0C4-CBAF31F25148}">
      <dgm:prSet/>
      <dgm:spPr/>
      <dgm:t>
        <a:bodyPr/>
        <a:lstStyle/>
        <a:p>
          <a:endParaRPr lang="en-US"/>
        </a:p>
      </dgm:t>
    </dgm:pt>
    <dgm:pt modelId="{40E3F1E2-34AA-6F43-9AD4-8AAA4F784132}">
      <dgm:prSet custT="1"/>
      <dgm:spPr/>
      <dgm:t>
        <a:bodyPr/>
        <a:lstStyle/>
        <a:p>
          <a:r>
            <a:rPr lang="en-US" sz="1400" dirty="0"/>
            <a:t>4. Training workshop</a:t>
          </a:r>
        </a:p>
      </dgm:t>
    </dgm:pt>
    <dgm:pt modelId="{E9A933E6-3397-334C-B7EE-7501F2E85495}" type="parTrans" cxnId="{2DA5E629-3289-834A-ABD2-1E454F411277}">
      <dgm:prSet/>
      <dgm:spPr/>
      <dgm:t>
        <a:bodyPr/>
        <a:lstStyle/>
        <a:p>
          <a:endParaRPr lang="en-US"/>
        </a:p>
      </dgm:t>
    </dgm:pt>
    <dgm:pt modelId="{E9A8C3A9-541F-A046-A062-3551639D8332}" type="sibTrans" cxnId="{2DA5E629-3289-834A-ABD2-1E454F411277}">
      <dgm:prSet/>
      <dgm:spPr/>
      <dgm:t>
        <a:bodyPr/>
        <a:lstStyle/>
        <a:p>
          <a:endParaRPr lang="en-US"/>
        </a:p>
      </dgm:t>
    </dgm:pt>
    <dgm:pt modelId="{6356E701-5AE9-4E4E-A53D-69AAC63FCE93}">
      <dgm:prSet custT="1"/>
      <dgm:spPr/>
      <dgm:t>
        <a:bodyPr/>
        <a:lstStyle/>
        <a:p>
          <a:r>
            <a:rPr lang="en-US" sz="1400" dirty="0"/>
            <a:t>2. Training workshop</a:t>
          </a:r>
        </a:p>
      </dgm:t>
    </dgm:pt>
    <dgm:pt modelId="{00B810A8-F3A6-8B42-8A77-49350364434C}" type="sibTrans" cxnId="{88A264BC-B1D8-5F47-92BF-A0C3F18D13E8}">
      <dgm:prSet/>
      <dgm:spPr/>
      <dgm:t>
        <a:bodyPr/>
        <a:lstStyle/>
        <a:p>
          <a:endParaRPr lang="en-US"/>
        </a:p>
      </dgm:t>
    </dgm:pt>
    <dgm:pt modelId="{BB361794-5963-B240-93E9-C286F5B90B57}" type="parTrans" cxnId="{88A264BC-B1D8-5F47-92BF-A0C3F18D13E8}">
      <dgm:prSet/>
      <dgm:spPr/>
      <dgm:t>
        <a:bodyPr/>
        <a:lstStyle/>
        <a:p>
          <a:endParaRPr lang="en-US"/>
        </a:p>
      </dgm:t>
    </dgm:pt>
    <dgm:pt modelId="{F3A25CE6-3B5D-C64F-8B50-BED876D138BE}">
      <dgm:prSet phldrT="[Text]" custT="1"/>
      <dgm:spPr/>
      <dgm:t>
        <a:bodyPr/>
        <a:lstStyle/>
        <a:p>
          <a:r>
            <a:rPr lang="en-US" sz="1300"/>
            <a:t>5. Finalise</a:t>
          </a:r>
          <a:r>
            <a:rPr lang="en-US" sz="1300" baseline="0"/>
            <a:t> </a:t>
          </a:r>
          <a:r>
            <a:rPr lang="en-US" sz="1300"/>
            <a:t>projects &amp; strategies</a:t>
          </a:r>
        </a:p>
      </dgm:t>
    </dgm:pt>
    <dgm:pt modelId="{D9735530-5F67-2D4F-8340-A6CB061874B1}" type="sibTrans" cxnId="{EFACAD43-2392-7741-92C1-2083758B7524}">
      <dgm:prSet/>
      <dgm:spPr/>
      <dgm:t>
        <a:bodyPr/>
        <a:lstStyle/>
        <a:p>
          <a:endParaRPr lang="en-US"/>
        </a:p>
      </dgm:t>
    </dgm:pt>
    <dgm:pt modelId="{534DEEA0-A5D0-FB41-BCEB-EA463685B233}" type="parTrans" cxnId="{EFACAD43-2392-7741-92C1-2083758B7524}">
      <dgm:prSet/>
      <dgm:spPr/>
      <dgm:t>
        <a:bodyPr/>
        <a:lstStyle/>
        <a:p>
          <a:endParaRPr lang="en-US"/>
        </a:p>
      </dgm:t>
    </dgm:pt>
    <dgm:pt modelId="{F871520D-1D81-0941-AA33-E919C51CD2C4}" type="pres">
      <dgm:prSet presAssocID="{6420E5D8-F02C-5C40-B5D1-F9A0788F433A}" presName="Name0" presStyleCnt="0">
        <dgm:presLayoutVars>
          <dgm:dir/>
          <dgm:animLvl val="lvl"/>
          <dgm:resizeHandles val="exact"/>
        </dgm:presLayoutVars>
      </dgm:prSet>
      <dgm:spPr/>
      <dgm:t>
        <a:bodyPr/>
        <a:lstStyle/>
        <a:p>
          <a:endParaRPr lang="en-GB"/>
        </a:p>
      </dgm:t>
    </dgm:pt>
    <dgm:pt modelId="{734E6ACF-C750-6142-9527-054F78802F23}" type="pres">
      <dgm:prSet presAssocID="{D1F18566-3229-0E49-A693-CA21613F88E5}" presName="parTxOnly" presStyleLbl="node1" presStyleIdx="0" presStyleCnt="6" custScaleX="110000">
        <dgm:presLayoutVars>
          <dgm:chMax val="0"/>
          <dgm:chPref val="0"/>
          <dgm:bulletEnabled val="1"/>
        </dgm:presLayoutVars>
      </dgm:prSet>
      <dgm:spPr/>
      <dgm:t>
        <a:bodyPr/>
        <a:lstStyle/>
        <a:p>
          <a:endParaRPr lang="en-GB"/>
        </a:p>
      </dgm:t>
    </dgm:pt>
    <dgm:pt modelId="{16911EA1-8C31-5E43-ABCC-66D40F6267AC}" type="pres">
      <dgm:prSet presAssocID="{B2B56265-F86D-7C44-96E3-A5EFABE6C25C}" presName="parTxOnlySpace" presStyleCnt="0"/>
      <dgm:spPr/>
    </dgm:pt>
    <dgm:pt modelId="{E9E55F43-ACC5-3741-BFA1-FA2F0677C89C}" type="pres">
      <dgm:prSet presAssocID="{6356E701-5AE9-4E4E-A53D-69AAC63FCE93}" presName="parTxOnly" presStyleLbl="node1" presStyleIdx="1" presStyleCnt="6">
        <dgm:presLayoutVars>
          <dgm:chMax val="0"/>
          <dgm:chPref val="0"/>
          <dgm:bulletEnabled val="1"/>
        </dgm:presLayoutVars>
      </dgm:prSet>
      <dgm:spPr/>
      <dgm:t>
        <a:bodyPr/>
        <a:lstStyle/>
        <a:p>
          <a:endParaRPr lang="en-GB"/>
        </a:p>
      </dgm:t>
    </dgm:pt>
    <dgm:pt modelId="{21FD5F1D-9DEE-0440-B776-9437D025CA3B}" type="pres">
      <dgm:prSet presAssocID="{00B810A8-F3A6-8B42-8A77-49350364434C}" presName="parTxOnlySpace" presStyleCnt="0"/>
      <dgm:spPr/>
    </dgm:pt>
    <dgm:pt modelId="{8D88454B-6DC6-D947-9238-3977EA0F3BDC}" type="pres">
      <dgm:prSet presAssocID="{BF59378B-223E-564F-97A5-F2D6B04A91C1}" presName="parTxOnly" presStyleLbl="node1" presStyleIdx="2" presStyleCnt="6">
        <dgm:presLayoutVars>
          <dgm:chMax val="0"/>
          <dgm:chPref val="0"/>
          <dgm:bulletEnabled val="1"/>
        </dgm:presLayoutVars>
      </dgm:prSet>
      <dgm:spPr/>
      <dgm:t>
        <a:bodyPr/>
        <a:lstStyle/>
        <a:p>
          <a:endParaRPr lang="en-GB"/>
        </a:p>
      </dgm:t>
    </dgm:pt>
    <dgm:pt modelId="{BDB573F9-80B4-5D42-BB21-7F9EA34D3BE5}" type="pres">
      <dgm:prSet presAssocID="{5C3F5C9F-3653-0F40-98E0-5EA712EF6E0F}" presName="parTxOnlySpace" presStyleCnt="0"/>
      <dgm:spPr/>
    </dgm:pt>
    <dgm:pt modelId="{5AD41E54-5840-8241-92A0-93A5CDD85ADA}" type="pres">
      <dgm:prSet presAssocID="{40E3F1E2-34AA-6F43-9AD4-8AAA4F784132}" presName="parTxOnly" presStyleLbl="node1" presStyleIdx="3" presStyleCnt="6">
        <dgm:presLayoutVars>
          <dgm:chMax val="0"/>
          <dgm:chPref val="0"/>
          <dgm:bulletEnabled val="1"/>
        </dgm:presLayoutVars>
      </dgm:prSet>
      <dgm:spPr/>
      <dgm:t>
        <a:bodyPr/>
        <a:lstStyle/>
        <a:p>
          <a:endParaRPr lang="en-GB"/>
        </a:p>
      </dgm:t>
    </dgm:pt>
    <dgm:pt modelId="{9C265EB8-7763-244F-BE27-8C6C30BFED89}" type="pres">
      <dgm:prSet presAssocID="{E9A8C3A9-541F-A046-A062-3551639D8332}" presName="parTxOnlySpace" presStyleCnt="0"/>
      <dgm:spPr/>
    </dgm:pt>
    <dgm:pt modelId="{4C512B3D-9B6E-7C46-80D9-4CA195FBCC54}" type="pres">
      <dgm:prSet presAssocID="{F3A25CE6-3B5D-C64F-8B50-BED876D138BE}" presName="parTxOnly" presStyleLbl="node1" presStyleIdx="4" presStyleCnt="6">
        <dgm:presLayoutVars>
          <dgm:chMax val="0"/>
          <dgm:chPref val="0"/>
          <dgm:bulletEnabled val="1"/>
        </dgm:presLayoutVars>
      </dgm:prSet>
      <dgm:spPr/>
      <dgm:t>
        <a:bodyPr/>
        <a:lstStyle/>
        <a:p>
          <a:endParaRPr lang="en-GB"/>
        </a:p>
      </dgm:t>
    </dgm:pt>
    <dgm:pt modelId="{9B3C48FA-46A1-5A41-831D-E9960FF6C907}" type="pres">
      <dgm:prSet presAssocID="{D9735530-5F67-2D4F-8340-A6CB061874B1}" presName="parTxOnlySpace" presStyleCnt="0"/>
      <dgm:spPr/>
    </dgm:pt>
    <dgm:pt modelId="{941E2AF6-25A3-D54C-B617-4688FE2C0253}" type="pres">
      <dgm:prSet presAssocID="{101CBD19-AA8F-2549-9003-4AAD439E6F65}" presName="parTxOnly" presStyleLbl="node1" presStyleIdx="5" presStyleCnt="6">
        <dgm:presLayoutVars>
          <dgm:chMax val="0"/>
          <dgm:chPref val="0"/>
          <dgm:bulletEnabled val="1"/>
        </dgm:presLayoutVars>
      </dgm:prSet>
      <dgm:spPr/>
      <dgm:t>
        <a:bodyPr/>
        <a:lstStyle/>
        <a:p>
          <a:endParaRPr lang="en-GB"/>
        </a:p>
      </dgm:t>
    </dgm:pt>
  </dgm:ptLst>
  <dgm:cxnLst>
    <dgm:cxn modelId="{EFACAD43-2392-7741-92C1-2083758B7524}" srcId="{6420E5D8-F02C-5C40-B5D1-F9A0788F433A}" destId="{F3A25CE6-3B5D-C64F-8B50-BED876D138BE}" srcOrd="4" destOrd="0" parTransId="{534DEEA0-A5D0-FB41-BCEB-EA463685B233}" sibTransId="{D9735530-5F67-2D4F-8340-A6CB061874B1}"/>
    <dgm:cxn modelId="{8D2EF2E2-2B5C-4C4C-977D-6FB524B14645}" type="presOf" srcId="{BF59378B-223E-564F-97A5-F2D6B04A91C1}" destId="{8D88454B-6DC6-D947-9238-3977EA0F3BDC}" srcOrd="0" destOrd="0" presId="urn:microsoft.com/office/officeart/2005/8/layout/chevron1"/>
    <dgm:cxn modelId="{02012789-4351-9749-955F-41619D9A85DB}" type="presOf" srcId="{101CBD19-AA8F-2549-9003-4AAD439E6F65}" destId="{941E2AF6-25A3-D54C-B617-4688FE2C0253}" srcOrd="0" destOrd="0" presId="urn:microsoft.com/office/officeart/2005/8/layout/chevron1"/>
    <dgm:cxn modelId="{2DA5E629-3289-834A-ABD2-1E454F411277}" srcId="{6420E5D8-F02C-5C40-B5D1-F9A0788F433A}" destId="{40E3F1E2-34AA-6F43-9AD4-8AAA4F784132}" srcOrd="3" destOrd="0" parTransId="{E9A933E6-3397-334C-B7EE-7501F2E85495}" sibTransId="{E9A8C3A9-541F-A046-A062-3551639D8332}"/>
    <dgm:cxn modelId="{A4821821-DC62-F64F-9848-2DECCB21F331}" srcId="{6420E5D8-F02C-5C40-B5D1-F9A0788F433A}" destId="{101CBD19-AA8F-2549-9003-4AAD439E6F65}" srcOrd="5" destOrd="0" parTransId="{EE11D2D3-8ADC-4B4C-85AB-D9B7E9043FBE}" sibTransId="{71416C66-DA26-A047-AB27-C41FF320FCDE}"/>
    <dgm:cxn modelId="{19B5A2F7-5397-4B4D-BD1C-25ED0E27082A}" type="presOf" srcId="{6420E5D8-F02C-5C40-B5D1-F9A0788F433A}" destId="{F871520D-1D81-0941-AA33-E919C51CD2C4}" srcOrd="0" destOrd="0" presId="urn:microsoft.com/office/officeart/2005/8/layout/chevron1"/>
    <dgm:cxn modelId="{88A264BC-B1D8-5F47-92BF-A0C3F18D13E8}" srcId="{6420E5D8-F02C-5C40-B5D1-F9A0788F433A}" destId="{6356E701-5AE9-4E4E-A53D-69AAC63FCE93}" srcOrd="1" destOrd="0" parTransId="{BB361794-5963-B240-93E9-C286F5B90B57}" sibTransId="{00B810A8-F3A6-8B42-8A77-49350364434C}"/>
    <dgm:cxn modelId="{DA6739E1-E2FC-5647-A848-441207905A1E}" type="presOf" srcId="{F3A25CE6-3B5D-C64F-8B50-BED876D138BE}" destId="{4C512B3D-9B6E-7C46-80D9-4CA195FBCC54}" srcOrd="0" destOrd="0" presId="urn:microsoft.com/office/officeart/2005/8/layout/chevron1"/>
    <dgm:cxn modelId="{C0618496-1FEB-6641-B88D-52BF9C48B232}" srcId="{6420E5D8-F02C-5C40-B5D1-F9A0788F433A}" destId="{D1F18566-3229-0E49-A693-CA21613F88E5}" srcOrd="0" destOrd="0" parTransId="{FCB0294C-0AFA-224E-8ECB-5DD1CB3ED86F}" sibTransId="{B2B56265-F86D-7C44-96E3-A5EFABE6C25C}"/>
    <dgm:cxn modelId="{96C1D0EA-96DB-9F46-91C2-F7AD12381617}" type="presOf" srcId="{6356E701-5AE9-4E4E-A53D-69AAC63FCE93}" destId="{E9E55F43-ACC5-3741-BFA1-FA2F0677C89C}" srcOrd="0" destOrd="0" presId="urn:microsoft.com/office/officeart/2005/8/layout/chevron1"/>
    <dgm:cxn modelId="{8647ACB2-91FF-8543-A61A-7B19CC4C3DEB}" type="presOf" srcId="{40E3F1E2-34AA-6F43-9AD4-8AAA4F784132}" destId="{5AD41E54-5840-8241-92A0-93A5CDD85ADA}" srcOrd="0" destOrd="0" presId="urn:microsoft.com/office/officeart/2005/8/layout/chevron1"/>
    <dgm:cxn modelId="{EE27F6AA-52D5-0548-9F52-B8677CD40D34}" type="presOf" srcId="{D1F18566-3229-0E49-A693-CA21613F88E5}" destId="{734E6ACF-C750-6142-9527-054F78802F23}" srcOrd="0" destOrd="0" presId="urn:microsoft.com/office/officeart/2005/8/layout/chevron1"/>
    <dgm:cxn modelId="{89350012-1E66-604E-B0C4-CBAF31F25148}" srcId="{6420E5D8-F02C-5C40-B5D1-F9A0788F433A}" destId="{BF59378B-223E-564F-97A5-F2D6B04A91C1}" srcOrd="2" destOrd="0" parTransId="{227721A9-CB78-DE46-B6A0-56AD7B6E2B7B}" sibTransId="{5C3F5C9F-3653-0F40-98E0-5EA712EF6E0F}"/>
    <dgm:cxn modelId="{6B95CD2E-EC47-C043-95E7-ABD447196FD7}" type="presParOf" srcId="{F871520D-1D81-0941-AA33-E919C51CD2C4}" destId="{734E6ACF-C750-6142-9527-054F78802F23}" srcOrd="0" destOrd="0" presId="urn:microsoft.com/office/officeart/2005/8/layout/chevron1"/>
    <dgm:cxn modelId="{E7886574-2083-224E-A877-16FCCCE1F934}" type="presParOf" srcId="{F871520D-1D81-0941-AA33-E919C51CD2C4}" destId="{16911EA1-8C31-5E43-ABCC-66D40F6267AC}" srcOrd="1" destOrd="0" presId="urn:microsoft.com/office/officeart/2005/8/layout/chevron1"/>
    <dgm:cxn modelId="{14EC1370-D9E1-EF4D-AAF5-196CB1069BE7}" type="presParOf" srcId="{F871520D-1D81-0941-AA33-E919C51CD2C4}" destId="{E9E55F43-ACC5-3741-BFA1-FA2F0677C89C}" srcOrd="2" destOrd="0" presId="urn:microsoft.com/office/officeart/2005/8/layout/chevron1"/>
    <dgm:cxn modelId="{DB460E6D-2A73-2044-B9E2-2764758CB34B}" type="presParOf" srcId="{F871520D-1D81-0941-AA33-E919C51CD2C4}" destId="{21FD5F1D-9DEE-0440-B776-9437D025CA3B}" srcOrd="3" destOrd="0" presId="urn:microsoft.com/office/officeart/2005/8/layout/chevron1"/>
    <dgm:cxn modelId="{AE89A038-892D-B941-8EF8-9067126AD552}" type="presParOf" srcId="{F871520D-1D81-0941-AA33-E919C51CD2C4}" destId="{8D88454B-6DC6-D947-9238-3977EA0F3BDC}" srcOrd="4" destOrd="0" presId="urn:microsoft.com/office/officeart/2005/8/layout/chevron1"/>
    <dgm:cxn modelId="{85265DF5-8904-EF45-AC8E-93BFBC6225BC}" type="presParOf" srcId="{F871520D-1D81-0941-AA33-E919C51CD2C4}" destId="{BDB573F9-80B4-5D42-BB21-7F9EA34D3BE5}" srcOrd="5" destOrd="0" presId="urn:microsoft.com/office/officeart/2005/8/layout/chevron1"/>
    <dgm:cxn modelId="{19517F08-C3D4-F146-B43D-1267A9926776}" type="presParOf" srcId="{F871520D-1D81-0941-AA33-E919C51CD2C4}" destId="{5AD41E54-5840-8241-92A0-93A5CDD85ADA}" srcOrd="6" destOrd="0" presId="urn:microsoft.com/office/officeart/2005/8/layout/chevron1"/>
    <dgm:cxn modelId="{EF5CC3F6-2C12-D141-9D3F-0B753E096879}" type="presParOf" srcId="{F871520D-1D81-0941-AA33-E919C51CD2C4}" destId="{9C265EB8-7763-244F-BE27-8C6C30BFED89}" srcOrd="7" destOrd="0" presId="urn:microsoft.com/office/officeart/2005/8/layout/chevron1"/>
    <dgm:cxn modelId="{816859C3-9FD9-F24B-9332-B5C76E461EC3}" type="presParOf" srcId="{F871520D-1D81-0941-AA33-E919C51CD2C4}" destId="{4C512B3D-9B6E-7C46-80D9-4CA195FBCC54}" srcOrd="8" destOrd="0" presId="urn:microsoft.com/office/officeart/2005/8/layout/chevron1"/>
    <dgm:cxn modelId="{C51E2EDC-B457-2C4C-853C-160342A025BD}" type="presParOf" srcId="{F871520D-1D81-0941-AA33-E919C51CD2C4}" destId="{9B3C48FA-46A1-5A41-831D-E9960FF6C907}" srcOrd="9" destOrd="0" presId="urn:microsoft.com/office/officeart/2005/8/layout/chevron1"/>
    <dgm:cxn modelId="{0BC86A03-C201-F24D-8A53-9D3DA097FE9E}" type="presParOf" srcId="{F871520D-1D81-0941-AA33-E919C51CD2C4}" destId="{941E2AF6-25A3-D54C-B617-4688FE2C0253}"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4E6ACF-C750-6142-9527-054F78802F23}">
      <dsp:nvSpPr>
        <dsp:cNvPr id="0" name=""/>
        <dsp:cNvSpPr/>
      </dsp:nvSpPr>
      <dsp:spPr>
        <a:xfrm>
          <a:off x="2678" y="961536"/>
          <a:ext cx="1795090" cy="652760"/>
        </a:xfrm>
        <a:prstGeom prst="chevron">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kern="1200" dirty="0"/>
            <a:t>1. Baseline</a:t>
          </a:r>
          <a:r>
            <a:rPr lang="en-US" sz="1400" kern="1200" baseline="0" dirty="0"/>
            <a:t> a</a:t>
          </a:r>
          <a:r>
            <a:rPr lang="en-US" sz="1400" kern="1200" dirty="0"/>
            <a:t>ssessment</a:t>
          </a:r>
        </a:p>
      </dsp:txBody>
      <dsp:txXfrm>
        <a:off x="329058" y="961536"/>
        <a:ext cx="1142330" cy="652760"/>
      </dsp:txXfrm>
    </dsp:sp>
    <dsp:sp modelId="{E9E55F43-ACC5-3741-BFA1-FA2F0677C89C}">
      <dsp:nvSpPr>
        <dsp:cNvPr id="0" name=""/>
        <dsp:cNvSpPr/>
      </dsp:nvSpPr>
      <dsp:spPr>
        <a:xfrm>
          <a:off x="1634579" y="961536"/>
          <a:ext cx="1631900" cy="652760"/>
        </a:xfrm>
        <a:prstGeom prst="chevron">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kern="1200" dirty="0"/>
            <a:t>2. Training workshop</a:t>
          </a:r>
        </a:p>
      </dsp:txBody>
      <dsp:txXfrm>
        <a:off x="1960959" y="961536"/>
        <a:ext cx="979140" cy="652760"/>
      </dsp:txXfrm>
    </dsp:sp>
    <dsp:sp modelId="{8D88454B-6DC6-D947-9238-3977EA0F3BDC}">
      <dsp:nvSpPr>
        <dsp:cNvPr id="0" name=""/>
        <dsp:cNvSpPr/>
      </dsp:nvSpPr>
      <dsp:spPr>
        <a:xfrm>
          <a:off x="3103289" y="961536"/>
          <a:ext cx="1631900" cy="652760"/>
        </a:xfrm>
        <a:prstGeom prst="chevron">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a:t>3. Coaching: project &amp; strategy development</a:t>
          </a:r>
        </a:p>
      </dsp:txBody>
      <dsp:txXfrm>
        <a:off x="3429669" y="961536"/>
        <a:ext cx="979140" cy="652760"/>
      </dsp:txXfrm>
    </dsp:sp>
    <dsp:sp modelId="{5AD41E54-5840-8241-92A0-93A5CDD85ADA}">
      <dsp:nvSpPr>
        <dsp:cNvPr id="0" name=""/>
        <dsp:cNvSpPr/>
      </dsp:nvSpPr>
      <dsp:spPr>
        <a:xfrm>
          <a:off x="4572000" y="961536"/>
          <a:ext cx="1631900" cy="652760"/>
        </a:xfrm>
        <a:prstGeom prst="chevron">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kern="1200" dirty="0"/>
            <a:t>4. Training workshop</a:t>
          </a:r>
        </a:p>
      </dsp:txBody>
      <dsp:txXfrm>
        <a:off x="4898380" y="961536"/>
        <a:ext cx="979140" cy="652760"/>
      </dsp:txXfrm>
    </dsp:sp>
    <dsp:sp modelId="{4C512B3D-9B6E-7C46-80D9-4CA195FBCC54}">
      <dsp:nvSpPr>
        <dsp:cNvPr id="0" name=""/>
        <dsp:cNvSpPr/>
      </dsp:nvSpPr>
      <dsp:spPr>
        <a:xfrm>
          <a:off x="6040710" y="961536"/>
          <a:ext cx="1631900" cy="652760"/>
        </a:xfrm>
        <a:prstGeom prst="chevron">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a:t>5. Finalise</a:t>
          </a:r>
          <a:r>
            <a:rPr lang="en-US" sz="1300" kern="1200" baseline="0"/>
            <a:t> </a:t>
          </a:r>
          <a:r>
            <a:rPr lang="en-US" sz="1300" kern="1200"/>
            <a:t>projects &amp; strategies</a:t>
          </a:r>
        </a:p>
      </dsp:txBody>
      <dsp:txXfrm>
        <a:off x="6367090" y="961536"/>
        <a:ext cx="979140" cy="652760"/>
      </dsp:txXfrm>
    </dsp:sp>
    <dsp:sp modelId="{941E2AF6-25A3-D54C-B617-4688FE2C0253}">
      <dsp:nvSpPr>
        <dsp:cNvPr id="0" name=""/>
        <dsp:cNvSpPr/>
      </dsp:nvSpPr>
      <dsp:spPr>
        <a:xfrm>
          <a:off x="7509420" y="961536"/>
          <a:ext cx="1631900" cy="652760"/>
        </a:xfrm>
        <a:prstGeom prst="chevron">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a:t>6. Evaluation workshop &amp;</a:t>
          </a:r>
          <a:r>
            <a:rPr lang="en-US" sz="1100" kern="1200" baseline="0"/>
            <a:t> planning phase ahead</a:t>
          </a:r>
          <a:endParaRPr lang="en-US" sz="1100" kern="1200"/>
        </a:p>
      </dsp:txBody>
      <dsp:txXfrm>
        <a:off x="7835800" y="961536"/>
        <a:ext cx="979140" cy="65276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3A4E66-C3FB-4792-B790-513CEFCCD562}" type="datetimeFigureOut">
              <a:rPr lang="en-GB" smtClean="0"/>
              <a:t>15/09/2016</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B3A1525-6D8D-4AA1-86D5-EB44DDB79171}" type="slidenum">
              <a:rPr lang="en-GB" smtClean="0"/>
              <a:t>‹#›</a:t>
            </a:fld>
            <a:endParaRPr lang="en-GB"/>
          </a:p>
        </p:txBody>
      </p:sp>
    </p:spTree>
    <p:extLst>
      <p:ext uri="{BB962C8B-B14F-4D97-AF65-F5344CB8AC3E}">
        <p14:creationId xmlns:p14="http://schemas.microsoft.com/office/powerpoint/2010/main" val="3244459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FB33D0FE-E8EE-419D-9EE1-C9766D2B4291}" type="datetimeFigureOut">
              <a:rPr lang="en-US"/>
              <a:pPr>
                <a:defRPr/>
              </a:pPr>
              <a:t>9/15/2016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6A63D6FD-0B6F-4954-AF65-D74BDECBE26F}" type="slidenum">
              <a:rPr lang="en-US"/>
              <a:pPr>
                <a:defRPr/>
              </a:pPr>
              <a:t>‹#›</a:t>
            </a:fld>
            <a:endParaRPr lang="en-US" dirty="0"/>
          </a:p>
        </p:txBody>
      </p:sp>
    </p:spTree>
    <p:extLst>
      <p:ext uri="{BB962C8B-B14F-4D97-AF65-F5344CB8AC3E}">
        <p14:creationId xmlns:p14="http://schemas.microsoft.com/office/powerpoint/2010/main" val="263091697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1</a:t>
            </a:fld>
            <a:endParaRPr lang="en-US" dirty="0"/>
          </a:p>
        </p:txBody>
      </p:sp>
    </p:spTree>
    <p:extLst>
      <p:ext uri="{BB962C8B-B14F-4D97-AF65-F5344CB8AC3E}">
        <p14:creationId xmlns:p14="http://schemas.microsoft.com/office/powerpoint/2010/main" val="1584031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19</a:t>
            </a:fld>
            <a:endParaRPr lang="en-US" dirty="0"/>
          </a:p>
        </p:txBody>
      </p:sp>
    </p:spTree>
    <p:extLst>
      <p:ext uri="{BB962C8B-B14F-4D97-AF65-F5344CB8AC3E}">
        <p14:creationId xmlns:p14="http://schemas.microsoft.com/office/powerpoint/2010/main" val="1201087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3</a:t>
            </a:fld>
            <a:endParaRPr lang="en-US" dirty="0"/>
          </a:p>
        </p:txBody>
      </p:sp>
    </p:spTree>
    <p:extLst>
      <p:ext uri="{BB962C8B-B14F-4D97-AF65-F5344CB8AC3E}">
        <p14:creationId xmlns:p14="http://schemas.microsoft.com/office/powerpoint/2010/main" val="3189910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8</a:t>
            </a:fld>
            <a:endParaRPr lang="en-US" dirty="0"/>
          </a:p>
        </p:txBody>
      </p:sp>
    </p:spTree>
    <p:extLst>
      <p:ext uri="{BB962C8B-B14F-4D97-AF65-F5344CB8AC3E}">
        <p14:creationId xmlns:p14="http://schemas.microsoft.com/office/powerpoint/2010/main" val="903939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13</a:t>
            </a:fld>
            <a:endParaRPr lang="en-US" dirty="0"/>
          </a:p>
        </p:txBody>
      </p:sp>
    </p:spTree>
    <p:extLst>
      <p:ext uri="{BB962C8B-B14F-4D97-AF65-F5344CB8AC3E}">
        <p14:creationId xmlns:p14="http://schemas.microsoft.com/office/powerpoint/2010/main" val="270239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p:cNvSpPr>
          <p:nvPr>
            <p:ph type="sldImg"/>
          </p:nvPr>
        </p:nvSpPr>
        <p:spPr bwMode="auto">
          <a:noFill/>
          <a:ln>
            <a:solidFill>
              <a:srgbClr val="000000"/>
            </a:solidFill>
            <a:miter lim="800000"/>
            <a:headEnd/>
            <a:tailEnd/>
          </a:ln>
        </p:spPr>
      </p:sp>
      <p:sp>
        <p:nvSpPr>
          <p:cNvPr id="143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dirty="0"/>
          </a:p>
        </p:txBody>
      </p:sp>
      <p:sp>
        <p:nvSpPr>
          <p:cNvPr id="4" name="Slide Number Placeholder 3"/>
          <p:cNvSpPr>
            <a:spLocks noGrp="1"/>
          </p:cNvSpPr>
          <p:nvPr>
            <p:ph type="sldNum" sz="quarter" idx="5"/>
          </p:nvPr>
        </p:nvSpPr>
        <p:spPr/>
        <p:txBody>
          <a:bodyPr/>
          <a:lstStyle/>
          <a:p>
            <a:pPr>
              <a:defRPr/>
            </a:pPr>
            <a:fld id="{852856F9-47DA-4A7F-AE89-D745111558ED}" type="slidenum">
              <a:rPr lang="en-US" smtClean="0"/>
              <a:pPr>
                <a:defRPr/>
              </a:pPr>
              <a:t>14</a:t>
            </a:fld>
            <a:endParaRPr lang="en-US"/>
          </a:p>
        </p:txBody>
      </p:sp>
    </p:spTree>
    <p:extLst>
      <p:ext uri="{BB962C8B-B14F-4D97-AF65-F5344CB8AC3E}">
        <p14:creationId xmlns:p14="http://schemas.microsoft.com/office/powerpoint/2010/main" val="2800681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p:cNvSpPr>
          <p:nvPr>
            <p:ph type="sldImg"/>
          </p:nvPr>
        </p:nvSpPr>
        <p:spPr bwMode="auto">
          <a:noFill/>
          <a:ln>
            <a:solidFill>
              <a:srgbClr val="000000"/>
            </a:solidFill>
            <a:miter lim="800000"/>
            <a:headEnd/>
            <a:tailEnd/>
          </a:ln>
        </p:spPr>
      </p:sp>
      <p:sp>
        <p:nvSpPr>
          <p:cNvPr id="143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a:t>The programme</a:t>
            </a:r>
            <a:r>
              <a:rPr lang="en-GB" baseline="0"/>
              <a:t> is delivered by local experts, except in Cyprus where EPF was directly involved.</a:t>
            </a:r>
            <a:endParaRPr lang="en-GB"/>
          </a:p>
        </p:txBody>
      </p:sp>
      <p:sp>
        <p:nvSpPr>
          <p:cNvPr id="4" name="Slide Number Placeholder 3"/>
          <p:cNvSpPr>
            <a:spLocks noGrp="1"/>
          </p:cNvSpPr>
          <p:nvPr>
            <p:ph type="sldNum" sz="quarter" idx="5"/>
          </p:nvPr>
        </p:nvSpPr>
        <p:spPr/>
        <p:txBody>
          <a:bodyPr/>
          <a:lstStyle/>
          <a:p>
            <a:pPr>
              <a:defRPr/>
            </a:pPr>
            <a:fld id="{852856F9-47DA-4A7F-AE89-D745111558ED}" type="slidenum">
              <a:rPr lang="en-US" smtClean="0"/>
              <a:pPr>
                <a:defRPr/>
              </a:pPr>
              <a:t>15</a:t>
            </a:fld>
            <a:endParaRPr lang="en-US"/>
          </a:p>
        </p:txBody>
      </p:sp>
    </p:spTree>
    <p:extLst>
      <p:ext uri="{BB962C8B-B14F-4D97-AF65-F5344CB8AC3E}">
        <p14:creationId xmlns:p14="http://schemas.microsoft.com/office/powerpoint/2010/main" val="2641351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p:cNvSpPr>
          <p:nvPr>
            <p:ph type="sldImg"/>
          </p:nvPr>
        </p:nvSpPr>
        <p:spPr bwMode="auto">
          <a:noFill/>
          <a:ln>
            <a:solidFill>
              <a:srgbClr val="000000"/>
            </a:solidFill>
            <a:miter lim="800000"/>
            <a:headEnd/>
            <a:tailEnd/>
          </a:ln>
        </p:spPr>
      </p:sp>
      <p:sp>
        <p:nvSpPr>
          <p:cNvPr id="143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a:t>The programme</a:t>
            </a:r>
            <a:r>
              <a:rPr lang="en-GB" baseline="0"/>
              <a:t> is delivered by local experts, except in Cyprus where EPF was directly involved.</a:t>
            </a:r>
            <a:endParaRPr lang="en-GB"/>
          </a:p>
        </p:txBody>
      </p:sp>
      <p:sp>
        <p:nvSpPr>
          <p:cNvPr id="4" name="Slide Number Placeholder 3"/>
          <p:cNvSpPr>
            <a:spLocks noGrp="1"/>
          </p:cNvSpPr>
          <p:nvPr>
            <p:ph type="sldNum" sz="quarter" idx="5"/>
          </p:nvPr>
        </p:nvSpPr>
        <p:spPr/>
        <p:txBody>
          <a:bodyPr/>
          <a:lstStyle/>
          <a:p>
            <a:pPr>
              <a:defRPr/>
            </a:pPr>
            <a:fld id="{852856F9-47DA-4A7F-AE89-D745111558ED}" type="slidenum">
              <a:rPr lang="en-US" smtClean="0"/>
              <a:pPr>
                <a:defRPr/>
              </a:pPr>
              <a:t>16</a:t>
            </a:fld>
            <a:endParaRPr lang="en-US"/>
          </a:p>
        </p:txBody>
      </p:sp>
    </p:spTree>
    <p:extLst>
      <p:ext uri="{BB962C8B-B14F-4D97-AF65-F5344CB8AC3E}">
        <p14:creationId xmlns:p14="http://schemas.microsoft.com/office/powerpoint/2010/main" val="3999185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pPr eaLnBrk="1" hangingPunct="1"/>
            <a:r>
              <a:rPr lang="en-GB" sz="1200" kern="1200">
                <a:solidFill>
                  <a:schemeClr val="tx1"/>
                </a:solidFill>
                <a:effectLst/>
                <a:latin typeface="+mn-lt"/>
                <a:ea typeface="ＭＳ Ｐゴシック" pitchFamily="84" charset="-128"/>
                <a:cs typeface="ＭＳ Ｐゴシック" pitchFamily="84" charset="-128"/>
              </a:rPr>
              <a:t>Examples per country:</a:t>
            </a:r>
          </a:p>
          <a:p>
            <a:pPr eaLnBrk="1" hangingPunct="1"/>
            <a:r>
              <a:rPr lang="en-GB" sz="1200" kern="1200">
                <a:solidFill>
                  <a:schemeClr val="tx1"/>
                </a:solidFill>
                <a:effectLst/>
                <a:latin typeface="+mn-lt"/>
                <a:ea typeface="ＭＳ Ｐゴシック" pitchFamily="84" charset="-128"/>
                <a:cs typeface="ＭＳ Ｐゴシック" pitchFamily="84" charset="-128"/>
              </a:rPr>
              <a:t>In Romania one representative noted that, following the operational planning process, they felt more ‘courageous’ and applied to more funding opportunities. </a:t>
            </a:r>
          </a:p>
          <a:p>
            <a:pPr eaLnBrk="1" hangingPunct="1"/>
            <a:r>
              <a:rPr lang="en-GB" sz="1200" kern="1200">
                <a:solidFill>
                  <a:schemeClr val="tx1"/>
                </a:solidFill>
                <a:effectLst/>
                <a:latin typeface="+mn-lt"/>
                <a:ea typeface="ＭＳ Ｐゴシック" pitchFamily="84" charset="-128"/>
                <a:cs typeface="ＭＳ Ｐゴシック" pitchFamily="84" charset="-128"/>
              </a:rPr>
              <a:t>In Hungary, it was noted that the plans are an important tool for applying for funding and approaching new donors. </a:t>
            </a:r>
          </a:p>
          <a:p>
            <a:pPr eaLnBrk="1" hangingPunct="1"/>
            <a:r>
              <a:rPr lang="en-GB" sz="1200" kern="1200">
                <a:solidFill>
                  <a:schemeClr val="tx1"/>
                </a:solidFill>
                <a:effectLst/>
                <a:latin typeface="+mn-lt"/>
                <a:ea typeface="ＭＳ Ｐゴシック" pitchFamily="84" charset="-128"/>
                <a:cs typeface="ＭＳ Ｐゴシック" pitchFamily="84" charset="-128"/>
              </a:rPr>
              <a:t>In Cyprus, the plans have contributed to strengthen dialogue with key institutions, such as the Ministry of Health and the Parliament, on the on-going reforms in the health sector. During the evaluation of Phase I, organisations in Romania also noted that policy makers and other health stakeholders really appreciate the effort Romanian patient organisations are making to become more professional through the EPF CBP and are gaining more recognition as equal partners in healthcare. </a:t>
            </a:r>
          </a:p>
          <a:p>
            <a:pPr eaLnBrk="1" hangingPunct="1"/>
            <a:r>
              <a:rPr lang="en-GB" sz="1200" kern="1200">
                <a:solidFill>
                  <a:schemeClr val="tx1"/>
                </a:solidFill>
                <a:effectLst/>
                <a:latin typeface="+mn-lt"/>
                <a:ea typeface="ＭＳ Ｐゴシック" pitchFamily="84" charset="-128"/>
                <a:cs typeface="ＭＳ Ｐゴシック" pitchFamily="84" charset="-128"/>
              </a:rPr>
              <a:t>In Hungary, following the fundraising module, some organisations have expressed an interest in participating</a:t>
            </a:r>
            <a:r>
              <a:rPr lang="en-GB" sz="1200" kern="1200" baseline="0">
                <a:solidFill>
                  <a:schemeClr val="tx1"/>
                </a:solidFill>
                <a:effectLst/>
                <a:latin typeface="+mn-lt"/>
                <a:ea typeface="ＭＳ Ｐゴシック" pitchFamily="84" charset="-128"/>
                <a:cs typeface="ＭＳ Ｐゴシック" pitchFamily="84" charset="-128"/>
              </a:rPr>
              <a:t> in each others’ activities. Participants also feel that they now have a network of colleagues they can contact when they have problems.</a:t>
            </a:r>
            <a:endParaRPr lang="en-GB"/>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0ABE5DC1-7E24-42EC-8C27-B817BF1A0AF9}" type="slidenum">
              <a:rPr lang="en-US" sz="1200">
                <a:latin typeface="+mn-lt"/>
                <a:ea typeface="+mn-ea"/>
                <a:cs typeface="+mn-cs"/>
              </a:rPr>
              <a:pPr algn="r" fontAlgn="auto">
                <a:spcBef>
                  <a:spcPts val="0"/>
                </a:spcBef>
                <a:spcAft>
                  <a:spcPts val="0"/>
                </a:spcAft>
                <a:defRPr/>
              </a:pPr>
              <a:t>17</a:t>
            </a:fld>
            <a:endParaRPr lang="en-US" sz="1200">
              <a:latin typeface="+mn-lt"/>
              <a:ea typeface="+mn-ea"/>
              <a:cs typeface="+mn-cs"/>
            </a:endParaRPr>
          </a:p>
        </p:txBody>
      </p:sp>
    </p:spTree>
    <p:extLst>
      <p:ext uri="{BB962C8B-B14F-4D97-AF65-F5344CB8AC3E}">
        <p14:creationId xmlns:p14="http://schemas.microsoft.com/office/powerpoint/2010/main" val="2215986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pPr eaLnBrk="1" hangingPunct="1"/>
            <a:r>
              <a:rPr lang="en-GB" sz="1200" kern="1200">
                <a:solidFill>
                  <a:schemeClr val="tx1"/>
                </a:solidFill>
                <a:effectLst/>
                <a:latin typeface="+mn-lt"/>
                <a:ea typeface="ＭＳ Ｐゴシック" pitchFamily="84" charset="-128"/>
                <a:cs typeface="ＭＳ Ｐゴシック" pitchFamily="84" charset="-128"/>
              </a:rPr>
              <a:t>Examples per country:</a:t>
            </a:r>
          </a:p>
          <a:p>
            <a:pPr eaLnBrk="1" hangingPunct="1"/>
            <a:r>
              <a:rPr lang="en-GB" sz="1200" kern="1200">
                <a:solidFill>
                  <a:schemeClr val="tx1"/>
                </a:solidFill>
                <a:effectLst/>
                <a:latin typeface="+mn-lt"/>
                <a:ea typeface="ＭＳ Ｐゴシック" pitchFamily="84" charset="-128"/>
                <a:cs typeface="ＭＳ Ｐゴシック" pitchFamily="84" charset="-128"/>
              </a:rPr>
              <a:t>In Romania one representative noted that, following the operational planning process, they felt more ‘courageous’ and applied to more funding opportunities. </a:t>
            </a:r>
          </a:p>
          <a:p>
            <a:pPr eaLnBrk="1" hangingPunct="1"/>
            <a:r>
              <a:rPr lang="en-GB" sz="1200" kern="1200">
                <a:solidFill>
                  <a:schemeClr val="tx1"/>
                </a:solidFill>
                <a:effectLst/>
                <a:latin typeface="+mn-lt"/>
                <a:ea typeface="ＭＳ Ｐゴシック" pitchFamily="84" charset="-128"/>
                <a:cs typeface="ＭＳ Ｐゴシック" pitchFamily="84" charset="-128"/>
              </a:rPr>
              <a:t>In Hungary, it was noted that the plans are an important tool for applying for funding and approaching new donors. </a:t>
            </a:r>
          </a:p>
          <a:p>
            <a:pPr eaLnBrk="1" hangingPunct="1"/>
            <a:r>
              <a:rPr lang="en-GB" sz="1200" kern="1200">
                <a:solidFill>
                  <a:schemeClr val="tx1"/>
                </a:solidFill>
                <a:effectLst/>
                <a:latin typeface="+mn-lt"/>
                <a:ea typeface="ＭＳ Ｐゴシック" pitchFamily="84" charset="-128"/>
                <a:cs typeface="ＭＳ Ｐゴシック" pitchFamily="84" charset="-128"/>
              </a:rPr>
              <a:t>In Cyprus, the plans have contributed to strengthen dialogue with key institutions, such as the Ministry of Health and the Parliament, on the on-going reforms in the health sector. During the evaluation of Phase I, organisations in Romania also noted that policy makers and other health stakeholders really appreciate the effort Romanian patient organisations are making to become more professional through the EPF CBP and are gaining more recognition as equal partners in healthcare. </a:t>
            </a:r>
          </a:p>
          <a:p>
            <a:pPr eaLnBrk="1" hangingPunct="1"/>
            <a:r>
              <a:rPr lang="en-GB" sz="1200" kern="1200">
                <a:solidFill>
                  <a:schemeClr val="tx1"/>
                </a:solidFill>
                <a:effectLst/>
                <a:latin typeface="+mn-lt"/>
                <a:ea typeface="ＭＳ Ｐゴシック" pitchFamily="84" charset="-128"/>
                <a:cs typeface="ＭＳ Ｐゴシック" pitchFamily="84" charset="-128"/>
              </a:rPr>
              <a:t>In Hungary, following the fundraising module, some organisations have expressed an interest in participating</a:t>
            </a:r>
            <a:r>
              <a:rPr lang="en-GB" sz="1200" kern="1200" baseline="0">
                <a:solidFill>
                  <a:schemeClr val="tx1"/>
                </a:solidFill>
                <a:effectLst/>
                <a:latin typeface="+mn-lt"/>
                <a:ea typeface="ＭＳ Ｐゴシック" pitchFamily="84" charset="-128"/>
                <a:cs typeface="ＭＳ Ｐゴシック" pitchFamily="84" charset="-128"/>
              </a:rPr>
              <a:t> in each others’ activities. Participants also feel that they now have a network of colleagues they can contact when they have problems.</a:t>
            </a:r>
            <a:endParaRPr lang="en-GB"/>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0ABE5DC1-7E24-42EC-8C27-B817BF1A0AF9}" type="slidenum">
              <a:rPr lang="en-US" sz="1200">
                <a:latin typeface="+mn-lt"/>
                <a:ea typeface="+mn-ea"/>
                <a:cs typeface="+mn-cs"/>
              </a:rPr>
              <a:pPr algn="r" fontAlgn="auto">
                <a:spcBef>
                  <a:spcPts val="0"/>
                </a:spcBef>
                <a:spcAft>
                  <a:spcPts val="0"/>
                </a:spcAft>
                <a:defRPr/>
              </a:pPr>
              <a:t>18</a:t>
            </a:fld>
            <a:endParaRPr lang="en-US" sz="1200">
              <a:latin typeface="+mn-lt"/>
              <a:ea typeface="+mn-ea"/>
              <a:cs typeface="+mn-cs"/>
            </a:endParaRPr>
          </a:p>
        </p:txBody>
      </p:sp>
    </p:spTree>
    <p:extLst>
      <p:ext uri="{BB962C8B-B14F-4D97-AF65-F5344CB8AC3E}">
        <p14:creationId xmlns:p14="http://schemas.microsoft.com/office/powerpoint/2010/main" val="1151113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027" name="Picture 3" descr="C:\Users\Zilvinas\Desktop\EPF Template 2013\powerpoint\EPF-PPT-back-fixed.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1" y="-1"/>
            <a:ext cx="9253441" cy="6939381"/>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10" hasCustomPrompt="1"/>
          </p:nvPr>
        </p:nvSpPr>
        <p:spPr>
          <a:xfrm>
            <a:off x="1620291" y="1844824"/>
            <a:ext cx="5688013" cy="1080120"/>
          </a:xfrm>
          <a:prstGeom prst="rect">
            <a:avLst/>
          </a:prstGeom>
        </p:spPr>
        <p:txBody>
          <a:bodyPr/>
          <a:lstStyle>
            <a:lvl1pPr marL="0" indent="0" algn="ctr">
              <a:buNone/>
              <a:defRPr b="1" i="0" cap="all" baseline="0">
                <a:solidFill>
                  <a:schemeClr val="bg1"/>
                </a:solidFill>
              </a:defRPr>
            </a:lvl1pPr>
          </a:lstStyle>
          <a:p>
            <a:pPr lvl="0"/>
            <a:r>
              <a:rPr lang="en-GB" dirty="0"/>
              <a:t>“Title”</a:t>
            </a:r>
          </a:p>
        </p:txBody>
      </p:sp>
      <p:sp>
        <p:nvSpPr>
          <p:cNvPr id="18" name="Text Placeholder 5"/>
          <p:cNvSpPr>
            <a:spLocks noGrp="1"/>
          </p:cNvSpPr>
          <p:nvPr>
            <p:ph type="body" sz="quarter" idx="11" hasCustomPrompt="1"/>
          </p:nvPr>
        </p:nvSpPr>
        <p:spPr>
          <a:xfrm>
            <a:off x="1620291" y="2924944"/>
            <a:ext cx="5688013" cy="1080120"/>
          </a:xfrm>
          <a:prstGeom prst="rect">
            <a:avLst/>
          </a:prstGeom>
        </p:spPr>
        <p:txBody>
          <a:bodyPr/>
          <a:lstStyle>
            <a:lvl1pPr marL="0" indent="0" algn="ctr">
              <a:buNone/>
              <a:defRPr sz="2800">
                <a:solidFill>
                  <a:schemeClr val="bg1"/>
                </a:solidFill>
              </a:defRPr>
            </a:lvl1pPr>
          </a:lstStyle>
          <a:p>
            <a:pPr lvl="0"/>
            <a:r>
              <a:rPr lang="en-US" dirty="0"/>
              <a:t>Subtitle</a:t>
            </a:r>
            <a:endParaRPr lang="en-GB" dirty="0"/>
          </a:p>
        </p:txBody>
      </p:sp>
      <p:sp>
        <p:nvSpPr>
          <p:cNvPr id="19" name="Text Placeholder 5"/>
          <p:cNvSpPr>
            <a:spLocks noGrp="1"/>
          </p:cNvSpPr>
          <p:nvPr>
            <p:ph type="body" sz="quarter" idx="12" hasCustomPrompt="1"/>
          </p:nvPr>
        </p:nvSpPr>
        <p:spPr>
          <a:xfrm>
            <a:off x="539552" y="4869160"/>
            <a:ext cx="2164233" cy="360040"/>
          </a:xfrm>
          <a:prstGeom prst="rect">
            <a:avLst/>
          </a:prstGeom>
        </p:spPr>
        <p:txBody>
          <a:bodyPr/>
          <a:lstStyle>
            <a:lvl1pPr marL="0" indent="0">
              <a:buNone/>
              <a:defRPr sz="1600">
                <a:solidFill>
                  <a:schemeClr val="bg1"/>
                </a:solidFill>
              </a:defRPr>
            </a:lvl1pPr>
          </a:lstStyle>
          <a:p>
            <a:pPr lvl="0"/>
            <a:r>
              <a:rPr lang="en-US" dirty="0"/>
              <a:t>Date</a:t>
            </a:r>
            <a:endParaRPr lang="en-GB" dirty="0"/>
          </a:p>
        </p:txBody>
      </p:sp>
      <p:sp>
        <p:nvSpPr>
          <p:cNvPr id="22" name="Text Placeholder 5"/>
          <p:cNvSpPr>
            <a:spLocks noGrp="1"/>
          </p:cNvSpPr>
          <p:nvPr>
            <p:ph type="body" sz="quarter" idx="13" hasCustomPrompt="1"/>
          </p:nvPr>
        </p:nvSpPr>
        <p:spPr>
          <a:xfrm>
            <a:off x="539552" y="5229200"/>
            <a:ext cx="2164233" cy="360040"/>
          </a:xfrm>
          <a:prstGeom prst="rect">
            <a:avLst/>
          </a:prstGeom>
        </p:spPr>
        <p:txBody>
          <a:bodyPr/>
          <a:lstStyle>
            <a:lvl1pPr marL="0" indent="0">
              <a:buNone/>
              <a:defRPr sz="1600">
                <a:solidFill>
                  <a:schemeClr val="bg1"/>
                </a:solidFill>
              </a:defRPr>
            </a:lvl1pPr>
          </a:lstStyle>
          <a:p>
            <a:pPr lvl="0"/>
            <a:r>
              <a:rPr lang="en-US" dirty="0"/>
              <a:t>Location</a:t>
            </a:r>
            <a:endParaRPr lang="en-GB" dirty="0"/>
          </a:p>
        </p:txBody>
      </p:sp>
      <p:sp>
        <p:nvSpPr>
          <p:cNvPr id="23" name="Text Placeholder 5"/>
          <p:cNvSpPr>
            <a:spLocks noGrp="1"/>
          </p:cNvSpPr>
          <p:nvPr>
            <p:ph type="body" sz="quarter" idx="14" hasCustomPrompt="1"/>
          </p:nvPr>
        </p:nvSpPr>
        <p:spPr>
          <a:xfrm>
            <a:off x="1598004" y="4005064"/>
            <a:ext cx="5688013" cy="792088"/>
          </a:xfrm>
          <a:prstGeom prst="rect">
            <a:avLst/>
          </a:prstGeom>
        </p:spPr>
        <p:txBody>
          <a:bodyPr/>
          <a:lstStyle>
            <a:lvl1pPr marL="0" indent="0" algn="ctr">
              <a:buNone/>
              <a:defRPr sz="2400" baseline="0">
                <a:solidFill>
                  <a:schemeClr val="bg1"/>
                </a:solidFill>
              </a:defRPr>
            </a:lvl1pPr>
          </a:lstStyle>
          <a:p>
            <a:pPr lvl="0"/>
            <a:r>
              <a:rPr lang="en-US" dirty="0"/>
              <a:t>Speaker</a:t>
            </a:r>
          </a:p>
          <a:p>
            <a:pPr lvl="0"/>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mp; content">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441906" y="1726446"/>
            <a:ext cx="8136904" cy="4536480"/>
          </a:xfrm>
          <a:prstGeom prst="rect">
            <a:avLst/>
          </a:prstGeom>
        </p:spPr>
        <p:txBody>
          <a:bodyPr/>
          <a:lstStyle>
            <a:lvl1pPr>
              <a:defRPr sz="2800" baseline="0">
                <a:latin typeface="Calibri" pitchFamily="34" charset="0"/>
              </a:defRPr>
            </a:lvl1pPr>
            <a:lvl2pPr>
              <a:defRPr sz="2400" baseline="0">
                <a:solidFill>
                  <a:srgbClr val="005696"/>
                </a:solidFill>
                <a:latin typeface="Calibri" pitchFamily="34" charset="0"/>
              </a:defRPr>
            </a:lvl2pPr>
            <a:lvl3pPr>
              <a:defRPr baseline="0">
                <a:solidFill>
                  <a:srgbClr val="1FB25A"/>
                </a:solidFill>
                <a:latin typeface="Calibri" pitchFamily="34" charset="0"/>
              </a:defRPr>
            </a:lvl3pPr>
            <a:lvl4pPr>
              <a:defRPr baseline="0">
                <a:latin typeface="Calibri" pitchFamily="34" charset="0"/>
              </a:defRPr>
            </a:lvl4pPr>
            <a:lvl5pPr>
              <a:defRPr baseline="0">
                <a:latin typeface="Calibri" pitchFamily="34" charset="0"/>
              </a:defRPr>
            </a:lvl5pPr>
          </a:lstStyle>
          <a:p>
            <a:pPr lvl="0"/>
            <a:r>
              <a:rPr lang="en-US" dirty="0"/>
              <a:t>Item 1</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4" hasCustomPrompt="1"/>
          </p:nvPr>
        </p:nvSpPr>
        <p:spPr>
          <a:xfrm>
            <a:off x="467841" y="188640"/>
            <a:ext cx="6912471" cy="647700"/>
          </a:xfrm>
          <a:prstGeom prst="rect">
            <a:avLst/>
          </a:prstGeom>
        </p:spPr>
        <p:txBody>
          <a:bodyPr/>
          <a:lstStyle>
            <a:lvl1pPr marL="0" indent="0">
              <a:buNone/>
              <a:defRPr b="1" cap="none" baseline="0">
                <a:solidFill>
                  <a:srgbClr val="005696"/>
                </a:solidFill>
              </a:defRPr>
            </a:lvl1pPr>
          </a:lstStyle>
          <a:p>
            <a:pPr lvl="0"/>
            <a:r>
              <a:rPr lang="en-US" dirty="0"/>
              <a:t>Slide Title</a:t>
            </a:r>
            <a:endParaRPr lang="en-GB" dirty="0"/>
          </a:p>
        </p:txBody>
      </p:sp>
      <p:sp>
        <p:nvSpPr>
          <p:cNvPr id="10" name="Text Placeholder 9"/>
          <p:cNvSpPr>
            <a:spLocks noGrp="1"/>
          </p:cNvSpPr>
          <p:nvPr>
            <p:ph type="body" sz="quarter" idx="15" hasCustomPrompt="1"/>
          </p:nvPr>
        </p:nvSpPr>
        <p:spPr>
          <a:xfrm>
            <a:off x="467544" y="1196752"/>
            <a:ext cx="8064896" cy="431800"/>
          </a:xfrm>
          <a:prstGeom prst="rect">
            <a:avLst/>
          </a:prstGeom>
        </p:spPr>
        <p:txBody>
          <a:bodyPr/>
          <a:lstStyle>
            <a:lvl1pPr marL="0" indent="0">
              <a:buNone/>
              <a:defRPr sz="2400" baseline="0">
                <a:solidFill>
                  <a:srgbClr val="065FA6"/>
                </a:solidFill>
              </a:defRPr>
            </a:lvl1pPr>
          </a:lstStyle>
          <a:p>
            <a:pPr lvl="0"/>
            <a:r>
              <a:rPr lang="en-US" dirty="0"/>
              <a:t>Subtitle</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2"/>
          <p:cNvSpPr>
            <a:spLocks noGrp="1"/>
          </p:cNvSpPr>
          <p:nvPr>
            <p:ph sz="half" idx="1" hasCustomPrompt="1"/>
          </p:nvPr>
        </p:nvSpPr>
        <p:spPr>
          <a:xfrm>
            <a:off x="428596" y="1714488"/>
            <a:ext cx="8143932" cy="4411675"/>
          </a:xfrm>
          <a:prstGeom prst="rect">
            <a:avLst/>
          </a:prstGeom>
        </p:spPr>
        <p:txBody>
          <a:bodyPr/>
          <a:lstStyle>
            <a:lvl1pPr>
              <a:buClr>
                <a:srgbClr val="065FA6"/>
              </a:buClr>
              <a:buFont typeface="Arial" pitchFamily="34" charset="0"/>
              <a:buNone/>
              <a:defRPr sz="1800" baseline="0"/>
            </a:lvl1pPr>
            <a:lvl2pPr>
              <a:defRPr sz="2400"/>
            </a:lvl2pPr>
            <a:lvl3pPr>
              <a:defRPr sz="1600" b="0" i="0" baseline="0">
                <a:solidFill>
                  <a:schemeClr val="bg1">
                    <a:lumMod val="50000"/>
                  </a:schemeClr>
                </a:solidFill>
                <a:latin typeface="Calibri" pitchFamily="34" charset="0"/>
              </a:defRPr>
            </a:lvl3pPr>
            <a:lvl4pPr>
              <a:defRPr sz="1600" b="0" i="0" baseline="0">
                <a:solidFill>
                  <a:schemeClr val="bg1">
                    <a:lumMod val="50000"/>
                  </a:schemeClr>
                </a:solidFill>
                <a:latin typeface="Calibri" pitchFamily="34" charset="0"/>
              </a:defRPr>
            </a:lvl4pPr>
            <a:lvl5pPr>
              <a:defRPr sz="1600" b="0" i="0" baseline="0">
                <a:solidFill>
                  <a:schemeClr val="bg1">
                    <a:lumMod val="50000"/>
                  </a:schemeClr>
                </a:solidFill>
                <a:latin typeface="Calibri" pitchFamily="34" charset="0"/>
              </a:defRPr>
            </a:lvl5pPr>
            <a:lvl6pPr>
              <a:defRPr sz="1800"/>
            </a:lvl6pPr>
            <a:lvl7pPr>
              <a:defRPr sz="1800"/>
            </a:lvl7pPr>
            <a:lvl8pPr>
              <a:defRPr sz="1800"/>
            </a:lvl8pPr>
            <a:lvl9pPr>
              <a:defRPr sz="1800"/>
            </a:lvl9pPr>
          </a:lstStyle>
          <a:p>
            <a:pPr>
              <a:buClr>
                <a:srgbClr val="065FA6"/>
              </a:buClr>
              <a:buFont typeface="Rockwell Std" pitchFamily="18" charset="0"/>
              <a:buChar char="»"/>
            </a:pPr>
            <a:r>
              <a:rPr lang="fr-BE" b="1" dirty="0">
                <a:solidFill>
                  <a:srgbClr val="065FA6"/>
                </a:solidFill>
                <a:latin typeface="Rockwell Std" pitchFamily="18" charset="0"/>
              </a:rPr>
              <a:t> Paragraphe 1</a:t>
            </a:r>
          </a:p>
          <a:p>
            <a:pPr lvl="2"/>
            <a:r>
              <a:rPr lang="en-US" dirty="0"/>
              <a:t>Third level</a:t>
            </a:r>
          </a:p>
        </p:txBody>
      </p:sp>
      <p:sp>
        <p:nvSpPr>
          <p:cNvPr id="6" name="Content Placeholder 2"/>
          <p:cNvSpPr>
            <a:spLocks noGrp="1"/>
          </p:cNvSpPr>
          <p:nvPr>
            <p:ph sz="half" idx="11" hasCustomPrompt="1"/>
          </p:nvPr>
        </p:nvSpPr>
        <p:spPr>
          <a:xfrm>
            <a:off x="428596" y="142852"/>
            <a:ext cx="7215238" cy="571504"/>
          </a:xfrm>
          <a:prstGeom prst="rect">
            <a:avLst/>
          </a:prstGeom>
        </p:spPr>
        <p:txBody>
          <a:bodyPr/>
          <a:lstStyle>
            <a:lvl1pPr>
              <a:buClr>
                <a:srgbClr val="065FA6"/>
              </a:buClr>
              <a:buFont typeface="Arial" pitchFamily="34" charset="0"/>
              <a:buNone/>
              <a:defRPr sz="1800" baseline="0"/>
            </a:lvl1pPr>
            <a:lvl2pPr>
              <a:defRPr sz="2400"/>
            </a:lvl2pPr>
            <a:lvl3pPr>
              <a:defRPr sz="1600" b="0" i="0" baseline="0">
                <a:solidFill>
                  <a:schemeClr val="bg1">
                    <a:lumMod val="50000"/>
                  </a:schemeClr>
                </a:solidFill>
                <a:latin typeface="Calibri" pitchFamily="34" charset="0"/>
              </a:defRPr>
            </a:lvl3pPr>
            <a:lvl4pPr>
              <a:defRPr sz="1600" b="0" i="0" baseline="0">
                <a:solidFill>
                  <a:schemeClr val="bg1">
                    <a:lumMod val="50000"/>
                  </a:schemeClr>
                </a:solidFill>
                <a:latin typeface="Calibri" pitchFamily="34" charset="0"/>
              </a:defRPr>
            </a:lvl4pPr>
            <a:lvl5pPr>
              <a:defRPr sz="1600" b="0" i="0" baseline="0">
                <a:solidFill>
                  <a:schemeClr val="bg1">
                    <a:lumMod val="50000"/>
                  </a:schemeClr>
                </a:solidFill>
                <a:latin typeface="Calibri" pitchFamily="34" charset="0"/>
              </a:defRPr>
            </a:lvl5pPr>
            <a:lvl6pPr>
              <a:defRPr sz="1800"/>
            </a:lvl6pPr>
            <a:lvl7pPr>
              <a:defRPr sz="1800"/>
            </a:lvl7pPr>
            <a:lvl8pPr>
              <a:defRPr sz="1800"/>
            </a:lvl8pPr>
            <a:lvl9pPr>
              <a:defRPr sz="1800"/>
            </a:lvl9pPr>
          </a:lstStyle>
          <a:p>
            <a:pPr fontAlgn="auto">
              <a:spcBef>
                <a:spcPts val="0"/>
              </a:spcBef>
              <a:spcAft>
                <a:spcPts val="0"/>
              </a:spcAft>
              <a:defRPr/>
            </a:pPr>
            <a:r>
              <a:rPr lang="fr-BE" sz="2800" b="1" cap="all" dirty="0" err="1">
                <a:solidFill>
                  <a:srgbClr val="002060"/>
                </a:solidFill>
                <a:latin typeface="Rockwell Std" pitchFamily="18" charset="0"/>
              </a:rPr>
              <a:t>Title</a:t>
            </a:r>
            <a:r>
              <a:rPr lang="fr-BE" sz="2800" b="1" cap="all" dirty="0">
                <a:solidFill>
                  <a:srgbClr val="002060"/>
                </a:solidFill>
                <a:latin typeface="Rockwell Std" pitchFamily="18" charset="0"/>
              </a:rPr>
              <a:t> </a:t>
            </a:r>
            <a:r>
              <a:rPr lang="fr-BE" sz="2800" b="1" dirty="0" err="1">
                <a:solidFill>
                  <a:srgbClr val="0073B6"/>
                </a:solidFill>
                <a:latin typeface="Rockwell Std" pitchFamily="18" charset="0"/>
              </a:rPr>
              <a:t>Layout</a:t>
            </a:r>
            <a:endParaRPr lang="en-US" sz="2800" b="1" dirty="0">
              <a:solidFill>
                <a:srgbClr val="0073B6"/>
              </a:solidFill>
              <a:latin typeface="Rockwell Std" pitchFamily="18" charset="0"/>
            </a:endParaRPr>
          </a:p>
        </p:txBody>
      </p:sp>
      <p:sp>
        <p:nvSpPr>
          <p:cNvPr id="10" name="Content Placeholder 2"/>
          <p:cNvSpPr>
            <a:spLocks noGrp="1"/>
          </p:cNvSpPr>
          <p:nvPr>
            <p:ph sz="half" idx="12" hasCustomPrompt="1"/>
          </p:nvPr>
        </p:nvSpPr>
        <p:spPr>
          <a:xfrm>
            <a:off x="428596" y="1142984"/>
            <a:ext cx="8143932" cy="571504"/>
          </a:xfrm>
          <a:prstGeom prst="rect">
            <a:avLst/>
          </a:prstGeom>
        </p:spPr>
        <p:txBody>
          <a:bodyPr/>
          <a:lstStyle>
            <a:lvl1pPr>
              <a:buClr>
                <a:srgbClr val="065FA6"/>
              </a:buClr>
              <a:buFont typeface="Arial" pitchFamily="34" charset="0"/>
              <a:buNone/>
              <a:defRPr sz="2800" baseline="0"/>
            </a:lvl1pPr>
            <a:lvl2pPr>
              <a:defRPr sz="2400"/>
            </a:lvl2pPr>
            <a:lvl3pPr>
              <a:defRPr sz="1600" b="0" i="0" baseline="0">
                <a:solidFill>
                  <a:schemeClr val="bg1">
                    <a:lumMod val="50000"/>
                  </a:schemeClr>
                </a:solidFill>
                <a:latin typeface="Calibri" pitchFamily="34" charset="0"/>
              </a:defRPr>
            </a:lvl3pPr>
            <a:lvl4pPr>
              <a:defRPr sz="1600" b="0" i="0" baseline="0">
                <a:solidFill>
                  <a:schemeClr val="bg1">
                    <a:lumMod val="50000"/>
                  </a:schemeClr>
                </a:solidFill>
                <a:latin typeface="Calibri" pitchFamily="34" charset="0"/>
              </a:defRPr>
            </a:lvl4pPr>
            <a:lvl5pPr>
              <a:defRPr sz="1600" b="0" i="0" baseline="0">
                <a:solidFill>
                  <a:schemeClr val="bg1">
                    <a:lumMod val="50000"/>
                  </a:schemeClr>
                </a:solidFill>
                <a:latin typeface="Calibri" pitchFamily="34" charset="0"/>
              </a:defRPr>
            </a:lvl5pPr>
            <a:lvl6pPr>
              <a:defRPr sz="1800"/>
            </a:lvl6pPr>
            <a:lvl7pPr>
              <a:defRPr sz="1800"/>
            </a:lvl7pPr>
            <a:lvl8pPr>
              <a:defRPr sz="1800"/>
            </a:lvl8pPr>
            <a:lvl9pPr>
              <a:defRPr sz="1800"/>
            </a:lvl9pPr>
          </a:lstStyle>
          <a:p>
            <a:pPr fontAlgn="auto">
              <a:spcBef>
                <a:spcPts val="0"/>
              </a:spcBef>
              <a:spcAft>
                <a:spcPts val="0"/>
              </a:spcAft>
              <a:defRPr/>
            </a:pPr>
            <a:r>
              <a:rPr lang="fr-BE" sz="2400" b="1" dirty="0">
                <a:solidFill>
                  <a:srgbClr val="002060"/>
                </a:solidFill>
                <a:latin typeface="Rockwell Std" pitchFamily="18" charset="0"/>
              </a:rPr>
              <a:t>TITLE</a:t>
            </a:r>
            <a:endParaRPr lang="en-US" sz="2800" b="1" dirty="0">
              <a:solidFill>
                <a:srgbClr val="0073B6"/>
              </a:solidFill>
              <a:latin typeface="Rockwell Std"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42984"/>
            <a:ext cx="4038600" cy="4983179"/>
          </a:xfrm>
          <a:prstGeom prst="rect">
            <a:avLst/>
          </a:prstGeo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5" name="Content Placeholder 2"/>
          <p:cNvSpPr>
            <a:spLocks noGrp="1"/>
          </p:cNvSpPr>
          <p:nvPr>
            <p:ph sz="half" idx="10" hasCustomPrompt="1"/>
          </p:nvPr>
        </p:nvSpPr>
        <p:spPr>
          <a:xfrm>
            <a:off x="4786314" y="1142984"/>
            <a:ext cx="3786214" cy="4983179"/>
          </a:xfrm>
          <a:prstGeom prst="rect">
            <a:avLst/>
          </a:prstGeom>
        </p:spPr>
        <p:txBody>
          <a:bodyPr/>
          <a:lstStyle>
            <a:lvl1pPr>
              <a:buClr>
                <a:srgbClr val="065FA6"/>
              </a:buClr>
              <a:buFont typeface="Arial" pitchFamily="34" charset="0"/>
              <a:buNone/>
              <a:defRPr sz="1800" baseline="0"/>
            </a:lvl1pPr>
            <a:lvl2pPr>
              <a:defRPr sz="2400"/>
            </a:lvl2pPr>
            <a:lvl3pPr>
              <a:defRPr sz="1600" b="0" i="0" baseline="0">
                <a:solidFill>
                  <a:schemeClr val="bg1">
                    <a:lumMod val="50000"/>
                  </a:schemeClr>
                </a:solidFill>
                <a:latin typeface="Calibri" pitchFamily="34" charset="0"/>
              </a:defRPr>
            </a:lvl3pPr>
            <a:lvl4pPr>
              <a:defRPr sz="1600" b="0" i="0" baseline="0">
                <a:solidFill>
                  <a:schemeClr val="bg1">
                    <a:lumMod val="50000"/>
                  </a:schemeClr>
                </a:solidFill>
                <a:latin typeface="Calibri" pitchFamily="34" charset="0"/>
              </a:defRPr>
            </a:lvl4pPr>
            <a:lvl5pPr>
              <a:defRPr sz="1600" b="0" i="0" baseline="0">
                <a:solidFill>
                  <a:schemeClr val="bg1">
                    <a:lumMod val="50000"/>
                  </a:schemeClr>
                </a:solidFill>
                <a:latin typeface="Calibri" pitchFamily="34" charset="0"/>
              </a:defRPr>
            </a:lvl5pPr>
            <a:lvl6pPr>
              <a:defRPr sz="1800"/>
            </a:lvl6pPr>
            <a:lvl7pPr>
              <a:defRPr sz="1800"/>
            </a:lvl7pPr>
            <a:lvl8pPr>
              <a:defRPr sz="1800"/>
            </a:lvl8pPr>
            <a:lvl9pPr>
              <a:defRPr sz="1800"/>
            </a:lvl9pPr>
          </a:lstStyle>
          <a:p>
            <a:pPr>
              <a:buClr>
                <a:srgbClr val="065FA6"/>
              </a:buClr>
              <a:buFont typeface="Rockwell Std" pitchFamily="18" charset="0"/>
              <a:buChar char="»"/>
            </a:pPr>
            <a:r>
              <a:rPr lang="fr-BE" b="1" dirty="0">
                <a:solidFill>
                  <a:srgbClr val="065FA6"/>
                </a:solidFill>
                <a:latin typeface="Rockwell Std" pitchFamily="18" charset="0"/>
              </a:rPr>
              <a:t> Paragraphe 1</a:t>
            </a:r>
          </a:p>
          <a:p>
            <a:pPr lvl="2"/>
            <a:r>
              <a:rPr lang="en-US" dirty="0"/>
              <a:t>Third level</a:t>
            </a:r>
          </a:p>
        </p:txBody>
      </p:sp>
      <p:sp>
        <p:nvSpPr>
          <p:cNvPr id="6" name="Content Placeholder 2"/>
          <p:cNvSpPr>
            <a:spLocks noGrp="1"/>
          </p:cNvSpPr>
          <p:nvPr>
            <p:ph sz="half" idx="11" hasCustomPrompt="1"/>
          </p:nvPr>
        </p:nvSpPr>
        <p:spPr>
          <a:xfrm>
            <a:off x="428596" y="142852"/>
            <a:ext cx="7215238" cy="571504"/>
          </a:xfrm>
          <a:prstGeom prst="rect">
            <a:avLst/>
          </a:prstGeom>
        </p:spPr>
        <p:txBody>
          <a:bodyPr/>
          <a:lstStyle>
            <a:lvl1pPr>
              <a:buClr>
                <a:srgbClr val="065FA6"/>
              </a:buClr>
              <a:buFont typeface="Arial" pitchFamily="34" charset="0"/>
              <a:buNone/>
              <a:defRPr sz="1800" baseline="0"/>
            </a:lvl1pPr>
            <a:lvl2pPr>
              <a:defRPr sz="2400"/>
            </a:lvl2pPr>
            <a:lvl3pPr>
              <a:defRPr sz="1600" b="0" i="0" baseline="0">
                <a:solidFill>
                  <a:schemeClr val="bg1">
                    <a:lumMod val="50000"/>
                  </a:schemeClr>
                </a:solidFill>
                <a:latin typeface="Calibri" pitchFamily="34" charset="0"/>
              </a:defRPr>
            </a:lvl3pPr>
            <a:lvl4pPr>
              <a:defRPr sz="1600" b="0" i="0" baseline="0">
                <a:solidFill>
                  <a:schemeClr val="bg1">
                    <a:lumMod val="50000"/>
                  </a:schemeClr>
                </a:solidFill>
                <a:latin typeface="Calibri" pitchFamily="34" charset="0"/>
              </a:defRPr>
            </a:lvl4pPr>
            <a:lvl5pPr>
              <a:defRPr sz="1600" b="0" i="0" baseline="0">
                <a:solidFill>
                  <a:schemeClr val="bg1">
                    <a:lumMod val="50000"/>
                  </a:schemeClr>
                </a:solidFill>
                <a:latin typeface="Calibri" pitchFamily="34" charset="0"/>
              </a:defRPr>
            </a:lvl5pPr>
            <a:lvl6pPr>
              <a:defRPr sz="1800"/>
            </a:lvl6pPr>
            <a:lvl7pPr>
              <a:defRPr sz="1800"/>
            </a:lvl7pPr>
            <a:lvl8pPr>
              <a:defRPr sz="1800"/>
            </a:lvl8pPr>
            <a:lvl9pPr>
              <a:defRPr sz="1800"/>
            </a:lvl9pPr>
          </a:lstStyle>
          <a:p>
            <a:pPr fontAlgn="auto">
              <a:spcBef>
                <a:spcPts val="0"/>
              </a:spcBef>
              <a:spcAft>
                <a:spcPts val="0"/>
              </a:spcAft>
              <a:defRPr/>
            </a:pPr>
            <a:r>
              <a:rPr lang="fr-BE" sz="2800" b="1" cap="all" dirty="0" err="1">
                <a:solidFill>
                  <a:srgbClr val="002060"/>
                </a:solidFill>
                <a:latin typeface="Rockwell Std" pitchFamily="18" charset="0"/>
              </a:rPr>
              <a:t>Title</a:t>
            </a:r>
            <a:r>
              <a:rPr lang="fr-BE" sz="2800" b="1" cap="all" dirty="0">
                <a:solidFill>
                  <a:srgbClr val="002060"/>
                </a:solidFill>
                <a:latin typeface="Rockwell Std" pitchFamily="18" charset="0"/>
              </a:rPr>
              <a:t> </a:t>
            </a:r>
            <a:r>
              <a:rPr lang="fr-BE" sz="2800" b="1" dirty="0" err="1">
                <a:solidFill>
                  <a:srgbClr val="0073B6"/>
                </a:solidFill>
                <a:latin typeface="Rockwell Std" pitchFamily="18" charset="0"/>
              </a:rPr>
              <a:t>Layout</a:t>
            </a:r>
            <a:endParaRPr lang="en-US" sz="2800" b="1" dirty="0">
              <a:solidFill>
                <a:srgbClr val="0073B6"/>
              </a:solidFill>
              <a:latin typeface="Rockwell Std"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her content">
    <p:spTree>
      <p:nvGrpSpPr>
        <p:cNvPr id="1" name=""/>
        <p:cNvGrpSpPr/>
        <p:nvPr/>
      </p:nvGrpSpPr>
      <p:grpSpPr>
        <a:xfrm>
          <a:off x="0" y="0"/>
          <a:ext cx="0" cy="0"/>
          <a:chOff x="0" y="0"/>
          <a:chExt cx="0" cy="0"/>
        </a:xfrm>
      </p:grpSpPr>
      <p:sp>
        <p:nvSpPr>
          <p:cNvPr id="8" name="Content Placeholder 2"/>
          <p:cNvSpPr>
            <a:spLocks noGrp="1"/>
          </p:cNvSpPr>
          <p:nvPr>
            <p:ph sz="half" idx="1" hasCustomPrompt="1"/>
          </p:nvPr>
        </p:nvSpPr>
        <p:spPr>
          <a:xfrm>
            <a:off x="428596" y="1714488"/>
            <a:ext cx="8143932" cy="4411675"/>
          </a:xfrm>
          <a:prstGeom prst="rect">
            <a:avLst/>
          </a:prstGeom>
        </p:spPr>
        <p:txBody>
          <a:bodyPr/>
          <a:lstStyle>
            <a:lvl1pPr>
              <a:buClr>
                <a:srgbClr val="065FA6"/>
              </a:buClr>
              <a:buFont typeface="Arial" pitchFamily="34" charset="0"/>
              <a:buNone/>
              <a:defRPr lang="fr-BE" sz="1600" baseline="0" dirty="0" smtClean="0">
                <a:solidFill>
                  <a:schemeClr val="bg1">
                    <a:lumMod val="50000"/>
                  </a:schemeClr>
                </a:solidFill>
                <a:latin typeface="+mn-lt"/>
              </a:defRPr>
            </a:lvl1pPr>
            <a:lvl2pPr>
              <a:defRPr sz="2400"/>
            </a:lvl2pPr>
            <a:lvl3pPr>
              <a:buNone/>
              <a:defRPr sz="1600" b="0" i="0" baseline="0">
                <a:solidFill>
                  <a:schemeClr val="bg1">
                    <a:lumMod val="50000"/>
                  </a:schemeClr>
                </a:solidFill>
                <a:latin typeface="Calibri" pitchFamily="34" charset="0"/>
              </a:defRPr>
            </a:lvl3pPr>
            <a:lvl4pPr>
              <a:defRPr sz="1600" b="0" i="0" baseline="0">
                <a:solidFill>
                  <a:schemeClr val="bg1">
                    <a:lumMod val="50000"/>
                  </a:schemeClr>
                </a:solidFill>
                <a:latin typeface="Calibri" pitchFamily="34" charset="0"/>
              </a:defRPr>
            </a:lvl4pPr>
            <a:lvl5pPr>
              <a:defRPr sz="1600" b="0" i="0" baseline="0">
                <a:solidFill>
                  <a:schemeClr val="bg1">
                    <a:lumMod val="50000"/>
                  </a:schemeClr>
                </a:solidFill>
                <a:latin typeface="Calibri" pitchFamily="34" charset="0"/>
              </a:defRPr>
            </a:lvl5pPr>
            <a:lvl6pPr>
              <a:defRPr sz="1800"/>
            </a:lvl6pPr>
            <a:lvl7pPr>
              <a:defRPr sz="1800"/>
            </a:lvl7pPr>
            <a:lvl8pPr>
              <a:defRPr sz="1800"/>
            </a:lvl8pPr>
            <a:lvl9pPr>
              <a:defRPr sz="1800"/>
            </a:lvl9pPr>
          </a:lstStyle>
          <a:p>
            <a:pPr>
              <a:buClr>
                <a:srgbClr val="065FA6"/>
              </a:buClr>
              <a:buFont typeface="Rockwell Std" pitchFamily="18" charset="0"/>
              <a:buChar char="»"/>
            </a:pPr>
            <a:r>
              <a:rPr lang="fr-BE" b="1" dirty="0">
                <a:solidFill>
                  <a:srgbClr val="065FA6"/>
                </a:solidFill>
                <a:latin typeface="Rockwell Std" pitchFamily="18" charset="0"/>
              </a:rPr>
              <a:t>Paragraphe 2</a:t>
            </a:r>
          </a:p>
          <a:p>
            <a:pPr>
              <a:buClr>
                <a:srgbClr val="065FA6"/>
              </a:buClr>
            </a:pPr>
            <a:r>
              <a:rPr lang="fr-BE" sz="1600" dirty="0">
                <a:solidFill>
                  <a:schemeClr val="bg1">
                    <a:lumMod val="50000"/>
                  </a:schemeClr>
                </a:solidFill>
                <a:latin typeface="+mj-lt"/>
              </a:rPr>
              <a:t>	Lorem </a:t>
            </a:r>
            <a:r>
              <a:rPr lang="fr-BE" sz="1600" dirty="0" err="1">
                <a:solidFill>
                  <a:schemeClr val="bg1">
                    <a:lumMod val="50000"/>
                  </a:schemeClr>
                </a:solidFill>
                <a:latin typeface="+mj-lt"/>
              </a:rPr>
              <a:t>ipsum</a:t>
            </a:r>
            <a:r>
              <a:rPr lang="fr-BE" sz="1600" dirty="0">
                <a:solidFill>
                  <a:schemeClr val="bg1">
                    <a:lumMod val="50000"/>
                  </a:schemeClr>
                </a:solidFill>
                <a:latin typeface="+mj-lt"/>
              </a:rPr>
              <a:t>, </a:t>
            </a:r>
            <a:r>
              <a:rPr lang="fr-BE" sz="1600" dirty="0" err="1">
                <a:solidFill>
                  <a:schemeClr val="bg1">
                    <a:lumMod val="50000"/>
                  </a:schemeClr>
                </a:solidFill>
                <a:latin typeface="+mj-lt"/>
              </a:rPr>
              <a:t>dolor</a:t>
            </a:r>
            <a:r>
              <a:rPr lang="fr-BE" sz="1600" dirty="0">
                <a:solidFill>
                  <a:schemeClr val="bg1">
                    <a:lumMod val="50000"/>
                  </a:schemeClr>
                </a:solidFill>
                <a:latin typeface="+mj-lt"/>
              </a:rPr>
              <a:t> </a:t>
            </a:r>
            <a:r>
              <a:rPr lang="fr-BE" sz="1600" dirty="0" err="1">
                <a:solidFill>
                  <a:schemeClr val="bg1">
                    <a:lumMod val="50000"/>
                  </a:schemeClr>
                </a:solidFill>
                <a:latin typeface="+mj-lt"/>
              </a:rPr>
              <a:t>sit</a:t>
            </a:r>
            <a:r>
              <a:rPr lang="fr-BE" sz="1600" dirty="0">
                <a:solidFill>
                  <a:schemeClr val="bg1">
                    <a:lumMod val="50000"/>
                  </a:schemeClr>
                </a:solidFill>
                <a:latin typeface="+mj-lt"/>
              </a:rPr>
              <a:t> </a:t>
            </a:r>
            <a:r>
              <a:rPr lang="fr-BE" sz="1600" dirty="0" err="1">
                <a:solidFill>
                  <a:schemeClr val="bg1">
                    <a:lumMod val="50000"/>
                  </a:schemeClr>
                </a:solidFill>
                <a:latin typeface="+mj-lt"/>
              </a:rPr>
              <a:t>amet</a:t>
            </a:r>
            <a:endParaRPr lang="fr-BE" sz="1600" dirty="0">
              <a:solidFill>
                <a:schemeClr val="bg1">
                  <a:lumMod val="50000"/>
                </a:schemeClr>
              </a:solidFill>
              <a:latin typeface="+mj-lt"/>
            </a:endParaRPr>
          </a:p>
        </p:txBody>
      </p:sp>
      <p:sp>
        <p:nvSpPr>
          <p:cNvPr id="7" name="Content Placeholder 2"/>
          <p:cNvSpPr>
            <a:spLocks noGrp="1"/>
          </p:cNvSpPr>
          <p:nvPr>
            <p:ph sz="half" idx="11" hasCustomPrompt="1"/>
          </p:nvPr>
        </p:nvSpPr>
        <p:spPr>
          <a:xfrm>
            <a:off x="428596" y="142852"/>
            <a:ext cx="7215238" cy="571504"/>
          </a:xfrm>
          <a:prstGeom prst="rect">
            <a:avLst/>
          </a:prstGeom>
        </p:spPr>
        <p:txBody>
          <a:bodyPr/>
          <a:lstStyle>
            <a:lvl1pPr>
              <a:buClr>
                <a:srgbClr val="065FA6"/>
              </a:buClr>
              <a:buFont typeface="Arial" pitchFamily="34" charset="0"/>
              <a:buNone/>
              <a:defRPr sz="1800" baseline="0"/>
            </a:lvl1pPr>
            <a:lvl2pPr>
              <a:defRPr sz="2400"/>
            </a:lvl2pPr>
            <a:lvl3pPr>
              <a:defRPr sz="1600" b="0" i="0" baseline="0">
                <a:solidFill>
                  <a:schemeClr val="bg1">
                    <a:lumMod val="50000"/>
                  </a:schemeClr>
                </a:solidFill>
                <a:latin typeface="Calibri" pitchFamily="34" charset="0"/>
              </a:defRPr>
            </a:lvl3pPr>
            <a:lvl4pPr>
              <a:defRPr sz="1600" b="0" i="0" baseline="0">
                <a:solidFill>
                  <a:schemeClr val="bg1">
                    <a:lumMod val="50000"/>
                  </a:schemeClr>
                </a:solidFill>
                <a:latin typeface="Calibri" pitchFamily="34" charset="0"/>
              </a:defRPr>
            </a:lvl4pPr>
            <a:lvl5pPr>
              <a:defRPr sz="1600" b="0" i="0" baseline="0">
                <a:solidFill>
                  <a:schemeClr val="bg1">
                    <a:lumMod val="50000"/>
                  </a:schemeClr>
                </a:solidFill>
                <a:latin typeface="Calibri" pitchFamily="34" charset="0"/>
              </a:defRPr>
            </a:lvl5pPr>
            <a:lvl6pPr>
              <a:defRPr sz="1800"/>
            </a:lvl6pPr>
            <a:lvl7pPr>
              <a:defRPr sz="1800"/>
            </a:lvl7pPr>
            <a:lvl8pPr>
              <a:defRPr sz="1800"/>
            </a:lvl8pPr>
            <a:lvl9pPr>
              <a:defRPr sz="1800"/>
            </a:lvl9pPr>
          </a:lstStyle>
          <a:p>
            <a:pPr fontAlgn="auto">
              <a:spcBef>
                <a:spcPts val="0"/>
              </a:spcBef>
              <a:spcAft>
                <a:spcPts val="0"/>
              </a:spcAft>
              <a:defRPr/>
            </a:pPr>
            <a:r>
              <a:rPr lang="fr-BE" sz="2800" b="1" cap="all" dirty="0" err="1">
                <a:solidFill>
                  <a:srgbClr val="002060"/>
                </a:solidFill>
                <a:latin typeface="Rockwell Std" pitchFamily="18" charset="0"/>
              </a:rPr>
              <a:t>Title</a:t>
            </a:r>
            <a:r>
              <a:rPr lang="fr-BE" sz="2800" b="1" cap="all" dirty="0">
                <a:solidFill>
                  <a:srgbClr val="002060"/>
                </a:solidFill>
                <a:latin typeface="Rockwell Std" pitchFamily="18" charset="0"/>
              </a:rPr>
              <a:t> </a:t>
            </a:r>
            <a:r>
              <a:rPr lang="fr-BE" sz="2800" b="1" dirty="0" err="1">
                <a:solidFill>
                  <a:srgbClr val="0073B6"/>
                </a:solidFill>
                <a:latin typeface="Rockwell Std" pitchFamily="18" charset="0"/>
              </a:rPr>
              <a:t>Layout</a:t>
            </a:r>
            <a:endParaRPr lang="en-US" sz="2800" b="1" dirty="0">
              <a:solidFill>
                <a:srgbClr val="0073B6"/>
              </a:solidFill>
              <a:latin typeface="Rockwell Std" pitchFamily="18" charset="0"/>
            </a:endParaRPr>
          </a:p>
        </p:txBody>
      </p:sp>
      <p:sp>
        <p:nvSpPr>
          <p:cNvPr id="10" name="Content Placeholder 2"/>
          <p:cNvSpPr>
            <a:spLocks noGrp="1"/>
          </p:cNvSpPr>
          <p:nvPr>
            <p:ph sz="half" idx="12" hasCustomPrompt="1"/>
          </p:nvPr>
        </p:nvSpPr>
        <p:spPr>
          <a:xfrm>
            <a:off x="428596" y="1142984"/>
            <a:ext cx="8143932" cy="571504"/>
          </a:xfrm>
          <a:prstGeom prst="rect">
            <a:avLst/>
          </a:prstGeom>
        </p:spPr>
        <p:txBody>
          <a:bodyPr/>
          <a:lstStyle>
            <a:lvl1pPr>
              <a:buClr>
                <a:srgbClr val="065FA6"/>
              </a:buClr>
              <a:buFont typeface="Arial" pitchFamily="34" charset="0"/>
              <a:buNone/>
              <a:defRPr sz="2800" cap="all" baseline="0"/>
            </a:lvl1pPr>
            <a:lvl2pPr>
              <a:defRPr sz="2400"/>
            </a:lvl2pPr>
            <a:lvl3pPr>
              <a:defRPr sz="1600" b="0" i="0" baseline="0">
                <a:solidFill>
                  <a:schemeClr val="bg1">
                    <a:lumMod val="50000"/>
                  </a:schemeClr>
                </a:solidFill>
                <a:latin typeface="Calibri" pitchFamily="34" charset="0"/>
              </a:defRPr>
            </a:lvl3pPr>
            <a:lvl4pPr>
              <a:defRPr sz="1600" b="0" i="0" baseline="0">
                <a:solidFill>
                  <a:schemeClr val="bg1">
                    <a:lumMod val="50000"/>
                  </a:schemeClr>
                </a:solidFill>
                <a:latin typeface="Calibri" pitchFamily="34" charset="0"/>
              </a:defRPr>
            </a:lvl4pPr>
            <a:lvl5pPr>
              <a:defRPr sz="1600" b="0" i="0" baseline="0">
                <a:solidFill>
                  <a:schemeClr val="bg1">
                    <a:lumMod val="50000"/>
                  </a:schemeClr>
                </a:solidFill>
                <a:latin typeface="Calibri" pitchFamily="34" charset="0"/>
              </a:defRPr>
            </a:lvl5pPr>
            <a:lvl6pPr>
              <a:defRPr sz="1800"/>
            </a:lvl6pPr>
            <a:lvl7pPr>
              <a:defRPr sz="1800"/>
            </a:lvl7pPr>
            <a:lvl8pPr>
              <a:defRPr sz="1800"/>
            </a:lvl8pPr>
            <a:lvl9pPr>
              <a:defRPr sz="1800"/>
            </a:lvl9pPr>
          </a:lstStyle>
          <a:p>
            <a:pPr fontAlgn="auto">
              <a:spcBef>
                <a:spcPts val="0"/>
              </a:spcBef>
              <a:spcAft>
                <a:spcPts val="0"/>
              </a:spcAft>
              <a:defRPr/>
            </a:pPr>
            <a:r>
              <a:rPr lang="fr-BE" sz="2400" b="1" dirty="0">
                <a:solidFill>
                  <a:srgbClr val="002060"/>
                </a:solidFill>
                <a:latin typeface="Rockwell Std" pitchFamily="18" charset="0"/>
              </a:rPr>
              <a:t>TITLE</a:t>
            </a:r>
            <a:endParaRPr lang="en-US" sz="2800" b="1" dirty="0">
              <a:solidFill>
                <a:srgbClr val="0073B6"/>
              </a:solidFill>
              <a:latin typeface="Rockwell Std"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or Thank you slide">
    <p:spTree>
      <p:nvGrpSpPr>
        <p:cNvPr id="1" name=""/>
        <p:cNvGrpSpPr/>
        <p:nvPr/>
      </p:nvGrpSpPr>
      <p:grpSpPr>
        <a:xfrm>
          <a:off x="0" y="0"/>
          <a:ext cx="0" cy="0"/>
          <a:chOff x="0" y="0"/>
          <a:chExt cx="0" cy="0"/>
        </a:xfrm>
      </p:grpSpPr>
      <p:pic>
        <p:nvPicPr>
          <p:cNvPr id="17" name="Picture 3" descr="C:\Users\Zilvinas\Desktop\EPF Template 2013\powerpoint\EPF-PPT-back-fixed.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1" y="-1"/>
            <a:ext cx="9253441" cy="69393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a:xfrm>
            <a:off x="1115616" y="2924944"/>
            <a:ext cx="3672408" cy="1200329"/>
          </a:xfrm>
          <a:prstGeom prst="rect">
            <a:avLst/>
          </a:prstGeom>
          <a:noFill/>
        </p:spPr>
        <p:txBody>
          <a:bodyPr wrap="square" rtlCol="0">
            <a:spAutoFit/>
          </a:bodyPr>
          <a:lstStyle/>
          <a:p>
            <a:r>
              <a:rPr lang="en-GB" sz="2400" dirty="0">
                <a:solidFill>
                  <a:schemeClr val="bg1"/>
                </a:solidFill>
                <a:latin typeface="+mj-lt"/>
                <a:cs typeface="Calibri" pitchFamily="34" charset="0"/>
              </a:rPr>
              <a:t>/europeanpatientsforum</a:t>
            </a:r>
          </a:p>
          <a:p>
            <a:endParaRPr lang="en-GB" sz="2400" dirty="0">
              <a:solidFill>
                <a:schemeClr val="bg1"/>
              </a:solidFill>
              <a:latin typeface="+mj-lt"/>
              <a:cs typeface="Calibri" pitchFamily="34" charset="0"/>
            </a:endParaRPr>
          </a:p>
          <a:p>
            <a:r>
              <a:rPr lang="en-GB" sz="2400" dirty="0">
                <a:solidFill>
                  <a:schemeClr val="bg1"/>
                </a:solidFill>
                <a:latin typeface="+mj-lt"/>
                <a:cs typeface="Calibri" pitchFamily="34" charset="0"/>
              </a:rPr>
              <a:t>/eupatientsforum</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6936" y="2882762"/>
            <a:ext cx="532838" cy="522431"/>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621" y="3666189"/>
            <a:ext cx="516153" cy="504056"/>
          </a:xfrm>
          <a:prstGeom prst="rect">
            <a:avLst/>
          </a:prstGeom>
        </p:spPr>
      </p:pic>
      <p:pic>
        <p:nvPicPr>
          <p:cNvPr id="21" name="Picture 5"/>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5508104" y="2894159"/>
            <a:ext cx="504056" cy="49963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userDrawn="1"/>
        </p:nvSpPr>
        <p:spPr>
          <a:xfrm>
            <a:off x="0" y="4365104"/>
            <a:ext cx="9252520" cy="1200329"/>
          </a:xfrm>
          <a:prstGeom prst="rect">
            <a:avLst/>
          </a:prstGeom>
          <a:noFill/>
        </p:spPr>
        <p:txBody>
          <a:bodyPr wrap="square" rtlCol="0">
            <a:spAutoFit/>
          </a:bodyPr>
          <a:lstStyle/>
          <a:p>
            <a:pPr algn="ctr">
              <a:spcBef>
                <a:spcPts val="0"/>
              </a:spcBef>
            </a:pPr>
            <a:r>
              <a:rPr lang="fr-BE" sz="2400" b="1" kern="1200" dirty="0">
                <a:solidFill>
                  <a:schemeClr val="bg1"/>
                </a:solidFill>
                <a:latin typeface="+mn-lt"/>
                <a:ea typeface="+mn-ea"/>
                <a:cs typeface="+mn-cs"/>
              </a:rPr>
              <a:t>More information</a:t>
            </a:r>
          </a:p>
          <a:p>
            <a:pPr algn="ctr">
              <a:spcBef>
                <a:spcPts val="0"/>
              </a:spcBef>
            </a:pPr>
            <a:r>
              <a:rPr lang="fr-BE" sz="2400" kern="1200" dirty="0">
                <a:solidFill>
                  <a:schemeClr val="bg1"/>
                </a:solidFill>
                <a:uFill>
                  <a:solidFill>
                    <a:schemeClr val="bg1"/>
                  </a:solidFill>
                </a:uFill>
                <a:latin typeface="+mn-lt"/>
                <a:ea typeface="+mn-ea"/>
                <a:cs typeface="+mn-cs"/>
              </a:rPr>
              <a:t>www.eu-patient.eu</a:t>
            </a:r>
          </a:p>
          <a:p>
            <a:pPr algn="ctr">
              <a:spcBef>
                <a:spcPts val="0"/>
              </a:spcBef>
            </a:pPr>
            <a:r>
              <a:rPr lang="fr-BE" sz="2400" kern="1200" dirty="0">
                <a:solidFill>
                  <a:schemeClr val="bg1"/>
                </a:solidFill>
                <a:uFill>
                  <a:solidFill>
                    <a:schemeClr val="bg1"/>
                  </a:solidFill>
                </a:uFill>
                <a:latin typeface="+mn-lt"/>
                <a:ea typeface="+mn-ea"/>
                <a:cs typeface="+mn-cs"/>
              </a:rPr>
              <a:t>info@eu-patient.eu</a:t>
            </a:r>
            <a:endParaRPr lang="fr-FR" sz="2400" kern="1200" dirty="0">
              <a:solidFill>
                <a:schemeClr val="tx1"/>
              </a:solidFill>
              <a:latin typeface="+mn-lt"/>
              <a:ea typeface="+mn-ea"/>
              <a:cs typeface="+mn-cs"/>
            </a:endParaRPr>
          </a:p>
        </p:txBody>
      </p:sp>
      <p:sp>
        <p:nvSpPr>
          <p:cNvPr id="26" name="TextBox 25"/>
          <p:cNvSpPr txBox="1"/>
          <p:nvPr userDrawn="1"/>
        </p:nvSpPr>
        <p:spPr>
          <a:xfrm>
            <a:off x="539552" y="1052736"/>
            <a:ext cx="8064896" cy="707886"/>
          </a:xfrm>
          <a:prstGeom prst="rect">
            <a:avLst/>
          </a:prstGeom>
          <a:noFill/>
        </p:spPr>
        <p:txBody>
          <a:bodyPr wrap="square" rtlCol="0">
            <a:spAutoFit/>
          </a:bodyPr>
          <a:lstStyle/>
          <a:p>
            <a:pPr marL="0" marR="0" indent="0" algn="ctr" defTabSz="914400" rtl="0" eaLnBrk="1" fontAlgn="base" latinLnBrk="0" hangingPunct="1">
              <a:lnSpc>
                <a:spcPct val="100000"/>
              </a:lnSpc>
              <a:spcBef>
                <a:spcPts val="0"/>
              </a:spcBef>
              <a:spcAft>
                <a:spcPct val="0"/>
              </a:spcAft>
              <a:buClrTx/>
              <a:buSzTx/>
              <a:buFontTx/>
              <a:buNone/>
              <a:tabLst/>
              <a:defRPr/>
            </a:pPr>
            <a:r>
              <a:rPr lang="fr-BE" sz="4000" b="1" kern="1200" dirty="0">
                <a:solidFill>
                  <a:schemeClr val="bg1"/>
                </a:solidFill>
                <a:latin typeface="+mj-lt"/>
                <a:ea typeface="+mn-ea"/>
                <a:cs typeface="+mn-cs"/>
              </a:rPr>
              <a:t>THANK YOU FOR YOUR ATTENTION!</a:t>
            </a:r>
            <a:endParaRPr lang="en-US" sz="4000" b="1" kern="1200" dirty="0">
              <a:solidFill>
                <a:schemeClr val="bg1"/>
              </a:solidFill>
              <a:latin typeface="+mj-lt"/>
              <a:ea typeface="+mn-ea"/>
              <a:cs typeface="+mn-cs"/>
            </a:endParaRPr>
          </a:p>
        </p:txBody>
      </p:sp>
      <p:sp>
        <p:nvSpPr>
          <p:cNvPr id="15" name="TextBox 14"/>
          <p:cNvSpPr txBox="1"/>
          <p:nvPr userDrawn="1"/>
        </p:nvSpPr>
        <p:spPr>
          <a:xfrm>
            <a:off x="-36512" y="2165955"/>
            <a:ext cx="9144000" cy="830997"/>
          </a:xfrm>
          <a:prstGeom prst="rect">
            <a:avLst/>
          </a:prstGeom>
          <a:noFill/>
        </p:spPr>
        <p:txBody>
          <a:bodyPr wrap="square" rtlCol="0">
            <a:spAutoFit/>
          </a:bodyPr>
          <a:lstStyle/>
          <a:p>
            <a:pPr algn="ctr"/>
            <a:r>
              <a:rPr lang="en-GB" sz="2400" b="1" dirty="0">
                <a:solidFill>
                  <a:schemeClr val="bg1"/>
                </a:solidFill>
                <a:latin typeface="+mj-lt"/>
                <a:cs typeface="Calibri" pitchFamily="34" charset="0"/>
              </a:rPr>
              <a:t>Follow us on Social Media! </a:t>
            </a:r>
          </a:p>
          <a:p>
            <a:pPr algn="ctr"/>
            <a:r>
              <a:rPr lang="en-GB" sz="2400" b="1" dirty="0">
                <a:solidFill>
                  <a:schemeClr val="bg1"/>
                </a:solidFill>
                <a:latin typeface="+mj-lt"/>
                <a:cs typeface="Calibri" pitchFamily="34" charset="0"/>
              </a:rPr>
              <a:t>  </a:t>
            </a:r>
            <a:endParaRPr lang="en-GB" sz="2400" dirty="0">
              <a:solidFill>
                <a:schemeClr val="bg1"/>
              </a:solidFill>
              <a:latin typeface="+mj-lt"/>
              <a:cs typeface="Calibri" pitchFamily="34" charset="0"/>
            </a:endParaRPr>
          </a:p>
        </p:txBody>
      </p:sp>
      <p:sp>
        <p:nvSpPr>
          <p:cNvPr id="16" name="TextBox 15"/>
          <p:cNvSpPr txBox="1"/>
          <p:nvPr userDrawn="1"/>
        </p:nvSpPr>
        <p:spPr>
          <a:xfrm>
            <a:off x="6012160" y="2913144"/>
            <a:ext cx="2952328" cy="1200329"/>
          </a:xfrm>
          <a:prstGeom prst="rect">
            <a:avLst/>
          </a:prstGeom>
          <a:noFill/>
        </p:spPr>
        <p:txBody>
          <a:bodyPr wrap="square" rtlCol="0">
            <a:spAutoFit/>
          </a:bodyPr>
          <a:lstStyle/>
          <a:p>
            <a:r>
              <a:rPr lang="en-GB" sz="2400" dirty="0">
                <a:solidFill>
                  <a:schemeClr val="bg1"/>
                </a:solidFill>
                <a:latin typeface="+mj-lt"/>
                <a:cs typeface="Calibri" pitchFamily="34" charset="0"/>
              </a:rPr>
              <a:t>/</a:t>
            </a:r>
            <a:r>
              <a:rPr lang="en-GB" sz="2400" dirty="0" err="1">
                <a:solidFill>
                  <a:schemeClr val="bg1"/>
                </a:solidFill>
                <a:latin typeface="+mj-lt"/>
                <a:cs typeface="Calibri" pitchFamily="34" charset="0"/>
              </a:rPr>
              <a:t>eupatient</a:t>
            </a:r>
            <a:endParaRPr lang="en-GB" sz="2400" dirty="0">
              <a:solidFill>
                <a:schemeClr val="bg1"/>
              </a:solidFill>
              <a:latin typeface="+mj-lt"/>
              <a:cs typeface="Calibri" pitchFamily="34" charset="0"/>
            </a:endParaRPr>
          </a:p>
          <a:p>
            <a:endParaRPr lang="en-GB" sz="2400" dirty="0">
              <a:solidFill>
                <a:schemeClr val="bg1"/>
              </a:solidFill>
              <a:latin typeface="+mj-lt"/>
              <a:cs typeface="Calibri" pitchFamily="34" charset="0"/>
            </a:endParaRPr>
          </a:p>
          <a:p>
            <a:r>
              <a:rPr lang="en-GB" sz="2400" dirty="0">
                <a:solidFill>
                  <a:schemeClr val="bg1"/>
                </a:solidFill>
                <a:latin typeface="+mj-lt"/>
                <a:cs typeface="Calibri" pitchFamily="34" charset="0"/>
              </a:rPr>
              <a:t> eu-patient.eu/blog</a:t>
            </a:r>
          </a:p>
        </p:txBody>
      </p:sp>
      <p:pic>
        <p:nvPicPr>
          <p:cNvPr id="3074" name="Picture 2" descr="http://www.hankooktea.com/images/Wordpress%20Logo.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508104" y="3635709"/>
            <a:ext cx="576064" cy="5650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219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2" descr="C:\Users\Zilvinas\Desktop\EPF Template 2013\powerpoint\EPF-PPT-back2-fixed.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34652"/>
            <a:ext cx="9169524" cy="68764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59" r:id="rId1"/>
    <p:sldLayoutId id="2147483757" r:id="rId2"/>
    <p:sldLayoutId id="2147483758" r:id="rId3"/>
    <p:sldLayoutId id="2147483760" r:id="rId4"/>
    <p:sldLayoutId id="2147483763" r:id="rId5"/>
    <p:sldLayoutId id="2147483764" r:id="rId6"/>
    <p:sldLayoutId id="2147483765"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eu-patient.eu/globalassets/who-we-are/transparency/cbp_evaluation_summary-of-findings_2015.pdf"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323528" y="5085184"/>
            <a:ext cx="2164233" cy="360040"/>
          </a:xfrm>
        </p:spPr>
        <p:txBody>
          <a:bodyPr/>
          <a:lstStyle/>
          <a:p>
            <a:r>
              <a:rPr lang="en-GB" dirty="0"/>
              <a:t>15 September 2016</a:t>
            </a:r>
          </a:p>
        </p:txBody>
      </p:sp>
      <p:sp>
        <p:nvSpPr>
          <p:cNvPr id="9" name="Text Placeholder 8"/>
          <p:cNvSpPr>
            <a:spLocks noGrp="1"/>
          </p:cNvSpPr>
          <p:nvPr>
            <p:ph type="body" sz="quarter" idx="10"/>
          </p:nvPr>
        </p:nvSpPr>
        <p:spPr>
          <a:xfrm>
            <a:off x="323528" y="2348880"/>
            <a:ext cx="8424936" cy="1080120"/>
          </a:xfrm>
        </p:spPr>
        <p:txBody>
          <a:bodyPr/>
          <a:lstStyle/>
          <a:p>
            <a:r>
              <a:rPr lang="en-GB" dirty="0"/>
              <a:t>Making the Difference for Europe's Patients – Our Work in 2015/2016</a:t>
            </a:r>
            <a:endParaRPr lang="en-GB"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51520" y="1412776"/>
            <a:ext cx="8136904" cy="4536480"/>
          </a:xfrm>
        </p:spPr>
        <p:txBody>
          <a:bodyPr/>
          <a:lstStyle/>
          <a:p>
            <a:pPr marL="0" indent="0">
              <a:buNone/>
            </a:pPr>
            <a:r>
              <a:rPr lang="en-GB" sz="2000" b="1" dirty="0"/>
              <a:t>Informed Consent </a:t>
            </a:r>
            <a:r>
              <a:rPr lang="en-GB" sz="2000" dirty="0"/>
              <a:t>Position paper </a:t>
            </a:r>
            <a:endParaRPr lang="en-GB" sz="2000" dirty="0" smtClean="0"/>
          </a:p>
          <a:p>
            <a:pPr marL="342900" lvl="1" indent="-342900">
              <a:buFont typeface="Arial" panose="020B0604020202020204" pitchFamily="34" charset="0"/>
              <a:buChar char="•"/>
            </a:pPr>
            <a:r>
              <a:rPr lang="en-GB" sz="2000" dirty="0">
                <a:solidFill>
                  <a:schemeClr val="tx1"/>
                </a:solidFill>
              </a:rPr>
              <a:t>Need guidance at EU level – core elements, quality of informed consent process</a:t>
            </a:r>
          </a:p>
          <a:p>
            <a:pPr marL="342900" lvl="1" indent="-342900">
              <a:buFont typeface="Arial" panose="020B0604020202020204" pitchFamily="34" charset="0"/>
              <a:buChar char="•"/>
            </a:pPr>
            <a:r>
              <a:rPr lang="en-GB" sz="2000" dirty="0">
                <a:solidFill>
                  <a:schemeClr val="tx1"/>
                </a:solidFill>
              </a:rPr>
              <a:t>Call for systematic patient involvement in ethics reviews</a:t>
            </a:r>
          </a:p>
          <a:p>
            <a:pPr lvl="1"/>
            <a:r>
              <a:rPr lang="en-GB" sz="2000" dirty="0"/>
              <a:t>EC should monitor </a:t>
            </a:r>
            <a:r>
              <a:rPr lang="en-GB" sz="2000" dirty="0" smtClean="0"/>
              <a:t>ethics committees’ practice</a:t>
            </a:r>
            <a:endParaRPr lang="en-GB" sz="2000" dirty="0"/>
          </a:p>
          <a:p>
            <a:pPr marL="342900" lvl="1" indent="-342900">
              <a:buFont typeface="Arial" pitchFamily="34" charset="0"/>
              <a:buChar char="•"/>
            </a:pPr>
            <a:r>
              <a:rPr lang="en-GB" sz="2000" dirty="0">
                <a:solidFill>
                  <a:schemeClr val="tx1"/>
                </a:solidFill>
              </a:rPr>
              <a:t>Patient organisations: </a:t>
            </a:r>
          </a:p>
          <a:p>
            <a:pPr lvl="1"/>
            <a:r>
              <a:rPr lang="en-GB" sz="2000" dirty="0"/>
              <a:t>Experience and expertise should be better used </a:t>
            </a:r>
            <a:r>
              <a:rPr lang="en-GB" sz="2000" dirty="0" smtClean="0"/>
              <a:t/>
            </a:r>
            <a:br>
              <a:rPr lang="en-GB" sz="2000" dirty="0" smtClean="0"/>
            </a:br>
            <a:r>
              <a:rPr lang="en-GB" sz="2000" dirty="0" smtClean="0"/>
              <a:t>and </a:t>
            </a:r>
            <a:r>
              <a:rPr lang="en-GB" sz="2000" dirty="0" smtClean="0"/>
              <a:t>shared</a:t>
            </a:r>
          </a:p>
          <a:p>
            <a:pPr lvl="1"/>
            <a:r>
              <a:rPr lang="en-GB" sz="2000" dirty="0" smtClean="0"/>
              <a:t>Recognised </a:t>
            </a:r>
            <a:r>
              <a:rPr lang="en-GB" sz="2000" dirty="0"/>
              <a:t>as expertise and </a:t>
            </a:r>
            <a:r>
              <a:rPr lang="en-GB" sz="2000" dirty="0" smtClean="0"/>
              <a:t>resourced</a:t>
            </a:r>
            <a:endParaRPr lang="en-GB" sz="2000" dirty="0"/>
          </a:p>
          <a:p>
            <a:pPr lvl="1">
              <a:spcAft>
                <a:spcPts val="1200"/>
              </a:spcAft>
            </a:pPr>
            <a:r>
              <a:rPr lang="en-GB" sz="2000" dirty="0"/>
              <a:t>Patient involvement should </a:t>
            </a:r>
            <a:r>
              <a:rPr lang="en-GB" sz="2000" dirty="0" smtClean="0"/>
              <a:t>start much earlier</a:t>
            </a:r>
            <a:endParaRPr lang="en-GB" sz="2000" dirty="0"/>
          </a:p>
          <a:p>
            <a:pPr marL="0" indent="0">
              <a:buNone/>
            </a:pPr>
            <a:r>
              <a:rPr lang="en-GB" sz="2000" b="1" dirty="0"/>
              <a:t>Lay summaries </a:t>
            </a:r>
            <a:r>
              <a:rPr lang="en-GB" sz="2000" dirty="0"/>
              <a:t>guidance: </a:t>
            </a:r>
            <a:r>
              <a:rPr lang="en-GB" sz="2000" dirty="0" smtClean="0"/>
              <a:t>participation in drafting EU Guidelines </a:t>
            </a:r>
            <a:r>
              <a:rPr lang="en-GB" sz="2000" dirty="0" smtClean="0"/>
              <a:t/>
            </a:r>
            <a:br>
              <a:rPr lang="en-GB" sz="2000" dirty="0" smtClean="0"/>
            </a:br>
            <a:r>
              <a:rPr lang="en-GB" sz="2000" dirty="0" smtClean="0"/>
              <a:t>based </a:t>
            </a:r>
            <a:r>
              <a:rPr lang="en-GB" sz="2000" dirty="0" smtClean="0"/>
              <a:t>on key messages from EPF’s position paper </a:t>
            </a:r>
            <a:endParaRPr lang="en-GB" sz="2000" dirty="0"/>
          </a:p>
          <a:p>
            <a:endParaRPr lang="en-GB" sz="2000" dirty="0"/>
          </a:p>
          <a:p>
            <a:endParaRPr lang="en-GB" sz="2000" dirty="0"/>
          </a:p>
        </p:txBody>
      </p:sp>
      <p:sp>
        <p:nvSpPr>
          <p:cNvPr id="3" name="Text Placeholder 2"/>
          <p:cNvSpPr>
            <a:spLocks noGrp="1"/>
          </p:cNvSpPr>
          <p:nvPr>
            <p:ph type="body" sz="quarter" idx="14"/>
          </p:nvPr>
        </p:nvSpPr>
        <p:spPr>
          <a:xfrm>
            <a:off x="395537" y="188640"/>
            <a:ext cx="6984776" cy="647700"/>
          </a:xfrm>
        </p:spPr>
        <p:txBody>
          <a:bodyPr/>
          <a:lstStyle/>
          <a:p>
            <a:r>
              <a:rPr lang="en-GB" dirty="0" smtClean="0"/>
              <a:t>Highlight: Clinical trials</a:t>
            </a:r>
            <a:endParaRPr lang="en-GB" dirty="0"/>
          </a:p>
        </p:txBody>
      </p:sp>
      <p:sp>
        <p:nvSpPr>
          <p:cNvPr id="4" name="AutoShape 2" descr="Image result for clinical trial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224" y="2924944"/>
            <a:ext cx="1980000" cy="1980000"/>
          </a:xfrm>
          <a:prstGeom prst="rect">
            <a:avLst/>
          </a:prstGeom>
        </p:spPr>
      </p:pic>
    </p:spTree>
    <p:extLst>
      <p:ext uri="{BB962C8B-B14F-4D97-AF65-F5344CB8AC3E}">
        <p14:creationId xmlns:p14="http://schemas.microsoft.com/office/powerpoint/2010/main" val="21683768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95536" y="1124744"/>
            <a:ext cx="8136904" cy="4536480"/>
          </a:xfrm>
        </p:spPr>
        <p:txBody>
          <a:bodyPr/>
          <a:lstStyle/>
          <a:p>
            <a:pPr>
              <a:spcAft>
                <a:spcPts val="1200"/>
              </a:spcAft>
            </a:pPr>
            <a:r>
              <a:rPr lang="en-GB" sz="2000" dirty="0"/>
              <a:t>EPF </a:t>
            </a:r>
            <a:r>
              <a:rPr lang="en-GB" sz="2000" dirty="0" smtClean="0"/>
              <a:t>Working group: Draft position </a:t>
            </a:r>
            <a:r>
              <a:rPr lang="en-GB" sz="2000" dirty="0"/>
              <a:t>on patients' rights and </a:t>
            </a:r>
            <a:r>
              <a:rPr lang="en-GB" sz="2000" dirty="0" smtClean="0"/>
              <a:t>responsibilities</a:t>
            </a:r>
            <a:endParaRPr lang="en-GB" sz="2000" dirty="0"/>
          </a:p>
          <a:p>
            <a:r>
              <a:rPr lang="en-GB" sz="2000" dirty="0"/>
              <a:t>Health </a:t>
            </a:r>
            <a:r>
              <a:rPr lang="en-GB" sz="2000" dirty="0" smtClean="0"/>
              <a:t>literacy: </a:t>
            </a:r>
            <a:endParaRPr lang="en-GB" sz="2000" dirty="0"/>
          </a:p>
          <a:p>
            <a:pPr lvl="1"/>
            <a:r>
              <a:rPr lang="en-GB" sz="2000" dirty="0" smtClean="0"/>
              <a:t>Outreach with informal </a:t>
            </a:r>
            <a:r>
              <a:rPr lang="en-GB" sz="2000" dirty="0"/>
              <a:t>coalition </a:t>
            </a:r>
            <a:r>
              <a:rPr lang="en-GB" sz="2000" dirty="0" smtClean="0"/>
              <a:t>– STOA; personalised </a:t>
            </a:r>
            <a:r>
              <a:rPr lang="en-GB" sz="2000" dirty="0"/>
              <a:t>medicine, </a:t>
            </a:r>
            <a:r>
              <a:rPr lang="en-GB" sz="2000" dirty="0" smtClean="0"/>
              <a:t>eHealth…</a:t>
            </a:r>
          </a:p>
          <a:p>
            <a:pPr lvl="1"/>
            <a:r>
              <a:rPr lang="en-GB" sz="2000" dirty="0" smtClean="0"/>
              <a:t>EMA </a:t>
            </a:r>
            <a:r>
              <a:rPr lang="en-GB" sz="2000" dirty="0"/>
              <a:t>event on </a:t>
            </a:r>
            <a:r>
              <a:rPr lang="en-GB" sz="2000" dirty="0" smtClean="0"/>
              <a:t>risk </a:t>
            </a:r>
            <a:r>
              <a:rPr lang="en-GB" sz="2000" dirty="0"/>
              <a:t>communication </a:t>
            </a:r>
          </a:p>
          <a:p>
            <a:pPr lvl="1">
              <a:spcAft>
                <a:spcPts val="1200"/>
              </a:spcAft>
            </a:pPr>
            <a:r>
              <a:rPr lang="en-GB" sz="2000" dirty="0"/>
              <a:t>Review of </a:t>
            </a:r>
            <a:r>
              <a:rPr lang="en-GB" sz="2000" dirty="0" smtClean="0"/>
              <a:t>“</a:t>
            </a:r>
            <a:r>
              <a:rPr lang="en-GB" sz="2000" dirty="0"/>
              <a:t>core quality criteria” </a:t>
            </a:r>
            <a:r>
              <a:rPr lang="en-GB" sz="2000" dirty="0" smtClean="0"/>
              <a:t>(2008): </a:t>
            </a:r>
            <a:r>
              <a:rPr lang="en-GB" sz="2000" dirty="0"/>
              <a:t>survey </a:t>
            </a:r>
            <a:r>
              <a:rPr lang="en-GB" sz="2000" dirty="0" smtClean="0"/>
              <a:t>with patients </a:t>
            </a:r>
            <a:r>
              <a:rPr lang="en-GB" sz="2000" dirty="0"/>
              <a:t>and stakeholders to understand current </a:t>
            </a:r>
            <a:r>
              <a:rPr lang="en-GB" sz="2000" dirty="0" smtClean="0"/>
              <a:t>awareness </a:t>
            </a:r>
            <a:r>
              <a:rPr lang="en-GB" sz="2000" dirty="0"/>
              <a:t>and use (S2-2016)</a:t>
            </a:r>
          </a:p>
          <a:p>
            <a:r>
              <a:rPr lang="en-GB" sz="2000" dirty="0"/>
              <a:t>Taking empowerment to </a:t>
            </a:r>
            <a:r>
              <a:rPr lang="en-GB" sz="2000" dirty="0" smtClean="0"/>
              <a:t>patient safety: </a:t>
            </a:r>
            <a:endParaRPr lang="en-GB" sz="2000" dirty="0"/>
          </a:p>
          <a:p>
            <a:pPr lvl="1"/>
            <a:r>
              <a:rPr lang="en-GB" sz="2000" dirty="0"/>
              <a:t>Briefing paper </a:t>
            </a:r>
            <a:r>
              <a:rPr lang="en-GB" sz="2000" dirty="0" smtClean="0"/>
              <a:t> with our </a:t>
            </a:r>
            <a:r>
              <a:rPr lang="en-GB" sz="2000" dirty="0"/>
              <a:t>vision and overview of policy engagement</a:t>
            </a:r>
          </a:p>
          <a:p>
            <a:pPr lvl="1"/>
            <a:r>
              <a:rPr lang="en-GB" sz="2000" dirty="0"/>
              <a:t>Capacity-building workshop for </a:t>
            </a:r>
            <a:r>
              <a:rPr lang="en-GB" sz="2000" dirty="0" smtClean="0"/>
              <a:t>members</a:t>
            </a:r>
            <a:endParaRPr lang="en-GB" sz="2000" dirty="0"/>
          </a:p>
          <a:p>
            <a:pPr lvl="1">
              <a:spcAft>
                <a:spcPts val="1200"/>
              </a:spcAft>
            </a:pPr>
            <a:r>
              <a:rPr lang="en-GB" sz="2000" dirty="0" smtClean="0"/>
              <a:t>Conference “Patient </a:t>
            </a:r>
            <a:r>
              <a:rPr lang="en-GB" sz="2000" dirty="0"/>
              <a:t>&amp; Family empowerment for </a:t>
            </a:r>
            <a:r>
              <a:rPr lang="en-GB" sz="2000" dirty="0" smtClean="0"/>
              <a:t>Better Patient Safety”</a:t>
            </a:r>
            <a:endParaRPr lang="en-GB" sz="2000" dirty="0"/>
          </a:p>
          <a:p>
            <a:r>
              <a:rPr lang="en-GB" sz="2000" dirty="0"/>
              <a:t>Self-management: ongoing </a:t>
            </a:r>
            <a:r>
              <a:rPr lang="en-GB" sz="2000" dirty="0" smtClean="0"/>
              <a:t>tender studies </a:t>
            </a:r>
            <a:r>
              <a:rPr lang="en-GB" sz="2000" dirty="0"/>
              <a:t>PISCE </a:t>
            </a:r>
            <a:r>
              <a:rPr lang="en-GB" sz="2000" dirty="0" smtClean="0"/>
              <a:t>and </a:t>
            </a:r>
            <a:r>
              <a:rPr lang="en-GB" sz="2000" dirty="0" smtClean="0"/>
              <a:t>PRO STEP</a:t>
            </a:r>
            <a:endParaRPr lang="en-GB" sz="2000" dirty="0"/>
          </a:p>
          <a:p>
            <a:endParaRPr lang="en-GB" sz="2000" dirty="0"/>
          </a:p>
          <a:p>
            <a:endParaRPr lang="en-GB" sz="2000" dirty="0"/>
          </a:p>
          <a:p>
            <a:endParaRPr lang="en-GB" sz="2000" dirty="0"/>
          </a:p>
          <a:p>
            <a:endParaRPr lang="en-GB" sz="2000" dirty="0"/>
          </a:p>
        </p:txBody>
      </p:sp>
      <p:sp>
        <p:nvSpPr>
          <p:cNvPr id="5" name="Text Placeholder 2"/>
          <p:cNvSpPr>
            <a:spLocks noGrp="1"/>
          </p:cNvSpPr>
          <p:nvPr>
            <p:ph type="body" sz="quarter" idx="14"/>
          </p:nvPr>
        </p:nvSpPr>
        <p:spPr>
          <a:xfrm>
            <a:off x="467841" y="188640"/>
            <a:ext cx="6912471" cy="647700"/>
          </a:xfrm>
        </p:spPr>
        <p:txBody>
          <a:bodyPr/>
          <a:lstStyle/>
          <a:p>
            <a:r>
              <a:rPr lang="en-GB" dirty="0" smtClean="0"/>
              <a:t>… and the rest! </a:t>
            </a:r>
            <a:endParaRPr lang="en-GB" dirty="0"/>
          </a:p>
        </p:txBody>
      </p:sp>
    </p:spTree>
    <p:extLst>
      <p:ext uri="{BB962C8B-B14F-4D97-AF65-F5344CB8AC3E}">
        <p14:creationId xmlns:p14="http://schemas.microsoft.com/office/powerpoint/2010/main" val="40013792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GB" dirty="0"/>
              <a:t>EUPATI</a:t>
            </a:r>
          </a:p>
        </p:txBody>
      </p:sp>
      <p:sp>
        <p:nvSpPr>
          <p:cNvPr id="5" name="Content Placeholder 2"/>
          <p:cNvSpPr txBox="1">
            <a:spLocks/>
          </p:cNvSpPr>
          <p:nvPr/>
        </p:nvSpPr>
        <p:spPr>
          <a:xfrm>
            <a:off x="251520" y="1196752"/>
            <a:ext cx="8496943" cy="52722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hangingPunct="0">
              <a:spcAft>
                <a:spcPts val="0"/>
              </a:spcAft>
              <a:buFont typeface="Arial" pitchFamily="34" charset="0"/>
              <a:buNone/>
            </a:pPr>
            <a:r>
              <a:rPr lang="en-GB" sz="2000" b="1" dirty="0">
                <a:latin typeface="Calibri" panose="020F0502020204030204" pitchFamily="34" charset="0"/>
                <a:cs typeface="Calibri" panose="020F0502020204030204" pitchFamily="34" charset="0"/>
              </a:rPr>
              <a:t>By the end of 2016, this unique EUPATI public private </a:t>
            </a:r>
            <a:r>
              <a:rPr lang="en-GB" sz="2000" b="1" dirty="0" smtClean="0">
                <a:latin typeface="Calibri" panose="020F0502020204030204" pitchFamily="34" charset="0"/>
                <a:cs typeface="Calibri" panose="020F0502020204030204" pitchFamily="34" charset="0"/>
              </a:rPr>
              <a:t/>
            </a:r>
            <a:br>
              <a:rPr lang="en-GB" sz="2000" b="1" dirty="0" smtClean="0">
                <a:latin typeface="Calibri" panose="020F0502020204030204" pitchFamily="34" charset="0"/>
                <a:cs typeface="Calibri" panose="020F0502020204030204" pitchFamily="34" charset="0"/>
              </a:rPr>
            </a:br>
            <a:r>
              <a:rPr lang="en-GB" sz="2000" b="1" dirty="0" smtClean="0">
                <a:latin typeface="Calibri" panose="020F0502020204030204" pitchFamily="34" charset="0"/>
                <a:cs typeface="Calibri" panose="020F0502020204030204" pitchFamily="34" charset="0"/>
              </a:rPr>
              <a:t>partnership </a:t>
            </a:r>
            <a:r>
              <a:rPr lang="en-GB" sz="2000" b="1" dirty="0">
                <a:latin typeface="Calibri" panose="020F0502020204030204" pitchFamily="34" charset="0"/>
                <a:cs typeface="Calibri" panose="020F0502020204030204" pitchFamily="34" charset="0"/>
              </a:rPr>
              <a:t>has pioneered a paradigm shift towards </a:t>
            </a:r>
            <a:r>
              <a:rPr lang="en-GB" sz="2000" b="1" dirty="0" smtClean="0">
                <a:latin typeface="Calibri" panose="020F0502020204030204" pitchFamily="34" charset="0"/>
                <a:cs typeface="Calibri" panose="020F0502020204030204" pitchFamily="34" charset="0"/>
              </a:rPr>
              <a:t>patient</a:t>
            </a:r>
            <a:br>
              <a:rPr lang="en-GB" sz="2000" b="1" dirty="0" smtClean="0">
                <a:latin typeface="Calibri" panose="020F0502020204030204" pitchFamily="34" charset="0"/>
                <a:cs typeface="Calibri" panose="020F0502020204030204" pitchFamily="34" charset="0"/>
              </a:rPr>
            </a:br>
            <a:r>
              <a:rPr lang="en-GB" sz="2000" b="1" dirty="0" smtClean="0">
                <a:latin typeface="Calibri" panose="020F0502020204030204" pitchFamily="34" charset="0"/>
                <a:cs typeface="Calibri" panose="020F0502020204030204" pitchFamily="34" charset="0"/>
              </a:rPr>
              <a:t> </a:t>
            </a:r>
            <a:r>
              <a:rPr lang="en-GB" sz="2000" b="1" dirty="0">
                <a:latin typeface="Calibri" panose="020F0502020204030204" pitchFamily="34" charset="0"/>
                <a:cs typeface="Calibri" panose="020F0502020204030204" pitchFamily="34" charset="0"/>
              </a:rPr>
              <a:t>involvement in medicines R&amp;D:</a:t>
            </a:r>
          </a:p>
          <a:p>
            <a:pPr fontAlgn="auto" hangingPunct="0">
              <a:spcAft>
                <a:spcPts val="0"/>
              </a:spcAft>
            </a:pPr>
            <a:r>
              <a:rPr lang="en-GB" sz="2000" b="1" dirty="0">
                <a:latin typeface="Calibri" panose="020F0502020204030204" pitchFamily="34" charset="0"/>
                <a:cs typeface="Calibri" panose="020F0502020204030204" pitchFamily="34" charset="0"/>
              </a:rPr>
              <a:t>Established a true, trustful, unpolitical partnership between </a:t>
            </a:r>
            <a:r>
              <a:rPr lang="en-GB" sz="2000" b="1" dirty="0" smtClean="0">
                <a:latin typeface="Calibri" panose="020F0502020204030204" pitchFamily="34" charset="0"/>
                <a:cs typeface="Calibri" panose="020F0502020204030204" pitchFamily="34" charset="0"/>
              </a:rPr>
              <a:t/>
            </a:r>
            <a:br>
              <a:rPr lang="en-GB" sz="2000" b="1" dirty="0" smtClean="0">
                <a:latin typeface="Calibri" panose="020F0502020204030204" pitchFamily="34" charset="0"/>
                <a:cs typeface="Calibri" panose="020F0502020204030204" pitchFamily="34" charset="0"/>
              </a:rPr>
            </a:br>
            <a:r>
              <a:rPr lang="en-GB" sz="2000" b="1" dirty="0" smtClean="0">
                <a:latin typeface="Calibri" panose="020F0502020204030204" pitchFamily="34" charset="0"/>
                <a:cs typeface="Calibri" panose="020F0502020204030204" pitchFamily="34" charset="0"/>
              </a:rPr>
              <a:t>patient </a:t>
            </a:r>
            <a:r>
              <a:rPr lang="en-GB" sz="2000" b="1" dirty="0">
                <a:latin typeface="Calibri" panose="020F0502020204030204" pitchFamily="34" charset="0"/>
                <a:cs typeface="Calibri" panose="020F0502020204030204" pitchFamily="34" charset="0"/>
              </a:rPr>
              <a:t>organisations, science and industry</a:t>
            </a:r>
          </a:p>
          <a:p>
            <a:pPr fontAlgn="auto" hangingPunct="0">
              <a:spcAft>
                <a:spcPts val="0"/>
              </a:spcAft>
            </a:pPr>
            <a:r>
              <a:rPr lang="en-GB" sz="2000" dirty="0">
                <a:latin typeface="Calibri" panose="020F0502020204030204" pitchFamily="34" charset="0"/>
                <a:cs typeface="Calibri" panose="020F0502020204030204" pitchFamily="34" charset="0"/>
              </a:rPr>
              <a:t>Developed and delivered a Patient Expert Training Course in two cycles,</a:t>
            </a:r>
            <a:br>
              <a:rPr lang="en-GB" sz="2000" dirty="0">
                <a:latin typeface="Calibri" panose="020F0502020204030204" pitchFamily="34" charset="0"/>
                <a:cs typeface="Calibri" panose="020F0502020204030204" pitchFamily="34" charset="0"/>
              </a:rPr>
            </a:br>
            <a:r>
              <a:rPr lang="en-GB" sz="2000" dirty="0">
                <a:latin typeface="Calibri" panose="020F0502020204030204" pitchFamily="34" charset="0"/>
                <a:cs typeface="Calibri" panose="020F0502020204030204" pitchFamily="34" charset="0"/>
              </a:rPr>
              <a:t>trained ~100 Patient Experts </a:t>
            </a:r>
          </a:p>
          <a:p>
            <a:pPr fontAlgn="auto" hangingPunct="0">
              <a:spcAft>
                <a:spcPts val="0"/>
              </a:spcAft>
            </a:pPr>
            <a:r>
              <a:rPr lang="en-GB" sz="2000" dirty="0">
                <a:latin typeface="Calibri" panose="020F0502020204030204" pitchFamily="34" charset="0"/>
                <a:cs typeface="Calibri" panose="020F0502020204030204" pitchFamily="34" charset="0"/>
              </a:rPr>
              <a:t>Deployed “EUPATI Toolbox” and “EUPATI Internet Library” in 7 languages to more than 50.000 individuals</a:t>
            </a:r>
          </a:p>
          <a:p>
            <a:pPr fontAlgn="auto" hangingPunct="0">
              <a:spcAft>
                <a:spcPts val="0"/>
              </a:spcAft>
            </a:pPr>
            <a:r>
              <a:rPr lang="en-GB" sz="2000" dirty="0">
                <a:latin typeface="Calibri" panose="020F0502020204030204" pitchFamily="34" charset="0"/>
                <a:cs typeface="Calibri" panose="020F0502020204030204" pitchFamily="34" charset="0"/>
              </a:rPr>
              <a:t>Released EUPATI material under “Creative Commons”</a:t>
            </a:r>
          </a:p>
          <a:p>
            <a:pPr fontAlgn="auto" hangingPunct="0">
              <a:spcAft>
                <a:spcPts val="0"/>
              </a:spcAft>
            </a:pPr>
            <a:r>
              <a:rPr lang="en-GB" sz="2000" dirty="0">
                <a:latin typeface="Calibri" panose="020F0502020204030204" pitchFamily="34" charset="0"/>
                <a:cs typeface="Calibri" panose="020F0502020204030204" pitchFamily="34" charset="0"/>
              </a:rPr>
              <a:t>Established ~18 EUPATI National Platforms</a:t>
            </a:r>
          </a:p>
          <a:p>
            <a:pPr fontAlgn="auto" hangingPunct="0">
              <a:spcAft>
                <a:spcPts val="0"/>
              </a:spcAft>
            </a:pPr>
            <a:r>
              <a:rPr lang="en-GB" sz="2000" dirty="0">
                <a:latin typeface="Calibri" panose="020F0502020204030204" pitchFamily="34" charset="0"/>
                <a:cs typeface="Calibri" panose="020F0502020204030204" pitchFamily="34" charset="0"/>
              </a:rPr>
              <a:t>(launched in AT, FR, DE, IE, IT, MT, ES, CH, UK, additionally emerging in DK, SL, SR, NL, PT, GR, under construction in BE, LUX, PO)</a:t>
            </a:r>
          </a:p>
          <a:p>
            <a:pPr fontAlgn="auto" hangingPunct="0">
              <a:spcAft>
                <a:spcPts val="0"/>
              </a:spcAft>
            </a:pPr>
            <a:r>
              <a:rPr lang="en-GB" sz="2000" dirty="0">
                <a:latin typeface="Calibri" panose="020F0502020204030204" pitchFamily="34" charset="0"/>
                <a:cs typeface="Calibri" panose="020F0502020204030204" pitchFamily="34" charset="0"/>
              </a:rPr>
              <a:t>Developed guidance and identified best practice </a:t>
            </a:r>
          </a:p>
          <a:p>
            <a:pPr fontAlgn="auto" hangingPunct="0">
              <a:spcAft>
                <a:spcPts val="0"/>
              </a:spcAft>
            </a:pPr>
            <a:r>
              <a:rPr lang="en-GB" sz="2000" dirty="0">
                <a:latin typeface="Calibri" panose="020F0502020204030204" pitchFamily="34" charset="0"/>
                <a:cs typeface="Calibri" panose="020F0502020204030204" pitchFamily="34" charset="0"/>
              </a:rPr>
              <a:t>Established EUPATI as quality brand for patient education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6113" y="1412776"/>
            <a:ext cx="2093023" cy="1440000"/>
          </a:xfrm>
          <a:prstGeom prst="rect">
            <a:avLst/>
          </a:prstGeom>
        </p:spPr>
      </p:pic>
    </p:spTree>
    <p:extLst>
      <p:ext uri="{BB962C8B-B14F-4D97-AF65-F5344CB8AC3E}">
        <p14:creationId xmlns:p14="http://schemas.microsoft.com/office/powerpoint/2010/main" val="18015784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187624" y="2348880"/>
            <a:ext cx="6877231" cy="1624178"/>
          </a:xfrm>
        </p:spPr>
        <p:txBody>
          <a:bodyPr/>
          <a:lstStyle/>
          <a:p>
            <a:r>
              <a:rPr lang="en-GB" dirty="0"/>
              <a:t>Highlights on Sustainable patient organisations</a:t>
            </a:r>
            <a:endParaRPr lang="en-GB" b="0" dirty="0"/>
          </a:p>
        </p:txBody>
      </p:sp>
    </p:spTree>
    <p:extLst>
      <p:ext uri="{BB962C8B-B14F-4D97-AF65-F5344CB8AC3E}">
        <p14:creationId xmlns:p14="http://schemas.microsoft.com/office/powerpoint/2010/main" val="21898426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sz="half" idx="4294967295"/>
          </p:nvPr>
        </p:nvSpPr>
        <p:spPr bwMode="auto">
          <a:xfrm>
            <a:off x="428625" y="260350"/>
            <a:ext cx="7215188" cy="571500"/>
          </a:xfrm>
          <a:prstGeom prst="rect">
            <a:avLst/>
          </a:prstGeom>
          <a:noFill/>
          <a:ln>
            <a:miter lim="800000"/>
            <a:headEnd/>
            <a:tailEnd/>
          </a:ln>
        </p:spPr>
        <p:txBody>
          <a:bodyPr>
            <a:prstTxWarp prst="textNoShape">
              <a:avLst/>
            </a:prstTxWarp>
          </a:bodyPr>
          <a:lstStyle/>
          <a:p>
            <a:pPr marL="0" indent="0">
              <a:buNone/>
            </a:pPr>
            <a:r>
              <a:rPr lang="en-GB" b="1" dirty="0">
                <a:solidFill>
                  <a:srgbClr val="005696"/>
                </a:solidFill>
              </a:rPr>
              <a:t>Membership</a:t>
            </a:r>
            <a:endParaRPr lang="fr-FR" b="1" dirty="0">
              <a:solidFill>
                <a:srgbClr val="005696"/>
              </a:solidFill>
            </a:endParaRPr>
          </a:p>
        </p:txBody>
      </p:sp>
      <p:sp>
        <p:nvSpPr>
          <p:cNvPr id="4" name="Text Placeholder 1"/>
          <p:cNvSpPr>
            <a:spLocks noGrp="1"/>
          </p:cNvSpPr>
          <p:nvPr>
            <p:ph type="body" sz="quarter" idx="13"/>
          </p:nvPr>
        </p:nvSpPr>
        <p:spPr>
          <a:xfrm>
            <a:off x="444363" y="1268760"/>
            <a:ext cx="8136904" cy="4968552"/>
          </a:xfrm>
        </p:spPr>
        <p:txBody>
          <a:bodyPr/>
          <a:lstStyle/>
          <a:p>
            <a:r>
              <a:rPr lang="en-GB" sz="2000" b="1" dirty="0" smtClean="0"/>
              <a:t>Regional Advocacy Seminars</a:t>
            </a:r>
            <a:r>
              <a:rPr lang="en-GB" sz="2000" dirty="0" smtClean="0"/>
              <a:t>: making the link between the grass-root level, the national level and the European level, strengthening patients’ capacity</a:t>
            </a:r>
          </a:p>
          <a:p>
            <a:endParaRPr lang="en-GB" sz="2000" dirty="0"/>
          </a:p>
          <a:p>
            <a:pPr marL="0" indent="0">
              <a:buNone/>
            </a:pPr>
            <a:endParaRPr lang="en-GB" sz="2000" dirty="0" smtClean="0"/>
          </a:p>
          <a:p>
            <a:pPr marL="0" indent="0">
              <a:buNone/>
            </a:pPr>
            <a:endParaRPr lang="en-GB" sz="2000" dirty="0" smtClean="0"/>
          </a:p>
          <a:p>
            <a:pPr marL="0" indent="0">
              <a:buNone/>
            </a:pPr>
            <a:endParaRPr lang="en-GB" sz="900" dirty="0" smtClean="0"/>
          </a:p>
          <a:p>
            <a:pPr marL="0" indent="0">
              <a:buNone/>
            </a:pPr>
            <a:endParaRPr lang="en-GB" sz="900" dirty="0"/>
          </a:p>
          <a:p>
            <a:r>
              <a:rPr lang="en-GB" sz="2000" b="1" dirty="0" smtClean="0"/>
              <a:t>Facilitating the development of national coalitions:</a:t>
            </a:r>
          </a:p>
          <a:p>
            <a:pPr lvl="1"/>
            <a:r>
              <a:rPr lang="en-GB" sz="1800" dirty="0" smtClean="0"/>
              <a:t>Exploratory meeting in Portugal</a:t>
            </a:r>
          </a:p>
          <a:p>
            <a:pPr lvl="1"/>
            <a:r>
              <a:rPr lang="en-GB" sz="1800" dirty="0" smtClean="0"/>
              <a:t>Discussions in the Czech Republic</a:t>
            </a:r>
          </a:p>
          <a:p>
            <a:pPr lvl="1"/>
            <a:r>
              <a:rPr lang="en-GB" sz="1800" b="1" dirty="0" smtClean="0"/>
              <a:t>Publication: </a:t>
            </a:r>
            <a:r>
              <a:rPr lang="en-GB" sz="1800" dirty="0" smtClean="0"/>
              <a:t>toolkit on national coalitions</a:t>
            </a:r>
            <a:endParaRPr lang="en-GB" sz="1800" dirty="0"/>
          </a:p>
          <a:p>
            <a:endParaRPr lang="en-GB" sz="1600" dirty="0" smtClean="0"/>
          </a:p>
          <a:p>
            <a:r>
              <a:rPr lang="en-GB" sz="2000" b="1" dirty="0" smtClean="0"/>
              <a:t>Structured dialogues with umbrella organisations: </a:t>
            </a:r>
            <a:r>
              <a:rPr lang="en-GB" sz="2000" dirty="0" err="1" smtClean="0"/>
              <a:t>Medtech</a:t>
            </a:r>
            <a:r>
              <a:rPr lang="en-GB" sz="2000" dirty="0" smtClean="0"/>
              <a:t> Europe, EFPIA, Medicines for Europe. Cooperation with COCIR</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2348880"/>
            <a:ext cx="527237" cy="37961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1412" y="2348880"/>
            <a:ext cx="621292" cy="37961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1412" y="2791796"/>
            <a:ext cx="534563" cy="40466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4874" y="2600727"/>
            <a:ext cx="607376" cy="37961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3138" y="2764214"/>
            <a:ext cx="600143" cy="432246"/>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16751" y="2372965"/>
            <a:ext cx="444363" cy="296168"/>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35353" y="2391221"/>
            <a:ext cx="491547" cy="294928"/>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18323" y="2764214"/>
            <a:ext cx="382408" cy="331357"/>
          </a:xfrm>
          <a:prstGeom prst="rect">
            <a:avLst/>
          </a:prstGeom>
        </p:spPr>
      </p:pic>
      <p:sp>
        <p:nvSpPr>
          <p:cNvPr id="12" name="Right Brace 11"/>
          <p:cNvSpPr/>
          <p:nvPr/>
        </p:nvSpPr>
        <p:spPr>
          <a:xfrm>
            <a:off x="2699792" y="2304559"/>
            <a:ext cx="432048" cy="8919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Right Brace 14"/>
          <p:cNvSpPr/>
          <p:nvPr/>
        </p:nvSpPr>
        <p:spPr>
          <a:xfrm>
            <a:off x="6112579" y="2282539"/>
            <a:ext cx="432048" cy="8919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TextBox 12"/>
          <p:cNvSpPr txBox="1"/>
          <p:nvPr/>
        </p:nvSpPr>
        <p:spPr>
          <a:xfrm>
            <a:off x="2964285" y="2417552"/>
            <a:ext cx="1818126" cy="646331"/>
          </a:xfrm>
          <a:prstGeom prst="rect">
            <a:avLst/>
          </a:prstGeom>
          <a:noFill/>
        </p:spPr>
        <p:txBody>
          <a:bodyPr wrap="none" rtlCol="0">
            <a:spAutoFit/>
          </a:bodyPr>
          <a:lstStyle/>
          <a:p>
            <a:pPr algn="ctr">
              <a:spcBef>
                <a:spcPts val="0"/>
              </a:spcBef>
            </a:pPr>
            <a:r>
              <a:rPr lang="en-GB" sz="1800" b="1" kern="1200" dirty="0" smtClean="0">
                <a:latin typeface="+mn-lt"/>
                <a:ea typeface="+mn-ea"/>
                <a:cs typeface="+mn-cs"/>
              </a:rPr>
              <a:t>2015</a:t>
            </a:r>
          </a:p>
          <a:p>
            <a:pPr algn="ctr">
              <a:spcBef>
                <a:spcPts val="0"/>
              </a:spcBef>
            </a:pPr>
            <a:r>
              <a:rPr lang="en-GB" b="1" dirty="0" smtClean="0">
                <a:latin typeface="+mn-lt"/>
              </a:rPr>
              <a:t>Nordic countries</a:t>
            </a:r>
            <a:endParaRPr lang="en-GB" sz="1800" b="1" kern="1200" dirty="0" smtClean="0">
              <a:latin typeface="+mn-lt"/>
              <a:ea typeface="+mn-ea"/>
              <a:cs typeface="+mn-cs"/>
            </a:endParaRPr>
          </a:p>
        </p:txBody>
      </p:sp>
      <p:sp>
        <p:nvSpPr>
          <p:cNvPr id="17" name="TextBox 16"/>
          <p:cNvSpPr txBox="1"/>
          <p:nvPr/>
        </p:nvSpPr>
        <p:spPr>
          <a:xfrm>
            <a:off x="6699020" y="2330064"/>
            <a:ext cx="1196161" cy="646331"/>
          </a:xfrm>
          <a:prstGeom prst="rect">
            <a:avLst/>
          </a:prstGeom>
          <a:noFill/>
        </p:spPr>
        <p:txBody>
          <a:bodyPr wrap="none" rtlCol="0">
            <a:spAutoFit/>
          </a:bodyPr>
          <a:lstStyle/>
          <a:p>
            <a:pPr algn="ctr">
              <a:spcBef>
                <a:spcPts val="0"/>
              </a:spcBef>
            </a:pPr>
            <a:r>
              <a:rPr lang="en-GB" sz="1800" b="1" kern="1200" dirty="0" smtClean="0">
                <a:latin typeface="+mn-lt"/>
                <a:ea typeface="+mn-ea"/>
                <a:cs typeface="+mn-cs"/>
              </a:rPr>
              <a:t>2016</a:t>
            </a:r>
          </a:p>
          <a:p>
            <a:pPr algn="ctr">
              <a:spcBef>
                <a:spcPts val="0"/>
              </a:spcBef>
            </a:pPr>
            <a:r>
              <a:rPr lang="en-GB" b="1" dirty="0" smtClean="0">
                <a:latin typeface="+mn-lt"/>
              </a:rPr>
              <a:t>BE, NL, DE</a:t>
            </a:r>
            <a:endParaRPr lang="en-GB" sz="1800" b="1" kern="1200" dirty="0" smtClean="0">
              <a:latin typeface="+mn-lt"/>
              <a:ea typeface="+mn-ea"/>
              <a:cs typeface="+mn-cs"/>
            </a:endParaRPr>
          </a:p>
        </p:txBody>
      </p:sp>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11300" y="3645024"/>
            <a:ext cx="1371600" cy="1368552"/>
          </a:xfrm>
          <a:prstGeom prst="rect">
            <a:avLst/>
          </a:prstGeom>
        </p:spPr>
      </p:pic>
    </p:spTree>
    <p:extLst>
      <p:ext uri="{BB962C8B-B14F-4D97-AF65-F5344CB8AC3E}">
        <p14:creationId xmlns:p14="http://schemas.microsoft.com/office/powerpoint/2010/main" val="30360513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1"/>
          <p:cNvSpPr>
            <a:spLocks noGrp="1"/>
          </p:cNvSpPr>
          <p:nvPr>
            <p:ph sz="half" idx="4294967295"/>
          </p:nvPr>
        </p:nvSpPr>
        <p:spPr bwMode="auto">
          <a:xfrm>
            <a:off x="35496" y="1197347"/>
            <a:ext cx="9108504" cy="5183981"/>
          </a:xfrm>
          <a:prstGeom prst="rect">
            <a:avLst/>
          </a:prstGeom>
          <a:noFill/>
          <a:ln>
            <a:miter lim="800000"/>
            <a:headEnd/>
            <a:tailEnd/>
          </a:ln>
        </p:spPr>
        <p:txBody>
          <a:bodyPr>
            <a:prstTxWarp prst="textNoShape">
              <a:avLst/>
            </a:prstTxWarp>
          </a:bodyPr>
          <a:lstStyle/>
          <a:p>
            <a:pPr eaLnBrk="1" hangingPunct="1">
              <a:buSzPct val="125000"/>
            </a:pPr>
            <a:r>
              <a:rPr lang="en-GB" sz="2000" dirty="0">
                <a:latin typeface="Calibri" panose="020F0502020204030204" pitchFamily="34" charset="0"/>
              </a:rPr>
              <a:t>The CBP is a long- term programme launched in 2012 to support the development of organisational capacities and advocacy skills of patient organisations, to enable them to be more effective in:</a:t>
            </a:r>
          </a:p>
          <a:p>
            <a:pPr lvl="1" eaLnBrk="1" hangingPunct="1">
              <a:buSzPct val="125000"/>
            </a:pPr>
            <a:endParaRPr lang="en-GB" sz="800" dirty="0">
              <a:latin typeface="Calibri" panose="020F0502020204030204" pitchFamily="34" charset="0"/>
            </a:endParaRPr>
          </a:p>
          <a:p>
            <a:pPr eaLnBrk="1" hangingPunct="1">
              <a:buSzPct val="125000"/>
            </a:pPr>
            <a:r>
              <a:rPr lang="en-GB" sz="2000" dirty="0">
                <a:latin typeface="Calibri" panose="020F0502020204030204" pitchFamily="34" charset="0"/>
              </a:rPr>
              <a:t>The programme consists of 2 strands:</a:t>
            </a:r>
          </a:p>
          <a:p>
            <a:pPr lvl="1" eaLnBrk="1" hangingPunct="1">
              <a:buSzPct val="125000"/>
            </a:pPr>
            <a:r>
              <a:rPr lang="en-GB" sz="2000" b="1" i="1" dirty="0">
                <a:latin typeface="Calibri" panose="020F0502020204030204" pitchFamily="34" charset="0"/>
              </a:rPr>
              <a:t>National pillar</a:t>
            </a:r>
            <a:r>
              <a:rPr lang="en-GB" sz="2000" i="1" dirty="0">
                <a:latin typeface="Calibri" panose="020F0502020204030204" pitchFamily="34" charset="0"/>
              </a:rPr>
              <a:t>: </a:t>
            </a:r>
            <a:r>
              <a:rPr lang="en-GB" sz="2000" dirty="0">
                <a:latin typeface="Calibri" panose="020F0502020204030204" pitchFamily="34" charset="0"/>
              </a:rPr>
              <a:t>national patient organisations &amp; their members</a:t>
            </a:r>
          </a:p>
          <a:p>
            <a:pPr lvl="1" eaLnBrk="1" hangingPunct="1">
              <a:buSzPct val="125000"/>
            </a:pPr>
            <a:r>
              <a:rPr lang="en-GB" sz="2000" b="1" i="1" dirty="0">
                <a:latin typeface="Calibri" panose="020F0502020204030204" pitchFamily="34" charset="0"/>
              </a:rPr>
              <a:t>European pillar</a:t>
            </a:r>
            <a:r>
              <a:rPr lang="en-GB" sz="2000" dirty="0">
                <a:latin typeface="Calibri" panose="020F0502020204030204" pitchFamily="34" charset="0"/>
              </a:rPr>
              <a:t>: Pan-European disease specific group and national coalitions from: countries where no national programme is available</a:t>
            </a:r>
          </a:p>
          <a:p>
            <a:pPr lvl="1" eaLnBrk="1" hangingPunct="1">
              <a:buSzPct val="125000"/>
            </a:pPr>
            <a:endParaRPr lang="en-GB" sz="800" dirty="0">
              <a:latin typeface="Calibri" panose="020F0502020204030204" pitchFamily="34" charset="0"/>
            </a:endParaRPr>
          </a:p>
          <a:p>
            <a:pPr marL="360363" lvl="1" indent="-349250" eaLnBrk="1" hangingPunct="1">
              <a:buSzPct val="125000"/>
              <a:buFont typeface="Arial" charset="0"/>
              <a:buChar char="•"/>
            </a:pPr>
            <a:r>
              <a:rPr lang="en-GB" sz="2000" dirty="0">
                <a:latin typeface="Calibri" panose="020F0502020204030204" pitchFamily="34" charset="0"/>
              </a:rPr>
              <a:t>The CBP was first implemented in Hungary and Romania (2012) and 4 countries have since joined the programme: Bulgaria &amp; Slovakia (2013), Cyprus (2014) and Poland (2016)</a:t>
            </a:r>
          </a:p>
          <a:p>
            <a:pPr marL="360363" lvl="1" indent="-349250" eaLnBrk="1" hangingPunct="1">
              <a:buSzPct val="125000"/>
              <a:buFont typeface="Arial" charset="0"/>
              <a:buChar char="•"/>
            </a:pPr>
            <a:endParaRPr lang="en-GB" sz="800" dirty="0"/>
          </a:p>
          <a:p>
            <a:pPr marL="139700" lvl="1" indent="0" eaLnBrk="1" hangingPunct="1">
              <a:buSzPct val="125000"/>
              <a:buNone/>
            </a:pPr>
            <a:endParaRPr lang="en-GB" sz="2000" dirty="0"/>
          </a:p>
          <a:p>
            <a:pPr lvl="1" eaLnBrk="1" hangingPunct="1">
              <a:buSzPct val="125000"/>
            </a:pPr>
            <a:endParaRPr lang="en-GB" sz="2000" dirty="0"/>
          </a:p>
        </p:txBody>
      </p:sp>
      <p:sp>
        <p:nvSpPr>
          <p:cNvPr id="13314" name="Content Placeholder 2"/>
          <p:cNvSpPr>
            <a:spLocks noGrp="1"/>
          </p:cNvSpPr>
          <p:nvPr>
            <p:ph sz="half" idx="4294967295"/>
          </p:nvPr>
        </p:nvSpPr>
        <p:spPr bwMode="auto">
          <a:xfrm>
            <a:off x="428625" y="260350"/>
            <a:ext cx="7215188" cy="571500"/>
          </a:xfrm>
          <a:prstGeom prst="rect">
            <a:avLst/>
          </a:prstGeom>
          <a:noFill/>
          <a:ln>
            <a:miter lim="800000"/>
            <a:headEnd/>
            <a:tailEnd/>
          </a:ln>
        </p:spPr>
        <p:txBody>
          <a:bodyPr>
            <a:prstTxWarp prst="textNoShape">
              <a:avLst/>
            </a:prstTxWarp>
          </a:bodyPr>
          <a:lstStyle/>
          <a:p>
            <a:pPr marL="0" indent="0" eaLnBrk="1" hangingPunct="1">
              <a:buFont typeface="Arial" pitchFamily="84" charset="0"/>
              <a:buNone/>
            </a:pPr>
            <a:r>
              <a:rPr lang="en-GB" sz="2400" b="1" dirty="0">
                <a:solidFill>
                  <a:srgbClr val="002060"/>
                </a:solidFill>
                <a:latin typeface="Rockwell Std" charset="0"/>
              </a:rPr>
              <a:t>The </a:t>
            </a:r>
            <a:r>
              <a:rPr lang="de-DE" sz="2400" b="1" dirty="0">
                <a:solidFill>
                  <a:srgbClr val="002060"/>
                </a:solidFill>
                <a:latin typeface="Rockwell Std" charset="0"/>
              </a:rPr>
              <a:t>EPF </a:t>
            </a:r>
            <a:r>
              <a:rPr lang="de-DE" sz="2400" b="1" dirty="0" err="1">
                <a:solidFill>
                  <a:srgbClr val="002060"/>
                </a:solidFill>
                <a:latin typeface="Rockwell Std" charset="0"/>
              </a:rPr>
              <a:t>Capacity</a:t>
            </a:r>
            <a:r>
              <a:rPr lang="de-DE" sz="2400" b="1" dirty="0">
                <a:solidFill>
                  <a:srgbClr val="002060"/>
                </a:solidFill>
                <a:latin typeface="Rockwell Std" charset="0"/>
              </a:rPr>
              <a:t> Building Programme (CBP)</a:t>
            </a:r>
            <a:endParaRPr lang="en-US" sz="2400" b="1" dirty="0">
              <a:solidFill>
                <a:srgbClr val="0073B6"/>
              </a:solidFill>
              <a:latin typeface="Rockwell Std" charset="0"/>
            </a:endParaRPr>
          </a:p>
          <a:p>
            <a:pPr marL="0" indent="0" eaLnBrk="1" hangingPunct="1"/>
            <a:endParaRPr lang="fr-FR" sz="3000" dirty="0"/>
          </a:p>
        </p:txBody>
      </p:sp>
      <p:graphicFrame>
        <p:nvGraphicFramePr>
          <p:cNvPr id="7" name="Diagram 6"/>
          <p:cNvGraphicFramePr/>
          <p:nvPr>
            <p:extLst/>
          </p:nvPr>
        </p:nvGraphicFramePr>
        <p:xfrm>
          <a:off x="0" y="4291472"/>
          <a:ext cx="9144000" cy="2575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99855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sz="half" idx="4294967295"/>
            <p:extLst>
              <p:ext uri="{D42A27DB-BD31-4B8C-83A1-F6EECF244321}">
                <p14:modId xmlns:p14="http://schemas.microsoft.com/office/powerpoint/2010/main" val="4174592444"/>
              </p:ext>
            </p:extLst>
          </p:nvPr>
        </p:nvGraphicFramePr>
        <p:xfrm>
          <a:off x="0" y="1119828"/>
          <a:ext cx="9143999" cy="5318760"/>
        </p:xfrm>
        <a:graphic>
          <a:graphicData uri="http://schemas.openxmlformats.org/drawingml/2006/table">
            <a:tbl>
              <a:tblPr firstRow="1" bandRow="1">
                <a:tableStyleId>{5C22544A-7EE6-4342-B048-85BDC9FD1C3A}</a:tableStyleId>
              </a:tblPr>
              <a:tblGrid>
                <a:gridCol w="1709852">
                  <a:extLst>
                    <a:ext uri="{9D8B030D-6E8A-4147-A177-3AD203B41FA5}">
                      <a16:colId xmlns="" xmlns:a16="http://schemas.microsoft.com/office/drawing/2014/main" val="20000"/>
                    </a:ext>
                  </a:extLst>
                </a:gridCol>
                <a:gridCol w="3777863">
                  <a:extLst>
                    <a:ext uri="{9D8B030D-6E8A-4147-A177-3AD203B41FA5}">
                      <a16:colId xmlns="" xmlns:a16="http://schemas.microsoft.com/office/drawing/2014/main" val="20001"/>
                    </a:ext>
                  </a:extLst>
                </a:gridCol>
                <a:gridCol w="3656284">
                  <a:extLst>
                    <a:ext uri="{9D8B030D-6E8A-4147-A177-3AD203B41FA5}">
                      <a16:colId xmlns="" xmlns:a16="http://schemas.microsoft.com/office/drawing/2014/main" val="20002"/>
                    </a:ext>
                  </a:extLst>
                </a:gridCol>
              </a:tblGrid>
              <a:tr h="370840">
                <a:tc>
                  <a:txBody>
                    <a:bodyPr/>
                    <a:lstStyle/>
                    <a:p>
                      <a:pPr algn="l"/>
                      <a:r>
                        <a:rPr lang="en-GB"/>
                        <a:t>Country</a:t>
                      </a:r>
                    </a:p>
                  </a:txBody>
                  <a:tcPr/>
                </a:tc>
                <a:tc>
                  <a:txBody>
                    <a:bodyPr/>
                    <a:lstStyle/>
                    <a:p>
                      <a:pPr algn="l"/>
                      <a:r>
                        <a:rPr lang="en-GB"/>
                        <a:t>Phase</a:t>
                      </a:r>
                      <a:r>
                        <a:rPr lang="en-GB" baseline="0"/>
                        <a:t> I &amp; II</a:t>
                      </a:r>
                      <a:endParaRPr lang="en-GB"/>
                    </a:p>
                  </a:txBody>
                  <a:tcPr/>
                </a:tc>
                <a:tc>
                  <a:txBody>
                    <a:bodyPr/>
                    <a:lstStyle/>
                    <a:p>
                      <a:pPr algn="l"/>
                      <a:r>
                        <a:rPr lang="en-GB" baseline="0"/>
                        <a:t>Thematic training</a:t>
                      </a:r>
                      <a:endParaRPr lang="en-GB"/>
                    </a:p>
                  </a:txBody>
                  <a:tcPr/>
                </a:tc>
                <a:extLst>
                  <a:ext uri="{0D108BD9-81ED-4DB2-BD59-A6C34878D82A}">
                    <a16:rowId xmlns="" xmlns:a16="http://schemas.microsoft.com/office/drawing/2014/main" val="10000"/>
                  </a:ext>
                </a:extLst>
              </a:tr>
              <a:tr h="370840">
                <a:tc>
                  <a:txBody>
                    <a:bodyPr/>
                    <a:lstStyle/>
                    <a:p>
                      <a:r>
                        <a:rPr lang="en-GB" sz="1600" b="1" dirty="0"/>
                        <a:t>Bulgaria</a:t>
                      </a:r>
                    </a:p>
                  </a:txBody>
                  <a:tcPr/>
                </a:tc>
                <a:tc>
                  <a:txBody>
                    <a:bodyPr/>
                    <a:lstStyle/>
                    <a:p>
                      <a:r>
                        <a:rPr lang="en-GB" sz="1600"/>
                        <a:t>Strategic</a:t>
                      </a:r>
                      <a:r>
                        <a:rPr lang="en-GB" sz="1600" baseline="0"/>
                        <a:t> planning (2013)</a:t>
                      </a:r>
                      <a:endParaRPr lang="en-GB" sz="1600"/>
                    </a:p>
                  </a:txBody>
                  <a:tcPr/>
                </a:tc>
                <a:tc>
                  <a:txBody>
                    <a:bodyPr/>
                    <a:lstStyle/>
                    <a:p>
                      <a:r>
                        <a:rPr lang="en-GB" sz="1600" dirty="0"/>
                        <a:t>Communication (2015-2016)</a:t>
                      </a:r>
                    </a:p>
                    <a:p>
                      <a:r>
                        <a:rPr lang="en-GB" sz="1600" dirty="0">
                          <a:solidFill>
                            <a:schemeClr val="tx1"/>
                          </a:solidFill>
                        </a:rPr>
                        <a:t>Fundraising (2016)</a:t>
                      </a:r>
                    </a:p>
                  </a:txBody>
                  <a:tcPr/>
                </a:tc>
                <a:extLst>
                  <a:ext uri="{0D108BD9-81ED-4DB2-BD59-A6C34878D82A}">
                    <a16:rowId xmlns="" xmlns:a16="http://schemas.microsoft.com/office/drawing/2014/main" val="10001"/>
                  </a:ext>
                </a:extLst>
              </a:tr>
              <a:tr h="370840">
                <a:tc>
                  <a:txBody>
                    <a:bodyPr/>
                    <a:lstStyle/>
                    <a:p>
                      <a:r>
                        <a:rPr lang="en-GB" sz="1600" b="1" dirty="0"/>
                        <a:t>Cyprus</a:t>
                      </a:r>
                    </a:p>
                  </a:txBody>
                  <a:tcPr/>
                </a:tc>
                <a:tc>
                  <a:txBody>
                    <a:bodyPr/>
                    <a:lstStyle/>
                    <a:p>
                      <a:r>
                        <a:rPr lang="en-GB" sz="1600" dirty="0"/>
                        <a:t>Strategic</a:t>
                      </a:r>
                      <a:r>
                        <a:rPr lang="en-GB" sz="1600" baseline="0" dirty="0"/>
                        <a:t> planning (2014)</a:t>
                      </a:r>
                    </a:p>
                    <a:p>
                      <a:r>
                        <a:rPr lang="en-GB" sz="1600" baseline="0" dirty="0"/>
                        <a:t>Operational planning (2015)</a:t>
                      </a:r>
                      <a:endParaRPr lang="en-GB" sz="1600" dirty="0"/>
                    </a:p>
                  </a:txBody>
                  <a:tcPr/>
                </a:tc>
                <a:tc>
                  <a:txBody>
                    <a:bodyPr/>
                    <a:lstStyle/>
                    <a:p>
                      <a:r>
                        <a:rPr lang="en-GB" sz="1600" dirty="0"/>
                        <a:t>Participates</a:t>
                      </a:r>
                      <a:r>
                        <a:rPr lang="en-GB" sz="1600" baseline="0" dirty="0"/>
                        <a:t> in modules for European organisations</a:t>
                      </a:r>
                      <a:endParaRPr lang="en-GB" sz="1600" dirty="0"/>
                    </a:p>
                  </a:txBody>
                  <a:tcPr/>
                </a:tc>
                <a:extLst>
                  <a:ext uri="{0D108BD9-81ED-4DB2-BD59-A6C34878D82A}">
                    <a16:rowId xmlns="" xmlns:a16="http://schemas.microsoft.com/office/drawing/2014/main" val="10002"/>
                  </a:ext>
                </a:extLst>
              </a:tr>
              <a:tr h="370840">
                <a:tc>
                  <a:txBody>
                    <a:bodyPr/>
                    <a:lstStyle/>
                    <a:p>
                      <a:r>
                        <a:rPr lang="en-GB" sz="1600" b="1" dirty="0"/>
                        <a:t>Hungary</a:t>
                      </a:r>
                    </a:p>
                  </a:txBody>
                  <a:tcPr/>
                </a:tc>
                <a:tc>
                  <a:txBody>
                    <a:bodyPr/>
                    <a:lstStyle/>
                    <a:p>
                      <a:r>
                        <a:rPr lang="en-GB" sz="1600"/>
                        <a:t>Strategic planning (2012)</a:t>
                      </a:r>
                    </a:p>
                    <a:p>
                      <a:r>
                        <a:rPr lang="en-GB" sz="1600"/>
                        <a:t>Operational planning</a:t>
                      </a:r>
                      <a:r>
                        <a:rPr lang="en-GB" sz="1600" baseline="0"/>
                        <a:t> (2013)</a:t>
                      </a:r>
                      <a:endParaRPr lang="en-GB" sz="1600"/>
                    </a:p>
                  </a:txBody>
                  <a:tcPr/>
                </a:tc>
                <a:tc>
                  <a:txBody>
                    <a:bodyPr/>
                    <a:lstStyle/>
                    <a:p>
                      <a:r>
                        <a:rPr lang="en-GB" sz="1600" baseline="0" dirty="0"/>
                        <a:t>Fundraising (2015)</a:t>
                      </a:r>
                    </a:p>
                    <a:p>
                      <a:r>
                        <a:rPr lang="en-GB" sz="1600" baseline="0" dirty="0"/>
                        <a:t>Communication (2016)</a:t>
                      </a:r>
                    </a:p>
                  </a:txBody>
                  <a:tcPr/>
                </a:tc>
                <a:extLst>
                  <a:ext uri="{0D108BD9-81ED-4DB2-BD59-A6C34878D82A}">
                    <a16:rowId xmlns="" xmlns:a16="http://schemas.microsoft.com/office/drawing/2014/main" val="10003"/>
                  </a:ext>
                </a:extLst>
              </a:tr>
              <a:tr h="370840">
                <a:tc>
                  <a:txBody>
                    <a:bodyPr/>
                    <a:lstStyle/>
                    <a:p>
                      <a:r>
                        <a:rPr lang="en-GB" sz="1600" b="1" dirty="0"/>
                        <a:t>Poland</a:t>
                      </a:r>
                      <a:r>
                        <a:rPr lang="en-GB" sz="1600" b="1" baseline="0" dirty="0"/>
                        <a:t> </a:t>
                      </a:r>
                      <a:endParaRPr lang="en-GB" sz="1600" b="1" dirty="0"/>
                    </a:p>
                  </a:txBody>
                  <a:tcPr/>
                </a:tc>
                <a:tc>
                  <a:txBody>
                    <a:bodyPr/>
                    <a:lstStyle/>
                    <a:p>
                      <a:r>
                        <a:rPr lang="en-GB" sz="1600" dirty="0"/>
                        <a:t>Preparatory phase (spring 2016)</a:t>
                      </a:r>
                    </a:p>
                  </a:txBody>
                  <a:tcPr/>
                </a:tc>
                <a:tc>
                  <a:txBody>
                    <a:bodyPr/>
                    <a:lstStyle/>
                    <a:p>
                      <a:r>
                        <a:rPr lang="en-GB" sz="1600" dirty="0"/>
                        <a:t>Strategic planning module (fall 2016)</a:t>
                      </a:r>
                    </a:p>
                  </a:txBody>
                  <a:tcPr/>
                </a:tc>
                <a:extLst>
                  <a:ext uri="{0D108BD9-81ED-4DB2-BD59-A6C34878D82A}">
                    <a16:rowId xmlns="" xmlns:a16="http://schemas.microsoft.com/office/drawing/2014/main" val="10004"/>
                  </a:ext>
                </a:extLst>
              </a:tr>
              <a:tr h="370840">
                <a:tc>
                  <a:txBody>
                    <a:bodyPr/>
                    <a:lstStyle/>
                    <a:p>
                      <a:r>
                        <a:rPr lang="en-GB" sz="1600" b="1" dirty="0"/>
                        <a:t>Romania</a:t>
                      </a:r>
                    </a:p>
                  </a:txBody>
                  <a:tcPr/>
                </a:tc>
                <a:tc>
                  <a:txBody>
                    <a:bodyPr/>
                    <a:lstStyle/>
                    <a:p>
                      <a:r>
                        <a:rPr lang="en-GB" sz="1600"/>
                        <a:t>Strategic planning (2012)</a:t>
                      </a:r>
                    </a:p>
                    <a:p>
                      <a:r>
                        <a:rPr lang="en-GB" sz="1600"/>
                        <a:t>Operational planning</a:t>
                      </a:r>
                      <a:r>
                        <a:rPr lang="en-GB" sz="1600" baseline="0"/>
                        <a:t> (2013)</a:t>
                      </a:r>
                      <a:endParaRPr lang="en-GB" sz="1600"/>
                    </a:p>
                  </a:txBody>
                  <a:tcPr/>
                </a:tc>
                <a:tc>
                  <a:txBody>
                    <a:bodyPr/>
                    <a:lstStyle/>
                    <a:p>
                      <a:r>
                        <a:rPr lang="en-GB" sz="1600" dirty="0"/>
                        <a:t>Fundraising (2015)</a:t>
                      </a:r>
                    </a:p>
                  </a:txBody>
                  <a:tcPr/>
                </a:tc>
                <a:extLst>
                  <a:ext uri="{0D108BD9-81ED-4DB2-BD59-A6C34878D82A}">
                    <a16:rowId xmlns="" xmlns:a16="http://schemas.microsoft.com/office/drawing/2014/main" val="10005"/>
                  </a:ext>
                </a:extLst>
              </a:tr>
              <a:tr h="370840">
                <a:tc>
                  <a:txBody>
                    <a:bodyPr/>
                    <a:lstStyle/>
                    <a:p>
                      <a:r>
                        <a:rPr lang="en-GB" sz="1600" b="1" dirty="0"/>
                        <a:t>Slovakia</a:t>
                      </a:r>
                    </a:p>
                  </a:txBody>
                  <a:tcPr/>
                </a:tc>
                <a:tc>
                  <a:txBody>
                    <a:bodyPr/>
                    <a:lstStyle/>
                    <a:p>
                      <a:r>
                        <a:rPr lang="en-GB" sz="1600" dirty="0"/>
                        <a:t>Strategic</a:t>
                      </a:r>
                      <a:r>
                        <a:rPr lang="en-GB" sz="1600" baseline="0" dirty="0"/>
                        <a:t> planning (2013)</a:t>
                      </a:r>
                      <a:endParaRPr lang="en-GB"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a:t>Fundraising (2015)</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a:t>Advocacy, campaigning &amp;</a:t>
                      </a:r>
                      <a:r>
                        <a:rPr lang="en-GB" sz="1600" baseline="0"/>
                        <a:t> </a:t>
                      </a:r>
                      <a:r>
                        <a:rPr lang="en-GB" sz="1600"/>
                        <a:t>media relations (2016)</a:t>
                      </a:r>
                    </a:p>
                  </a:txBody>
                  <a:tcPr/>
                </a:tc>
                <a:extLst>
                  <a:ext uri="{0D108BD9-81ED-4DB2-BD59-A6C34878D82A}">
                    <a16:rowId xmlns="" xmlns:a16="http://schemas.microsoft.com/office/drawing/2014/main" val="10006"/>
                  </a:ext>
                </a:extLst>
              </a:tr>
              <a:tr h="370840">
                <a:tc>
                  <a:txBody>
                    <a:bodyPr/>
                    <a:lstStyle/>
                    <a:p>
                      <a:r>
                        <a:rPr lang="en-GB" sz="1600" b="1" dirty="0"/>
                        <a:t>European organisations</a:t>
                      </a:r>
                    </a:p>
                  </a:txBody>
                  <a:tcPr/>
                </a:tc>
                <a:tc>
                  <a:txBody>
                    <a:bodyPr/>
                    <a:lstStyle/>
                    <a:p>
                      <a:r>
                        <a:rPr lang="en-GB" sz="1600" dirty="0"/>
                        <a:t>Needs assessment (2013)</a:t>
                      </a:r>
                    </a:p>
                  </a:txBody>
                  <a:tcPr/>
                </a:tc>
                <a:tc>
                  <a:txBody>
                    <a:bodyPr/>
                    <a:lstStyle/>
                    <a:p>
                      <a:r>
                        <a:rPr lang="en-GB" sz="1600" dirty="0"/>
                        <a:t>Fundraising (2014)</a:t>
                      </a:r>
                    </a:p>
                    <a:p>
                      <a:r>
                        <a:rPr lang="en-GB" sz="1600" dirty="0"/>
                        <a:t>Communication (2015)</a:t>
                      </a:r>
                    </a:p>
                    <a:p>
                      <a:r>
                        <a:rPr lang="en-GB" sz="1600" dirty="0"/>
                        <a:t>Transparency &amp;</a:t>
                      </a:r>
                      <a:r>
                        <a:rPr lang="en-GB" sz="1600" baseline="0" dirty="0"/>
                        <a:t> ethics (2016)</a:t>
                      </a:r>
                    </a:p>
                    <a:p>
                      <a:r>
                        <a:rPr lang="en-GB" sz="1600" baseline="0" dirty="0"/>
                        <a:t>Patient safety (2016)</a:t>
                      </a:r>
                      <a:endParaRPr lang="en-GB" sz="1600" dirty="0"/>
                    </a:p>
                  </a:txBody>
                  <a:tcPr/>
                </a:tc>
                <a:extLst>
                  <a:ext uri="{0D108BD9-81ED-4DB2-BD59-A6C34878D82A}">
                    <a16:rowId xmlns="" xmlns:a16="http://schemas.microsoft.com/office/drawing/2014/main" val="10007"/>
                  </a:ext>
                </a:extLst>
              </a:tr>
              <a:tr h="370840">
                <a:tc>
                  <a:txBody>
                    <a:bodyPr/>
                    <a:lstStyle/>
                    <a:p>
                      <a:r>
                        <a:rPr lang="en-GB" sz="1600" b="1" baseline="0" dirty="0"/>
                        <a:t>CBP e</a:t>
                      </a:r>
                      <a:r>
                        <a:rPr lang="en-GB" sz="1600" b="1" dirty="0"/>
                        <a:t>valuation</a:t>
                      </a:r>
                    </a:p>
                  </a:txBody>
                  <a:tcPr/>
                </a:tc>
                <a:tc>
                  <a:txBody>
                    <a:bodyPr/>
                    <a:lstStyle/>
                    <a:p>
                      <a:r>
                        <a:rPr lang="en-GB" sz="1600"/>
                        <a:t>November 2014 – March 2015</a:t>
                      </a:r>
                    </a:p>
                  </a:txBody>
                  <a:tcPr/>
                </a:tc>
                <a:tc>
                  <a:txBody>
                    <a:bodyPr/>
                    <a:lstStyle/>
                    <a:p>
                      <a:r>
                        <a:rPr lang="en-GB" sz="1600" dirty="0"/>
                        <a:t>ongoing</a:t>
                      </a:r>
                    </a:p>
                  </a:txBody>
                  <a:tcPr/>
                </a:tc>
                <a:extLst>
                  <a:ext uri="{0D108BD9-81ED-4DB2-BD59-A6C34878D82A}">
                    <a16:rowId xmlns="" xmlns:a16="http://schemas.microsoft.com/office/drawing/2014/main" val="10008"/>
                  </a:ext>
                </a:extLst>
              </a:tr>
            </a:tbl>
          </a:graphicData>
        </a:graphic>
      </p:graphicFrame>
      <p:sp>
        <p:nvSpPr>
          <p:cNvPr id="13314" name="Content Placeholder 2"/>
          <p:cNvSpPr>
            <a:spLocks noGrp="1"/>
          </p:cNvSpPr>
          <p:nvPr>
            <p:ph sz="half" idx="4294967295"/>
          </p:nvPr>
        </p:nvSpPr>
        <p:spPr bwMode="auto">
          <a:xfrm>
            <a:off x="428625" y="260350"/>
            <a:ext cx="7215188" cy="571500"/>
          </a:xfrm>
          <a:prstGeom prst="rect">
            <a:avLst/>
          </a:prstGeom>
          <a:noFill/>
          <a:ln>
            <a:miter lim="800000"/>
            <a:headEnd/>
            <a:tailEnd/>
          </a:ln>
        </p:spPr>
        <p:txBody>
          <a:bodyPr>
            <a:prstTxWarp prst="textNoShape">
              <a:avLst/>
            </a:prstTxWarp>
          </a:bodyPr>
          <a:lstStyle/>
          <a:p>
            <a:pPr marL="0" indent="0" eaLnBrk="1" hangingPunct="1">
              <a:buFont typeface="Arial" pitchFamily="84" charset="0"/>
              <a:buNone/>
            </a:pPr>
            <a:r>
              <a:rPr lang="de-DE" sz="2400" b="1" dirty="0">
                <a:solidFill>
                  <a:srgbClr val="002060"/>
                </a:solidFill>
                <a:latin typeface="Rockwell Std" charset="0"/>
              </a:rPr>
              <a:t>2012 – 2016 CBP </a:t>
            </a:r>
            <a:r>
              <a:rPr lang="de-DE" sz="2400" b="1" dirty="0" err="1">
                <a:solidFill>
                  <a:srgbClr val="002060"/>
                </a:solidFill>
                <a:latin typeface="Rockwell Std" charset="0"/>
              </a:rPr>
              <a:t>activities</a:t>
            </a:r>
            <a:endParaRPr lang="en-US" sz="2400" b="1" dirty="0">
              <a:solidFill>
                <a:srgbClr val="0073B6"/>
              </a:solidFill>
              <a:latin typeface="Rockwell Std" charset="0"/>
            </a:endParaRPr>
          </a:p>
          <a:p>
            <a:pPr marL="0" indent="0" eaLnBrk="1" hangingPunct="1"/>
            <a:endParaRPr lang="fr-FR" sz="3000" dirty="0"/>
          </a:p>
        </p:txBody>
      </p:sp>
    </p:spTree>
    <p:extLst>
      <p:ext uri="{BB962C8B-B14F-4D97-AF65-F5344CB8AC3E}">
        <p14:creationId xmlns:p14="http://schemas.microsoft.com/office/powerpoint/2010/main" val="24843896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Content Placeholder 1"/>
          <p:cNvSpPr>
            <a:spLocks noGrp="1"/>
          </p:cNvSpPr>
          <p:nvPr>
            <p:ph sz="half" idx="4294967295"/>
          </p:nvPr>
        </p:nvSpPr>
        <p:spPr bwMode="auto">
          <a:xfrm>
            <a:off x="179512" y="1196752"/>
            <a:ext cx="8856984" cy="5051648"/>
          </a:xfrm>
          <a:prstGeom prst="rect">
            <a:avLst/>
          </a:prstGeom>
          <a:noFill/>
          <a:ln>
            <a:miter lim="800000"/>
            <a:headEnd/>
            <a:tailEnd/>
          </a:ln>
        </p:spPr>
        <p:txBody>
          <a:bodyPr>
            <a:prstTxWarp prst="textNoShape">
              <a:avLst/>
            </a:prstTxWarp>
          </a:bodyPr>
          <a:lstStyle/>
          <a:p>
            <a:pPr marL="0" indent="0" eaLnBrk="1" hangingPunct="1">
              <a:buSzPct val="125000"/>
              <a:buNone/>
            </a:pPr>
            <a:r>
              <a:rPr lang="en-GB" sz="2000" dirty="0">
                <a:latin typeface="Calibri" panose="020F0502020204030204" pitchFamily="34" charset="0"/>
              </a:rPr>
              <a:t>An evaluation of the programme was conducted at the end of Phase I &amp; II and thematic training on fundraising – European members, </a:t>
            </a:r>
            <a:r>
              <a:rPr lang="is-IS" sz="2000" dirty="0">
                <a:latin typeface="Calibri" panose="020F0502020204030204" pitchFamily="34" charset="0"/>
              </a:rPr>
              <a:t> to</a:t>
            </a:r>
            <a:r>
              <a:rPr lang="en-US" sz="2000" dirty="0">
                <a:latin typeface="Calibri" panose="020F0502020204030204" pitchFamily="34" charset="0"/>
              </a:rPr>
              <a:t> measure the extent to which the </a:t>
            </a:r>
            <a:r>
              <a:rPr lang="en-US" sz="2000" dirty="0" err="1">
                <a:latin typeface="Calibri" panose="020F0502020204030204" pitchFamily="34" charset="0"/>
              </a:rPr>
              <a:t>programme</a:t>
            </a:r>
            <a:r>
              <a:rPr lang="en-US" sz="2000" dirty="0">
                <a:latin typeface="Calibri" panose="020F0502020204030204" pitchFamily="34" charset="0"/>
              </a:rPr>
              <a:t> objectives were attained.</a:t>
            </a:r>
          </a:p>
          <a:p>
            <a:pPr marL="0" indent="0" eaLnBrk="1" hangingPunct="1">
              <a:buSzPct val="125000"/>
              <a:buNone/>
            </a:pPr>
            <a:r>
              <a:rPr lang="en-US" sz="2000" dirty="0">
                <a:latin typeface="Calibri" panose="020F0502020204030204" pitchFamily="34" charset="0"/>
              </a:rPr>
              <a:t>Key outputs and outcomes were identified as follows:</a:t>
            </a:r>
          </a:p>
          <a:p>
            <a:pPr marL="0" indent="0" eaLnBrk="1" hangingPunct="1">
              <a:buSzPct val="125000"/>
              <a:buNone/>
            </a:pPr>
            <a:endParaRPr lang="en-GB" sz="2000" dirty="0">
              <a:latin typeface="Calibri" panose="020F0502020204030204" pitchFamily="34" charset="0"/>
            </a:endParaRPr>
          </a:p>
          <a:p>
            <a:pPr eaLnBrk="1" hangingPunct="1">
              <a:buSzPct val="125000"/>
            </a:pPr>
            <a:r>
              <a:rPr lang="en-GB" sz="2000" dirty="0">
                <a:latin typeface="Calibri" panose="020F0502020204030204" pitchFamily="34" charset="0"/>
              </a:rPr>
              <a:t>40 organisations (33 national and 7 pan-European patient groups) </a:t>
            </a:r>
            <a:r>
              <a:rPr lang="en-GB" sz="2000" i="1" dirty="0">
                <a:latin typeface="Calibri" panose="020F0502020204030204" pitchFamily="34" charset="0"/>
              </a:rPr>
              <a:t>received training and successfully completed</a:t>
            </a:r>
            <a:r>
              <a:rPr lang="en-GB" sz="2000" dirty="0">
                <a:latin typeface="Calibri" panose="020F0502020204030204" pitchFamily="34" charset="0"/>
              </a:rPr>
              <a:t> the CBP activities</a:t>
            </a:r>
          </a:p>
          <a:p>
            <a:pPr eaLnBrk="1" hangingPunct="1">
              <a:buSzPct val="125000"/>
            </a:pPr>
            <a:endParaRPr lang="en-GB" sz="2000" dirty="0">
              <a:latin typeface="Calibri" panose="020F0502020204030204" pitchFamily="34" charset="0"/>
            </a:endParaRPr>
          </a:p>
          <a:p>
            <a:pPr eaLnBrk="1" hangingPunct="1">
              <a:buSzPct val="125000"/>
            </a:pPr>
            <a:r>
              <a:rPr lang="en-GB" sz="2000" i="1" dirty="0">
                <a:latin typeface="Calibri" panose="020F0502020204030204" pitchFamily="34" charset="0"/>
              </a:rPr>
              <a:t>Organisations developed strategic, operational and fundraising plans, most of them for the first time</a:t>
            </a:r>
            <a:r>
              <a:rPr lang="en-GB" sz="2000" dirty="0">
                <a:latin typeface="Calibri" panose="020F0502020204030204" pitchFamily="34" charset="0"/>
              </a:rPr>
              <a:t>: activities provided organisations with the skills and tools to develop plans in the future</a:t>
            </a:r>
          </a:p>
          <a:p>
            <a:pPr eaLnBrk="1" hangingPunct="1">
              <a:buSzPct val="125000"/>
            </a:pPr>
            <a:endParaRPr lang="en-GB" sz="2000" dirty="0">
              <a:latin typeface="Calibri" panose="020F0502020204030204" pitchFamily="34" charset="0"/>
            </a:endParaRPr>
          </a:p>
          <a:p>
            <a:pPr eaLnBrk="1" hangingPunct="1">
              <a:buSzPct val="125000"/>
            </a:pPr>
            <a:r>
              <a:rPr lang="en-GB" sz="2000" i="1" dirty="0">
                <a:latin typeface="Calibri" panose="020F0502020204030204" pitchFamily="34" charset="0"/>
              </a:rPr>
              <a:t>Activities helped organisations to re-think approaches to work</a:t>
            </a:r>
            <a:r>
              <a:rPr lang="en-GB" sz="2000" dirty="0">
                <a:latin typeface="Calibri" panose="020F0502020204030204" pitchFamily="34" charset="0"/>
              </a:rPr>
              <a:t>:  the activities provided the organisations with an opportunity to re-think their activities, assess the needs of the organisation and set priorities</a:t>
            </a:r>
          </a:p>
          <a:p>
            <a:pPr eaLnBrk="1" hangingPunct="1">
              <a:buSzPct val="125000"/>
            </a:pPr>
            <a:endParaRPr lang="en-GB" sz="2000" dirty="0">
              <a:latin typeface="Calibri" panose="020F0502020204030204" pitchFamily="34" charset="0"/>
            </a:endParaRPr>
          </a:p>
          <a:p>
            <a:pPr eaLnBrk="1" hangingPunct="1">
              <a:buSzPct val="125000"/>
              <a:buFont typeface="Arial" pitchFamily="84" charset="0"/>
              <a:buNone/>
            </a:pPr>
            <a:endParaRPr lang="en-GB" sz="2000" dirty="0"/>
          </a:p>
          <a:p>
            <a:pPr eaLnBrk="1" hangingPunct="1">
              <a:buSzPct val="125000"/>
              <a:buFont typeface="Arial" pitchFamily="84" charset="0"/>
              <a:buNone/>
            </a:pPr>
            <a:endParaRPr lang="fr-BE" sz="2600" b="1" dirty="0">
              <a:solidFill>
                <a:srgbClr val="065FA6"/>
              </a:solidFill>
            </a:endParaRPr>
          </a:p>
        </p:txBody>
      </p:sp>
      <p:sp>
        <p:nvSpPr>
          <p:cNvPr id="21506" name="Content Placeholder 2"/>
          <p:cNvSpPr>
            <a:spLocks noGrp="1"/>
          </p:cNvSpPr>
          <p:nvPr>
            <p:ph sz="half" idx="4294967295"/>
          </p:nvPr>
        </p:nvSpPr>
        <p:spPr bwMode="auto">
          <a:xfrm>
            <a:off x="175985" y="260648"/>
            <a:ext cx="7215188" cy="409575"/>
          </a:xfrm>
          <a:prstGeom prst="rect">
            <a:avLst/>
          </a:prstGeom>
          <a:noFill/>
          <a:ln>
            <a:miter lim="800000"/>
            <a:headEnd/>
            <a:tailEnd/>
          </a:ln>
        </p:spPr>
        <p:txBody>
          <a:bodyPr>
            <a:prstTxWarp prst="textNoShape">
              <a:avLst/>
            </a:prstTxWarp>
          </a:bodyPr>
          <a:lstStyle/>
          <a:p>
            <a:pPr marL="0" indent="0" eaLnBrk="1" hangingPunct="1">
              <a:buFont typeface="Arial" pitchFamily="84" charset="0"/>
              <a:buNone/>
            </a:pPr>
            <a:r>
              <a:rPr lang="en-GB" sz="2400" b="1" dirty="0">
                <a:solidFill>
                  <a:srgbClr val="002060"/>
                </a:solidFill>
                <a:latin typeface="Rockwell Std" charset="0"/>
              </a:rPr>
              <a:t>Impact and outcomes of Phase I &amp; II</a:t>
            </a:r>
            <a:endParaRPr lang="en-US" sz="2400" b="1" dirty="0">
              <a:solidFill>
                <a:srgbClr val="0073B6"/>
              </a:solidFill>
              <a:latin typeface="Rockwell Std" charset="0"/>
            </a:endParaRPr>
          </a:p>
        </p:txBody>
      </p:sp>
    </p:spTree>
    <p:extLst>
      <p:ext uri="{BB962C8B-B14F-4D97-AF65-F5344CB8AC3E}">
        <p14:creationId xmlns:p14="http://schemas.microsoft.com/office/powerpoint/2010/main" val="37471131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Content Placeholder 1"/>
          <p:cNvSpPr>
            <a:spLocks noGrp="1"/>
          </p:cNvSpPr>
          <p:nvPr>
            <p:ph sz="half" idx="4294967295"/>
          </p:nvPr>
        </p:nvSpPr>
        <p:spPr bwMode="auto">
          <a:xfrm>
            <a:off x="251520" y="1196752"/>
            <a:ext cx="8640960" cy="5051648"/>
          </a:xfrm>
          <a:prstGeom prst="rect">
            <a:avLst/>
          </a:prstGeom>
          <a:noFill/>
          <a:ln>
            <a:miter lim="800000"/>
            <a:headEnd/>
            <a:tailEnd/>
          </a:ln>
        </p:spPr>
        <p:txBody>
          <a:bodyPr>
            <a:prstTxWarp prst="textNoShape">
              <a:avLst/>
            </a:prstTxWarp>
          </a:bodyPr>
          <a:lstStyle/>
          <a:p>
            <a:pPr eaLnBrk="1" hangingPunct="1">
              <a:buSzPct val="125000"/>
            </a:pPr>
            <a:r>
              <a:rPr lang="en-GB" sz="2000" i="1" dirty="0">
                <a:latin typeface="Calibri" panose="020F0502020204030204" pitchFamily="34" charset="0"/>
              </a:rPr>
              <a:t>The plans developed increased credibility vis-à-vis external stakeholders</a:t>
            </a:r>
            <a:r>
              <a:rPr lang="en-GB" sz="2000" dirty="0">
                <a:latin typeface="Calibri" panose="020F0502020204030204" pitchFamily="34" charset="0"/>
              </a:rPr>
              <a:t>, such as donors and policy-makers: the strategic &amp; operational plans show that organisations know what they want to do and how</a:t>
            </a:r>
          </a:p>
          <a:p>
            <a:pPr eaLnBrk="1" hangingPunct="1">
              <a:buSzPct val="125000"/>
            </a:pPr>
            <a:endParaRPr lang="en-GB" sz="800" i="1" dirty="0">
              <a:latin typeface="Calibri" panose="020F0502020204030204" pitchFamily="34" charset="0"/>
            </a:endParaRPr>
          </a:p>
          <a:p>
            <a:pPr eaLnBrk="1" hangingPunct="1">
              <a:buSzPct val="125000"/>
            </a:pPr>
            <a:r>
              <a:rPr lang="en-GB" sz="2000" i="1" dirty="0">
                <a:latin typeface="Calibri" panose="020F0502020204030204" pitchFamily="34" charset="0"/>
              </a:rPr>
              <a:t>The planning process increased collaboration and involvement of members</a:t>
            </a:r>
            <a:r>
              <a:rPr lang="en-GB" sz="2000" dirty="0">
                <a:latin typeface="Calibri" panose="020F0502020204030204" pitchFamily="34" charset="0"/>
              </a:rPr>
              <a:t> into the work of the organisations</a:t>
            </a:r>
          </a:p>
          <a:p>
            <a:pPr eaLnBrk="1" hangingPunct="1">
              <a:buSzPct val="125000"/>
            </a:pPr>
            <a:endParaRPr lang="en-GB" sz="800" dirty="0">
              <a:latin typeface="Calibri" panose="020F0502020204030204" pitchFamily="34" charset="0"/>
            </a:endParaRPr>
          </a:p>
          <a:p>
            <a:pPr eaLnBrk="1" hangingPunct="1">
              <a:buSzPct val="125000"/>
            </a:pPr>
            <a:r>
              <a:rPr lang="en-GB" sz="2000" i="1" dirty="0">
                <a:latin typeface="Calibri" panose="020F0502020204030204" pitchFamily="34" charset="0"/>
              </a:rPr>
              <a:t>The training strengthened collaboration between organisations: </a:t>
            </a:r>
            <a:r>
              <a:rPr lang="en-GB" sz="2000" dirty="0">
                <a:latin typeface="Calibri" panose="020F0502020204030204" pitchFamily="34" charset="0"/>
              </a:rPr>
              <a:t>the activities encourage the exchange of experiences and practices, and helped generating synergies between organisations’ work</a:t>
            </a:r>
          </a:p>
          <a:p>
            <a:pPr eaLnBrk="1" hangingPunct="1">
              <a:buSzPct val="125000"/>
            </a:pPr>
            <a:endParaRPr lang="en-GB" sz="800" dirty="0">
              <a:latin typeface="Calibri" panose="020F0502020204030204" pitchFamily="34" charset="0"/>
            </a:endParaRPr>
          </a:p>
          <a:p>
            <a:pPr eaLnBrk="1" hangingPunct="1">
              <a:buSzPct val="125000"/>
            </a:pPr>
            <a:r>
              <a:rPr lang="en-GB" sz="2000" i="1" dirty="0">
                <a:latin typeface="Calibri" panose="020F0502020204030204" pitchFamily="34" charset="0"/>
              </a:rPr>
              <a:t>Increased understanding of patient organisations needs </a:t>
            </a:r>
            <a:r>
              <a:rPr lang="en-GB" sz="2000" dirty="0">
                <a:latin typeface="Calibri" panose="020F0502020204030204" pitchFamily="34" charset="0"/>
              </a:rPr>
              <a:t>has led some of the trainers to identify opportunities for future work and to continue to work with the organisations outside the CBP framework</a:t>
            </a:r>
          </a:p>
          <a:p>
            <a:pPr eaLnBrk="1" hangingPunct="1">
              <a:buSzPct val="125000"/>
            </a:pPr>
            <a:endParaRPr lang="en-GB" sz="800" dirty="0">
              <a:latin typeface="Calibri" panose="020F0502020204030204" pitchFamily="34" charset="0"/>
            </a:endParaRPr>
          </a:p>
          <a:p>
            <a:pPr marL="0" indent="0" eaLnBrk="1" hangingPunct="1">
              <a:buSzPct val="125000"/>
              <a:buNone/>
            </a:pPr>
            <a:r>
              <a:rPr lang="en-GB" sz="2000" dirty="0">
                <a:latin typeface="Calibri" panose="020F0502020204030204" pitchFamily="34" charset="0"/>
              </a:rPr>
              <a:t>The evaluation summary of findings can be found here:</a:t>
            </a:r>
          </a:p>
          <a:p>
            <a:pPr marL="0" indent="0" eaLnBrk="1" hangingPunct="1">
              <a:buSzPct val="125000"/>
              <a:buNone/>
            </a:pPr>
            <a:r>
              <a:rPr lang="en-GB" sz="1000" dirty="0">
                <a:latin typeface="Calibri" panose="020F0502020204030204" pitchFamily="34" charset="0"/>
                <a:hlinkClick r:id="rId3"/>
              </a:rPr>
              <a:t>http://www.eu-patient.eu/globalassets/who-we-are/transparency/cbp_evaluation_summary-of-findings_2015.pdf</a:t>
            </a:r>
            <a:endParaRPr lang="en-GB" sz="1000" dirty="0">
              <a:latin typeface="Calibri" panose="020F0502020204030204" pitchFamily="34" charset="0"/>
            </a:endParaRPr>
          </a:p>
          <a:p>
            <a:pPr marL="0" indent="0" eaLnBrk="1" hangingPunct="1">
              <a:buSzPct val="125000"/>
              <a:buNone/>
            </a:pPr>
            <a:endParaRPr lang="en-GB" sz="2000" dirty="0"/>
          </a:p>
          <a:p>
            <a:pPr eaLnBrk="1" hangingPunct="1">
              <a:buSzPct val="125000"/>
            </a:pPr>
            <a:endParaRPr lang="en-GB" sz="2000" dirty="0"/>
          </a:p>
          <a:p>
            <a:pPr eaLnBrk="1" hangingPunct="1">
              <a:buSzPct val="125000"/>
              <a:buFont typeface="Arial" pitchFamily="84" charset="0"/>
              <a:buNone/>
            </a:pPr>
            <a:endParaRPr lang="en-GB" sz="2000" dirty="0"/>
          </a:p>
          <a:p>
            <a:pPr eaLnBrk="1" hangingPunct="1">
              <a:buSzPct val="125000"/>
              <a:buFont typeface="Arial" pitchFamily="84" charset="0"/>
              <a:buNone/>
            </a:pPr>
            <a:endParaRPr lang="fr-BE" sz="2600" b="1" dirty="0">
              <a:solidFill>
                <a:srgbClr val="065FA6"/>
              </a:solidFill>
            </a:endParaRPr>
          </a:p>
        </p:txBody>
      </p:sp>
      <p:sp>
        <p:nvSpPr>
          <p:cNvPr id="21506" name="Content Placeholder 2"/>
          <p:cNvSpPr>
            <a:spLocks noGrp="1"/>
          </p:cNvSpPr>
          <p:nvPr>
            <p:ph sz="half" idx="4294967295"/>
          </p:nvPr>
        </p:nvSpPr>
        <p:spPr bwMode="auto">
          <a:xfrm>
            <a:off x="428625" y="304800"/>
            <a:ext cx="7215188" cy="409575"/>
          </a:xfrm>
          <a:prstGeom prst="rect">
            <a:avLst/>
          </a:prstGeom>
          <a:noFill/>
          <a:ln>
            <a:miter lim="800000"/>
            <a:headEnd/>
            <a:tailEnd/>
          </a:ln>
        </p:spPr>
        <p:txBody>
          <a:bodyPr>
            <a:prstTxWarp prst="textNoShape">
              <a:avLst/>
            </a:prstTxWarp>
          </a:bodyPr>
          <a:lstStyle/>
          <a:p>
            <a:pPr marL="0" indent="0" eaLnBrk="1" hangingPunct="1">
              <a:buFont typeface="Arial" pitchFamily="84" charset="0"/>
              <a:buNone/>
            </a:pPr>
            <a:r>
              <a:rPr lang="en-GB" sz="2400" b="1" dirty="0">
                <a:solidFill>
                  <a:srgbClr val="002060"/>
                </a:solidFill>
                <a:latin typeface="Rockwell Std" charset="0"/>
              </a:rPr>
              <a:t>Impact and outcomes of phase I &amp; II</a:t>
            </a:r>
            <a:endParaRPr lang="en-US" sz="2400" b="1" dirty="0">
              <a:solidFill>
                <a:srgbClr val="0073B6"/>
              </a:solidFill>
              <a:latin typeface="Rockwell Std" charset="0"/>
            </a:endParaRPr>
          </a:p>
        </p:txBody>
      </p:sp>
    </p:spTree>
    <p:extLst>
      <p:ext uri="{BB962C8B-B14F-4D97-AF65-F5344CB8AC3E}">
        <p14:creationId xmlns:p14="http://schemas.microsoft.com/office/powerpoint/2010/main" val="25009532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4954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GB" dirty="0" smtClean="0"/>
              <a:t>EPF: Key thematic areas </a:t>
            </a:r>
            <a:endParaRPr lang="en-GB" dirty="0"/>
          </a:p>
        </p:txBody>
      </p:sp>
      <p:sp>
        <p:nvSpPr>
          <p:cNvPr id="8" name="Rectangle 7"/>
          <p:cNvSpPr/>
          <p:nvPr/>
        </p:nvSpPr>
        <p:spPr>
          <a:xfrm>
            <a:off x="320838" y="3058036"/>
            <a:ext cx="2648074" cy="2841038"/>
          </a:xfrm>
          <a:prstGeom prst="rect">
            <a:avLst/>
          </a:prstGeom>
          <a:noFill/>
          <a:ln w="57150">
            <a:solidFill>
              <a:srgbClr val="00B05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E"/>
          </a:p>
        </p:txBody>
      </p:sp>
      <p:sp>
        <p:nvSpPr>
          <p:cNvPr id="9" name="Rectangle 8"/>
          <p:cNvSpPr/>
          <p:nvPr/>
        </p:nvSpPr>
        <p:spPr>
          <a:xfrm>
            <a:off x="3112928" y="3058036"/>
            <a:ext cx="2780676" cy="2841038"/>
          </a:xfrm>
          <a:prstGeom prst="rect">
            <a:avLst/>
          </a:prstGeom>
          <a:noFill/>
          <a:ln w="57150">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E"/>
          </a:p>
        </p:txBody>
      </p:sp>
      <p:sp>
        <p:nvSpPr>
          <p:cNvPr id="10" name="Isosceles Triangle 9"/>
          <p:cNvSpPr/>
          <p:nvPr/>
        </p:nvSpPr>
        <p:spPr>
          <a:xfrm>
            <a:off x="298217" y="1340768"/>
            <a:ext cx="8552730" cy="1584175"/>
          </a:xfrm>
          <a:prstGeom prst="triangle">
            <a:avLst>
              <a:gd name="adj" fmla="val 50321"/>
            </a:avLst>
          </a:prstGeom>
          <a:noFill/>
          <a:ln w="57150">
            <a:solidFill>
              <a:srgbClr val="1FB25A"/>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E" dirty="0"/>
          </a:p>
        </p:txBody>
      </p:sp>
      <p:sp>
        <p:nvSpPr>
          <p:cNvPr id="14" name="TextBox 13"/>
          <p:cNvSpPr txBox="1"/>
          <p:nvPr/>
        </p:nvSpPr>
        <p:spPr>
          <a:xfrm>
            <a:off x="1691680" y="2298992"/>
            <a:ext cx="5801188" cy="461665"/>
          </a:xfrm>
          <a:prstGeom prst="rect">
            <a:avLst/>
          </a:prstGeom>
          <a:noFill/>
        </p:spPr>
        <p:txBody>
          <a:bodyPr wrap="square" rtlCol="0">
            <a:spAutoFit/>
          </a:bodyPr>
          <a:lstStyle/>
          <a:p>
            <a:pPr algn="ctr"/>
            <a:r>
              <a:rPr lang="en-GB" sz="2400" b="1" dirty="0" smtClean="0">
                <a:solidFill>
                  <a:schemeClr val="tx2"/>
                </a:solidFill>
                <a:latin typeface="+mn-lt"/>
              </a:rPr>
              <a:t>Strengthening patients’ voice in the EU</a:t>
            </a:r>
            <a:endParaRPr lang="en-IE" sz="2400" b="1" dirty="0">
              <a:solidFill>
                <a:schemeClr val="tx2"/>
              </a:solidFill>
              <a:latin typeface="+mn-lt"/>
            </a:endParaRPr>
          </a:p>
        </p:txBody>
      </p:sp>
      <p:sp>
        <p:nvSpPr>
          <p:cNvPr id="15" name="Rectangle 14"/>
          <p:cNvSpPr/>
          <p:nvPr/>
        </p:nvSpPr>
        <p:spPr>
          <a:xfrm>
            <a:off x="6055725" y="3058036"/>
            <a:ext cx="2780676" cy="2841038"/>
          </a:xfrm>
          <a:prstGeom prst="rect">
            <a:avLst/>
          </a:prstGeom>
          <a:noFill/>
          <a:ln w="57150">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E"/>
          </a:p>
        </p:txBody>
      </p:sp>
      <p:sp>
        <p:nvSpPr>
          <p:cNvPr id="16" name="TextBox 15"/>
          <p:cNvSpPr txBox="1"/>
          <p:nvPr/>
        </p:nvSpPr>
        <p:spPr>
          <a:xfrm>
            <a:off x="320838" y="3257217"/>
            <a:ext cx="2629969" cy="707886"/>
          </a:xfrm>
          <a:prstGeom prst="rect">
            <a:avLst/>
          </a:prstGeom>
          <a:noFill/>
        </p:spPr>
        <p:txBody>
          <a:bodyPr wrap="square" rtlCol="0">
            <a:spAutoFit/>
          </a:bodyPr>
          <a:lstStyle/>
          <a:p>
            <a:pPr algn="ctr"/>
            <a:r>
              <a:rPr lang="en-GB" sz="2000" b="1" dirty="0" smtClean="0">
                <a:solidFill>
                  <a:schemeClr val="accent1">
                    <a:lumMod val="75000"/>
                  </a:schemeClr>
                </a:solidFill>
                <a:latin typeface="+mn-lt"/>
              </a:rPr>
              <a:t>Access to quality healthcare</a:t>
            </a:r>
            <a:endParaRPr lang="en-IE" sz="2000" b="1" dirty="0">
              <a:solidFill>
                <a:schemeClr val="accent1">
                  <a:lumMod val="75000"/>
                </a:schemeClr>
              </a:solidFill>
              <a:latin typeface="+mn-lt"/>
            </a:endParaRPr>
          </a:p>
        </p:txBody>
      </p:sp>
      <p:sp>
        <p:nvSpPr>
          <p:cNvPr id="17" name="TextBox 16"/>
          <p:cNvSpPr txBox="1"/>
          <p:nvPr/>
        </p:nvSpPr>
        <p:spPr>
          <a:xfrm>
            <a:off x="6131078" y="3257217"/>
            <a:ext cx="2629969" cy="707886"/>
          </a:xfrm>
          <a:prstGeom prst="rect">
            <a:avLst/>
          </a:prstGeom>
          <a:noFill/>
        </p:spPr>
        <p:txBody>
          <a:bodyPr wrap="square" rtlCol="0">
            <a:spAutoFit/>
          </a:bodyPr>
          <a:lstStyle/>
          <a:p>
            <a:pPr algn="ctr"/>
            <a:r>
              <a:rPr lang="en-GB" sz="2000" b="1" dirty="0">
                <a:solidFill>
                  <a:schemeClr val="accent1">
                    <a:lumMod val="75000"/>
                  </a:schemeClr>
                </a:solidFill>
                <a:latin typeface="+mn-lt"/>
              </a:rPr>
              <a:t>Sustainable patient organisations</a:t>
            </a:r>
            <a:endParaRPr lang="en-IE" sz="2000" b="1" dirty="0">
              <a:solidFill>
                <a:schemeClr val="accent1">
                  <a:lumMod val="75000"/>
                </a:schemeClr>
              </a:solidFill>
              <a:latin typeface="+mn-lt"/>
            </a:endParaRPr>
          </a:p>
        </p:txBody>
      </p:sp>
      <p:sp>
        <p:nvSpPr>
          <p:cNvPr id="18" name="TextBox 17"/>
          <p:cNvSpPr txBox="1"/>
          <p:nvPr/>
        </p:nvSpPr>
        <p:spPr>
          <a:xfrm>
            <a:off x="3103207" y="3257217"/>
            <a:ext cx="2629969" cy="707886"/>
          </a:xfrm>
          <a:prstGeom prst="rect">
            <a:avLst/>
          </a:prstGeom>
          <a:noFill/>
        </p:spPr>
        <p:txBody>
          <a:bodyPr wrap="square" rtlCol="0">
            <a:spAutoFit/>
          </a:bodyPr>
          <a:lstStyle/>
          <a:p>
            <a:pPr algn="ctr"/>
            <a:r>
              <a:rPr lang="en-GB" sz="2000" b="1" dirty="0">
                <a:solidFill>
                  <a:schemeClr val="accent1">
                    <a:lumMod val="75000"/>
                  </a:schemeClr>
                </a:solidFill>
                <a:latin typeface="+mn-lt"/>
              </a:rPr>
              <a:t>Patient empowerment</a:t>
            </a:r>
            <a:endParaRPr lang="en-IE" sz="2000" b="1" dirty="0">
              <a:solidFill>
                <a:schemeClr val="accent1">
                  <a:lumMod val="75000"/>
                </a:schemeClr>
              </a:solidFill>
              <a:latin typeface="+mn-lt"/>
            </a:endParaRPr>
          </a:p>
        </p:txBody>
      </p:sp>
      <p:grpSp>
        <p:nvGrpSpPr>
          <p:cNvPr id="2" name="Group 1"/>
          <p:cNvGrpSpPr/>
          <p:nvPr/>
        </p:nvGrpSpPr>
        <p:grpSpPr>
          <a:xfrm>
            <a:off x="6451568" y="4175983"/>
            <a:ext cx="1857488" cy="1337771"/>
            <a:chOff x="8388425" y="1207674"/>
            <a:chExt cx="1857488" cy="1337771"/>
          </a:xfrm>
        </p:grpSpPr>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8425" y="1313279"/>
              <a:ext cx="1857488" cy="1232166"/>
            </a:xfrm>
            <a:prstGeom prst="rect">
              <a:avLst/>
            </a:prstGeom>
          </p:spPr>
        </p:pic>
        <p:grpSp>
          <p:nvGrpSpPr>
            <p:cNvPr id="25" name="Group 24"/>
            <p:cNvGrpSpPr/>
            <p:nvPr/>
          </p:nvGrpSpPr>
          <p:grpSpPr>
            <a:xfrm rot="188528">
              <a:off x="8801262" y="1207674"/>
              <a:ext cx="246974" cy="418861"/>
              <a:chOff x="0" y="0"/>
              <a:chExt cx="382013" cy="580192"/>
            </a:xfrm>
          </p:grpSpPr>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843457">
                <a:off x="35022" y="0"/>
                <a:ext cx="346991" cy="230907"/>
              </a:xfrm>
              <a:prstGeom prst="rect">
                <a:avLst/>
              </a:prstGeom>
            </p:spPr>
          </p:pic>
          <p:cxnSp>
            <p:nvCxnSpPr>
              <p:cNvPr id="34" name="Straight Connector 33"/>
              <p:cNvCxnSpPr/>
              <p:nvPr/>
            </p:nvCxnSpPr>
            <p:spPr>
              <a:xfrm>
                <a:off x="0" y="93639"/>
                <a:ext cx="290869" cy="48655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9743608" y="1265277"/>
              <a:ext cx="368282" cy="354979"/>
              <a:chOff x="0" y="0"/>
              <a:chExt cx="666185" cy="510745"/>
            </a:xfrm>
          </p:grpSpPr>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1211">
                <a:off x="258621" y="97862"/>
                <a:ext cx="407564" cy="203782"/>
              </a:xfrm>
              <a:prstGeom prst="rect">
                <a:avLst/>
              </a:prstGeom>
            </p:spPr>
          </p:pic>
          <p:cxnSp>
            <p:nvCxnSpPr>
              <p:cNvPr id="32" name="Straight Connector 31"/>
              <p:cNvCxnSpPr/>
              <p:nvPr/>
            </p:nvCxnSpPr>
            <p:spPr>
              <a:xfrm flipH="1">
                <a:off x="0" y="0"/>
                <a:ext cx="360040" cy="5107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b="10274"/>
            <a:stretch/>
          </p:blipFill>
          <p:spPr>
            <a:xfrm>
              <a:off x="8451248" y="1716500"/>
              <a:ext cx="286407" cy="257534"/>
            </a:xfrm>
            <a:prstGeom prst="rect">
              <a:avLst/>
            </a:prstGeom>
          </p:spPr>
        </p:pic>
        <p:grpSp>
          <p:nvGrpSpPr>
            <p:cNvPr id="28" name="Group 27"/>
            <p:cNvGrpSpPr/>
            <p:nvPr/>
          </p:nvGrpSpPr>
          <p:grpSpPr>
            <a:xfrm>
              <a:off x="9339749" y="1534091"/>
              <a:ext cx="161545" cy="280116"/>
              <a:chOff x="0" y="0"/>
              <a:chExt cx="380503" cy="702232"/>
            </a:xfrm>
          </p:grpSpPr>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380503" cy="237180"/>
              </a:xfrm>
              <a:prstGeom prst="rect">
                <a:avLst/>
              </a:prstGeom>
            </p:spPr>
          </p:pic>
          <p:cxnSp>
            <p:nvCxnSpPr>
              <p:cNvPr id="30" name="Straight Connector 29"/>
              <p:cNvCxnSpPr/>
              <p:nvPr/>
            </p:nvCxnSpPr>
            <p:spPr>
              <a:xfrm>
                <a:off x="0" y="6151"/>
                <a:ext cx="0" cy="696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39" name="Picture 2" descr="\\epfcentral001\EPF-Files\MULTIMEDIA\PICTURES - SHUTTERSTOCK\ACCESS-DISCRI-INEQUALITIES\access_shutterstock_6550048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8975" y="4079420"/>
            <a:ext cx="2461639" cy="179028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2543" y="4098196"/>
            <a:ext cx="2218413" cy="1657310"/>
          </a:xfrm>
          <a:prstGeom prst="rect">
            <a:avLst/>
          </a:prstGeom>
        </p:spPr>
      </p:pic>
    </p:spTree>
    <p:extLst>
      <p:ext uri="{BB962C8B-B14F-4D97-AF65-F5344CB8AC3E}">
        <p14:creationId xmlns:p14="http://schemas.microsoft.com/office/powerpoint/2010/main" val="33393534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187624" y="2348880"/>
            <a:ext cx="6877231" cy="1624178"/>
          </a:xfrm>
        </p:spPr>
        <p:txBody>
          <a:bodyPr/>
          <a:lstStyle/>
          <a:p>
            <a:r>
              <a:rPr lang="en-GB" dirty="0"/>
              <a:t>Highlights on  </a:t>
            </a:r>
          </a:p>
          <a:p>
            <a:r>
              <a:rPr lang="en-GB" dirty="0"/>
              <a:t>ACCESS</a:t>
            </a:r>
            <a:endParaRPr lang="en-GB" b="0" dirty="0"/>
          </a:p>
        </p:txBody>
      </p:sp>
    </p:spTree>
    <p:extLst>
      <p:ext uri="{BB962C8B-B14F-4D97-AF65-F5344CB8AC3E}">
        <p14:creationId xmlns:p14="http://schemas.microsoft.com/office/powerpoint/2010/main" val="22340771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67544" y="1340768"/>
            <a:ext cx="8136904" cy="4536480"/>
          </a:xfrm>
        </p:spPr>
        <p:txBody>
          <a:bodyPr/>
          <a:lstStyle/>
          <a:p>
            <a:pPr marL="0" indent="0">
              <a:spcAft>
                <a:spcPts val="1200"/>
              </a:spcAft>
              <a:buNone/>
            </a:pPr>
            <a:r>
              <a:rPr lang="en-GB" sz="2000" dirty="0" smtClean="0"/>
              <a:t>“</a:t>
            </a:r>
            <a:r>
              <a:rPr lang="en-GB" sz="2100" i="1" dirty="0" smtClean="0"/>
              <a:t>A patient-led definition is essential in order to set objectives to improve access to healthcare in the EU that are relevant to patients who bear the human cost of health inequalities and access </a:t>
            </a:r>
            <a:r>
              <a:rPr lang="en-GB" sz="2100" i="1" dirty="0" smtClean="0"/>
              <a:t>barriers.</a:t>
            </a:r>
            <a:r>
              <a:rPr lang="en-GB" sz="2100" dirty="0" smtClean="0"/>
              <a:t>” </a:t>
            </a:r>
            <a:r>
              <a:rPr lang="en-GB" sz="2100" dirty="0" smtClean="0"/>
              <a:t>(EPF position paper)</a:t>
            </a:r>
          </a:p>
          <a:p>
            <a:pPr marL="0" indent="0">
              <a:buNone/>
            </a:pPr>
            <a:r>
              <a:rPr lang="en-GB" sz="2100" dirty="0" smtClean="0"/>
              <a:t>The </a:t>
            </a:r>
            <a:r>
              <a:rPr lang="en-GB" sz="2100" dirty="0"/>
              <a:t>EPF paper defines 5 dimension of access *:</a:t>
            </a:r>
          </a:p>
          <a:p>
            <a:r>
              <a:rPr lang="en-GB" sz="2100" b="1" dirty="0"/>
              <a:t>A</a:t>
            </a:r>
            <a:r>
              <a:rPr lang="en-GB" sz="2100" dirty="0"/>
              <a:t>vailability – market, supply, resources… </a:t>
            </a:r>
            <a:endParaRPr lang="en-GB" sz="2100" dirty="0">
              <a:solidFill>
                <a:srgbClr val="FF0000"/>
              </a:solidFill>
            </a:endParaRPr>
          </a:p>
          <a:p>
            <a:r>
              <a:rPr lang="en-GB" sz="2100" b="1" dirty="0"/>
              <a:t>A</a:t>
            </a:r>
            <a:r>
              <a:rPr lang="en-GB" sz="2100" dirty="0"/>
              <a:t>ffordability – financial hardship, out of pocket costs</a:t>
            </a:r>
          </a:p>
          <a:p>
            <a:r>
              <a:rPr lang="en-GB" sz="2100" b="1" dirty="0"/>
              <a:t>A</a:t>
            </a:r>
            <a:r>
              <a:rPr lang="en-GB" sz="2100" dirty="0"/>
              <a:t>ccessibility – barriers other than financial (e.g. geographical)</a:t>
            </a:r>
          </a:p>
          <a:p>
            <a:r>
              <a:rPr lang="en-GB" sz="2100" b="1" dirty="0"/>
              <a:t>A</a:t>
            </a:r>
            <a:r>
              <a:rPr lang="en-GB" sz="2100" dirty="0"/>
              <a:t>dequacy –  quality </a:t>
            </a:r>
          </a:p>
          <a:p>
            <a:r>
              <a:rPr lang="en-GB" sz="2100" b="1" dirty="0"/>
              <a:t>A</a:t>
            </a:r>
            <a:r>
              <a:rPr lang="en-GB" sz="2100" dirty="0"/>
              <a:t>ppropriateness – meeting the needs of different groups</a:t>
            </a:r>
          </a:p>
          <a:p>
            <a:pPr marL="0" indent="0">
              <a:buNone/>
            </a:pPr>
            <a:endParaRPr lang="en-GB" sz="2100" dirty="0"/>
          </a:p>
          <a:p>
            <a:pPr marL="0" indent="0">
              <a:buNone/>
            </a:pPr>
            <a:r>
              <a:rPr lang="en-GB" sz="2100" dirty="0">
                <a:sym typeface="Wingdings" panose="05000000000000000000" pitchFamily="2" charset="2"/>
              </a:rPr>
              <a:t> </a:t>
            </a:r>
            <a:r>
              <a:rPr lang="en-GB" sz="2100" b="1" dirty="0">
                <a:sym typeface="Wingdings" panose="05000000000000000000" pitchFamily="2" charset="2"/>
              </a:rPr>
              <a:t>Survey on Access </a:t>
            </a:r>
            <a:r>
              <a:rPr lang="en-GB" sz="2100" dirty="0">
                <a:sym typeface="Wingdings" panose="05000000000000000000" pitchFamily="2" charset="2"/>
              </a:rPr>
              <a:t>to further develop evidence base (end 2016) </a:t>
            </a:r>
            <a:endParaRPr lang="en-GB" sz="2100" dirty="0"/>
          </a:p>
          <a:p>
            <a:pPr marL="0" indent="0">
              <a:buNone/>
            </a:pPr>
            <a:r>
              <a:rPr lang="en-GB" sz="2000" dirty="0"/>
              <a:t> </a:t>
            </a:r>
          </a:p>
          <a:p>
            <a:endParaRPr lang="en-GB" sz="2000" dirty="0"/>
          </a:p>
          <a:p>
            <a:endParaRPr lang="en-GB" sz="2000" dirty="0"/>
          </a:p>
          <a:p>
            <a:endParaRPr lang="en-GB" sz="2000" dirty="0"/>
          </a:p>
          <a:p>
            <a:endParaRPr lang="en-GB" sz="2000" dirty="0"/>
          </a:p>
        </p:txBody>
      </p:sp>
      <p:sp>
        <p:nvSpPr>
          <p:cNvPr id="3" name="Text Placeholder 2"/>
          <p:cNvSpPr>
            <a:spLocks noGrp="1"/>
          </p:cNvSpPr>
          <p:nvPr>
            <p:ph type="body" sz="quarter" idx="14"/>
          </p:nvPr>
        </p:nvSpPr>
        <p:spPr>
          <a:xfrm>
            <a:off x="251520" y="188640"/>
            <a:ext cx="7776864" cy="647700"/>
          </a:xfrm>
        </p:spPr>
        <p:txBody>
          <a:bodyPr/>
          <a:lstStyle/>
          <a:p>
            <a:r>
              <a:rPr lang="en-GB" dirty="0" smtClean="0"/>
              <a:t>Highlight: defining Access</a:t>
            </a:r>
            <a:endParaRPr lang="en-GB" dirty="0"/>
          </a:p>
        </p:txBody>
      </p:sp>
      <p:sp>
        <p:nvSpPr>
          <p:cNvPr id="4" name="TextBox 3"/>
          <p:cNvSpPr txBox="1"/>
          <p:nvPr/>
        </p:nvSpPr>
        <p:spPr>
          <a:xfrm>
            <a:off x="2506776" y="6021264"/>
            <a:ext cx="6624736" cy="369332"/>
          </a:xfrm>
          <a:prstGeom prst="rect">
            <a:avLst/>
          </a:prstGeom>
          <a:noFill/>
        </p:spPr>
        <p:txBody>
          <a:bodyPr wrap="square" rtlCol="0">
            <a:spAutoFit/>
          </a:bodyPr>
          <a:lstStyle/>
          <a:p>
            <a:pPr algn="r">
              <a:spcBef>
                <a:spcPts val="0"/>
              </a:spcBef>
            </a:pPr>
            <a:r>
              <a:rPr lang="en-GB" dirty="0">
                <a:solidFill>
                  <a:schemeClr val="tx2"/>
                </a:solidFill>
                <a:latin typeface="Calibri" panose="020F0502020204030204" pitchFamily="34" charset="0"/>
              </a:rPr>
              <a:t>* Modified from </a:t>
            </a:r>
            <a:r>
              <a:rPr lang="en-GB" dirty="0" err="1">
                <a:solidFill>
                  <a:schemeClr val="tx2"/>
                </a:solidFill>
                <a:latin typeface="Calibri" panose="020F0502020204030204" pitchFamily="34" charset="0"/>
              </a:rPr>
              <a:t>Penchansky</a:t>
            </a:r>
            <a:r>
              <a:rPr lang="en-GB" dirty="0">
                <a:solidFill>
                  <a:schemeClr val="tx2"/>
                </a:solidFill>
                <a:latin typeface="Calibri" panose="020F0502020204030204" pitchFamily="34" charset="0"/>
              </a:rPr>
              <a:t> and Thomas (1981) and PACT.</a:t>
            </a:r>
            <a:endParaRPr lang="en-GB" sz="1800" kern="1200" dirty="0">
              <a:solidFill>
                <a:schemeClr val="tx2"/>
              </a:solidFill>
              <a:latin typeface="Calibri" panose="020F0502020204030204" pitchFamily="34" charset="0"/>
            </a:endParaRPr>
          </a:p>
        </p:txBody>
      </p:sp>
    </p:spTree>
    <p:extLst>
      <p:ext uri="{BB962C8B-B14F-4D97-AF65-F5344CB8AC3E}">
        <p14:creationId xmlns:p14="http://schemas.microsoft.com/office/powerpoint/2010/main" val="37241584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23528" y="1196752"/>
            <a:ext cx="8496944" cy="4536480"/>
          </a:xfrm>
        </p:spPr>
        <p:txBody>
          <a:bodyPr/>
          <a:lstStyle/>
          <a:p>
            <a:pPr marL="0" indent="0">
              <a:spcBef>
                <a:spcPts val="0"/>
              </a:spcBef>
              <a:spcAft>
                <a:spcPts val="1200"/>
              </a:spcAft>
              <a:buNone/>
            </a:pPr>
            <a:r>
              <a:rPr lang="en-GB" sz="2100" i="1" dirty="0" smtClean="0"/>
              <a:t>“Ensuring </a:t>
            </a:r>
            <a:r>
              <a:rPr lang="en-GB" sz="2100" i="1" dirty="0"/>
              <a:t>universal access to new, innovative medicines for all those who need it is a political choice. We urge decision-makers to reject the “zero-sum-game” </a:t>
            </a:r>
            <a:r>
              <a:rPr lang="en-GB" sz="2100" i="1" dirty="0" smtClean="0"/>
              <a:t>approach … and </a:t>
            </a:r>
            <a:r>
              <a:rPr lang="en-GB" sz="2100" i="1" dirty="0"/>
              <a:t>take positive action to realise an inclusive society that values health and makes it a political priority</a:t>
            </a:r>
            <a:r>
              <a:rPr lang="en-GB" sz="2100" i="1" dirty="0" smtClean="0"/>
              <a:t>.” (EPF statement) </a:t>
            </a:r>
            <a:endParaRPr lang="en-GB" sz="2100" i="1" dirty="0"/>
          </a:p>
          <a:p>
            <a:pPr marL="0" indent="0">
              <a:spcBef>
                <a:spcPts val="0"/>
              </a:spcBef>
              <a:spcAft>
                <a:spcPts val="600"/>
              </a:spcAft>
              <a:buNone/>
            </a:pPr>
            <a:r>
              <a:rPr lang="en-GB" sz="2100" dirty="0"/>
              <a:t>Core Principles from the Patients’ Perspective on the Value and Pricing of Innovative Medicines launched in April (first version) and June (final) </a:t>
            </a:r>
          </a:p>
          <a:p>
            <a:pPr marL="0" indent="0">
              <a:spcBef>
                <a:spcPts val="0"/>
              </a:spcBef>
              <a:spcAft>
                <a:spcPts val="600"/>
              </a:spcAft>
              <a:buNone/>
            </a:pPr>
            <a:r>
              <a:rPr lang="en-GB" sz="2100" dirty="0"/>
              <a:t>Contributing a patient perspective to ongoing </a:t>
            </a:r>
            <a:r>
              <a:rPr lang="en-GB" sz="2100" dirty="0" smtClean="0"/>
              <a:t>debates</a:t>
            </a:r>
            <a:endParaRPr lang="en-GB" sz="2100" dirty="0"/>
          </a:p>
          <a:p>
            <a:pPr marL="0" indent="0">
              <a:spcBef>
                <a:spcPts val="0"/>
              </a:spcBef>
              <a:spcAft>
                <a:spcPts val="600"/>
              </a:spcAft>
              <a:buNone/>
            </a:pPr>
            <a:r>
              <a:rPr lang="en-GB" sz="2100" dirty="0"/>
              <a:t/>
            </a:r>
            <a:br>
              <a:rPr lang="en-GB" sz="2100" dirty="0"/>
            </a:br>
            <a:r>
              <a:rPr lang="en-GB" sz="2100" dirty="0" smtClean="0"/>
              <a:t>  </a:t>
            </a:r>
            <a:r>
              <a:rPr lang="en-GB" sz="2100" dirty="0" smtClean="0"/>
              <a:t>Key </a:t>
            </a:r>
            <a:r>
              <a:rPr lang="en-GB" sz="2100" dirty="0"/>
              <a:t>recommendations in four areas: </a:t>
            </a:r>
          </a:p>
          <a:p>
            <a:pPr marL="685800" lvl="1">
              <a:spcBef>
                <a:spcPts val="0"/>
              </a:spcBef>
              <a:spcAft>
                <a:spcPts val="600"/>
              </a:spcAft>
            </a:pPr>
            <a:r>
              <a:rPr lang="en-GB" sz="2100" dirty="0"/>
              <a:t>Fundamental values and </a:t>
            </a:r>
            <a:r>
              <a:rPr lang="en-GB" sz="2100" dirty="0" smtClean="0"/>
              <a:t>rights: </a:t>
            </a:r>
            <a:r>
              <a:rPr lang="en-GB" sz="2100" dirty="0"/>
              <a:t>health and access to medicines</a:t>
            </a:r>
          </a:p>
          <a:p>
            <a:pPr marL="685800" lvl="1">
              <a:spcBef>
                <a:spcPts val="0"/>
              </a:spcBef>
              <a:spcAft>
                <a:spcPts val="600"/>
              </a:spcAft>
            </a:pPr>
            <a:r>
              <a:rPr lang="en-GB" sz="2100" dirty="0"/>
              <a:t>Patients' perspective and involvement </a:t>
            </a:r>
            <a:r>
              <a:rPr lang="en-GB" sz="2100" dirty="0" smtClean="0"/>
              <a:t>is central</a:t>
            </a:r>
            <a:endParaRPr lang="en-GB" sz="2100" dirty="0"/>
          </a:p>
          <a:p>
            <a:pPr marL="685800" lvl="1">
              <a:spcBef>
                <a:spcPts val="0"/>
              </a:spcBef>
              <a:spcAft>
                <a:spcPts val="600"/>
              </a:spcAft>
            </a:pPr>
            <a:r>
              <a:rPr lang="en-GB" sz="2100" dirty="0"/>
              <a:t>Need to set up a </a:t>
            </a:r>
            <a:r>
              <a:rPr lang="en-GB" sz="2100" dirty="0" smtClean="0"/>
              <a:t>“fair </a:t>
            </a:r>
            <a:r>
              <a:rPr lang="en-GB" sz="2100" dirty="0"/>
              <a:t>value </a:t>
            </a:r>
            <a:r>
              <a:rPr lang="en-GB" sz="2100" dirty="0" smtClean="0"/>
              <a:t>framework”, common principles, invest in valuable innovation  </a:t>
            </a:r>
            <a:endParaRPr lang="en-GB" sz="2100" dirty="0"/>
          </a:p>
          <a:p>
            <a:pPr marL="685800" lvl="1">
              <a:spcBef>
                <a:spcPts val="0"/>
              </a:spcBef>
              <a:spcAft>
                <a:spcPts val="600"/>
              </a:spcAft>
            </a:pPr>
            <a:r>
              <a:rPr lang="en-GB" sz="2100" dirty="0"/>
              <a:t>More transparency on </a:t>
            </a:r>
            <a:r>
              <a:rPr lang="en-GB" sz="2100" dirty="0" smtClean="0"/>
              <a:t>decisions, processes</a:t>
            </a:r>
            <a:endParaRPr lang="en-GB" sz="2100" dirty="0"/>
          </a:p>
          <a:p>
            <a:pPr marL="0" indent="0">
              <a:spcAft>
                <a:spcPts val="1200"/>
              </a:spcAft>
              <a:buNone/>
            </a:pPr>
            <a:endParaRPr lang="en-GB" sz="2000" dirty="0"/>
          </a:p>
          <a:p>
            <a:pPr marL="0" indent="0">
              <a:buNone/>
            </a:pPr>
            <a:endParaRPr lang="en-GB" sz="2000" dirty="0"/>
          </a:p>
          <a:p>
            <a:pPr marL="0" indent="0">
              <a:buNone/>
            </a:pPr>
            <a:endParaRPr lang="en-GB" sz="2000" dirty="0"/>
          </a:p>
          <a:p>
            <a:pPr marL="0" indent="0">
              <a:buNone/>
            </a:pPr>
            <a:r>
              <a:rPr lang="en-GB" sz="2000" dirty="0"/>
              <a:t> </a:t>
            </a:r>
          </a:p>
          <a:p>
            <a:endParaRPr lang="en-GB" sz="2000" dirty="0"/>
          </a:p>
          <a:p>
            <a:endParaRPr lang="en-GB" sz="2000" dirty="0"/>
          </a:p>
          <a:p>
            <a:endParaRPr lang="en-GB" sz="2000" dirty="0"/>
          </a:p>
          <a:p>
            <a:endParaRPr lang="en-GB" sz="2000" dirty="0"/>
          </a:p>
        </p:txBody>
      </p:sp>
      <p:sp>
        <p:nvSpPr>
          <p:cNvPr id="3" name="Text Placeholder 2"/>
          <p:cNvSpPr>
            <a:spLocks noGrp="1"/>
          </p:cNvSpPr>
          <p:nvPr>
            <p:ph type="body" sz="quarter" idx="14"/>
          </p:nvPr>
        </p:nvSpPr>
        <p:spPr>
          <a:xfrm>
            <a:off x="251520" y="188640"/>
            <a:ext cx="7776864" cy="647700"/>
          </a:xfrm>
        </p:spPr>
        <p:txBody>
          <a:bodyPr/>
          <a:lstStyle/>
          <a:p>
            <a:r>
              <a:rPr lang="en-GB" dirty="0" smtClean="0"/>
              <a:t>Highlight: pricing and value </a:t>
            </a:r>
            <a:endParaRPr lang="en-GB" dirty="0"/>
          </a:p>
        </p:txBody>
      </p:sp>
    </p:spTree>
    <p:extLst>
      <p:ext uri="{BB962C8B-B14F-4D97-AF65-F5344CB8AC3E}">
        <p14:creationId xmlns:p14="http://schemas.microsoft.com/office/powerpoint/2010/main" val="37686575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23528" y="1124744"/>
            <a:ext cx="8568952" cy="4536504"/>
          </a:xfrm>
        </p:spPr>
        <p:txBody>
          <a:bodyPr/>
          <a:lstStyle/>
          <a:p>
            <a:pPr marL="0" indent="0">
              <a:spcBef>
                <a:spcPts val="0"/>
              </a:spcBef>
              <a:spcAft>
                <a:spcPts val="1800"/>
              </a:spcAft>
              <a:buNone/>
            </a:pPr>
            <a:r>
              <a:rPr lang="en-GB" sz="2300" dirty="0" smtClean="0"/>
              <a:t>Intrinsically linked to equity of access, groundwork for future engagement </a:t>
            </a:r>
          </a:p>
          <a:p>
            <a:pPr>
              <a:spcBef>
                <a:spcPts val="0"/>
              </a:spcBef>
              <a:spcAft>
                <a:spcPts val="1200"/>
              </a:spcAft>
            </a:pPr>
            <a:r>
              <a:rPr lang="en-GB" sz="2300" dirty="0" smtClean="0"/>
              <a:t>EPF </a:t>
            </a:r>
            <a:r>
              <a:rPr lang="en-GB" sz="2300" dirty="0"/>
              <a:t>survey “Patients’ perceptions of quality in healthcare” launched (report end 2016)</a:t>
            </a:r>
          </a:p>
          <a:p>
            <a:pPr marL="685800" lvl="1">
              <a:spcBef>
                <a:spcPts val="0"/>
              </a:spcBef>
              <a:spcAft>
                <a:spcPts val="600"/>
              </a:spcAft>
            </a:pPr>
            <a:r>
              <a:rPr lang="en-GB" sz="2300" dirty="0" smtClean="0"/>
              <a:t>patients</a:t>
            </a:r>
            <a:r>
              <a:rPr lang="en-GB" sz="2300" dirty="0"/>
              <a:t>’ perceptions </a:t>
            </a:r>
            <a:r>
              <a:rPr lang="en-GB" sz="2300" dirty="0" smtClean="0"/>
              <a:t>and </a:t>
            </a:r>
            <a:r>
              <a:rPr lang="en-GB" sz="2300" dirty="0"/>
              <a:t>what matters </a:t>
            </a:r>
            <a:r>
              <a:rPr lang="en-GB" sz="2300" dirty="0" smtClean="0"/>
              <a:t>most</a:t>
            </a:r>
            <a:endParaRPr lang="en-GB" sz="2300" dirty="0"/>
          </a:p>
          <a:p>
            <a:pPr marL="685800" lvl="1">
              <a:spcBef>
                <a:spcPts val="0"/>
              </a:spcBef>
              <a:spcAft>
                <a:spcPts val="600"/>
              </a:spcAft>
            </a:pPr>
            <a:r>
              <a:rPr lang="en-GB" sz="2300" dirty="0" smtClean="0"/>
              <a:t>evidence </a:t>
            </a:r>
            <a:r>
              <a:rPr lang="en-GB" sz="2300" dirty="0"/>
              <a:t>to support position paper on Quality and engagement </a:t>
            </a:r>
            <a:r>
              <a:rPr lang="en-GB" sz="2300" dirty="0" smtClean="0"/>
              <a:t>in HSPA</a:t>
            </a:r>
            <a:endParaRPr lang="en-GB" sz="2300" dirty="0"/>
          </a:p>
          <a:p>
            <a:pPr>
              <a:spcAft>
                <a:spcPts val="1200"/>
              </a:spcAft>
            </a:pPr>
            <a:r>
              <a:rPr lang="en-GB" sz="2300" dirty="0"/>
              <a:t>“Value of health”: participation in informal </a:t>
            </a:r>
            <a:r>
              <a:rPr lang="en-GB" sz="2300" dirty="0" smtClean="0"/>
              <a:t>debates on health outcomes</a:t>
            </a:r>
            <a:endParaRPr lang="en-GB" sz="2300" dirty="0"/>
          </a:p>
          <a:p>
            <a:pPr marL="685800" lvl="1">
              <a:spcBef>
                <a:spcPts val="0"/>
              </a:spcBef>
              <a:spcAft>
                <a:spcPts val="600"/>
              </a:spcAft>
            </a:pPr>
            <a:r>
              <a:rPr lang="en-GB" sz="2300" dirty="0" smtClean="0"/>
              <a:t>Co-designing </a:t>
            </a:r>
            <a:r>
              <a:rPr lang="en-GB" sz="2300" dirty="0"/>
              <a:t>outcome measures with patients </a:t>
            </a:r>
            <a:r>
              <a:rPr lang="en-GB" sz="2300" dirty="0" smtClean="0"/>
              <a:t>can ensure they </a:t>
            </a:r>
            <a:r>
              <a:rPr lang="en-GB" sz="2300" dirty="0"/>
              <a:t>capture </a:t>
            </a:r>
            <a:r>
              <a:rPr lang="en-GB" sz="2300" dirty="0" smtClean="0"/>
              <a:t>what </a:t>
            </a:r>
            <a:r>
              <a:rPr lang="en-GB" sz="2300" dirty="0"/>
              <a:t>really </a:t>
            </a:r>
            <a:r>
              <a:rPr lang="en-GB" sz="2300" dirty="0" smtClean="0"/>
              <a:t>matters</a:t>
            </a:r>
            <a:endParaRPr lang="en-GB" sz="2300" dirty="0"/>
          </a:p>
          <a:p>
            <a:pPr marL="685800" lvl="1">
              <a:spcBef>
                <a:spcPts val="0"/>
              </a:spcBef>
              <a:spcAft>
                <a:spcPts val="600"/>
              </a:spcAft>
            </a:pPr>
            <a:r>
              <a:rPr lang="en-GB" sz="2300" dirty="0"/>
              <a:t>Including PROMs and PREMs in quality </a:t>
            </a:r>
            <a:r>
              <a:rPr lang="en-GB" sz="2300" dirty="0" smtClean="0"/>
              <a:t>measurement! </a:t>
            </a:r>
            <a:endParaRPr lang="en-GB" sz="2300" dirty="0"/>
          </a:p>
          <a:p>
            <a:pPr marL="0" indent="0">
              <a:buNone/>
            </a:pPr>
            <a:endParaRPr lang="en-GB" sz="2000" dirty="0"/>
          </a:p>
          <a:p>
            <a:pPr marL="0" indent="0">
              <a:buNone/>
            </a:pPr>
            <a:endParaRPr lang="en-GB" sz="2000" dirty="0"/>
          </a:p>
          <a:p>
            <a:pPr marL="0" indent="0">
              <a:buNone/>
            </a:pPr>
            <a:r>
              <a:rPr lang="en-GB" sz="2000" dirty="0"/>
              <a:t> </a:t>
            </a:r>
          </a:p>
          <a:p>
            <a:endParaRPr lang="en-GB" sz="2000" dirty="0"/>
          </a:p>
          <a:p>
            <a:endParaRPr lang="en-GB" sz="2000" dirty="0"/>
          </a:p>
          <a:p>
            <a:endParaRPr lang="en-GB" sz="2000" dirty="0"/>
          </a:p>
          <a:p>
            <a:endParaRPr lang="en-GB" sz="2000" dirty="0"/>
          </a:p>
        </p:txBody>
      </p:sp>
      <p:sp>
        <p:nvSpPr>
          <p:cNvPr id="3" name="Text Placeholder 2"/>
          <p:cNvSpPr>
            <a:spLocks noGrp="1"/>
          </p:cNvSpPr>
          <p:nvPr>
            <p:ph type="body" sz="quarter" idx="14"/>
          </p:nvPr>
        </p:nvSpPr>
        <p:spPr>
          <a:xfrm>
            <a:off x="251520" y="188640"/>
            <a:ext cx="7776864" cy="647700"/>
          </a:xfrm>
        </p:spPr>
        <p:txBody>
          <a:bodyPr/>
          <a:lstStyle/>
          <a:p>
            <a:r>
              <a:rPr lang="en-GB" dirty="0" smtClean="0"/>
              <a:t>Highlight: quality of care</a:t>
            </a:r>
            <a:endParaRPr lang="en-GB" dirty="0"/>
          </a:p>
        </p:txBody>
      </p:sp>
    </p:spTree>
    <p:extLst>
      <p:ext uri="{BB962C8B-B14F-4D97-AF65-F5344CB8AC3E}">
        <p14:creationId xmlns:p14="http://schemas.microsoft.com/office/powerpoint/2010/main" val="1816111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67544" y="1268760"/>
            <a:ext cx="8136904" cy="4968552"/>
          </a:xfrm>
        </p:spPr>
        <p:txBody>
          <a:bodyPr/>
          <a:lstStyle/>
          <a:p>
            <a:pPr marL="0" indent="0">
              <a:buNone/>
            </a:pPr>
            <a:r>
              <a:rPr lang="en-GB" sz="1900" dirty="0" smtClean="0"/>
              <a:t>Cross-border </a:t>
            </a:r>
            <a:r>
              <a:rPr lang="en-GB" sz="1900" dirty="0"/>
              <a:t>healthcare: Position statement on </a:t>
            </a:r>
            <a:r>
              <a:rPr lang="en-GB" sz="1900" dirty="0" smtClean="0"/>
              <a:t>Directive 2011/24</a:t>
            </a:r>
            <a:endParaRPr lang="en-GB" sz="1900" dirty="0"/>
          </a:p>
          <a:p>
            <a:pPr lvl="1"/>
            <a:r>
              <a:rPr lang="en-GB" sz="1900" dirty="0" smtClean="0"/>
              <a:t>Priorities: </a:t>
            </a:r>
            <a:r>
              <a:rPr lang="en-GB" sz="1900" dirty="0"/>
              <a:t>patients’ rights, information, </a:t>
            </a:r>
            <a:r>
              <a:rPr lang="en-GB" sz="1900" dirty="0" smtClean="0"/>
              <a:t>equity, </a:t>
            </a:r>
            <a:r>
              <a:rPr lang="en-GB" sz="1900" dirty="0"/>
              <a:t>rare diseases, safety and </a:t>
            </a:r>
            <a:r>
              <a:rPr lang="en-GB" sz="1900" dirty="0" smtClean="0"/>
              <a:t>quality, European collaboration </a:t>
            </a:r>
            <a:endParaRPr lang="en-GB" sz="1900" dirty="0"/>
          </a:p>
          <a:p>
            <a:pPr lvl="1"/>
            <a:r>
              <a:rPr lang="en-GB" sz="1900" dirty="0" smtClean="0"/>
              <a:t>Recommendations presented </a:t>
            </a:r>
            <a:r>
              <a:rPr lang="en-GB" sz="1900" dirty="0"/>
              <a:t>to EC </a:t>
            </a:r>
            <a:r>
              <a:rPr lang="en-GB" sz="1900" dirty="0" smtClean="0"/>
              <a:t>Expert </a:t>
            </a:r>
            <a:r>
              <a:rPr lang="en-GB" sz="1900" dirty="0"/>
              <a:t>Group and </a:t>
            </a:r>
            <a:r>
              <a:rPr lang="en-GB" sz="1900" dirty="0" smtClean="0"/>
              <a:t>to NCPs Group </a:t>
            </a:r>
            <a:endParaRPr lang="en-GB" sz="1900" dirty="0"/>
          </a:p>
          <a:p>
            <a:pPr marL="0" indent="0">
              <a:buNone/>
            </a:pPr>
            <a:r>
              <a:rPr lang="en-GB" sz="1900" dirty="0" smtClean="0"/>
              <a:t>Inclusivity and non-discrimination: </a:t>
            </a:r>
          </a:p>
          <a:p>
            <a:pPr lvl="1"/>
            <a:r>
              <a:rPr lang="en-GB" sz="1900" dirty="0" smtClean="0"/>
              <a:t>Roadmap for inclusion </a:t>
            </a:r>
            <a:r>
              <a:rPr lang="en-GB" sz="1900" dirty="0"/>
              <a:t>of diverse perspectives </a:t>
            </a:r>
            <a:r>
              <a:rPr lang="en-GB" sz="1900" dirty="0" smtClean="0"/>
              <a:t>in patient organisations</a:t>
            </a:r>
          </a:p>
          <a:p>
            <a:pPr lvl="1"/>
            <a:r>
              <a:rPr lang="en-GB" sz="1900" dirty="0" smtClean="0"/>
              <a:t>Position paper on discrimination in education &amp; employment </a:t>
            </a:r>
          </a:p>
          <a:p>
            <a:pPr marL="0" indent="0">
              <a:buNone/>
            </a:pPr>
            <a:r>
              <a:rPr lang="en-GB" sz="1900" dirty="0" err="1"/>
              <a:t>Biosimilars</a:t>
            </a:r>
            <a:r>
              <a:rPr lang="en-GB" sz="1900" dirty="0"/>
              <a:t>: ongoing collaboration with DG </a:t>
            </a:r>
            <a:r>
              <a:rPr lang="en-GB" sz="1900" dirty="0" smtClean="0"/>
              <a:t>GROW, Medicines for Europe</a:t>
            </a:r>
            <a:endParaRPr lang="en-GB" sz="1900" dirty="0"/>
          </a:p>
          <a:p>
            <a:pPr lvl="1"/>
            <a:r>
              <a:rPr lang="en-GB" sz="1900" dirty="0" smtClean="0"/>
              <a:t>Information to patients</a:t>
            </a:r>
            <a:r>
              <a:rPr lang="en-GB" sz="1900" dirty="0"/>
              <a:t>, shared decision-making, </a:t>
            </a:r>
            <a:r>
              <a:rPr lang="en-GB" sz="1900" dirty="0" smtClean="0"/>
              <a:t>trust and transparency </a:t>
            </a:r>
            <a:endParaRPr lang="en-GB" sz="1900" dirty="0"/>
          </a:p>
          <a:p>
            <a:pPr marL="0" indent="0">
              <a:buNone/>
            </a:pPr>
            <a:r>
              <a:rPr lang="en-GB" sz="1900" dirty="0"/>
              <a:t>Medical devices and in vitro diagnostic devices</a:t>
            </a:r>
          </a:p>
          <a:p>
            <a:pPr lvl="1"/>
            <a:r>
              <a:rPr lang="en-GB" sz="1900" dirty="0" smtClean="0"/>
              <a:t>New regulations</a:t>
            </a:r>
            <a:r>
              <a:rPr lang="en-GB" sz="1900" dirty="0"/>
              <a:t>: Largely positive but not </a:t>
            </a:r>
            <a:r>
              <a:rPr lang="en-GB" sz="1900" dirty="0" smtClean="0"/>
              <a:t>“enough” </a:t>
            </a:r>
            <a:r>
              <a:rPr lang="en-GB" sz="1900" dirty="0"/>
              <a:t>on </a:t>
            </a:r>
            <a:r>
              <a:rPr lang="en-GB" sz="1900" dirty="0" smtClean="0"/>
              <a:t>safety, patient </a:t>
            </a:r>
            <a:r>
              <a:rPr lang="en-GB" sz="1900" dirty="0"/>
              <a:t>involvement </a:t>
            </a:r>
          </a:p>
          <a:p>
            <a:pPr lvl="1"/>
            <a:r>
              <a:rPr lang="en-GB" sz="1900" dirty="0"/>
              <a:t>MedTech-patient dialogue: adoption of Code of </a:t>
            </a:r>
            <a:r>
              <a:rPr lang="en-GB" sz="1900" dirty="0" smtClean="0"/>
              <a:t>Conduct</a:t>
            </a:r>
            <a:endParaRPr lang="en-GB" sz="1900" dirty="0"/>
          </a:p>
          <a:p>
            <a:pPr marL="0" indent="0">
              <a:buNone/>
            </a:pPr>
            <a:r>
              <a:rPr lang="en-GB" sz="1900" dirty="0"/>
              <a:t>eHealth: Position paper to be adopted end 2016 </a:t>
            </a:r>
          </a:p>
          <a:p>
            <a:endParaRPr lang="en-GB" sz="1900" dirty="0"/>
          </a:p>
          <a:p>
            <a:endParaRPr lang="en-GB" sz="1900" dirty="0"/>
          </a:p>
          <a:p>
            <a:endParaRPr lang="en-GB" sz="2000" dirty="0"/>
          </a:p>
          <a:p>
            <a:endParaRPr lang="en-GB" sz="2000" dirty="0"/>
          </a:p>
          <a:p>
            <a:endParaRPr lang="en-GB" sz="2000" dirty="0"/>
          </a:p>
        </p:txBody>
      </p:sp>
      <p:sp>
        <p:nvSpPr>
          <p:cNvPr id="3" name="Text Placeholder 2"/>
          <p:cNvSpPr>
            <a:spLocks noGrp="1"/>
          </p:cNvSpPr>
          <p:nvPr>
            <p:ph type="body" sz="quarter" idx="14"/>
          </p:nvPr>
        </p:nvSpPr>
        <p:spPr/>
        <p:txBody>
          <a:bodyPr/>
          <a:lstStyle/>
          <a:p>
            <a:r>
              <a:rPr lang="en-GB" dirty="0" smtClean="0"/>
              <a:t>… and the rest! </a:t>
            </a:r>
            <a:endParaRPr lang="en-GB" dirty="0"/>
          </a:p>
        </p:txBody>
      </p:sp>
    </p:spTree>
    <p:extLst>
      <p:ext uri="{BB962C8B-B14F-4D97-AF65-F5344CB8AC3E}">
        <p14:creationId xmlns:p14="http://schemas.microsoft.com/office/powerpoint/2010/main" val="2585287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187624" y="2348880"/>
            <a:ext cx="6877231" cy="1624178"/>
          </a:xfrm>
        </p:spPr>
        <p:txBody>
          <a:bodyPr/>
          <a:lstStyle/>
          <a:p>
            <a:r>
              <a:rPr lang="en-GB" dirty="0"/>
              <a:t>Highlights on </a:t>
            </a:r>
          </a:p>
          <a:p>
            <a:r>
              <a:rPr lang="en-GB" dirty="0"/>
              <a:t>Empowerment</a:t>
            </a:r>
            <a:endParaRPr lang="en-GB" b="0" dirty="0"/>
          </a:p>
        </p:txBody>
      </p:sp>
    </p:spTree>
    <p:extLst>
      <p:ext uri="{BB962C8B-B14F-4D97-AF65-F5344CB8AC3E}">
        <p14:creationId xmlns:p14="http://schemas.microsoft.com/office/powerpoint/2010/main" val="25341641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95537" y="188640"/>
            <a:ext cx="7056784" cy="647700"/>
          </a:xfrm>
        </p:spPr>
        <p:txBody>
          <a:bodyPr/>
          <a:lstStyle/>
          <a:p>
            <a:r>
              <a:rPr lang="en-GB" dirty="0" smtClean="0"/>
              <a:t>Highlight: Empowerment </a:t>
            </a:r>
            <a:r>
              <a:rPr lang="en-GB" dirty="0"/>
              <a:t>Campaign</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7721" b="17857"/>
          <a:stretch/>
        </p:blipFill>
        <p:spPr>
          <a:xfrm>
            <a:off x="6110705" y="1185152"/>
            <a:ext cx="3705725" cy="2772000"/>
          </a:xfrm>
          <a:prstGeom prst="rect">
            <a:avLst/>
          </a:prstGeom>
          <a:ln w="19050">
            <a:solidFill>
              <a:schemeClr val="tx2"/>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5152"/>
            <a:ext cx="6080000" cy="2736000"/>
          </a:xfrm>
          <a:prstGeom prst="rect">
            <a:avLst/>
          </a:prstGeom>
          <a:ln w="19050">
            <a:solidFill>
              <a:schemeClr val="tx2"/>
            </a:solidFill>
          </a:ln>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294" t="27642" b="25730"/>
          <a:stretch/>
        </p:blipFill>
        <p:spPr bwMode="auto">
          <a:xfrm>
            <a:off x="-108520" y="3896744"/>
            <a:ext cx="10195096" cy="37800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804458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_PPT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PF Candara">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spcBef>
            <a:spcPts val="0"/>
          </a:spcBef>
          <a:defRPr sz="1800" b="1" kern="1200" dirty="0" smtClean="0">
            <a:solidFill>
              <a:schemeClr val="bg1"/>
            </a:solidFill>
            <a:latin typeface="+mn-lt"/>
            <a:ea typeface="+mn-ea"/>
            <a:cs typeface="+mn-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TEMPLATE_PPT PRESENTATION</Template>
  <TotalTime>9314</TotalTime>
  <Words>1616</Words>
  <Application>Microsoft Office PowerPoint</Application>
  <PresentationFormat>On-screen Show (4:3)</PresentationFormat>
  <Paragraphs>218</Paragraphs>
  <Slides>19</Slides>
  <Notes>10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TEMPLATE_PPT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Laurene</dc:creator>
  <cp:lastModifiedBy>Danielle</cp:lastModifiedBy>
  <cp:revision>256</cp:revision>
  <dcterms:created xsi:type="dcterms:W3CDTF">2014-05-07T09:26:25Z</dcterms:created>
  <dcterms:modified xsi:type="dcterms:W3CDTF">2016-09-15T08:26:58Z</dcterms:modified>
</cp:coreProperties>
</file>