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1282" r:id="rId6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ISTAS" initials="LI" lastIdx="2" clrIdx="0">
    <p:extLst>
      <p:ext uri="{19B8F6BF-5375-455C-9EA6-DF929625EA0E}">
        <p15:presenceInfo xmlns:p15="http://schemas.microsoft.com/office/powerpoint/2012/main" userId="S::laure.istas@paqs.be::a852eb6b-0c98-4bec-9679-075e9b783581" providerId="AD"/>
      </p:ext>
    </p:extLst>
  </p:cmAuthor>
  <p:cmAuthor id="2" name="Quentin SCHOONVAERE" initials="QS" lastIdx="1" clrIdx="1">
    <p:extLst>
      <p:ext uri="{19B8F6BF-5375-455C-9EA6-DF929625EA0E}">
        <p15:presenceInfo xmlns:p15="http://schemas.microsoft.com/office/powerpoint/2012/main" userId="S::quentin.schoonvaere@paqs.be::25970435-d544-411f-a61d-6236126038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AB630"/>
    <a:srgbClr val="FFFFFF"/>
    <a:srgbClr val="484F62"/>
    <a:srgbClr val="EA505C"/>
    <a:srgbClr val="40AF6F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79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FAE65-00A1-4D07-B495-1E66B725D6DD}" type="datetimeFigureOut">
              <a:rPr lang="fr-BE" smtClean="0"/>
              <a:t>13-11-19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98D3A-FA47-49E5-ABEE-51C25FE9C6A3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09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B0BA-AF77-423E-8D59-F541B7C52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CF496-FC67-42F5-98FB-E053656FB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FB82-6341-4DA8-B731-76BCBE39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36005-E68A-4176-B5AE-CB7C6D7D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07FFA-6690-4DF5-8A78-893CB4EF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3126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3F19-13D3-4FE7-AAB1-A39C2576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244F1-F359-4189-8447-E09CB5CF4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99662-1119-43AE-AFE5-CB536DC5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3716A-E5C7-4A31-A9AB-FD07ED61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7D3A5-1229-4B99-BD2E-8273DBFF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0348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8089EC-7EF5-4C72-9467-1E838DAFF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C9925-8E98-4285-947A-1A999C915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3FF1C-BFA1-4F4E-9656-BF088F3C5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92452-30C8-46A5-ACD1-ADB5B87C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806FA-A8B1-413B-A059-75097BDB4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2423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0DAC-AC0E-4577-9CBB-B790244FD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F0DC4-6D7E-4D2B-8391-90F39BA77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D7838-75CB-4F77-9FB6-E3C1F5E1A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45802-D65E-4A90-B4DA-3D2964B6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CEB41-B8B7-41C1-9784-B1FCC7E5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712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A69E6-1AE6-4F4A-A00B-302110C08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A5906-95D9-4CA6-B84F-D814DA1D3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FE165-EC8A-4E7F-8863-1E7A0F33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AEEB5-D84D-42D5-8AF3-96E7258C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C793D-CC5E-418B-8940-E9BCAD6E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7836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CF74-C40B-4FDE-A79F-C9EEA5063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0987E-E4A8-4648-AE75-118D873D9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DF9B-899D-4AFD-985F-18F2F44DD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7C8FA-2132-4990-96D6-6844FA8F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E0777-5860-4774-B0E4-A9CA37247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BD4E9-2F0F-418A-9D09-0BED1B30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6168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0C41-F3B6-449E-8A98-6FB01544C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F420B-FEFD-4986-A7E1-77E88D675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DBCAC-A413-4A5B-A48B-411B4954B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A4DECF-8999-4A1B-97DC-436FEE5BF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579594-5F4D-4F39-AEF7-2579C3CC0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C2D22B-9D7F-4494-B285-B716981F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F1FEF-BA34-4D4A-B41C-45093D11F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FC663-0D19-46E2-900D-FB2CD535B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0428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436A-5DC1-4C53-92F3-05441619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CC37A5-E99A-40F3-AE2B-8355AA83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35BFE-EC13-400B-9910-493A322AA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3F6DD-A2AF-49CD-8CEA-EB27A94A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9137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34364-3CBA-4278-9AC4-B795E32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6F3857-8DD6-4B65-8ABD-1504BC71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613E0-1F01-46A0-B4B2-E3F8F6A8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3806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5065-6A92-429F-A3CF-7AC75850D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646FF-E2E5-42E2-ABAE-4C6991E08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638DC-8168-46A9-BAEF-0C2732C93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B222E-B2EE-46E4-8ED4-238EE645E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C53BC-43F2-443F-A601-688BC178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EDA4B-BB02-42A5-A89F-A7B3ACE8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2234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C2AC5-9631-4433-B4EE-8C9A00D6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EDEC53-112D-4505-8AF4-CF42AA58A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2D317-2987-47C8-9C78-E43756775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CF58B-3688-40E2-AB1D-FA873F0D7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9B268-1EB8-4D73-8159-7E48404B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5A1F-98BE-4F99-8CAA-56F9C3EB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2059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7000"/>
            <a:lum/>
          </a:blip>
          <a:srcRect/>
          <a:stretch>
            <a:fillRect l="-30000" t="-30000" r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56CD3A-224D-4AFD-A080-0F438B39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D70ED-AE55-45B2-B23C-C01F6EB49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3CE8F-D6FF-4C53-94F1-0F02D5F33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2AEB0-70DA-4EAE-9733-BE4919F2C4AC}" type="datetimeFigureOut">
              <a:rPr lang="en-BE" smtClean="0"/>
              <a:t>13/11/2019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FF4C0-F445-41DD-99AC-DC53E7EED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0F909-7065-452C-9C3B-D0A5F16FE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0C55B-A746-4BA3-95A3-EA51DE1379E1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852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owle%20A,%20Bainbridge%20L,%20Godolphin%20W,%20Katz%20A,%20Kline%20C,%20Lown%20B,%20et%20al.%20Active%20patient%20involvement%20in%20the%20education%20of%20health%20professionals.%20Med%20Educ.%202010;%2044(1):64-74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157AF1B2-1F1B-46E3-B963-D0B487D66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717" y="948575"/>
            <a:ext cx="8256616" cy="496085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C5A8315-BFEA-4948-ADE5-E32467749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9801" y="68239"/>
            <a:ext cx="1355449" cy="186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3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2B9D794-53D8-4F64-BC6C-D9E8339A2257}"/>
              </a:ext>
            </a:extLst>
          </p:cNvPr>
          <p:cNvSpPr/>
          <p:nvPr/>
        </p:nvSpPr>
        <p:spPr>
          <a:xfrm>
            <a:off x="0" y="0"/>
            <a:ext cx="12172670" cy="6858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B1D09C1B-412C-4E0C-B402-B5C4E2D3C289}"/>
              </a:ext>
            </a:extLst>
          </p:cNvPr>
          <p:cNvSpPr txBox="1">
            <a:spLocks/>
          </p:cNvSpPr>
          <p:nvPr/>
        </p:nvSpPr>
        <p:spPr>
          <a:xfrm>
            <a:off x="558800" y="1625600"/>
            <a:ext cx="8712200" cy="50437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Level 6 – Patients involved at institutional level – educational decision-making, curricula, student selection, recruitment, evaluation… </a:t>
            </a: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Level 5 – Patients are equal partners in curriculum development</a:t>
            </a: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accent1">
                    <a:lumMod val="75000"/>
                  </a:schemeClr>
                </a:solidFill>
              </a:rPr>
              <a:t>Level4 – Patients actively engaged in teaching on their own or as co-teachers</a:t>
            </a: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accent1">
                    <a:lumMod val="75000"/>
                  </a:schemeClr>
                </a:solidFill>
              </a:rPr>
              <a:t>Level 3 – Patients in classroom – personal experiences / student visits</a:t>
            </a: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accent1"/>
                </a:solidFill>
              </a:rPr>
              <a:t>Level 2 – Simulated / standardized patients</a:t>
            </a: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accent1"/>
                </a:solidFill>
              </a:rPr>
              <a:t>Level 1 – Patients’ stories as learning material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EF023B-87F6-4CF7-B1B8-35BA7F1831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00"/>
          <a:stretch/>
        </p:blipFill>
        <p:spPr>
          <a:xfrm flipH="1">
            <a:off x="9271000" y="1357478"/>
            <a:ext cx="2921000" cy="490997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B12C7D-CF2C-4E8F-B147-311AAFEFBDEE}"/>
              </a:ext>
            </a:extLst>
          </p:cNvPr>
          <p:cNvSpPr/>
          <p:nvPr/>
        </p:nvSpPr>
        <p:spPr>
          <a:xfrm>
            <a:off x="9563652" y="6500083"/>
            <a:ext cx="26283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/>
              <a:t>Based on Towle et al. (</a:t>
            </a:r>
            <a:r>
              <a:rPr lang="en-GB" sz="1600" dirty="0">
                <a:hlinkClick r:id="rId3"/>
              </a:rPr>
              <a:t>2010</a:t>
            </a:r>
            <a:r>
              <a:rPr lang="en-GB" sz="1600" dirty="0"/>
              <a:t>):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C945AF-9748-4E94-8615-84EC38BEF145}"/>
              </a:ext>
            </a:extLst>
          </p:cNvPr>
          <p:cNvSpPr txBox="1"/>
          <p:nvPr/>
        </p:nvSpPr>
        <p:spPr>
          <a:xfrm>
            <a:off x="558800" y="294019"/>
            <a:ext cx="10739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FR" sz="4200" dirty="0">
                <a:latin typeface="Unna" panose="02040503070705020203" pitchFamily="18" charset="0"/>
                <a:cs typeface="Arial" panose="020B0604020202020204" pitchFamily="34" charset="0"/>
              </a:rPr>
              <a:t>Patient </a:t>
            </a:r>
            <a:r>
              <a:rPr lang="fr-FR" sz="4200" dirty="0" err="1">
                <a:latin typeface="Unna" panose="02040503070705020203" pitchFamily="18" charset="0"/>
                <a:cs typeface="Arial" panose="020B0604020202020204" pitchFamily="34" charset="0"/>
              </a:rPr>
              <a:t>involvement</a:t>
            </a:r>
            <a:r>
              <a:rPr lang="fr-FR" sz="4200" dirty="0">
                <a:latin typeface="Unna" panose="02040503070705020203" pitchFamily="18" charset="0"/>
                <a:cs typeface="Arial" panose="020B0604020202020204" pitchFamily="34" charset="0"/>
              </a:rPr>
              <a:t> in </a:t>
            </a:r>
            <a:r>
              <a:rPr lang="fr-FR" sz="4200" dirty="0" err="1">
                <a:latin typeface="Unna" panose="02040503070705020203" pitchFamily="18" charset="0"/>
                <a:cs typeface="Arial" panose="020B0604020202020204" pitchFamily="34" charset="0"/>
              </a:rPr>
              <a:t>professional</a:t>
            </a:r>
            <a:r>
              <a:rPr lang="fr-FR" sz="4200" dirty="0">
                <a:latin typeface="Unna" panose="02040503070705020203" pitchFamily="18" charset="0"/>
                <a:cs typeface="Arial" panose="020B0604020202020204" pitchFamily="34" charset="0"/>
              </a:rPr>
              <a:t> </a:t>
            </a:r>
            <a:r>
              <a:rPr lang="fr-FR" sz="4200" dirty="0" err="1">
                <a:latin typeface="Unna" panose="02040503070705020203" pitchFamily="18" charset="0"/>
                <a:cs typeface="Arial" panose="020B0604020202020204" pitchFamily="34" charset="0"/>
              </a:rPr>
              <a:t>education</a:t>
            </a:r>
            <a:endParaRPr lang="fr-FR" sz="4200" dirty="0">
              <a:latin typeface="Unna" panose="02040503070705020203" pitchFamily="18" charset="0"/>
              <a:cs typeface="Arial" panose="020B0604020202020204" pitchFamily="34" charset="0"/>
            </a:endParaRPr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3A1930AA-5B59-4960-8B9C-E18AE1D04878}"/>
              </a:ext>
            </a:extLst>
          </p:cNvPr>
          <p:cNvSpPr/>
          <p:nvPr/>
        </p:nvSpPr>
        <p:spPr>
          <a:xfrm>
            <a:off x="325120" y="1899920"/>
            <a:ext cx="477520" cy="4257040"/>
          </a:xfrm>
          <a:prstGeom prst="upArrow">
            <a:avLst/>
          </a:prstGeom>
          <a:gradFill>
            <a:gsLst>
              <a:gs pos="64000">
                <a:srgbClr val="C7D5ED"/>
              </a:gs>
              <a:gs pos="0">
                <a:srgbClr val="FF6600"/>
              </a:gs>
              <a:gs pos="19000">
                <a:srgbClr val="0070C0"/>
              </a:gs>
              <a:gs pos="8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60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CABCE694B3EA4EA327A5CE8D1C1E99" ma:contentTypeVersion="6" ma:contentTypeDescription="Crée un document." ma:contentTypeScope="" ma:versionID="fc5235e61edc08bd187daf21c421b52e">
  <xsd:schema xmlns:xsd="http://www.w3.org/2001/XMLSchema" xmlns:xs="http://www.w3.org/2001/XMLSchema" xmlns:p="http://schemas.microsoft.com/office/2006/metadata/properties" xmlns:ns2="1bc64dc8-e4ad-4af3-a2e0-34209a7325cb" targetNamespace="http://schemas.microsoft.com/office/2006/metadata/properties" ma:root="true" ma:fieldsID="cdecdf96ce8cbbb6e972f61caa94c435" ns2:_="">
    <xsd:import namespace="1bc64dc8-e4ad-4af3-a2e0-34209a7325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64dc8-e4ad-4af3-a2e0-34209a7325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AD1467-5FD5-4AA8-9E8E-8449E0A9ACF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bc64dc8-e4ad-4af3-a2e0-34209a7325c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67F9E6-6E08-4E25-ADC4-51B0C6981F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3B040C-3467-4D04-A1F3-90FA330CEF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c64dc8-e4ad-4af3-a2e0-34209a7325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86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Unna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Bowles | EPF</dc:creator>
  <cp:lastModifiedBy>Kaisa</cp:lastModifiedBy>
  <cp:revision>18</cp:revision>
  <dcterms:created xsi:type="dcterms:W3CDTF">2019-10-14T10:38:56Z</dcterms:created>
  <dcterms:modified xsi:type="dcterms:W3CDTF">2019-11-13T15:01:57Z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0x01010007CABCE694B3EA4EA327A5CE8D1C1E99</vt:lpwstr>
  </property>
</Properties>
</file>