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handoutMasterIdLst>
    <p:handoutMasterId r:id="rId9"/>
  </p:handoutMasterIdLst>
  <p:sldIdLst>
    <p:sldId id="341" r:id="rId2"/>
    <p:sldId id="331" r:id="rId3"/>
    <p:sldId id="349" r:id="rId4"/>
    <p:sldId id="350" r:id="rId5"/>
    <p:sldId id="381" r:id="rId6"/>
    <p:sldId id="25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B6"/>
    <a:srgbClr val="1FB25A"/>
    <a:srgbClr val="005696"/>
    <a:srgbClr val="065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598" autoAdjust="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040"/>
    </p:cViewPr>
  </p:sorter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A4E66-C3FB-4792-B790-513CEFCCD562}" type="datetimeFigureOut">
              <a:rPr lang="en-GB" smtClean="0"/>
              <a:pPr/>
              <a:t>15/09/2016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A1525-6D8D-4AA1-86D5-EB44DDB791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59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B33D0FE-E8EE-419D-9EE1-C9766D2B4291}" type="datetimeFigureOut">
              <a:rPr lang="en-US"/>
              <a:pPr>
                <a:defRPr/>
              </a:pPr>
              <a:t>9/15/2016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A63D6FD-0B6F-4954-AF65-D74BDECBE2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16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192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87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Zilvinas\Desktop\EPF Template 2013\powerpoint\EPF-PPT-back-fixe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1" y="-1"/>
            <a:ext cx="9253441" cy="693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620291" y="1844824"/>
            <a:ext cx="5688013" cy="1080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“Title”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620291" y="2924944"/>
            <a:ext cx="5688013" cy="1080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  <a:endParaRPr lang="en-GB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39552" y="4869160"/>
            <a:ext cx="2164233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  <a:endParaRPr lang="en-GB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39552" y="5229200"/>
            <a:ext cx="2164233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Location</a:t>
            </a:r>
            <a:endParaRPr lang="en-GB" dirty="0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1598004" y="4005064"/>
            <a:ext cx="5688013" cy="7920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</a:t>
            </a:r>
          </a:p>
          <a:p>
            <a:pPr lvl="0"/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41906" y="1726446"/>
            <a:ext cx="8136904" cy="4536480"/>
          </a:xfrm>
          <a:prstGeom prst="rect">
            <a:avLst/>
          </a:prstGeo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solidFill>
                  <a:srgbClr val="005696"/>
                </a:solidFill>
                <a:latin typeface="Calibri" pitchFamily="34" charset="0"/>
              </a:defRPr>
            </a:lvl2pPr>
            <a:lvl3pPr>
              <a:defRPr baseline="0">
                <a:solidFill>
                  <a:srgbClr val="1FB25A"/>
                </a:solidFill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Item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67841" y="188640"/>
            <a:ext cx="6912471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cap="none" baseline="0">
                <a:solidFill>
                  <a:srgbClr val="005696"/>
                </a:solidFill>
              </a:defRPr>
            </a:lvl1pPr>
          </a:lstStyle>
          <a:p>
            <a:pPr lvl="0"/>
            <a:r>
              <a:rPr lang="en-US" dirty="0"/>
              <a:t>Slide Title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67544" y="1196752"/>
            <a:ext cx="8064896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rgbClr val="065FA6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>
                <a:solidFill>
                  <a:srgbClr val="065FA6"/>
                </a:solidFill>
                <a:latin typeface="Rockwell Std" pitchFamily="18" charset="0"/>
              </a:rPr>
              <a:t> Paragraphe 1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28596" y="1142984"/>
            <a:ext cx="8143932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2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>
                <a:solidFill>
                  <a:srgbClr val="002060"/>
                </a:solidFill>
                <a:latin typeface="Rockwell Std" pitchFamily="18" charset="0"/>
              </a:rPr>
              <a:t>TITLE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038600" cy="4983179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786314" y="1142984"/>
            <a:ext cx="3786214" cy="4983179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>
                <a:solidFill>
                  <a:srgbClr val="065FA6"/>
                </a:solidFill>
                <a:latin typeface="Rockwell Std" pitchFamily="18" charset="0"/>
              </a:rPr>
              <a:t> Paragraphe 1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lang="fr-BE" sz="16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>
              <a:defRPr sz="2400"/>
            </a:lvl2pPr>
            <a:lvl3pPr>
              <a:buNone/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>
                <a:solidFill>
                  <a:srgbClr val="065FA6"/>
                </a:solidFill>
                <a:latin typeface="Rockwell Std" pitchFamily="18" charset="0"/>
              </a:rPr>
              <a:t>Paragraphe 2</a:t>
            </a:r>
          </a:p>
          <a:p>
            <a:pPr>
              <a:buClr>
                <a:srgbClr val="065FA6"/>
              </a:buClr>
            </a:pPr>
            <a:r>
              <a:rPr lang="fr-BE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	Lorem </a:t>
            </a:r>
            <a:r>
              <a:rPr lang="fr-BE" sz="16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ipsum</a:t>
            </a:r>
            <a:r>
              <a:rPr lang="fr-BE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, </a:t>
            </a:r>
            <a:r>
              <a:rPr lang="fr-BE" sz="16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dolor</a:t>
            </a:r>
            <a:r>
              <a:rPr lang="fr-BE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fr-BE" sz="16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sit</a:t>
            </a:r>
            <a:r>
              <a:rPr lang="fr-BE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fr-BE" sz="16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amet</a:t>
            </a:r>
            <a:endParaRPr lang="fr-BE" sz="16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28596" y="1142984"/>
            <a:ext cx="8143932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2800" cap="all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>
                <a:solidFill>
                  <a:srgbClr val="002060"/>
                </a:solidFill>
                <a:latin typeface="Rockwell Std" pitchFamily="18" charset="0"/>
              </a:rPr>
              <a:t>TITLE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or 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C:\Users\Zilvinas\Desktop\EPF Template 2013\powerpoint\EPF-PPT-back-fixe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1" y="-1"/>
            <a:ext cx="9253441" cy="693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1115616" y="2924944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+mj-lt"/>
                <a:cs typeface="Calibri" pitchFamily="34" charset="0"/>
              </a:rPr>
              <a:t>/europeanpatientsforum</a:t>
            </a:r>
          </a:p>
          <a:p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+mj-lt"/>
                <a:cs typeface="Calibri" pitchFamily="34" charset="0"/>
              </a:rPr>
              <a:t>/eupatientsforum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36" y="2882762"/>
            <a:ext cx="532838" cy="5224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21" y="3666189"/>
            <a:ext cx="516153" cy="504056"/>
          </a:xfrm>
          <a:prstGeom prst="rect">
            <a:avLst/>
          </a:prstGeom>
        </p:spPr>
      </p:pic>
      <p:pic>
        <p:nvPicPr>
          <p:cNvPr id="21" name="Picture 5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8104" y="2894159"/>
            <a:ext cx="504056" cy="49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 userDrawn="1"/>
        </p:nvSpPr>
        <p:spPr>
          <a:xfrm>
            <a:off x="0" y="4365104"/>
            <a:ext cx="9252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fr-BE" sz="2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More information</a:t>
            </a:r>
          </a:p>
          <a:p>
            <a:pPr algn="ctr">
              <a:spcBef>
                <a:spcPts val="0"/>
              </a:spcBef>
            </a:pPr>
            <a:r>
              <a:rPr lang="fr-BE" sz="2400" kern="1200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  <a:ea typeface="+mn-ea"/>
                <a:cs typeface="+mn-cs"/>
              </a:rPr>
              <a:t>www.eu-patient.eu</a:t>
            </a:r>
          </a:p>
          <a:p>
            <a:pPr algn="ctr">
              <a:spcBef>
                <a:spcPts val="0"/>
              </a:spcBef>
            </a:pPr>
            <a:r>
              <a:rPr lang="fr-BE" sz="2400" kern="1200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  <a:ea typeface="+mn-ea"/>
                <a:cs typeface="+mn-cs"/>
              </a:rPr>
              <a:t>info@eu-patient.eu</a:t>
            </a:r>
            <a:endParaRPr lang="fr-FR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539552" y="1052736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BE" sz="4000" b="1" kern="12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THANK YOU FOR YOUR ATTENTION!</a:t>
            </a:r>
            <a:endParaRPr lang="en-US" sz="4000" b="1" kern="1200" dirty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-36512" y="216595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+mj-lt"/>
                <a:cs typeface="Calibri" pitchFamily="34" charset="0"/>
              </a:rPr>
              <a:t>Follow us on Social Media! 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+mj-lt"/>
                <a:cs typeface="Calibri" pitchFamily="34" charset="0"/>
              </a:rPr>
              <a:t>  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012160" y="2913144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>
                <a:solidFill>
                  <a:schemeClr val="bg1"/>
                </a:solidFill>
                <a:latin typeface="+mj-lt"/>
                <a:cs typeface="Calibri" pitchFamily="34" charset="0"/>
              </a:rPr>
              <a:t>eupatient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+mj-lt"/>
                <a:cs typeface="Calibri" pitchFamily="34" charset="0"/>
              </a:rPr>
              <a:t> eu-patient.eu/blog</a:t>
            </a:r>
          </a:p>
        </p:txBody>
      </p:sp>
      <p:pic>
        <p:nvPicPr>
          <p:cNvPr id="3074" name="Picture 2" descr="http://www.hankooktea.com/images/Wordpress%20Logo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635709"/>
            <a:ext cx="576064" cy="565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Zilvinas\Desktop\EPF Template 2013\powerpoint\EPF-PPT-back2-fixed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52"/>
            <a:ext cx="9169524" cy="68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57" r:id="rId2"/>
    <p:sldLayoutId id="2147483758" r:id="rId3"/>
    <p:sldLayoutId id="2147483760" r:id="rId4"/>
    <p:sldLayoutId id="2147483763" r:id="rId5"/>
    <p:sldLayoutId id="214748376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835696" y="1412776"/>
            <a:ext cx="5688013" cy="1080120"/>
          </a:xfrm>
        </p:spPr>
        <p:txBody>
          <a:bodyPr/>
          <a:lstStyle/>
          <a:p>
            <a:r>
              <a:rPr lang="en-GB" dirty="0" err="1" smtClean="0"/>
              <a:t>MidTERM</a:t>
            </a:r>
            <a:r>
              <a:rPr lang="en-GB" dirty="0" smtClean="0"/>
              <a:t> </a:t>
            </a:r>
            <a:r>
              <a:rPr lang="en-GB" dirty="0"/>
              <a:t>REVIEW</a:t>
            </a:r>
          </a:p>
          <a:p>
            <a:r>
              <a:rPr lang="en-GB" dirty="0"/>
              <a:t>EPF Strategic Plan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15 September 2016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Brussels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907704" y="3501008"/>
            <a:ext cx="5688013" cy="792088"/>
          </a:xfrm>
        </p:spPr>
        <p:txBody>
          <a:bodyPr/>
          <a:lstStyle/>
          <a:p>
            <a:r>
              <a:rPr lang="en-GB" dirty="0"/>
              <a:t>Nicola Bedlington</a:t>
            </a:r>
          </a:p>
          <a:p>
            <a:r>
              <a:rPr lang="en-GB" dirty="0"/>
              <a:t>Secretary General</a:t>
            </a:r>
          </a:p>
        </p:txBody>
      </p:sp>
    </p:spTree>
    <p:extLst>
      <p:ext uri="{BB962C8B-B14F-4D97-AF65-F5344CB8AC3E}">
        <p14:creationId xmlns:p14="http://schemas.microsoft.com/office/powerpoint/2010/main" val="361860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23528" y="1412776"/>
            <a:ext cx="8136904" cy="4536480"/>
          </a:xfrm>
        </p:spPr>
        <p:txBody>
          <a:bodyPr/>
          <a:lstStyle/>
          <a:p>
            <a:r>
              <a:rPr lang="en-GB" dirty="0"/>
              <a:t>EPF Strategic Plan 2014-2020</a:t>
            </a:r>
          </a:p>
          <a:p>
            <a:r>
              <a:rPr lang="en-GB" dirty="0" smtClean="0"/>
              <a:t>Midterm </a:t>
            </a:r>
            <a:r>
              <a:rPr lang="en-GB" dirty="0"/>
              <a:t>Review planned for 2017, led by board and secretariat, consultation with members and selected stakeholders</a:t>
            </a:r>
          </a:p>
          <a:p>
            <a:r>
              <a:rPr lang="en-GB" dirty="0"/>
              <a:t>In concert, preparation of our next Framework Programme Agreement 2018-2021 – Operational funding from Commission ( Public Health Programme)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Midterm </a:t>
            </a:r>
            <a:r>
              <a:rPr lang="en-GB" dirty="0"/>
              <a:t>Strategic Review</a:t>
            </a:r>
          </a:p>
        </p:txBody>
      </p:sp>
    </p:spTree>
    <p:extLst>
      <p:ext uri="{BB962C8B-B14F-4D97-AF65-F5344CB8AC3E}">
        <p14:creationId xmlns:p14="http://schemas.microsoft.com/office/powerpoint/2010/main" val="38410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48477" y="1350273"/>
            <a:ext cx="5688753" cy="492215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Our Vision!</a:t>
            </a:r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“All patients in the EU have </a:t>
            </a:r>
            <a:r>
              <a:rPr lang="en-GB" b="1" dirty="0">
                <a:solidFill>
                  <a:schemeClr val="tx2"/>
                </a:solidFill>
              </a:rPr>
              <a:t>equitable </a:t>
            </a:r>
            <a:r>
              <a:rPr lang="en-GB" dirty="0">
                <a:solidFill>
                  <a:schemeClr val="tx2"/>
                </a:solidFill>
              </a:rPr>
              <a:t>access to </a:t>
            </a:r>
            <a:r>
              <a:rPr lang="en-GB" b="1" dirty="0">
                <a:solidFill>
                  <a:schemeClr val="tx2"/>
                </a:solidFill>
              </a:rPr>
              <a:t>high quality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b="1" dirty="0">
                <a:solidFill>
                  <a:schemeClr val="tx2"/>
                </a:solidFill>
              </a:rPr>
              <a:t>patient-centred</a:t>
            </a:r>
            <a:r>
              <a:rPr lang="en-GB" dirty="0">
                <a:solidFill>
                  <a:schemeClr val="tx2"/>
                </a:solidFill>
              </a:rPr>
              <a:t> health and social care.”</a:t>
            </a:r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Recap – Vision and Mission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290948" y="3861048"/>
            <a:ext cx="55295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</a:rPr>
              <a:t>Our Mission!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2"/>
                </a:solidFill>
                <a:latin typeface="Calibri" panose="020F0502020204030204" pitchFamily="34" charset="0"/>
              </a:rPr>
              <a:t>“To ensure that the patient community drives health policies and programmes that affect them.”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290519"/>
            <a:ext cx="2304256" cy="23042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49" y="4079126"/>
            <a:ext cx="2715918" cy="181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9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81809" y="188640"/>
            <a:ext cx="6912471" cy="647700"/>
          </a:xfrm>
        </p:spPr>
        <p:txBody>
          <a:bodyPr/>
          <a:lstStyle/>
          <a:p>
            <a:r>
              <a:rPr lang="en-GB" dirty="0"/>
              <a:t>Recap -  Strategic Goals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77530" y="1202773"/>
            <a:ext cx="1985935" cy="2560742"/>
            <a:chOff x="277530" y="1202773"/>
            <a:chExt cx="1985935" cy="256074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983" y="1202773"/>
              <a:ext cx="1561044" cy="2016348"/>
            </a:xfrm>
            <a:prstGeom prst="rect">
              <a:avLst/>
            </a:prstGeom>
          </p:spPr>
        </p:pic>
        <p:sp>
          <p:nvSpPr>
            <p:cNvPr id="7" name="Rounded Rectangle 6"/>
            <p:cNvSpPr/>
            <p:nvPr/>
          </p:nvSpPr>
          <p:spPr>
            <a:xfrm>
              <a:off x="277530" y="3331467"/>
              <a:ext cx="1985935" cy="43204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Health Literacy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71334" y="1202773"/>
            <a:ext cx="2105941" cy="2592021"/>
            <a:chOff x="2925304" y="1156237"/>
            <a:chExt cx="2105941" cy="2592021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2113" y="1156237"/>
              <a:ext cx="2049132" cy="2043227"/>
            </a:xfrm>
            <a:prstGeom prst="rect">
              <a:avLst/>
            </a:prstGeom>
          </p:spPr>
        </p:pic>
        <p:sp>
          <p:nvSpPr>
            <p:cNvPr id="9" name="Rounded Rectangle 8"/>
            <p:cNvSpPr/>
            <p:nvPr/>
          </p:nvSpPr>
          <p:spPr>
            <a:xfrm>
              <a:off x="2925304" y="3056903"/>
              <a:ext cx="2042739" cy="691355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Healthcare Access and Quality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580112" y="1202773"/>
            <a:ext cx="2699792" cy="2523946"/>
            <a:chOff x="5580112" y="1202773"/>
            <a:chExt cx="2699792" cy="252394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0112" y="1202773"/>
              <a:ext cx="2699792" cy="2024844"/>
            </a:xfrm>
            <a:prstGeom prst="rect">
              <a:avLst/>
            </a:prstGeom>
          </p:spPr>
        </p:pic>
        <p:sp>
          <p:nvSpPr>
            <p:cNvPr id="11" name="Rounded Rectangle 10"/>
            <p:cNvSpPr/>
            <p:nvPr/>
          </p:nvSpPr>
          <p:spPr>
            <a:xfrm>
              <a:off x="5805623" y="3227617"/>
              <a:ext cx="2474281" cy="49910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Patient involvement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47608" y="3783034"/>
            <a:ext cx="2065100" cy="2480948"/>
            <a:chOff x="247608" y="3783034"/>
            <a:chExt cx="2065100" cy="2480948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4543" b="15247"/>
            <a:stretch/>
          </p:blipFill>
          <p:spPr>
            <a:xfrm>
              <a:off x="730437" y="3783034"/>
              <a:ext cx="1080120" cy="1818088"/>
            </a:xfrm>
            <a:prstGeom prst="rect">
              <a:avLst/>
            </a:prstGeom>
          </p:spPr>
        </p:pic>
        <p:sp>
          <p:nvSpPr>
            <p:cNvPr id="13" name="Rounded Rectangle 12"/>
            <p:cNvSpPr/>
            <p:nvPr/>
          </p:nvSpPr>
          <p:spPr>
            <a:xfrm>
              <a:off x="247608" y="5698518"/>
              <a:ext cx="2065100" cy="56546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Patient Empowerment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618426" y="3783034"/>
            <a:ext cx="2913112" cy="2480948"/>
            <a:chOff x="2618426" y="3783034"/>
            <a:chExt cx="2913112" cy="2480948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8426" y="3783034"/>
              <a:ext cx="2913112" cy="1937219"/>
            </a:xfrm>
            <a:prstGeom prst="rect">
              <a:avLst/>
            </a:prstGeom>
          </p:spPr>
        </p:pic>
        <p:sp>
          <p:nvSpPr>
            <p:cNvPr id="15" name="Rounded Rectangle 14"/>
            <p:cNvSpPr/>
            <p:nvPr/>
          </p:nvSpPr>
          <p:spPr>
            <a:xfrm>
              <a:off x="2902943" y="5698518"/>
              <a:ext cx="2500286" cy="56546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Sustainable Patients’ Organisations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041095" y="3904478"/>
            <a:ext cx="2500286" cy="2342466"/>
            <a:chOff x="6041095" y="3904478"/>
            <a:chExt cx="2500286" cy="2342466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5034" y="3904478"/>
              <a:ext cx="2299562" cy="1575200"/>
            </a:xfrm>
            <a:prstGeom prst="rect">
              <a:avLst/>
            </a:prstGeom>
          </p:spPr>
        </p:pic>
        <p:sp>
          <p:nvSpPr>
            <p:cNvPr id="17" name="Rounded Rectangle 16"/>
            <p:cNvSpPr/>
            <p:nvPr/>
          </p:nvSpPr>
          <p:spPr>
            <a:xfrm>
              <a:off x="6041095" y="5681480"/>
              <a:ext cx="2500286" cy="56546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Non-discrimination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516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What are the key socio-economic and political factors we should consider ?</a:t>
            </a:r>
          </a:p>
          <a:p>
            <a:endParaRPr lang="en-GB" dirty="0"/>
          </a:p>
          <a:p>
            <a:r>
              <a:rPr lang="en-GB" dirty="0"/>
              <a:t>What are the key global and European trends ?</a:t>
            </a:r>
          </a:p>
          <a:p>
            <a:endParaRPr lang="en-GB" dirty="0"/>
          </a:p>
          <a:p>
            <a:r>
              <a:rPr lang="en-GB" dirty="0"/>
              <a:t>Any specific suggestions, ideas ?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Questions for you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GB" dirty="0" smtClean="0"/>
              <a:t>n </a:t>
            </a:r>
            <a:r>
              <a:rPr lang="en-GB" dirty="0"/>
              <a:t>the context of the </a:t>
            </a:r>
            <a:r>
              <a:rPr lang="en-GB" dirty="0" smtClean="0"/>
              <a:t>midterm </a:t>
            </a:r>
            <a:r>
              <a:rPr lang="en-GB" dirty="0"/>
              <a:t>review of our strategic </a:t>
            </a:r>
            <a:r>
              <a:rPr lang="en-GB" dirty="0" smtClean="0"/>
              <a:t>plan: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53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649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PPT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PF Candara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spcBef>
            <a:spcPts val="0"/>
          </a:spcBef>
          <a:defRPr sz="1800" b="1" kern="1200" dirty="0" smtClean="0">
            <a:solidFill>
              <a:schemeClr val="bg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TEMPLATE_PPT PRESENTATION</Template>
  <TotalTime>9729</TotalTime>
  <Words>168</Words>
  <Application>Microsoft Office PowerPoint</Application>
  <PresentationFormat>On-screen Show (4:3)</PresentationFormat>
  <Paragraphs>32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TEMPLATE_PPT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Laurene</dc:creator>
  <cp:lastModifiedBy>Danielle</cp:lastModifiedBy>
  <cp:revision>188</cp:revision>
  <dcterms:created xsi:type="dcterms:W3CDTF">2014-05-07T09:26:25Z</dcterms:created>
  <dcterms:modified xsi:type="dcterms:W3CDTF">2016-09-15T07:12:22Z</dcterms:modified>
</cp:coreProperties>
</file>