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Lst>
  <p:notesMasterIdLst>
    <p:notesMasterId r:id="rId19"/>
  </p:notesMasterIdLst>
  <p:handoutMasterIdLst>
    <p:handoutMasterId r:id="rId20"/>
  </p:handoutMasterIdLst>
  <p:sldIdLst>
    <p:sldId id="296" r:id="rId2"/>
    <p:sldId id="347" r:id="rId3"/>
    <p:sldId id="323" r:id="rId4"/>
    <p:sldId id="319" r:id="rId5"/>
    <p:sldId id="341" r:id="rId6"/>
    <p:sldId id="330" r:id="rId7"/>
    <p:sldId id="320" r:id="rId8"/>
    <p:sldId id="338" r:id="rId9"/>
    <p:sldId id="340" r:id="rId10"/>
    <p:sldId id="337" r:id="rId11"/>
    <p:sldId id="342" r:id="rId12"/>
    <p:sldId id="310" r:id="rId13"/>
    <p:sldId id="343" r:id="rId14"/>
    <p:sldId id="335" r:id="rId15"/>
    <p:sldId id="346" r:id="rId16"/>
    <p:sldId id="345" r:id="rId17"/>
    <p:sldId id="285" r:id="rId18"/>
  </p:sldIdLst>
  <p:sldSz cx="9144000" cy="6858000" type="screen4x3"/>
  <p:notesSz cx="6794500" cy="99218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AEA"/>
    <a:srgbClr val="58A2DF"/>
    <a:srgbClr val="74C9C2"/>
    <a:srgbClr val="7868B7"/>
    <a:srgbClr val="F79530"/>
    <a:srgbClr val="F171A2"/>
    <a:srgbClr val="1A51A4"/>
    <a:srgbClr val="084897"/>
    <a:srgbClr val="FFFFFF"/>
    <a:srgbClr val="C0DB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61" autoAdjust="0"/>
    <p:restoredTop sz="90419" autoAdjust="0"/>
  </p:normalViewPr>
  <p:slideViewPr>
    <p:cSldViewPr snapToGrid="0" showGuides="1">
      <p:cViewPr>
        <p:scale>
          <a:sx n="50" d="100"/>
          <a:sy n="50" d="100"/>
        </p:scale>
        <p:origin x="-1272" y="-163"/>
      </p:cViewPr>
      <p:guideLst>
        <p:guide orient="horz" pos="713"/>
        <p:guide pos="340"/>
        <p:guide pos="5420"/>
        <p:guide pos="5556"/>
        <p:guide pos="2882"/>
        <p:guide pos="204"/>
        <p:guide pos="68"/>
        <p:guide pos="569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1" d="100"/>
          <a:sy n="71" d="100"/>
        </p:scale>
        <p:origin x="-3091" y="-82"/>
      </p:cViewPr>
      <p:guideLst>
        <p:guide orient="horz" pos="3125"/>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5057896347145977"/>
          <c:y val="2.8580710945696239E-2"/>
          <c:w val="0.47783400679202725"/>
          <c:h val="0.88784147505110567"/>
        </c:manualLayout>
      </c:layout>
      <c:barChart>
        <c:barDir val="bar"/>
        <c:grouping val="stacked"/>
        <c:varyColors val="0"/>
        <c:ser>
          <c:idx val="0"/>
          <c:order val="0"/>
          <c:tx>
            <c:strRef>
              <c:f>Sheet1!$B$1</c:f>
              <c:strCache>
                <c:ptCount val="1"/>
                <c:pt idx="0">
                  <c:v>Strongly agree</c:v>
                </c:pt>
              </c:strCache>
            </c:strRef>
          </c:tx>
          <c:spPr>
            <a:solidFill>
              <a:srgbClr val="C00000"/>
            </a:solidFill>
            <a:ln>
              <a:solidFill>
                <a:schemeClr val="bg2"/>
              </a:solidFill>
            </a:ln>
          </c:spPr>
          <c:invertIfNegative val="0"/>
          <c:dLbls>
            <c:txPr>
              <a:bodyPr/>
              <a:lstStyle/>
              <a:p>
                <a:pPr>
                  <a:defRPr sz="2000">
                    <a:solidFill>
                      <a:schemeClr val="bg1"/>
                    </a:solidFill>
                  </a:defRPr>
                </a:pPr>
                <a:endParaRPr lang="en-US"/>
              </a:p>
            </c:txPr>
            <c:showLegendKey val="0"/>
            <c:showVal val="1"/>
            <c:showCatName val="0"/>
            <c:showSerName val="0"/>
            <c:showPercent val="0"/>
            <c:showBubbleSize val="0"/>
            <c:showLeaderLines val="0"/>
          </c:dLbls>
          <c:cat>
            <c:strRef>
              <c:f>Sheet1!$A$2:$A$4</c:f>
              <c:strCache>
                <c:ptCount val="3"/>
                <c:pt idx="0">
                  <c:v>...the government  is decreasing the budget for healthcare</c:v>
                </c:pt>
                <c:pt idx="1">
                  <c:v>...the burden on patients for co-payment for treatment is increasing</c:v>
                </c:pt>
                <c:pt idx="2">
                  <c:v>...the number of new drugs which enter the market is decreasing</c:v>
                </c:pt>
              </c:strCache>
            </c:strRef>
          </c:cat>
          <c:val>
            <c:numRef>
              <c:f>Sheet1!$B$2:$B$4</c:f>
              <c:numCache>
                <c:formatCode>0%</c:formatCode>
                <c:ptCount val="3"/>
                <c:pt idx="0">
                  <c:v>0.5</c:v>
                </c:pt>
                <c:pt idx="1">
                  <c:v>0.4125874125874</c:v>
                </c:pt>
                <c:pt idx="2">
                  <c:v>0.26573426573430003</c:v>
                </c:pt>
              </c:numCache>
            </c:numRef>
          </c:val>
        </c:ser>
        <c:ser>
          <c:idx val="1"/>
          <c:order val="1"/>
          <c:tx>
            <c:strRef>
              <c:f>Sheet1!$C$1</c:f>
              <c:strCache>
                <c:ptCount val="1"/>
                <c:pt idx="0">
                  <c:v>Somewhat agree</c:v>
                </c:pt>
              </c:strCache>
            </c:strRef>
          </c:tx>
          <c:spPr>
            <a:solidFill>
              <a:srgbClr val="FF0000"/>
            </a:solidFill>
            <a:ln>
              <a:solidFill>
                <a:schemeClr val="bg2"/>
              </a:solidFill>
            </a:ln>
          </c:spPr>
          <c:invertIfNegative val="0"/>
          <c:dLbls>
            <c:txPr>
              <a:bodyPr/>
              <a:lstStyle/>
              <a:p>
                <a:pPr>
                  <a:defRPr sz="2000">
                    <a:solidFill>
                      <a:schemeClr val="bg1"/>
                    </a:solidFill>
                  </a:defRPr>
                </a:pPr>
                <a:endParaRPr lang="en-US"/>
              </a:p>
            </c:txPr>
            <c:showLegendKey val="0"/>
            <c:showVal val="1"/>
            <c:showCatName val="0"/>
            <c:showSerName val="0"/>
            <c:showPercent val="0"/>
            <c:showBubbleSize val="0"/>
            <c:showLeaderLines val="0"/>
          </c:dLbls>
          <c:cat>
            <c:strRef>
              <c:f>Sheet1!$A$2:$A$4</c:f>
              <c:strCache>
                <c:ptCount val="3"/>
                <c:pt idx="0">
                  <c:v>...the government  is decreasing the budget for healthcare</c:v>
                </c:pt>
                <c:pt idx="1">
                  <c:v>...the burden on patients for co-payment for treatment is increasing</c:v>
                </c:pt>
                <c:pt idx="2">
                  <c:v>...the number of new drugs which enter the market is decreasing</c:v>
                </c:pt>
              </c:strCache>
            </c:strRef>
          </c:cat>
          <c:val>
            <c:numRef>
              <c:f>Sheet1!$C$2:$C$4</c:f>
              <c:numCache>
                <c:formatCode>0%</c:formatCode>
                <c:ptCount val="3"/>
                <c:pt idx="0">
                  <c:v>0.23776223776220001</c:v>
                </c:pt>
                <c:pt idx="1">
                  <c:v>0.26573426573430003</c:v>
                </c:pt>
                <c:pt idx="2">
                  <c:v>0.29370629370629997</c:v>
                </c:pt>
              </c:numCache>
            </c:numRef>
          </c:val>
        </c:ser>
        <c:dLbls>
          <c:showLegendKey val="0"/>
          <c:showVal val="0"/>
          <c:showCatName val="0"/>
          <c:showSerName val="0"/>
          <c:showPercent val="0"/>
          <c:showBubbleSize val="0"/>
        </c:dLbls>
        <c:gapWidth val="50"/>
        <c:overlap val="100"/>
        <c:axId val="33166464"/>
        <c:axId val="33168000"/>
      </c:barChart>
      <c:catAx>
        <c:axId val="33166464"/>
        <c:scaling>
          <c:orientation val="maxMin"/>
        </c:scaling>
        <c:delete val="0"/>
        <c:axPos val="l"/>
        <c:majorTickMark val="out"/>
        <c:minorTickMark val="none"/>
        <c:tickLblPos val="nextTo"/>
        <c:txPr>
          <a:bodyPr/>
          <a:lstStyle/>
          <a:p>
            <a:pPr>
              <a:defRPr sz="2000"/>
            </a:pPr>
            <a:endParaRPr lang="en-US"/>
          </a:p>
        </c:txPr>
        <c:crossAx val="33168000"/>
        <c:crosses val="autoZero"/>
        <c:auto val="1"/>
        <c:lblAlgn val="ctr"/>
        <c:lblOffset val="100"/>
        <c:noMultiLvlLbl val="0"/>
      </c:catAx>
      <c:valAx>
        <c:axId val="33168000"/>
        <c:scaling>
          <c:orientation val="minMax"/>
        </c:scaling>
        <c:delete val="1"/>
        <c:axPos val="t"/>
        <c:numFmt formatCode="0%" sourceLinked="1"/>
        <c:majorTickMark val="out"/>
        <c:minorTickMark val="none"/>
        <c:tickLblPos val="nextTo"/>
        <c:crossAx val="33166464"/>
        <c:crosses val="autoZero"/>
        <c:crossBetween val="between"/>
      </c:valAx>
    </c:plotArea>
    <c:legend>
      <c:legendPos val="b"/>
      <c:layout>
        <c:manualLayout>
          <c:xMode val="edge"/>
          <c:yMode val="edge"/>
          <c:x val="0.3850495686699279"/>
          <c:y val="0.92353543676983629"/>
          <c:w val="0.567266976844509"/>
          <c:h val="7.5042603775536135E-2"/>
        </c:manualLayout>
      </c:layout>
      <c:overlay val="0"/>
      <c:txPr>
        <a:bodyPr/>
        <a:lstStyle/>
        <a:p>
          <a:pPr>
            <a:defRPr sz="2000"/>
          </a:pPr>
          <a:endParaRPr lang="en-US"/>
        </a:p>
      </c:txPr>
    </c:legend>
    <c:plotVisOnly val="1"/>
    <c:dispBlanksAs val="gap"/>
    <c:showDLblsOverMax val="0"/>
  </c:chart>
  <c:txPr>
    <a:bodyPr/>
    <a:lstStyle/>
    <a:p>
      <a:pPr>
        <a:defRPr sz="12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057896347145977"/>
          <c:y val="2.8580710945696239E-2"/>
          <c:w val="0.49421042626263673"/>
          <c:h val="0.88784147505110567"/>
        </c:manualLayout>
      </c:layout>
      <c:barChart>
        <c:barDir val="bar"/>
        <c:grouping val="stacked"/>
        <c:varyColors val="0"/>
        <c:ser>
          <c:idx val="0"/>
          <c:order val="0"/>
          <c:tx>
            <c:strRef>
              <c:f>Sheet1!$B$1</c:f>
              <c:strCache>
                <c:ptCount val="1"/>
                <c:pt idx="0">
                  <c:v>Significantly worsened</c:v>
                </c:pt>
              </c:strCache>
            </c:strRef>
          </c:tx>
          <c:spPr>
            <a:solidFill>
              <a:srgbClr val="C00000"/>
            </a:solidFill>
            <a:ln>
              <a:solidFill>
                <a:schemeClr val="bg2"/>
              </a:solidFill>
            </a:ln>
          </c:spPr>
          <c:invertIfNegative val="0"/>
          <c:dLbls>
            <c:txPr>
              <a:bodyPr/>
              <a:lstStyle/>
              <a:p>
                <a:pPr>
                  <a:defRPr sz="2000">
                    <a:solidFill>
                      <a:schemeClr val="bg1"/>
                    </a:solidFill>
                  </a:defRPr>
                </a:pPr>
                <a:endParaRPr lang="en-US"/>
              </a:p>
            </c:txPr>
            <c:showLegendKey val="0"/>
            <c:showVal val="1"/>
            <c:showCatName val="0"/>
            <c:showSerName val="0"/>
            <c:showPercent val="0"/>
            <c:showBubbleSize val="0"/>
            <c:showLeaderLines val="0"/>
          </c:dLbls>
          <c:cat>
            <c:strRef>
              <c:f>Sheet1!$A$2:$A$6</c:f>
              <c:strCache>
                <c:ptCount val="5"/>
                <c:pt idx="0">
                  <c:v>Price of medicines </c:v>
                </c:pt>
                <c:pt idx="1">
                  <c:v>Sustainable funding of the healthcare system</c:v>
                </c:pt>
                <c:pt idx="2">
                  <c:v>Co-payment level </c:v>
                </c:pt>
                <c:pt idx="3">
                  <c:v>Waiting time for treatment (medicines, products and services)</c:v>
                </c:pt>
                <c:pt idx="4">
                  <c:v>Reimbursement level</c:v>
                </c:pt>
              </c:strCache>
            </c:strRef>
          </c:cat>
          <c:val>
            <c:numRef>
              <c:f>Sheet1!$B$2:$B$6</c:f>
              <c:numCache>
                <c:formatCode>0%</c:formatCode>
                <c:ptCount val="5"/>
                <c:pt idx="0">
                  <c:v>0.41013824884789996</c:v>
                </c:pt>
                <c:pt idx="1">
                  <c:v>0.35023041474650002</c:v>
                </c:pt>
                <c:pt idx="2">
                  <c:v>0.28571428571430002</c:v>
                </c:pt>
                <c:pt idx="3">
                  <c:v>0.2764976958525</c:v>
                </c:pt>
                <c:pt idx="4">
                  <c:v>0.2073732718894</c:v>
                </c:pt>
              </c:numCache>
            </c:numRef>
          </c:val>
        </c:ser>
        <c:ser>
          <c:idx val="1"/>
          <c:order val="1"/>
          <c:tx>
            <c:strRef>
              <c:f>Sheet1!$C$1</c:f>
              <c:strCache>
                <c:ptCount val="1"/>
                <c:pt idx="0">
                  <c:v>Slightly worsened</c:v>
                </c:pt>
              </c:strCache>
            </c:strRef>
          </c:tx>
          <c:spPr>
            <a:solidFill>
              <a:srgbClr val="FF0000"/>
            </a:solidFill>
            <a:ln>
              <a:solidFill>
                <a:schemeClr val="bg1"/>
              </a:solidFill>
            </a:ln>
          </c:spPr>
          <c:invertIfNegative val="0"/>
          <c:dLbls>
            <c:txPr>
              <a:bodyPr/>
              <a:lstStyle/>
              <a:p>
                <a:pPr>
                  <a:defRPr sz="2000">
                    <a:solidFill>
                      <a:schemeClr val="bg1"/>
                    </a:solidFill>
                  </a:defRPr>
                </a:pPr>
                <a:endParaRPr lang="en-US"/>
              </a:p>
            </c:txPr>
            <c:showLegendKey val="0"/>
            <c:showVal val="1"/>
            <c:showCatName val="0"/>
            <c:showSerName val="0"/>
            <c:showPercent val="0"/>
            <c:showBubbleSize val="0"/>
            <c:showLeaderLines val="0"/>
          </c:dLbls>
          <c:cat>
            <c:strRef>
              <c:f>Sheet1!$A$2:$A$6</c:f>
              <c:strCache>
                <c:ptCount val="5"/>
                <c:pt idx="0">
                  <c:v>Price of medicines </c:v>
                </c:pt>
                <c:pt idx="1">
                  <c:v>Sustainable funding of the healthcare system</c:v>
                </c:pt>
                <c:pt idx="2">
                  <c:v>Co-payment level </c:v>
                </c:pt>
                <c:pt idx="3">
                  <c:v>Waiting time for treatment (medicines, products and services)</c:v>
                </c:pt>
                <c:pt idx="4">
                  <c:v>Reimbursement level</c:v>
                </c:pt>
              </c:strCache>
            </c:strRef>
          </c:cat>
          <c:val>
            <c:numRef>
              <c:f>Sheet1!$C$2:$C$6</c:f>
              <c:numCache>
                <c:formatCode>0%</c:formatCode>
                <c:ptCount val="5"/>
                <c:pt idx="0">
                  <c:v>0.23041474654380001</c:v>
                </c:pt>
                <c:pt idx="1">
                  <c:v>0.1612903225806</c:v>
                </c:pt>
                <c:pt idx="2">
                  <c:v>0.23041474654380001</c:v>
                </c:pt>
                <c:pt idx="3">
                  <c:v>0.2119815668203</c:v>
                </c:pt>
                <c:pt idx="4">
                  <c:v>0.2258064516129</c:v>
                </c:pt>
              </c:numCache>
            </c:numRef>
          </c:val>
        </c:ser>
        <c:dLbls>
          <c:showLegendKey val="0"/>
          <c:showVal val="0"/>
          <c:showCatName val="0"/>
          <c:showSerName val="0"/>
          <c:showPercent val="0"/>
          <c:showBubbleSize val="0"/>
        </c:dLbls>
        <c:gapWidth val="50"/>
        <c:overlap val="100"/>
        <c:axId val="33121408"/>
        <c:axId val="33122944"/>
      </c:barChart>
      <c:catAx>
        <c:axId val="33121408"/>
        <c:scaling>
          <c:orientation val="maxMin"/>
        </c:scaling>
        <c:delete val="0"/>
        <c:axPos val="l"/>
        <c:majorTickMark val="out"/>
        <c:minorTickMark val="none"/>
        <c:tickLblPos val="nextTo"/>
        <c:txPr>
          <a:bodyPr/>
          <a:lstStyle/>
          <a:p>
            <a:pPr>
              <a:defRPr sz="2000"/>
            </a:pPr>
            <a:endParaRPr lang="en-US"/>
          </a:p>
        </c:txPr>
        <c:crossAx val="33122944"/>
        <c:crosses val="autoZero"/>
        <c:auto val="1"/>
        <c:lblAlgn val="ctr"/>
        <c:lblOffset val="100"/>
        <c:noMultiLvlLbl val="0"/>
      </c:catAx>
      <c:valAx>
        <c:axId val="33122944"/>
        <c:scaling>
          <c:orientation val="minMax"/>
          <c:max val="0.8"/>
        </c:scaling>
        <c:delete val="1"/>
        <c:axPos val="t"/>
        <c:numFmt formatCode="0%" sourceLinked="1"/>
        <c:majorTickMark val="out"/>
        <c:minorTickMark val="none"/>
        <c:tickLblPos val="nextTo"/>
        <c:crossAx val="33121408"/>
        <c:crosses val="autoZero"/>
        <c:crossBetween val="between"/>
      </c:valAx>
    </c:plotArea>
    <c:legend>
      <c:legendPos val="b"/>
      <c:layout>
        <c:manualLayout>
          <c:xMode val="edge"/>
          <c:yMode val="edge"/>
          <c:x val="0.28123851164978814"/>
          <c:y val="0.93980640404328064"/>
          <c:w val="0.71876148835021192"/>
          <c:h val="5.8586450131233599E-2"/>
        </c:manualLayout>
      </c:layout>
      <c:overlay val="0"/>
      <c:txPr>
        <a:bodyPr/>
        <a:lstStyle/>
        <a:p>
          <a:pPr>
            <a:defRPr sz="2000"/>
          </a:pPr>
          <a:endParaRPr lang="en-US"/>
        </a:p>
      </c:txPr>
    </c:legend>
    <c:plotVisOnly val="1"/>
    <c:dispBlanksAs val="gap"/>
    <c:showDLblsOverMax val="0"/>
  </c:chart>
  <c:txPr>
    <a:bodyPr/>
    <a:lstStyle/>
    <a:p>
      <a:pPr>
        <a:defRPr sz="12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2931471565964003"/>
          <c:y val="2.8580710945696239E-2"/>
          <c:w val="0.37068528434036002"/>
          <c:h val="0.88784147505110567"/>
        </c:manualLayout>
      </c:layout>
      <c:barChart>
        <c:barDir val="bar"/>
        <c:grouping val="stacked"/>
        <c:varyColors val="0"/>
        <c:ser>
          <c:idx val="0"/>
          <c:order val="0"/>
          <c:tx>
            <c:strRef>
              <c:f>Sheet1!$B$1</c:f>
              <c:strCache>
                <c:ptCount val="1"/>
                <c:pt idx="0">
                  <c:v>Very urgent</c:v>
                </c:pt>
              </c:strCache>
            </c:strRef>
          </c:tx>
          <c:spPr>
            <a:solidFill>
              <a:srgbClr val="C00000"/>
            </a:solidFill>
            <a:ln>
              <a:solidFill>
                <a:schemeClr val="bg2"/>
              </a:solidFill>
            </a:ln>
          </c:spPr>
          <c:invertIfNegative val="0"/>
          <c:dLbls>
            <c:txPr>
              <a:bodyPr/>
              <a:lstStyle/>
              <a:p>
                <a:pPr>
                  <a:defRPr sz="2000">
                    <a:solidFill>
                      <a:schemeClr val="bg1"/>
                    </a:solidFill>
                  </a:defRPr>
                </a:pPr>
                <a:endParaRPr lang="en-US"/>
              </a:p>
            </c:txPr>
            <c:showLegendKey val="0"/>
            <c:showVal val="1"/>
            <c:showCatName val="0"/>
            <c:showSerName val="0"/>
            <c:showPercent val="0"/>
            <c:showBubbleSize val="0"/>
            <c:showLeaderLines val="0"/>
          </c:dLbls>
          <c:cat>
            <c:strRef>
              <c:f>Sheet1!$A$2:$A$8</c:f>
              <c:strCache>
                <c:ptCount val="7"/>
                <c:pt idx="0">
                  <c:v>Ensuring sustainable funding of the healthcare system</c:v>
                </c:pt>
                <c:pt idx="1">
                  <c:v>Improving the waiting time for treatment (medicines, products and services)</c:v>
                </c:pt>
                <c:pt idx="2">
                  <c:v>Developing more screening and prevention policies</c:v>
                </c:pt>
                <c:pt idx="3">
                  <c:v>Making treatment (medicines, products and services) more available</c:v>
                </c:pt>
                <c:pt idx="4">
                  <c:v>Improving the health infrastructure (equipment and conditions in hospitals)</c:v>
                </c:pt>
                <c:pt idx="5">
                  <c:v>Improving the quality of the service provided by HCPs to patients </c:v>
                </c:pt>
                <c:pt idx="6">
                  <c:v>Improving access to innovative therapies (drugs, technologies and services)</c:v>
                </c:pt>
              </c:strCache>
            </c:strRef>
          </c:cat>
          <c:val>
            <c:numRef>
              <c:f>Sheet1!$B$2:$B$8</c:f>
              <c:numCache>
                <c:formatCode>0%</c:formatCode>
                <c:ptCount val="7"/>
                <c:pt idx="0">
                  <c:v>0.81468531468530003</c:v>
                </c:pt>
                <c:pt idx="1">
                  <c:v>0.73076923076919997</c:v>
                </c:pt>
                <c:pt idx="2">
                  <c:v>0.67832167832169998</c:v>
                </c:pt>
                <c:pt idx="3">
                  <c:v>0.66083916083920002</c:v>
                </c:pt>
                <c:pt idx="4">
                  <c:v>0.60139860139860002</c:v>
                </c:pt>
                <c:pt idx="5">
                  <c:v>0.58741258741259994</c:v>
                </c:pt>
                <c:pt idx="6">
                  <c:v>0.5629370629371</c:v>
                </c:pt>
              </c:numCache>
            </c:numRef>
          </c:val>
        </c:ser>
        <c:ser>
          <c:idx val="1"/>
          <c:order val="1"/>
          <c:tx>
            <c:strRef>
              <c:f>Sheet1!$C$1</c:f>
              <c:strCache>
                <c:ptCount val="1"/>
                <c:pt idx="0">
                  <c:v>Fairly urgent</c:v>
                </c:pt>
              </c:strCache>
            </c:strRef>
          </c:tx>
          <c:spPr>
            <a:solidFill>
              <a:srgbClr val="FF0000"/>
            </a:solidFill>
            <a:ln>
              <a:solidFill>
                <a:schemeClr val="bg1"/>
              </a:solidFill>
            </a:ln>
          </c:spPr>
          <c:invertIfNegative val="0"/>
          <c:dLbls>
            <c:txPr>
              <a:bodyPr/>
              <a:lstStyle/>
              <a:p>
                <a:pPr>
                  <a:defRPr sz="2000">
                    <a:solidFill>
                      <a:schemeClr val="bg1"/>
                    </a:solidFill>
                  </a:defRPr>
                </a:pPr>
                <a:endParaRPr lang="en-US"/>
              </a:p>
            </c:txPr>
            <c:showLegendKey val="0"/>
            <c:showVal val="1"/>
            <c:showCatName val="0"/>
            <c:showSerName val="0"/>
            <c:showPercent val="0"/>
            <c:showBubbleSize val="0"/>
            <c:showLeaderLines val="0"/>
          </c:dLbls>
          <c:cat>
            <c:strRef>
              <c:f>Sheet1!$A$2:$A$8</c:f>
              <c:strCache>
                <c:ptCount val="7"/>
                <c:pt idx="0">
                  <c:v>Ensuring sustainable funding of the healthcare system</c:v>
                </c:pt>
                <c:pt idx="1">
                  <c:v>Improving the waiting time for treatment (medicines, products and services)</c:v>
                </c:pt>
                <c:pt idx="2">
                  <c:v>Developing more screening and prevention policies</c:v>
                </c:pt>
                <c:pt idx="3">
                  <c:v>Making treatment (medicines, products and services) more available</c:v>
                </c:pt>
                <c:pt idx="4">
                  <c:v>Improving the health infrastructure (equipment and conditions in hospitals)</c:v>
                </c:pt>
                <c:pt idx="5">
                  <c:v>Improving the quality of the service provided by HCPs to patients </c:v>
                </c:pt>
                <c:pt idx="6">
                  <c:v>Improving access to innovative therapies (drugs, technologies and services)</c:v>
                </c:pt>
              </c:strCache>
            </c:strRef>
          </c:cat>
          <c:val>
            <c:numRef>
              <c:f>Sheet1!$C$2:$C$8</c:f>
              <c:numCache>
                <c:formatCode>0%</c:formatCode>
                <c:ptCount val="7"/>
                <c:pt idx="0">
                  <c:v>0.15034965034969999</c:v>
                </c:pt>
                <c:pt idx="1">
                  <c:v>0.20279720279719998</c:v>
                </c:pt>
                <c:pt idx="2">
                  <c:v>0.25174825174830001</c:v>
                </c:pt>
                <c:pt idx="3">
                  <c:v>0.25174825174830001</c:v>
                </c:pt>
                <c:pt idx="4">
                  <c:v>0.28321678321679999</c:v>
                </c:pt>
                <c:pt idx="5">
                  <c:v>0.29370629370629997</c:v>
                </c:pt>
                <c:pt idx="6">
                  <c:v>0.32167832167830002</c:v>
                </c:pt>
              </c:numCache>
            </c:numRef>
          </c:val>
        </c:ser>
        <c:dLbls>
          <c:showLegendKey val="0"/>
          <c:showVal val="0"/>
          <c:showCatName val="0"/>
          <c:showSerName val="0"/>
          <c:showPercent val="0"/>
          <c:showBubbleSize val="0"/>
        </c:dLbls>
        <c:gapWidth val="50"/>
        <c:overlap val="100"/>
        <c:axId val="33181056"/>
        <c:axId val="33186944"/>
      </c:barChart>
      <c:catAx>
        <c:axId val="33181056"/>
        <c:scaling>
          <c:orientation val="maxMin"/>
        </c:scaling>
        <c:delete val="0"/>
        <c:axPos val="l"/>
        <c:majorTickMark val="out"/>
        <c:minorTickMark val="none"/>
        <c:tickLblPos val="nextTo"/>
        <c:txPr>
          <a:bodyPr/>
          <a:lstStyle/>
          <a:p>
            <a:pPr>
              <a:defRPr sz="2000"/>
            </a:pPr>
            <a:endParaRPr lang="en-US"/>
          </a:p>
        </c:txPr>
        <c:crossAx val="33186944"/>
        <c:crosses val="autoZero"/>
        <c:auto val="1"/>
        <c:lblAlgn val="ctr"/>
        <c:lblOffset val="100"/>
        <c:noMultiLvlLbl val="0"/>
      </c:catAx>
      <c:valAx>
        <c:axId val="33186944"/>
        <c:scaling>
          <c:orientation val="minMax"/>
          <c:max val="1"/>
        </c:scaling>
        <c:delete val="1"/>
        <c:axPos val="t"/>
        <c:numFmt formatCode="0%" sourceLinked="1"/>
        <c:majorTickMark val="out"/>
        <c:minorTickMark val="none"/>
        <c:tickLblPos val="nextTo"/>
        <c:crossAx val="33181056"/>
        <c:crosses val="autoZero"/>
        <c:crossBetween val="between"/>
      </c:valAx>
    </c:plotArea>
    <c:legend>
      <c:legendPos val="b"/>
      <c:layout>
        <c:manualLayout>
          <c:xMode val="edge"/>
          <c:yMode val="edge"/>
          <c:x val="0.53432632571414007"/>
          <c:y val="0.92036210751433845"/>
          <c:w val="0.45732212114262416"/>
          <c:h val="4.7202363708675608E-2"/>
        </c:manualLayout>
      </c:layout>
      <c:overlay val="0"/>
      <c:txPr>
        <a:bodyPr/>
        <a:lstStyle/>
        <a:p>
          <a:pPr>
            <a:defRPr sz="2000"/>
          </a:pPr>
          <a:endParaRPr lang="en-US"/>
        </a:p>
      </c:txPr>
    </c:legend>
    <c:plotVisOnly val="1"/>
    <c:dispBlanksAs val="gap"/>
    <c:showDLblsOverMax val="0"/>
  </c:chart>
  <c:txPr>
    <a:bodyPr/>
    <a:lstStyle/>
    <a:p>
      <a:pPr>
        <a:defRPr sz="12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59384989783825"/>
          <c:y val="2.8580710945696239E-2"/>
          <c:w val="0.37440289970767682"/>
          <c:h val="0.88784147505110567"/>
        </c:manualLayout>
      </c:layout>
      <c:barChart>
        <c:barDir val="bar"/>
        <c:grouping val="stacked"/>
        <c:varyColors val="0"/>
        <c:ser>
          <c:idx val="0"/>
          <c:order val="0"/>
          <c:tx>
            <c:strRef>
              <c:f>Sheet1!$B$1</c:f>
              <c:strCache>
                <c:ptCount val="1"/>
                <c:pt idx="0">
                  <c:v>Will improve significantly</c:v>
                </c:pt>
              </c:strCache>
            </c:strRef>
          </c:tx>
          <c:spPr>
            <a:solidFill>
              <a:srgbClr val="00B050"/>
            </a:solidFill>
            <a:ln>
              <a:solidFill>
                <a:schemeClr val="bg2"/>
              </a:solidFill>
            </a:ln>
          </c:spPr>
          <c:invertIfNegative val="0"/>
          <c:dLbls>
            <c:txPr>
              <a:bodyPr/>
              <a:lstStyle/>
              <a:p>
                <a:pPr>
                  <a:defRPr sz="2000">
                    <a:solidFill>
                      <a:schemeClr val="bg2"/>
                    </a:solidFill>
                  </a:defRPr>
                </a:pPr>
                <a:endParaRPr lang="en-US"/>
              </a:p>
            </c:txPr>
            <c:showLegendKey val="0"/>
            <c:showVal val="1"/>
            <c:showCatName val="0"/>
            <c:showSerName val="0"/>
            <c:showPercent val="0"/>
            <c:showBubbleSize val="0"/>
            <c:showLeaderLines val="0"/>
          </c:dLbls>
          <c:cat>
            <c:strRef>
              <c:f>Sheet1!$A$2:$A$5</c:f>
              <c:strCache>
                <c:ptCount val="4"/>
                <c:pt idx="0">
                  <c:v>Introducing the right of patients to receive treatment abroad at the expense of the national health insurance funds provided that the treatment is unavailable in their country </c:v>
                </c:pt>
                <c:pt idx="1">
                  <c:v>Implementing affordable pricing of medicines which take into account  the average income of your country</c:v>
                </c:pt>
                <c:pt idx="2">
                  <c:v>Specially tailored programmes to meet the specific needs of different patient groups (i.e. actions tailored to specific chronic diseases)</c:v>
                </c:pt>
                <c:pt idx="3">
                  <c:v>Additional EU funding for  low-income countries to be allocated to health systems reform</c:v>
                </c:pt>
              </c:strCache>
            </c:strRef>
          </c:cat>
          <c:val>
            <c:numRef>
              <c:f>Sheet1!$B$2:$B$5</c:f>
              <c:numCache>
                <c:formatCode>0%</c:formatCode>
                <c:ptCount val="4"/>
                <c:pt idx="0">
                  <c:v>0.68181818181820009</c:v>
                </c:pt>
                <c:pt idx="1">
                  <c:v>0.6643356643356999</c:v>
                </c:pt>
                <c:pt idx="2">
                  <c:v>0.65034965034970005</c:v>
                </c:pt>
                <c:pt idx="3">
                  <c:v>0.64685314685310003</c:v>
                </c:pt>
              </c:numCache>
            </c:numRef>
          </c:val>
        </c:ser>
        <c:ser>
          <c:idx val="1"/>
          <c:order val="1"/>
          <c:tx>
            <c:strRef>
              <c:f>Sheet1!$C$1</c:f>
              <c:strCache>
                <c:ptCount val="1"/>
                <c:pt idx="0">
                  <c:v>Will improve somewhat</c:v>
                </c:pt>
              </c:strCache>
            </c:strRef>
          </c:tx>
          <c:spPr>
            <a:solidFill>
              <a:srgbClr val="92D050"/>
            </a:solidFill>
            <a:ln>
              <a:solidFill>
                <a:schemeClr val="bg1"/>
              </a:solidFill>
            </a:ln>
          </c:spPr>
          <c:invertIfNegative val="0"/>
          <c:dLbls>
            <c:txPr>
              <a:bodyPr/>
              <a:lstStyle/>
              <a:p>
                <a:pPr>
                  <a:defRPr sz="2000"/>
                </a:pPr>
                <a:endParaRPr lang="en-US"/>
              </a:p>
            </c:txPr>
            <c:showLegendKey val="0"/>
            <c:showVal val="1"/>
            <c:showCatName val="0"/>
            <c:showSerName val="0"/>
            <c:showPercent val="0"/>
            <c:showBubbleSize val="0"/>
            <c:showLeaderLines val="0"/>
          </c:dLbls>
          <c:cat>
            <c:strRef>
              <c:f>Sheet1!$A$2:$A$5</c:f>
              <c:strCache>
                <c:ptCount val="4"/>
                <c:pt idx="0">
                  <c:v>Introducing the right of patients to receive treatment abroad at the expense of the national health insurance funds provided that the treatment is unavailable in their country </c:v>
                </c:pt>
                <c:pt idx="1">
                  <c:v>Implementing affordable pricing of medicines which take into account  the average income of your country</c:v>
                </c:pt>
                <c:pt idx="2">
                  <c:v>Specially tailored programmes to meet the specific needs of different patient groups (i.e. actions tailored to specific chronic diseases)</c:v>
                </c:pt>
                <c:pt idx="3">
                  <c:v>Additional EU funding for  low-income countries to be allocated to health systems reform</c:v>
                </c:pt>
              </c:strCache>
            </c:strRef>
          </c:cat>
          <c:val>
            <c:numRef>
              <c:f>Sheet1!$C$2:$C$5</c:f>
              <c:numCache>
                <c:formatCode>0%</c:formatCode>
                <c:ptCount val="4"/>
                <c:pt idx="0">
                  <c:v>0.24825174825169999</c:v>
                </c:pt>
                <c:pt idx="1">
                  <c:v>0.24125874125869998</c:v>
                </c:pt>
                <c:pt idx="2">
                  <c:v>0.2552447552448</c:v>
                </c:pt>
                <c:pt idx="3">
                  <c:v>0.24125874125869998</c:v>
                </c:pt>
              </c:numCache>
            </c:numRef>
          </c:val>
        </c:ser>
        <c:dLbls>
          <c:showLegendKey val="0"/>
          <c:showVal val="0"/>
          <c:showCatName val="0"/>
          <c:showSerName val="0"/>
          <c:showPercent val="0"/>
          <c:showBubbleSize val="0"/>
        </c:dLbls>
        <c:gapWidth val="50"/>
        <c:overlap val="100"/>
        <c:axId val="33428224"/>
        <c:axId val="33429760"/>
      </c:barChart>
      <c:catAx>
        <c:axId val="33428224"/>
        <c:scaling>
          <c:orientation val="maxMin"/>
        </c:scaling>
        <c:delete val="0"/>
        <c:axPos val="l"/>
        <c:majorTickMark val="out"/>
        <c:minorTickMark val="none"/>
        <c:tickLblPos val="nextTo"/>
        <c:txPr>
          <a:bodyPr/>
          <a:lstStyle/>
          <a:p>
            <a:pPr>
              <a:defRPr sz="1800"/>
            </a:pPr>
            <a:endParaRPr lang="en-US"/>
          </a:p>
        </c:txPr>
        <c:crossAx val="33429760"/>
        <c:crosses val="autoZero"/>
        <c:auto val="1"/>
        <c:lblAlgn val="ctr"/>
        <c:lblOffset val="100"/>
        <c:noMultiLvlLbl val="0"/>
      </c:catAx>
      <c:valAx>
        <c:axId val="33429760"/>
        <c:scaling>
          <c:orientation val="minMax"/>
        </c:scaling>
        <c:delete val="1"/>
        <c:axPos val="t"/>
        <c:numFmt formatCode="0%" sourceLinked="1"/>
        <c:majorTickMark val="out"/>
        <c:minorTickMark val="none"/>
        <c:tickLblPos val="nextTo"/>
        <c:crossAx val="33428224"/>
        <c:crosses val="autoZero"/>
        <c:crossBetween val="between"/>
      </c:valAx>
    </c:plotArea>
    <c:legend>
      <c:legendPos val="b"/>
      <c:layout>
        <c:manualLayout>
          <c:xMode val="edge"/>
          <c:yMode val="edge"/>
          <c:x val="0.27722246577178383"/>
          <c:y val="0.90989192766116078"/>
          <c:w val="0.66321204162695224"/>
          <c:h val="4.7202363708675608E-2"/>
        </c:manualLayout>
      </c:layout>
      <c:overlay val="0"/>
      <c:txPr>
        <a:bodyPr/>
        <a:lstStyle/>
        <a:p>
          <a:pPr>
            <a:defRPr sz="1800"/>
          </a:pPr>
          <a:endParaRPr lang="en-US"/>
        </a:p>
      </c:txPr>
    </c:legend>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4283" cy="49609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4099" name="Rectangle 3"/>
          <p:cNvSpPr>
            <a:spLocks noGrp="1" noChangeArrowheads="1"/>
          </p:cNvSpPr>
          <p:nvPr>
            <p:ph type="dt" sz="quarter" idx="1"/>
          </p:nvPr>
        </p:nvSpPr>
        <p:spPr bwMode="auto">
          <a:xfrm>
            <a:off x="3848645" y="0"/>
            <a:ext cx="2944283" cy="49609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4100" name="Rectangle 4"/>
          <p:cNvSpPr>
            <a:spLocks noGrp="1" noChangeArrowheads="1"/>
          </p:cNvSpPr>
          <p:nvPr>
            <p:ph type="ftr" sz="quarter" idx="2"/>
          </p:nvPr>
        </p:nvSpPr>
        <p:spPr bwMode="auto">
          <a:xfrm>
            <a:off x="0" y="9424059"/>
            <a:ext cx="2944283" cy="49609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4101" name="Rectangle 5"/>
          <p:cNvSpPr>
            <a:spLocks noGrp="1" noChangeArrowheads="1"/>
          </p:cNvSpPr>
          <p:nvPr>
            <p:ph type="sldNum" sz="quarter" idx="3"/>
          </p:nvPr>
        </p:nvSpPr>
        <p:spPr bwMode="auto">
          <a:xfrm>
            <a:off x="3848645" y="9424059"/>
            <a:ext cx="2944283" cy="49609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4EC6D19-3312-40E7-964E-F8349A5E8C1D}" type="slidenum">
              <a:rPr lang="en-US"/>
              <a:pPr>
                <a:defRPr/>
              </a:pPr>
              <a:t>‹#›</a:t>
            </a:fld>
            <a:endParaRPr lang="en-US"/>
          </a:p>
        </p:txBody>
      </p:sp>
    </p:spTree>
    <p:extLst>
      <p:ext uri="{BB962C8B-B14F-4D97-AF65-F5344CB8AC3E}">
        <p14:creationId xmlns:p14="http://schemas.microsoft.com/office/powerpoint/2010/main" val="32237664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44283" cy="49609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3075" name="Rectangle 3"/>
          <p:cNvSpPr>
            <a:spLocks noGrp="1" noChangeArrowheads="1"/>
          </p:cNvSpPr>
          <p:nvPr>
            <p:ph type="dt" idx="1"/>
          </p:nvPr>
        </p:nvSpPr>
        <p:spPr bwMode="auto">
          <a:xfrm>
            <a:off x="3848645" y="0"/>
            <a:ext cx="2944283" cy="49609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5124" name="Rectangle 4"/>
          <p:cNvSpPr>
            <a:spLocks noGrp="1" noRot="1" noChangeAspect="1" noChangeArrowheads="1" noTextEdit="1"/>
          </p:cNvSpPr>
          <p:nvPr>
            <p:ph type="sldImg" idx="2"/>
          </p:nvPr>
        </p:nvSpPr>
        <p:spPr bwMode="auto">
          <a:xfrm>
            <a:off x="917575" y="744538"/>
            <a:ext cx="4959350" cy="37211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79450" y="4712891"/>
            <a:ext cx="5435600" cy="446484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9424059"/>
            <a:ext cx="2944283" cy="49609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3079" name="Rectangle 7"/>
          <p:cNvSpPr>
            <a:spLocks noGrp="1" noChangeArrowheads="1"/>
          </p:cNvSpPr>
          <p:nvPr>
            <p:ph type="sldNum" sz="quarter" idx="5"/>
          </p:nvPr>
        </p:nvSpPr>
        <p:spPr bwMode="auto">
          <a:xfrm>
            <a:off x="3848645" y="9424059"/>
            <a:ext cx="2944283" cy="49609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3D67A50B-CB65-48B9-8993-39C736AAA1AB}" type="slidenum">
              <a:rPr lang="en-US"/>
              <a:pPr>
                <a:defRPr/>
              </a:pPr>
              <a:t>‹#›</a:t>
            </a:fld>
            <a:endParaRPr lang="en-US"/>
          </a:p>
        </p:txBody>
      </p:sp>
    </p:spTree>
    <p:extLst>
      <p:ext uri="{BB962C8B-B14F-4D97-AF65-F5344CB8AC3E}">
        <p14:creationId xmlns:p14="http://schemas.microsoft.com/office/powerpoint/2010/main" val="1346500547"/>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3D67A50B-CB65-48B9-8993-39C736AAA1AB}" type="slidenum">
              <a:rPr lang="en-US" smtClean="0"/>
              <a:pPr>
                <a:defRPr/>
              </a:pPr>
              <a:t>1</a:t>
            </a:fld>
            <a:endParaRPr lang="en-US"/>
          </a:p>
        </p:txBody>
      </p:sp>
    </p:spTree>
    <p:extLst>
      <p:ext uri="{BB962C8B-B14F-4D97-AF65-F5344CB8AC3E}">
        <p14:creationId xmlns:p14="http://schemas.microsoft.com/office/powerpoint/2010/main" val="396632236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1.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26" name="Picture 2" descr="Grass and sky"/>
          <p:cNvPicPr>
            <a:picLocks noChangeAspect="1" noChangeArrowheads="1"/>
          </p:cNvPicPr>
          <p:nvPr userDrawn="1"/>
        </p:nvPicPr>
        <p:blipFill>
          <a:blip r:embed="rId2" cstate="print"/>
          <a:srcRect r="4"/>
          <a:stretch>
            <a:fillRect/>
          </a:stretch>
        </p:blipFill>
        <p:spPr bwMode="auto">
          <a:xfrm>
            <a:off x="-32" y="-9525"/>
            <a:ext cx="9144000" cy="6877050"/>
          </a:xfrm>
          <a:prstGeom prst="rect">
            <a:avLst/>
          </a:prstGeom>
          <a:noFill/>
          <a:ln w="9525">
            <a:noFill/>
            <a:miter lim="800000"/>
            <a:headEnd/>
            <a:tailEnd/>
          </a:ln>
        </p:spPr>
      </p:pic>
      <p:pic>
        <p:nvPicPr>
          <p:cNvPr id="145419" name="Picture 11" descr="C:\Documents and Settings\Theo\Desktop\Incite stage 7\Incite ppt\Stage 2\Incite ppt logo v2.png"/>
          <p:cNvPicPr>
            <a:picLocks noChangeAspect="1" noChangeArrowheads="1"/>
          </p:cNvPicPr>
          <p:nvPr userDrawn="1"/>
        </p:nvPicPr>
        <p:blipFill>
          <a:blip r:embed="rId3" cstate="print"/>
          <a:srcRect/>
          <a:stretch>
            <a:fillRect/>
          </a:stretch>
        </p:blipFill>
        <p:spPr bwMode="auto">
          <a:xfrm>
            <a:off x="-32" y="0"/>
            <a:ext cx="2192003" cy="1428736"/>
          </a:xfrm>
          <a:prstGeom prst="rect">
            <a:avLst/>
          </a:prstGeom>
          <a:noFill/>
        </p:spPr>
      </p:pic>
      <p:sp>
        <p:nvSpPr>
          <p:cNvPr id="40964" name="Rectangle 4"/>
          <p:cNvSpPr>
            <a:spLocks noGrp="1" noChangeArrowheads="1"/>
          </p:cNvSpPr>
          <p:nvPr>
            <p:ph type="subTitle" idx="1"/>
          </p:nvPr>
        </p:nvSpPr>
        <p:spPr>
          <a:xfrm>
            <a:off x="1041400" y="3429000"/>
            <a:ext cx="5691188" cy="1439863"/>
          </a:xfrm>
          <a:prstGeom prst="rect">
            <a:avLst/>
          </a:prstGeom>
        </p:spPr>
        <p:txBody>
          <a:bodyPr/>
          <a:lstStyle>
            <a:lvl1pPr marL="0" indent="0">
              <a:buFont typeface="Wingdings" pitchFamily="2" charset="2"/>
              <a:buNone/>
              <a:defRPr>
                <a:solidFill>
                  <a:schemeClr val="accent2">
                    <a:lumMod val="20000"/>
                    <a:lumOff val="80000"/>
                  </a:schemeClr>
                </a:solidFill>
                <a:latin typeface="Arial"/>
                <a:cs typeface="Arial"/>
              </a:defRPr>
            </a:lvl1pPr>
          </a:lstStyle>
          <a:p>
            <a:r>
              <a:rPr lang="en-US" smtClean="0"/>
              <a:t>Click to edit Master subtitle style</a:t>
            </a:r>
            <a:endParaRPr lang="en-US" dirty="0"/>
          </a:p>
        </p:txBody>
      </p:sp>
      <p:sp>
        <p:nvSpPr>
          <p:cNvPr id="54" name="TextBox 53"/>
          <p:cNvSpPr txBox="1"/>
          <p:nvPr userDrawn="1"/>
        </p:nvSpPr>
        <p:spPr>
          <a:xfrm>
            <a:off x="1050918" y="4929198"/>
            <a:ext cx="6164288" cy="523220"/>
          </a:xfrm>
          <a:prstGeom prst="rect">
            <a:avLst/>
          </a:prstGeom>
          <a:noFill/>
        </p:spPr>
        <p:txBody>
          <a:bodyPr wrap="square" rtlCol="0">
            <a:spAutoFit/>
          </a:bodyPr>
          <a:lstStyle/>
          <a:p>
            <a:r>
              <a:rPr lang="en-GB" sz="1400" b="1" dirty="0" smtClean="0">
                <a:solidFill>
                  <a:schemeClr val="accent1"/>
                </a:solidFill>
                <a:latin typeface="Arial"/>
                <a:cs typeface="Arial"/>
              </a:rPr>
              <a:t>Incite</a:t>
            </a:r>
            <a:r>
              <a:rPr lang="en-GB" sz="1400" b="1" dirty="0" smtClean="0">
                <a:latin typeface="Arial"/>
                <a:cs typeface="Arial"/>
              </a:rPr>
              <a:t> </a:t>
            </a:r>
            <a:r>
              <a:rPr lang="en-GB" sz="1400" b="1" i="1" dirty="0" smtClean="0">
                <a:solidFill>
                  <a:schemeClr val="bg1"/>
                </a:solidFill>
                <a:latin typeface="Arial"/>
                <a:cs typeface="Arial"/>
              </a:rPr>
              <a:t>[in-</a:t>
            </a:r>
            <a:r>
              <a:rPr lang="en-GB" sz="1400" b="1" i="1" dirty="0" err="1" smtClean="0">
                <a:solidFill>
                  <a:schemeClr val="bg1"/>
                </a:solidFill>
                <a:latin typeface="Arial"/>
                <a:cs typeface="Arial"/>
              </a:rPr>
              <a:t>sahyt</a:t>
            </a:r>
            <a:r>
              <a:rPr lang="en-GB" sz="1400" b="1" i="1" dirty="0" smtClean="0">
                <a:solidFill>
                  <a:schemeClr val="bg1"/>
                </a:solidFill>
                <a:latin typeface="Arial"/>
                <a:cs typeface="Arial"/>
              </a:rPr>
              <a:t>] –verb (used with object), -cited, -citing. </a:t>
            </a:r>
            <a:r>
              <a:rPr lang="en-GB" sz="1400" b="1" dirty="0" smtClean="0">
                <a:solidFill>
                  <a:schemeClr val="bg1"/>
                </a:solidFill>
                <a:latin typeface="Arial"/>
                <a:cs typeface="Arial"/>
              </a:rPr>
              <a:t>to stir, encourage, or urge on; stimulate or prompt to action</a:t>
            </a:r>
            <a:endParaRPr lang="en-GB" sz="1400" b="1" dirty="0">
              <a:solidFill>
                <a:schemeClr val="bg1"/>
              </a:solidFill>
              <a:latin typeface="Arial"/>
              <a:cs typeface="Arial"/>
            </a:endParaRPr>
          </a:p>
        </p:txBody>
      </p:sp>
      <p:sp>
        <p:nvSpPr>
          <p:cNvPr id="40963" name="Rectangle 3"/>
          <p:cNvSpPr>
            <a:spLocks noGrp="1" noChangeArrowheads="1"/>
          </p:cNvSpPr>
          <p:nvPr>
            <p:ph type="ctrTitle" hasCustomPrompt="1"/>
          </p:nvPr>
        </p:nvSpPr>
        <p:spPr>
          <a:xfrm>
            <a:off x="1041400" y="765175"/>
            <a:ext cx="5689600" cy="2519363"/>
          </a:xfrm>
          <a:ln/>
        </p:spPr>
        <p:txBody>
          <a:bodyPr/>
          <a:lstStyle>
            <a:lvl1pPr>
              <a:defRPr sz="4000">
                <a:solidFill>
                  <a:schemeClr val="bg1"/>
                </a:solidFill>
                <a:latin typeface="Arial"/>
                <a:cs typeface="Arial"/>
              </a:defRPr>
            </a:lvl1pPr>
          </a:lstStyle>
          <a:p>
            <a:r>
              <a:rPr lang="en-US" dirty="0" smtClean="0"/>
              <a:t>Title slide</a:t>
            </a:r>
            <a:endParaRPr lang="en-US" dirty="0"/>
          </a:p>
        </p:txBody>
      </p:sp>
      <p:pic>
        <p:nvPicPr>
          <p:cNvPr id="24" name="Picture 1" descr="C:\Documents and Settings\Theo\Desktop\Incite stage 7\Incite ppt\Incite ppt colour bar.jpg"/>
          <p:cNvPicPr preferRelativeResize="0">
            <a:picLocks noChangeArrowheads="1"/>
          </p:cNvPicPr>
          <p:nvPr userDrawn="1"/>
        </p:nvPicPr>
        <p:blipFill>
          <a:blip r:embed="rId4" cstate="print"/>
          <a:srcRect/>
          <a:stretch>
            <a:fillRect/>
          </a:stretch>
        </p:blipFill>
        <p:spPr bwMode="auto">
          <a:xfrm rot="16200000">
            <a:off x="8245461" y="-827094"/>
            <a:ext cx="80938" cy="1716076"/>
          </a:xfrm>
          <a:prstGeom prst="rect">
            <a:avLst/>
          </a:prstGeom>
          <a:noFill/>
        </p:spPr>
      </p:pic>
      <p:pic>
        <p:nvPicPr>
          <p:cNvPr id="25" name="Picture 2"/>
          <p:cNvPicPr>
            <a:picLocks noChangeAspect="1" noChangeArrowheads="1"/>
          </p:cNvPicPr>
          <p:nvPr userDrawn="1"/>
        </p:nvPicPr>
        <p:blipFill rotWithShape="1">
          <a:blip r:embed="rId5">
            <a:extLst>
              <a:ext uri="{28A0092B-C50C-407E-A947-70E740481C1C}">
                <a14:useLocalDpi xmlns:a14="http://schemas.microsoft.com/office/drawing/2010/main" val="0"/>
              </a:ext>
            </a:extLst>
          </a:blip>
          <a:srcRect r="71053"/>
          <a:stretch/>
        </p:blipFill>
        <p:spPr bwMode="auto">
          <a:xfrm>
            <a:off x="8453439" y="194303"/>
            <a:ext cx="576262" cy="542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Text Placeholder 2"/>
          <p:cNvSpPr>
            <a:spLocks noGrp="1"/>
          </p:cNvSpPr>
          <p:nvPr>
            <p:ph type="body" idx="1"/>
          </p:nvPr>
        </p:nvSpPr>
        <p:spPr>
          <a:xfrm>
            <a:off x="457200" y="1189038"/>
            <a:ext cx="4040188" cy="639762"/>
          </a:xfrm>
          <a:prstGeom prst="rect">
            <a:avLst/>
          </a:prstGeom>
        </p:spPr>
        <p:txBody>
          <a:bodyPr anchor="ctr"/>
          <a:lstStyle>
            <a:lvl1pPr marL="0" indent="0">
              <a:buNone/>
              <a:defRPr sz="1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981201"/>
            <a:ext cx="4040188" cy="3962399"/>
          </a:xfrm>
          <a:prstGeom prst="rect">
            <a:avLst/>
          </a:prstGeom>
        </p:spPr>
        <p:txBody>
          <a:bodyPr/>
          <a:lstStyle>
            <a:lvl1pPr>
              <a:defRPr sz="1800">
                <a:solidFill>
                  <a:schemeClr val="accent1"/>
                </a:solidFill>
              </a:defRPr>
            </a:lvl1pPr>
            <a:lvl2pPr>
              <a:defRPr sz="1800">
                <a:solidFill>
                  <a:schemeClr val="accent1"/>
                </a:solidFill>
              </a:defRPr>
            </a:lvl2pPr>
            <a:lvl3pPr>
              <a:defRPr sz="1600">
                <a:solidFill>
                  <a:schemeClr val="accent1"/>
                </a:solidFill>
              </a:defRPr>
            </a:lvl3pPr>
            <a:lvl4pPr>
              <a:defRPr sz="1600">
                <a:solidFill>
                  <a:schemeClr val="accent1"/>
                </a:solidFill>
              </a:defRPr>
            </a:lvl4pPr>
            <a:lvl5pPr>
              <a:defRPr sz="1600">
                <a:solidFill>
                  <a:schemeClr val="accent1"/>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645025" y="1189038"/>
            <a:ext cx="4041775" cy="639762"/>
          </a:xfrm>
          <a:prstGeom prst="rect">
            <a:avLst/>
          </a:prstGeom>
        </p:spPr>
        <p:txBody>
          <a:bodyPr anchor="ctr"/>
          <a:lstStyle>
            <a:lvl1pPr marL="0" indent="0">
              <a:buNone/>
              <a:defRPr sz="1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981201"/>
            <a:ext cx="4041775" cy="3962400"/>
          </a:xfrm>
          <a:prstGeom prst="rect">
            <a:avLst/>
          </a:prstGeom>
        </p:spPr>
        <p:txBody>
          <a:bodyPr/>
          <a:lstStyle>
            <a:lvl1pPr>
              <a:defRPr sz="1800">
                <a:solidFill>
                  <a:schemeClr val="accent1"/>
                </a:solidFill>
              </a:defRPr>
            </a:lvl1pPr>
            <a:lvl2pPr>
              <a:defRPr sz="1800">
                <a:solidFill>
                  <a:schemeClr val="accent1"/>
                </a:solidFill>
              </a:defRPr>
            </a:lvl2pPr>
            <a:lvl3pPr>
              <a:defRPr sz="1600">
                <a:solidFill>
                  <a:schemeClr val="accent1"/>
                </a:solidFill>
              </a:defRPr>
            </a:lvl3pPr>
            <a:lvl4pPr>
              <a:defRPr sz="1600">
                <a:solidFill>
                  <a:schemeClr val="accent1"/>
                </a:solidFill>
              </a:defRPr>
            </a:lvl4pPr>
            <a:lvl5pPr>
              <a:defRPr sz="1600">
                <a:solidFill>
                  <a:schemeClr val="accent1"/>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Slide">
    <p:bg>
      <p:bgPr>
        <a:solidFill>
          <a:schemeClr val="bg1"/>
        </a:solidFill>
        <a:effectLst/>
      </p:bgPr>
    </p:bg>
    <p:spTree>
      <p:nvGrpSpPr>
        <p:cNvPr id="1" name=""/>
        <p:cNvGrpSpPr/>
        <p:nvPr/>
      </p:nvGrpSpPr>
      <p:grpSpPr>
        <a:xfrm>
          <a:off x="0" y="0"/>
          <a:ext cx="0" cy="0"/>
          <a:chOff x="0" y="0"/>
          <a:chExt cx="0" cy="0"/>
        </a:xfrm>
      </p:grpSpPr>
      <p:pic>
        <p:nvPicPr>
          <p:cNvPr id="60" name="Picture 2" descr="Grass and sky"/>
          <p:cNvPicPr>
            <a:picLocks noChangeAspect="1" noChangeArrowheads="1"/>
          </p:cNvPicPr>
          <p:nvPr userDrawn="1"/>
        </p:nvPicPr>
        <p:blipFill>
          <a:blip r:embed="rId2" cstate="print"/>
          <a:srcRect r="4"/>
          <a:stretch>
            <a:fillRect/>
          </a:stretch>
        </p:blipFill>
        <p:spPr bwMode="auto">
          <a:xfrm>
            <a:off x="-32" y="-9525"/>
            <a:ext cx="9144000" cy="6877050"/>
          </a:xfrm>
          <a:prstGeom prst="rect">
            <a:avLst/>
          </a:prstGeom>
          <a:noFill/>
          <a:ln w="9525">
            <a:noFill/>
            <a:miter lim="800000"/>
            <a:headEnd/>
            <a:tailEnd/>
          </a:ln>
        </p:spPr>
      </p:pic>
      <p:sp>
        <p:nvSpPr>
          <p:cNvPr id="23" name="Rectangle 4"/>
          <p:cNvSpPr>
            <a:spLocks noGrp="1" noChangeArrowheads="1"/>
          </p:cNvSpPr>
          <p:nvPr>
            <p:ph type="subTitle" idx="1"/>
          </p:nvPr>
        </p:nvSpPr>
        <p:spPr>
          <a:xfrm>
            <a:off x="1041400" y="3429000"/>
            <a:ext cx="5691188" cy="1439863"/>
          </a:xfrm>
          <a:prstGeom prst="rect">
            <a:avLst/>
          </a:prstGeom>
        </p:spPr>
        <p:txBody>
          <a:bodyPr/>
          <a:lstStyle>
            <a:lvl1pPr marL="0" indent="0">
              <a:buFont typeface="Wingdings" pitchFamily="2" charset="2"/>
              <a:buNone/>
              <a:defRPr sz="1800">
                <a:solidFill>
                  <a:schemeClr val="bg1"/>
                </a:solidFill>
              </a:defRPr>
            </a:lvl1pPr>
          </a:lstStyle>
          <a:p>
            <a:r>
              <a:rPr lang="en-US" smtClean="0"/>
              <a:t>Click to edit Master subtitle style</a:t>
            </a:r>
            <a:endParaRPr lang="en-US" dirty="0"/>
          </a:p>
        </p:txBody>
      </p:sp>
      <p:pic>
        <p:nvPicPr>
          <p:cNvPr id="28" name="Picture 11" descr="C:\Documents and Settings\Theo\Desktop\Incite stage 7\Incite ppt\Stage 2\Incite ppt logo v2.png"/>
          <p:cNvPicPr>
            <a:picLocks noChangeAspect="1" noChangeArrowheads="1"/>
          </p:cNvPicPr>
          <p:nvPr userDrawn="1"/>
        </p:nvPicPr>
        <p:blipFill>
          <a:blip r:embed="rId3" cstate="print"/>
          <a:srcRect/>
          <a:stretch>
            <a:fillRect/>
          </a:stretch>
        </p:blipFill>
        <p:spPr bwMode="auto">
          <a:xfrm>
            <a:off x="-32" y="0"/>
            <a:ext cx="2192003" cy="1428736"/>
          </a:xfrm>
          <a:prstGeom prst="rect">
            <a:avLst/>
          </a:prstGeom>
          <a:noFill/>
        </p:spPr>
      </p:pic>
      <p:pic>
        <p:nvPicPr>
          <p:cNvPr id="41" name="Picture 1" descr="C:\Documents and Settings\Theo\Desktop\Incite stage 7\Incite ppt\Incite ppt colour bar.jpg"/>
          <p:cNvPicPr preferRelativeResize="0">
            <a:picLocks noChangeArrowheads="1"/>
          </p:cNvPicPr>
          <p:nvPr userDrawn="1"/>
        </p:nvPicPr>
        <p:blipFill>
          <a:blip r:embed="rId4" cstate="print"/>
          <a:srcRect/>
          <a:stretch>
            <a:fillRect/>
          </a:stretch>
        </p:blipFill>
        <p:spPr bwMode="auto">
          <a:xfrm rot="16200000">
            <a:off x="8245461" y="-827094"/>
            <a:ext cx="80938" cy="1716076"/>
          </a:xfrm>
          <a:prstGeom prst="rect">
            <a:avLst/>
          </a:prstGeom>
          <a:noFill/>
        </p:spPr>
      </p:pic>
      <p:pic>
        <p:nvPicPr>
          <p:cNvPr id="22" name="Picture 2"/>
          <p:cNvPicPr>
            <a:picLocks noChangeAspect="1" noChangeArrowheads="1"/>
          </p:cNvPicPr>
          <p:nvPr userDrawn="1"/>
        </p:nvPicPr>
        <p:blipFill rotWithShape="1">
          <a:blip r:embed="rId5">
            <a:extLst>
              <a:ext uri="{28A0092B-C50C-407E-A947-70E740481C1C}">
                <a14:useLocalDpi xmlns:a14="http://schemas.microsoft.com/office/drawing/2010/main" val="0"/>
              </a:ext>
            </a:extLst>
          </a:blip>
          <a:srcRect r="71053"/>
          <a:stretch/>
        </p:blipFill>
        <p:spPr bwMode="auto">
          <a:xfrm>
            <a:off x="8453439" y="194303"/>
            <a:ext cx="576262" cy="542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31" name="Picture 2" descr="Grass and sky"/>
          <p:cNvPicPr>
            <a:picLocks noChangeAspect="1" noChangeArrowheads="1"/>
          </p:cNvPicPr>
          <p:nvPr userDrawn="1"/>
        </p:nvPicPr>
        <p:blipFill>
          <a:blip r:embed="rId2" cstate="print"/>
          <a:srcRect r="4"/>
          <a:stretch>
            <a:fillRect/>
          </a:stretch>
        </p:blipFill>
        <p:spPr bwMode="auto">
          <a:xfrm>
            <a:off x="-32" y="-9525"/>
            <a:ext cx="9144000" cy="6877050"/>
          </a:xfrm>
          <a:prstGeom prst="rect">
            <a:avLst/>
          </a:prstGeom>
          <a:noFill/>
          <a:ln w="9525">
            <a:noFill/>
            <a:miter lim="800000"/>
            <a:headEnd/>
            <a:tailEnd/>
          </a:ln>
        </p:spPr>
      </p:pic>
      <p:sp>
        <p:nvSpPr>
          <p:cNvPr id="3" name="Slide Number Placeholder 2"/>
          <p:cNvSpPr>
            <a:spLocks noGrp="1"/>
          </p:cNvSpPr>
          <p:nvPr>
            <p:ph type="sldNum" sz="quarter" idx="10"/>
          </p:nvPr>
        </p:nvSpPr>
        <p:spPr>
          <a:xfrm>
            <a:off x="4032250" y="6588149"/>
            <a:ext cx="1079500" cy="269875"/>
          </a:xfrm>
          <a:prstGeom prst="rect">
            <a:avLst/>
          </a:prstGeom>
        </p:spPr>
        <p:txBody>
          <a:bodyPr/>
          <a:lstStyle/>
          <a:p>
            <a:pPr>
              <a:defRPr/>
            </a:pPr>
            <a:fld id="{B69F0187-10CD-4E3B-A6FA-39B9F51E6F8F}" type="slidenum">
              <a:rPr lang="en-US" smtClean="0"/>
              <a:pPr>
                <a:defRPr/>
              </a:pPr>
              <a:t>‹#›</a:t>
            </a:fld>
            <a:endParaRPr lang="en-US" dirty="0"/>
          </a:p>
        </p:txBody>
      </p:sp>
      <p:sp>
        <p:nvSpPr>
          <p:cNvPr id="12" name="Rectangle 4"/>
          <p:cNvSpPr>
            <a:spLocks noGrp="1" noChangeArrowheads="1"/>
          </p:cNvSpPr>
          <p:nvPr>
            <p:ph type="subTitle" idx="1"/>
          </p:nvPr>
        </p:nvSpPr>
        <p:spPr>
          <a:xfrm>
            <a:off x="1041400" y="3429000"/>
            <a:ext cx="5691188" cy="1439863"/>
          </a:xfrm>
          <a:prstGeom prst="rect">
            <a:avLst/>
          </a:prstGeom>
        </p:spPr>
        <p:txBody>
          <a:bodyPr/>
          <a:lstStyle>
            <a:lvl1pPr marL="0" indent="0">
              <a:buFont typeface="Wingdings" pitchFamily="2" charset="2"/>
              <a:buNone/>
              <a:defRPr sz="1800">
                <a:solidFill>
                  <a:schemeClr val="bg1"/>
                </a:solidFill>
              </a:defRPr>
            </a:lvl1pPr>
          </a:lstStyle>
          <a:p>
            <a:r>
              <a:rPr lang="en-US" smtClean="0"/>
              <a:t>Click to edit Master subtitle style</a:t>
            </a:r>
            <a:endParaRPr lang="en-US" dirty="0"/>
          </a:p>
        </p:txBody>
      </p:sp>
      <p:pic>
        <p:nvPicPr>
          <p:cNvPr id="13" name="Picture 1" descr="C:\Documents and Settings\Theo\Desktop\Incite stage 7\Incite ppt\Incite ppt colour bar.jpg"/>
          <p:cNvPicPr preferRelativeResize="0">
            <a:picLocks noChangeArrowheads="1"/>
          </p:cNvPicPr>
          <p:nvPr userDrawn="1"/>
        </p:nvPicPr>
        <p:blipFill>
          <a:blip r:embed="rId3" cstate="print"/>
          <a:srcRect/>
          <a:stretch>
            <a:fillRect/>
          </a:stretch>
        </p:blipFill>
        <p:spPr bwMode="auto">
          <a:xfrm>
            <a:off x="0" y="-24"/>
            <a:ext cx="94539" cy="1357322"/>
          </a:xfrm>
          <a:prstGeom prst="rect">
            <a:avLst/>
          </a:prstGeom>
          <a:noFill/>
        </p:spPr>
      </p:pic>
      <p:sp>
        <p:nvSpPr>
          <p:cNvPr id="11" name="Rectangle 3"/>
          <p:cNvSpPr>
            <a:spLocks noGrp="1" noChangeArrowheads="1"/>
          </p:cNvSpPr>
          <p:nvPr>
            <p:ph type="ctrTitle" hasCustomPrompt="1"/>
          </p:nvPr>
        </p:nvSpPr>
        <p:spPr>
          <a:xfrm>
            <a:off x="1042988" y="765175"/>
            <a:ext cx="7100912" cy="2519363"/>
          </a:xfrm>
          <a:ln/>
        </p:spPr>
        <p:txBody>
          <a:bodyPr/>
          <a:lstStyle>
            <a:lvl1pPr>
              <a:defRPr sz="3200">
                <a:solidFill>
                  <a:schemeClr val="bg1"/>
                </a:solidFill>
                <a:latin typeface="Arial"/>
                <a:cs typeface="Arial"/>
              </a:defRPr>
            </a:lvl1pPr>
          </a:lstStyle>
          <a:p>
            <a:r>
              <a:rPr lang="en-US" dirty="0" smtClean="0"/>
              <a:t>Thank you</a:t>
            </a:r>
            <a:endParaRPr lang="en-US" dirty="0"/>
          </a:p>
        </p:txBody>
      </p:sp>
      <p:pic>
        <p:nvPicPr>
          <p:cNvPr id="14" name="Picture 11" descr="C:\Documents and Settings\Theo\Desktop\Incite stage 7\Incite ppt\Stage 2\Incite ppt logo v2.png"/>
          <p:cNvPicPr>
            <a:picLocks noChangeAspect="1" noChangeArrowheads="1"/>
          </p:cNvPicPr>
          <p:nvPr userDrawn="1"/>
        </p:nvPicPr>
        <p:blipFill>
          <a:blip r:embed="rId4" cstate="print"/>
          <a:srcRect/>
          <a:stretch>
            <a:fillRect/>
          </a:stretch>
        </p:blipFill>
        <p:spPr bwMode="auto">
          <a:xfrm>
            <a:off x="-32" y="0"/>
            <a:ext cx="2192003" cy="1428736"/>
          </a:xfrm>
          <a:prstGeom prst="rect">
            <a:avLst/>
          </a:prstGeom>
          <a:noFill/>
        </p:spPr>
      </p:pic>
      <p:pic>
        <p:nvPicPr>
          <p:cNvPr id="9" name="Picture 1" descr="C:\Documents and Settings\Theo\Desktop\Incite stage 7\Incite ppt\Incite ppt colour bar.jpg"/>
          <p:cNvPicPr preferRelativeResize="0">
            <a:picLocks noChangeArrowheads="1"/>
          </p:cNvPicPr>
          <p:nvPr userDrawn="1"/>
        </p:nvPicPr>
        <p:blipFill>
          <a:blip r:embed="rId3" cstate="print"/>
          <a:srcRect/>
          <a:stretch>
            <a:fillRect/>
          </a:stretch>
        </p:blipFill>
        <p:spPr bwMode="auto">
          <a:xfrm rot="16200000">
            <a:off x="8245461" y="-827094"/>
            <a:ext cx="80938" cy="1716076"/>
          </a:xfrm>
          <a:prstGeom prst="rect">
            <a:avLst/>
          </a:prstGeom>
          <a:noFill/>
        </p:spPr>
      </p:pic>
      <p:sp>
        <p:nvSpPr>
          <p:cNvPr id="10" name="TextBox 9"/>
          <p:cNvSpPr txBox="1"/>
          <p:nvPr userDrawn="1"/>
        </p:nvSpPr>
        <p:spPr>
          <a:xfrm>
            <a:off x="7634436" y="86435"/>
            <a:ext cx="1813645" cy="230832"/>
          </a:xfrm>
          <a:prstGeom prst="rect">
            <a:avLst/>
          </a:prstGeom>
          <a:noFill/>
        </p:spPr>
        <p:txBody>
          <a:bodyPr wrap="square" rtlCol="0">
            <a:spAutoFit/>
          </a:bodyPr>
          <a:lstStyle/>
          <a:p>
            <a:r>
              <a:rPr lang="en-GB" sz="900" dirty="0" smtClean="0">
                <a:solidFill>
                  <a:schemeClr val="bg1"/>
                </a:solidFill>
                <a:latin typeface="Arial"/>
                <a:cs typeface="Arial"/>
              </a:rPr>
              <a:t>A</a:t>
            </a:r>
            <a:r>
              <a:rPr lang="en-GB" sz="900" baseline="0" dirty="0" smtClean="0">
                <a:solidFill>
                  <a:schemeClr val="bg1"/>
                </a:solidFill>
                <a:latin typeface="Arial"/>
                <a:cs typeface="Arial"/>
              </a:rPr>
              <a:t> St Ives Group company</a:t>
            </a:r>
            <a:endParaRPr lang="en-GB" sz="900" dirty="0" smtClean="0">
              <a:solidFill>
                <a:schemeClr val="bg1"/>
              </a:solidFill>
              <a:latin typeface="Arial"/>
              <a:cs typeface="Arial"/>
            </a:endParaRPr>
          </a:p>
        </p:txBody>
      </p:sp>
      <p:pic>
        <p:nvPicPr>
          <p:cNvPr id="15" name="Picture 2"/>
          <p:cNvPicPr>
            <a:picLocks noChangeAspect="1" noChangeArrowheads="1"/>
          </p:cNvPicPr>
          <p:nvPr userDrawn="1"/>
        </p:nvPicPr>
        <p:blipFill rotWithShape="1">
          <a:blip r:embed="rId5">
            <a:extLst>
              <a:ext uri="{28A0092B-C50C-407E-A947-70E740481C1C}">
                <a14:useLocalDpi xmlns:a14="http://schemas.microsoft.com/office/drawing/2010/main" val="0"/>
              </a:ext>
            </a:extLst>
          </a:blip>
          <a:srcRect r="71053"/>
          <a:stretch/>
        </p:blipFill>
        <p:spPr bwMode="auto">
          <a:xfrm>
            <a:off x="8453439" y="303163"/>
            <a:ext cx="576262" cy="542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23850" y="142852"/>
            <a:ext cx="8496300" cy="720000"/>
          </a:xfrm>
        </p:spPr>
        <p:txBody>
          <a:bodyPr/>
          <a:lstStyle>
            <a:lvl1pPr>
              <a:defRPr sz="2000" baseline="0">
                <a:solidFill>
                  <a:schemeClr val="accent2"/>
                </a:solidFill>
              </a:defRPr>
            </a:lvl1pPr>
          </a:lstStyle>
          <a:p>
            <a:r>
              <a:rPr lang="en-US" smtClean="0"/>
              <a:t>Click to edit Master title style</a:t>
            </a:r>
            <a:endParaRPr lang="en-GB" dirty="0"/>
          </a:p>
        </p:txBody>
      </p:sp>
      <p:sp>
        <p:nvSpPr>
          <p:cNvPr id="3" name="Content Placeholder 2"/>
          <p:cNvSpPr>
            <a:spLocks noGrp="1"/>
          </p:cNvSpPr>
          <p:nvPr>
            <p:ph idx="1"/>
          </p:nvPr>
        </p:nvSpPr>
        <p:spPr>
          <a:xfrm>
            <a:off x="323850" y="1131888"/>
            <a:ext cx="8496300" cy="4887913"/>
          </a:xfrm>
          <a:prstGeom prst="rect">
            <a:avLst/>
          </a:prstGeo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23850" y="142852"/>
            <a:ext cx="8496300" cy="720000"/>
          </a:xfrm>
        </p:spPr>
        <p:txBody>
          <a:bodyPr/>
          <a:lstStyle>
            <a:lvl1pPr>
              <a:defRPr sz="2000"/>
            </a:lvl1pPr>
          </a:lstStyle>
          <a:p>
            <a:r>
              <a:rPr lang="en-US" smtClean="0"/>
              <a:t>Click to edit Master title style</a:t>
            </a:r>
            <a:endParaRPr lang="en-GB" dirty="0"/>
          </a:p>
        </p:txBody>
      </p:sp>
      <p:sp>
        <p:nvSpPr>
          <p:cNvPr id="3" name="Content Placeholder 2"/>
          <p:cNvSpPr>
            <a:spLocks noGrp="1"/>
          </p:cNvSpPr>
          <p:nvPr>
            <p:ph sz="half" idx="1"/>
          </p:nvPr>
        </p:nvSpPr>
        <p:spPr>
          <a:xfrm>
            <a:off x="323850" y="1131889"/>
            <a:ext cx="4171950" cy="4887911"/>
          </a:xfrm>
          <a:prstGeom prst="rect">
            <a:avLst/>
          </a:prstGeom>
        </p:spPr>
        <p:txBody>
          <a:bodyPr/>
          <a:lstStyle>
            <a:lvl1pPr>
              <a:defRPr sz="1800">
                <a:solidFill>
                  <a:schemeClr val="accent1"/>
                </a:solidFill>
              </a:defRPr>
            </a:lvl1pPr>
            <a:lvl2pPr>
              <a:defRPr sz="1800">
                <a:solidFill>
                  <a:schemeClr val="accent1"/>
                </a:solidFill>
              </a:defRPr>
            </a:lvl2pPr>
            <a:lvl3pPr>
              <a:defRPr sz="1600">
                <a:solidFill>
                  <a:schemeClr val="accent1"/>
                </a:solidFill>
              </a:defRPr>
            </a:lvl3pPr>
            <a:lvl4pPr>
              <a:defRPr sz="1600">
                <a:solidFill>
                  <a:schemeClr val="accent1"/>
                </a:solidFill>
              </a:defRPr>
            </a:lvl4pPr>
            <a:lvl5pPr>
              <a:defRPr sz="1600">
                <a:solidFill>
                  <a:schemeClr val="accent1"/>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131889"/>
            <a:ext cx="4171950" cy="4887911"/>
          </a:xfrm>
          <a:prstGeom prst="rect">
            <a:avLst/>
          </a:prstGeom>
        </p:spPr>
        <p:txBody>
          <a:bodyPr/>
          <a:lstStyle>
            <a:lvl1pPr>
              <a:defRPr sz="1800">
                <a:solidFill>
                  <a:schemeClr val="accent1"/>
                </a:solidFill>
              </a:defRPr>
            </a:lvl1pPr>
            <a:lvl2pPr>
              <a:defRPr sz="1800">
                <a:solidFill>
                  <a:schemeClr val="accent1"/>
                </a:solidFill>
              </a:defRPr>
            </a:lvl2pPr>
            <a:lvl3pPr>
              <a:defRPr sz="1600">
                <a:solidFill>
                  <a:schemeClr val="accent1"/>
                </a:solidFill>
              </a:defRPr>
            </a:lvl3pPr>
            <a:lvl4pPr>
              <a:defRPr sz="1600">
                <a:solidFill>
                  <a:schemeClr val="accent1"/>
                </a:solidFill>
              </a:defRPr>
            </a:lvl4pPr>
            <a:lvl5pPr>
              <a:defRPr sz="1600">
                <a:solidFill>
                  <a:schemeClr val="accent1"/>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189038"/>
            <a:ext cx="4040188" cy="639762"/>
          </a:xfrm>
          <a:prstGeom prst="rect">
            <a:avLst/>
          </a:prstGeom>
        </p:spPr>
        <p:txBody>
          <a:bodyPr anchor="ctr"/>
          <a:lstStyle>
            <a:lvl1pPr marL="0" indent="0">
              <a:buNone/>
              <a:defRPr sz="1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981201"/>
            <a:ext cx="4040188" cy="3962399"/>
          </a:xfrm>
          <a:prstGeom prst="rect">
            <a:avLst/>
          </a:prstGeom>
        </p:spPr>
        <p:txBody>
          <a:bodyPr/>
          <a:lstStyle>
            <a:lvl1pPr>
              <a:defRPr sz="1800">
                <a:solidFill>
                  <a:schemeClr val="accent1"/>
                </a:solidFill>
              </a:defRPr>
            </a:lvl1pPr>
            <a:lvl2pPr>
              <a:defRPr sz="1800">
                <a:solidFill>
                  <a:schemeClr val="accent1"/>
                </a:solidFill>
              </a:defRPr>
            </a:lvl2pPr>
            <a:lvl3pPr>
              <a:defRPr sz="1600">
                <a:solidFill>
                  <a:schemeClr val="accent1"/>
                </a:solidFill>
              </a:defRPr>
            </a:lvl3pPr>
            <a:lvl4pPr>
              <a:defRPr sz="1600">
                <a:solidFill>
                  <a:schemeClr val="accent1"/>
                </a:solidFill>
              </a:defRPr>
            </a:lvl4pPr>
            <a:lvl5pPr>
              <a:defRPr sz="1600">
                <a:solidFill>
                  <a:schemeClr val="accent1"/>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645025" y="1189038"/>
            <a:ext cx="4041775" cy="639762"/>
          </a:xfrm>
          <a:prstGeom prst="rect">
            <a:avLst/>
          </a:prstGeom>
        </p:spPr>
        <p:txBody>
          <a:bodyPr anchor="ctr"/>
          <a:lstStyle>
            <a:lvl1pPr marL="0" indent="0">
              <a:buNone/>
              <a:defRPr sz="1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981201"/>
            <a:ext cx="4041775" cy="3962400"/>
          </a:xfrm>
          <a:prstGeom prst="rect">
            <a:avLst/>
          </a:prstGeom>
        </p:spPr>
        <p:txBody>
          <a:bodyPr/>
          <a:lstStyle>
            <a:lvl1pPr>
              <a:defRPr sz="1800">
                <a:solidFill>
                  <a:schemeClr val="accent1"/>
                </a:solidFill>
              </a:defRPr>
            </a:lvl1pPr>
            <a:lvl2pPr>
              <a:defRPr sz="1800">
                <a:solidFill>
                  <a:schemeClr val="accent1"/>
                </a:solidFill>
              </a:defRPr>
            </a:lvl2pPr>
            <a:lvl3pPr>
              <a:defRPr sz="1600">
                <a:solidFill>
                  <a:schemeClr val="accent1"/>
                </a:solidFill>
              </a:defRPr>
            </a:lvl3pPr>
            <a:lvl4pPr>
              <a:defRPr sz="1600">
                <a:solidFill>
                  <a:schemeClr val="accent1"/>
                </a:solidFill>
              </a:defRPr>
            </a:lvl4pPr>
            <a:lvl5pPr>
              <a:defRPr sz="1600">
                <a:solidFill>
                  <a:schemeClr val="accent1"/>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8" name="Title 1"/>
          <p:cNvSpPr>
            <a:spLocks noGrp="1"/>
          </p:cNvSpPr>
          <p:nvPr>
            <p:ph type="title"/>
          </p:nvPr>
        </p:nvSpPr>
        <p:spPr>
          <a:xfrm>
            <a:off x="323850" y="142852"/>
            <a:ext cx="8496300" cy="720000"/>
          </a:xfrm>
        </p:spPr>
        <p:txBody>
          <a:bodyPr/>
          <a:lstStyle>
            <a:lvl1pPr>
              <a:defRPr/>
            </a:lvl1pPr>
          </a:lstStyle>
          <a:p>
            <a:r>
              <a:rPr lang="en-US" smtClean="0"/>
              <a:t>Click to edit Master title style</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323850" y="1131888"/>
            <a:ext cx="8496300" cy="4887913"/>
          </a:xfrm>
          <a:prstGeom prst="rect">
            <a:avLst/>
          </a:prstGeo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323850" y="142852"/>
            <a:ext cx="8496300" cy="720000"/>
          </a:xfrm>
          <a:prstGeom prst="rect">
            <a:avLst/>
          </a:prstGeom>
          <a:noFill/>
          <a:ln w="9525" algn="ctr">
            <a:noFill/>
            <a:miter lim="800000"/>
            <a:headEnd/>
            <a:tailEnd/>
          </a:ln>
        </p:spPr>
        <p:txBody>
          <a:bodyPr vert="horz" wrap="square" lIns="91440" tIns="36000" rIns="91440" bIns="36000" numCol="1" anchor="ctr" anchorCtr="0" compatLnSpc="1">
            <a:prstTxWarp prst="textNoShape">
              <a:avLst/>
            </a:prstTxWarp>
          </a:bodyPr>
          <a:lstStyle/>
          <a:p>
            <a:pPr lvl="0"/>
            <a:r>
              <a:rPr lang="en-US" smtClean="0"/>
              <a:t>Click to edit Master title style</a:t>
            </a:r>
            <a:endParaRPr lang="en-US" dirty="0" smtClean="0"/>
          </a:p>
        </p:txBody>
      </p:sp>
      <p:sp>
        <p:nvSpPr>
          <p:cNvPr id="26" name="Slide Number Placeholder 2"/>
          <p:cNvSpPr txBox="1">
            <a:spLocks/>
          </p:cNvSpPr>
          <p:nvPr/>
        </p:nvSpPr>
        <p:spPr>
          <a:xfrm>
            <a:off x="4035425" y="6445273"/>
            <a:ext cx="1079500" cy="269875"/>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DA3FE8C3-A7EA-4F36-AD08-CF9FE8B215B4}" type="slidenum">
              <a:rPr kumimoji="0" lang="en-US" sz="1200" b="0" i="0" u="none" strike="noStrike" kern="1200" cap="none" spc="0" normalizeH="0" baseline="0" noProof="0" smtClean="0">
                <a:ln>
                  <a:noFill/>
                </a:ln>
                <a:solidFill>
                  <a:schemeClr val="bg2"/>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a:ln>
                <a:noFill/>
              </a:ln>
              <a:solidFill>
                <a:schemeClr val="bg2"/>
              </a:solidFill>
              <a:effectLst/>
              <a:uLnTx/>
              <a:uFillTx/>
              <a:latin typeface="Arial" charset="0"/>
              <a:ea typeface="+mn-ea"/>
              <a:cs typeface="+mn-cs"/>
            </a:endParaRPr>
          </a:p>
        </p:txBody>
      </p:sp>
      <p:sp>
        <p:nvSpPr>
          <p:cNvPr id="60" name="Slide Number Placeholder 2"/>
          <p:cNvSpPr txBox="1">
            <a:spLocks/>
          </p:cNvSpPr>
          <p:nvPr/>
        </p:nvSpPr>
        <p:spPr>
          <a:xfrm>
            <a:off x="4035425" y="6516711"/>
            <a:ext cx="1079500" cy="269875"/>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DA3FE8C3-A7EA-4F36-AD08-CF9FE8B215B4}" type="slidenum">
              <a:rPr kumimoji="0" lang="en-US" sz="1200" b="0" i="0" u="none" strike="noStrike" kern="1200" cap="none" spc="0" normalizeH="0" baseline="0" noProof="0" smtClean="0">
                <a:ln>
                  <a:noFill/>
                </a:ln>
                <a:solidFill>
                  <a:srgbClr val="58A2DF"/>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a:ln>
                <a:noFill/>
              </a:ln>
              <a:solidFill>
                <a:srgbClr val="58A2DF"/>
              </a:solidFill>
              <a:effectLst/>
              <a:uLnTx/>
              <a:uFillTx/>
              <a:latin typeface="Arial" charset="0"/>
              <a:ea typeface="+mn-ea"/>
              <a:cs typeface="+mn-cs"/>
            </a:endParaRPr>
          </a:p>
        </p:txBody>
      </p:sp>
      <p:pic>
        <p:nvPicPr>
          <p:cNvPr id="25" name="Picture 1" descr="C:\Documents and Settings\Theo\Desktop\Incite stage 7\Incite ppt\Incite ppt colour bar.jpg"/>
          <p:cNvPicPr preferRelativeResize="0">
            <a:picLocks noChangeArrowheads="1"/>
          </p:cNvPicPr>
          <p:nvPr/>
        </p:nvPicPr>
        <p:blipFill>
          <a:blip r:embed="rId12" cstate="print"/>
          <a:srcRect/>
          <a:stretch>
            <a:fillRect/>
          </a:stretch>
        </p:blipFill>
        <p:spPr bwMode="auto">
          <a:xfrm rot="16200000">
            <a:off x="8245461" y="-827094"/>
            <a:ext cx="80938" cy="1716076"/>
          </a:xfrm>
          <a:prstGeom prst="rect">
            <a:avLst/>
          </a:prstGeom>
          <a:noFill/>
        </p:spPr>
      </p:pic>
      <p:grpSp>
        <p:nvGrpSpPr>
          <p:cNvPr id="27" name="Group 26"/>
          <p:cNvGrpSpPr/>
          <p:nvPr/>
        </p:nvGrpSpPr>
        <p:grpSpPr>
          <a:xfrm>
            <a:off x="35496" y="6525344"/>
            <a:ext cx="2520280" cy="400110"/>
            <a:chOff x="2078182" y="1967348"/>
            <a:chExt cx="2578194" cy="342838"/>
          </a:xfrm>
        </p:grpSpPr>
        <p:sp>
          <p:nvSpPr>
            <p:cNvPr id="28" name="TextBox 27"/>
            <p:cNvSpPr txBox="1"/>
            <p:nvPr/>
          </p:nvSpPr>
          <p:spPr>
            <a:xfrm>
              <a:off x="2278419" y="2005613"/>
              <a:ext cx="2377957" cy="184605"/>
            </a:xfrm>
            <a:prstGeom prst="rect">
              <a:avLst/>
            </a:prstGeom>
            <a:noFill/>
          </p:spPr>
          <p:txBody>
            <a:bodyPr wrap="square" rtlCol="0">
              <a:spAutoFit/>
            </a:bodyPr>
            <a:lstStyle/>
            <a:p>
              <a:r>
                <a:rPr lang="en-GB" sz="800" b="0" dirty="0" smtClean="0">
                  <a:solidFill>
                    <a:srgbClr val="58A2DF"/>
                  </a:solidFill>
                  <a:latin typeface="AccoladeEF-Light" pitchFamily="34" charset="0"/>
                </a:rPr>
                <a:t>Incite Marketing Planning 2012</a:t>
              </a:r>
              <a:endParaRPr lang="en-GB" sz="800" b="0" baseline="30000" dirty="0" smtClean="0">
                <a:solidFill>
                  <a:srgbClr val="58A2DF"/>
                </a:solidFill>
                <a:latin typeface="AccoladeEF-Light" pitchFamily="34" charset="0"/>
              </a:endParaRPr>
            </a:p>
          </p:txBody>
        </p:sp>
        <p:sp>
          <p:nvSpPr>
            <p:cNvPr id="29" name="TextBox 28"/>
            <p:cNvSpPr txBox="1"/>
            <p:nvPr/>
          </p:nvSpPr>
          <p:spPr>
            <a:xfrm>
              <a:off x="2078182" y="1967348"/>
              <a:ext cx="378691" cy="342838"/>
            </a:xfrm>
            <a:prstGeom prst="rect">
              <a:avLst/>
            </a:prstGeom>
            <a:noFill/>
          </p:spPr>
          <p:txBody>
            <a:bodyPr wrap="square" rtlCol="0">
              <a:spAutoFit/>
            </a:bodyPr>
            <a:lstStyle/>
            <a:p>
              <a:r>
                <a:rPr lang="en-GB" sz="2000" baseline="30000" dirty="0" smtClean="0">
                  <a:solidFill>
                    <a:srgbClr val="58A2DF"/>
                  </a:solidFill>
                </a:rPr>
                <a:t>©</a:t>
              </a:r>
              <a:endParaRPr lang="en-GB" sz="2000" dirty="0">
                <a:solidFill>
                  <a:srgbClr val="58A2DF"/>
                </a:solidFill>
              </a:endParaRPr>
            </a:p>
          </p:txBody>
        </p:sp>
      </p:grpSp>
      <p:pic>
        <p:nvPicPr>
          <p:cNvPr id="30" name="Picture 2"/>
          <p:cNvPicPr>
            <a:picLocks noChangeAspect="1" noChangeArrowheads="1"/>
          </p:cNvPicPr>
          <p:nvPr/>
        </p:nvPicPr>
        <p:blipFill rotWithShape="1">
          <a:blip r:embed="rId13">
            <a:extLst>
              <a:ext uri="{28A0092B-C50C-407E-A947-70E740481C1C}">
                <a14:useLocalDpi xmlns:a14="http://schemas.microsoft.com/office/drawing/2010/main" val="0"/>
              </a:ext>
            </a:extLst>
          </a:blip>
          <a:srcRect r="71053"/>
          <a:stretch/>
        </p:blipFill>
        <p:spPr bwMode="auto">
          <a:xfrm>
            <a:off x="8567738" y="6298538"/>
            <a:ext cx="576262" cy="542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1" r:id="rId1"/>
    <p:sldLayoutId id="2147483764" r:id="rId2"/>
    <p:sldLayoutId id="2147483765" r:id="rId3"/>
    <p:sldLayoutId id="2147483681" r:id="rId4"/>
    <p:sldLayoutId id="2147483683" r:id="rId5"/>
    <p:sldLayoutId id="2147483684" r:id="rId6"/>
    <p:sldLayoutId id="2147483685" r:id="rId7"/>
    <p:sldLayoutId id="2147483834" r:id="rId8"/>
    <p:sldLayoutId id="2147483766" r:id="rId9"/>
    <p:sldLayoutId id="2147483768" r:id="rId10"/>
  </p:sldLayoutIdLst>
  <p:hf hdr="0" ftr="0" dt="0"/>
  <p:txStyles>
    <p:titleStyle>
      <a:lvl1pPr algn="l" rtl="0" eaLnBrk="1" fontAlgn="base" hangingPunct="1">
        <a:spcBef>
          <a:spcPct val="0"/>
        </a:spcBef>
        <a:spcAft>
          <a:spcPct val="0"/>
        </a:spcAft>
        <a:defRPr sz="2000" b="1">
          <a:solidFill>
            <a:schemeClr val="accent2"/>
          </a:solidFill>
          <a:latin typeface="Arial"/>
          <a:ea typeface="+mj-ea"/>
          <a:cs typeface="Arial"/>
        </a:defRPr>
      </a:lvl1pPr>
      <a:lvl2pPr algn="l" rtl="0" eaLnBrk="1" fontAlgn="base" hangingPunct="1">
        <a:spcBef>
          <a:spcPct val="0"/>
        </a:spcBef>
        <a:spcAft>
          <a:spcPct val="0"/>
        </a:spcAft>
        <a:defRPr sz="3800" b="1">
          <a:solidFill>
            <a:schemeClr val="bg1"/>
          </a:solidFill>
          <a:latin typeface="Arial" charset="0"/>
        </a:defRPr>
      </a:lvl2pPr>
      <a:lvl3pPr algn="l" rtl="0" eaLnBrk="1" fontAlgn="base" hangingPunct="1">
        <a:spcBef>
          <a:spcPct val="0"/>
        </a:spcBef>
        <a:spcAft>
          <a:spcPct val="0"/>
        </a:spcAft>
        <a:defRPr sz="3800" b="1">
          <a:solidFill>
            <a:schemeClr val="bg1"/>
          </a:solidFill>
          <a:latin typeface="Arial" charset="0"/>
        </a:defRPr>
      </a:lvl3pPr>
      <a:lvl4pPr algn="l" rtl="0" eaLnBrk="1" fontAlgn="base" hangingPunct="1">
        <a:spcBef>
          <a:spcPct val="0"/>
        </a:spcBef>
        <a:spcAft>
          <a:spcPct val="0"/>
        </a:spcAft>
        <a:defRPr sz="3800" b="1">
          <a:solidFill>
            <a:schemeClr val="bg1"/>
          </a:solidFill>
          <a:latin typeface="Arial" charset="0"/>
        </a:defRPr>
      </a:lvl4pPr>
      <a:lvl5pPr algn="l" rtl="0" eaLnBrk="1" fontAlgn="base" hangingPunct="1">
        <a:spcBef>
          <a:spcPct val="0"/>
        </a:spcBef>
        <a:spcAft>
          <a:spcPct val="0"/>
        </a:spcAft>
        <a:defRPr sz="3800" b="1">
          <a:solidFill>
            <a:schemeClr val="bg1"/>
          </a:solidFill>
          <a:latin typeface="Arial" charset="0"/>
        </a:defRPr>
      </a:lvl5pPr>
      <a:lvl6pPr marL="457200" algn="l" rtl="0" eaLnBrk="1" fontAlgn="base" hangingPunct="1">
        <a:spcBef>
          <a:spcPct val="0"/>
        </a:spcBef>
        <a:spcAft>
          <a:spcPct val="0"/>
        </a:spcAft>
        <a:defRPr sz="3800" b="1">
          <a:solidFill>
            <a:schemeClr val="bg1"/>
          </a:solidFill>
          <a:latin typeface="Arial" charset="0"/>
        </a:defRPr>
      </a:lvl6pPr>
      <a:lvl7pPr marL="914400" algn="l" rtl="0" eaLnBrk="1" fontAlgn="base" hangingPunct="1">
        <a:spcBef>
          <a:spcPct val="0"/>
        </a:spcBef>
        <a:spcAft>
          <a:spcPct val="0"/>
        </a:spcAft>
        <a:defRPr sz="3800" b="1">
          <a:solidFill>
            <a:schemeClr val="bg1"/>
          </a:solidFill>
          <a:latin typeface="Arial" charset="0"/>
        </a:defRPr>
      </a:lvl7pPr>
      <a:lvl8pPr marL="1371600" algn="l" rtl="0" eaLnBrk="1" fontAlgn="base" hangingPunct="1">
        <a:spcBef>
          <a:spcPct val="0"/>
        </a:spcBef>
        <a:spcAft>
          <a:spcPct val="0"/>
        </a:spcAft>
        <a:defRPr sz="3800" b="1">
          <a:solidFill>
            <a:schemeClr val="bg1"/>
          </a:solidFill>
          <a:latin typeface="Arial" charset="0"/>
        </a:defRPr>
      </a:lvl8pPr>
      <a:lvl9pPr marL="1828800" algn="l" rtl="0" eaLnBrk="1" fontAlgn="base" hangingPunct="1">
        <a:spcBef>
          <a:spcPct val="0"/>
        </a:spcBef>
        <a:spcAft>
          <a:spcPct val="0"/>
        </a:spcAft>
        <a:defRPr sz="3800" b="1">
          <a:solidFill>
            <a:schemeClr val="bg1"/>
          </a:solidFill>
          <a:latin typeface="Arial" charset="0"/>
        </a:defRPr>
      </a:lvl9pPr>
    </p:titleStyle>
    <p:bodyStyle>
      <a:lvl1pPr marL="342900" indent="-342900" algn="l" rtl="0" eaLnBrk="1" fontAlgn="base" hangingPunct="1">
        <a:spcBef>
          <a:spcPct val="20000"/>
        </a:spcBef>
        <a:spcAft>
          <a:spcPct val="0"/>
        </a:spcAft>
        <a:buFont typeface="Wingdings" pitchFamily="2" charset="2"/>
        <a:buChar char="§"/>
        <a:defRPr lang="en-US" sz="1800" b="1" dirty="0" smtClean="0">
          <a:solidFill>
            <a:schemeClr val="tx1"/>
          </a:solidFill>
          <a:latin typeface="Arial"/>
          <a:ea typeface="+mn-ea"/>
          <a:cs typeface="Arial"/>
        </a:defRPr>
      </a:lvl1pPr>
      <a:lvl2pPr marL="742950" indent="-285750" algn="l" rtl="0" eaLnBrk="1" fontAlgn="base" hangingPunct="1">
        <a:spcBef>
          <a:spcPct val="20000"/>
        </a:spcBef>
        <a:spcAft>
          <a:spcPct val="0"/>
        </a:spcAft>
        <a:buFont typeface="Wingdings" pitchFamily="2" charset="2"/>
        <a:buChar char="§"/>
        <a:defRPr lang="en-US" sz="1800" dirty="0" smtClean="0">
          <a:solidFill>
            <a:schemeClr val="tx1"/>
          </a:solidFill>
          <a:latin typeface="Arial"/>
          <a:cs typeface="Arial"/>
        </a:defRPr>
      </a:lvl2pPr>
      <a:lvl3pPr marL="1143000" indent="-228600" algn="l" rtl="0" eaLnBrk="1" fontAlgn="base" hangingPunct="1">
        <a:spcBef>
          <a:spcPct val="20000"/>
        </a:spcBef>
        <a:spcAft>
          <a:spcPct val="0"/>
        </a:spcAft>
        <a:buFont typeface="Wingdings" pitchFamily="2" charset="2"/>
        <a:buChar char="§"/>
        <a:defRPr lang="en-US" sz="1600" dirty="0" smtClean="0">
          <a:solidFill>
            <a:schemeClr val="tx1"/>
          </a:solidFill>
          <a:latin typeface="Arial"/>
          <a:cs typeface="Arial"/>
        </a:defRPr>
      </a:lvl3pPr>
      <a:lvl4pPr marL="1600200" indent="-228600" algn="l" rtl="0" eaLnBrk="1" fontAlgn="base" hangingPunct="1">
        <a:spcBef>
          <a:spcPct val="20000"/>
        </a:spcBef>
        <a:spcAft>
          <a:spcPct val="0"/>
        </a:spcAft>
        <a:buFont typeface="Wingdings" pitchFamily="2" charset="2"/>
        <a:buChar char="§"/>
        <a:defRPr lang="en-US" sz="1600" dirty="0" smtClean="0">
          <a:solidFill>
            <a:schemeClr val="tx1"/>
          </a:solidFill>
          <a:latin typeface="Arial"/>
          <a:cs typeface="Arial"/>
        </a:defRPr>
      </a:lvl4pPr>
      <a:lvl5pPr marL="2057400" indent="-228600" algn="l" rtl="0" eaLnBrk="1" fontAlgn="base" hangingPunct="1">
        <a:spcBef>
          <a:spcPct val="20000"/>
        </a:spcBef>
        <a:spcAft>
          <a:spcPct val="0"/>
        </a:spcAft>
        <a:buFont typeface="Wingdings" pitchFamily="2" charset="2"/>
        <a:buChar char="§"/>
        <a:defRPr lang="en-US" sz="1600" dirty="0" smtClean="0">
          <a:solidFill>
            <a:schemeClr val="tx1"/>
          </a:solidFill>
          <a:latin typeface="Arial"/>
          <a:cs typeface="Arial"/>
        </a:defRPr>
      </a:lvl5pPr>
      <a:lvl6pPr marL="2514600" indent="-228600" algn="l" rtl="0" eaLnBrk="1" fontAlgn="base" hangingPunct="1">
        <a:spcBef>
          <a:spcPct val="20000"/>
        </a:spcBef>
        <a:spcAft>
          <a:spcPct val="0"/>
        </a:spcAft>
        <a:buFont typeface="Wingdings" pitchFamily="2" charset="2"/>
        <a:buChar char="§"/>
        <a:defRPr sz="2200">
          <a:solidFill>
            <a:schemeClr val="bg1"/>
          </a:solidFill>
          <a:latin typeface="+mn-lt"/>
        </a:defRPr>
      </a:lvl6pPr>
      <a:lvl7pPr marL="2971800" indent="-228600" algn="l" rtl="0" eaLnBrk="1" fontAlgn="base" hangingPunct="1">
        <a:spcBef>
          <a:spcPct val="20000"/>
        </a:spcBef>
        <a:spcAft>
          <a:spcPct val="0"/>
        </a:spcAft>
        <a:buFont typeface="Wingdings" pitchFamily="2" charset="2"/>
        <a:buChar char="§"/>
        <a:defRPr sz="2200">
          <a:solidFill>
            <a:schemeClr val="bg1"/>
          </a:solidFill>
          <a:latin typeface="+mn-lt"/>
        </a:defRPr>
      </a:lvl7pPr>
      <a:lvl8pPr marL="3429000" indent="-228600" algn="l" rtl="0" eaLnBrk="1" fontAlgn="base" hangingPunct="1">
        <a:spcBef>
          <a:spcPct val="20000"/>
        </a:spcBef>
        <a:spcAft>
          <a:spcPct val="0"/>
        </a:spcAft>
        <a:buFont typeface="Wingdings" pitchFamily="2" charset="2"/>
        <a:buChar char="§"/>
        <a:defRPr sz="2200">
          <a:solidFill>
            <a:schemeClr val="bg1"/>
          </a:solidFill>
          <a:latin typeface="+mn-lt"/>
        </a:defRPr>
      </a:lvl8pPr>
      <a:lvl9pPr marL="3886200" indent="-228600" algn="l" rtl="0" eaLnBrk="1" fontAlgn="base" hangingPunct="1">
        <a:spcBef>
          <a:spcPct val="20000"/>
        </a:spcBef>
        <a:spcAft>
          <a:spcPct val="0"/>
        </a:spcAft>
        <a:buFont typeface="Wingdings" pitchFamily="2" charset="2"/>
        <a:buChar char="§"/>
        <a:defRPr sz="22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030514" y="1428736"/>
            <a:ext cx="5689600" cy="1855802"/>
          </a:xfrm>
        </p:spPr>
        <p:txBody>
          <a:bodyPr anchor="ctr"/>
          <a:lstStyle/>
          <a:p>
            <a:r>
              <a:rPr lang="en-GB" dirty="0" smtClean="0"/>
              <a:t>Impact on Healthcare</a:t>
            </a:r>
            <a:r>
              <a:rPr lang="en-GB" b="0" dirty="0"/>
              <a:t/>
            </a:r>
            <a:br>
              <a:rPr lang="en-GB" b="0" dirty="0"/>
            </a:br>
            <a:r>
              <a:rPr lang="en-GB" sz="2400" dirty="0" smtClean="0"/>
              <a:t>Results </a:t>
            </a:r>
            <a:r>
              <a:rPr lang="en-GB" sz="2400" dirty="0"/>
              <a:t>of survey amongst patients’ organizations in the new EU Member States and candidate countries </a:t>
            </a:r>
            <a:endParaRPr lang="en-GB" sz="1800" dirty="0" smtClean="0"/>
          </a:p>
        </p:txBody>
      </p:sp>
      <p:sp>
        <p:nvSpPr>
          <p:cNvPr id="3075" name="Rectangle 3"/>
          <p:cNvSpPr>
            <a:spLocks noGrp="1" noChangeArrowheads="1"/>
          </p:cNvSpPr>
          <p:nvPr>
            <p:ph type="subTitle" idx="1"/>
          </p:nvPr>
        </p:nvSpPr>
        <p:spPr>
          <a:xfrm>
            <a:off x="1030514" y="3536496"/>
            <a:ext cx="5691188" cy="1357321"/>
          </a:xfrm>
        </p:spPr>
        <p:txBody>
          <a:bodyPr/>
          <a:lstStyle/>
          <a:p>
            <a:pPr eaLnBrk="1" hangingPunct="1"/>
            <a:r>
              <a:rPr lang="en-GB" sz="2400" dirty="0" smtClean="0">
                <a:solidFill>
                  <a:schemeClr val="tx1"/>
                </a:solidFill>
              </a:rPr>
              <a:t>Emily Peasgood</a:t>
            </a:r>
          </a:p>
          <a:p>
            <a:pPr eaLnBrk="1" hangingPunct="1"/>
            <a:r>
              <a:rPr lang="en-GB" sz="2400" dirty="0" smtClean="0">
                <a:solidFill>
                  <a:schemeClr val="tx1"/>
                </a:solidFill>
              </a:rPr>
              <a:t>Incite</a:t>
            </a:r>
          </a:p>
        </p:txBody>
      </p:sp>
    </p:spTree>
    <p:extLst>
      <p:ext uri="{BB962C8B-B14F-4D97-AF65-F5344CB8AC3E}">
        <p14:creationId xmlns:p14="http://schemas.microsoft.com/office/powerpoint/2010/main" val="20955914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341267" y="3820887"/>
            <a:ext cx="8193121" cy="1055918"/>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75832292"/>
              </p:ext>
            </p:extLst>
          </p:nvPr>
        </p:nvGraphicFramePr>
        <p:xfrm>
          <a:off x="542654" y="381000"/>
          <a:ext cx="8111478" cy="60960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7854042" y="870859"/>
            <a:ext cx="794657" cy="400110"/>
          </a:xfrm>
          <a:prstGeom prst="rect">
            <a:avLst/>
          </a:prstGeom>
          <a:noFill/>
        </p:spPr>
        <p:txBody>
          <a:bodyPr wrap="square" rtlCol="0" anchor="ctr">
            <a:spAutoFit/>
          </a:bodyPr>
          <a:lstStyle/>
          <a:p>
            <a:r>
              <a:rPr lang="en-GB" sz="2000" dirty="0" smtClean="0">
                <a:solidFill>
                  <a:schemeClr val="accent1"/>
                </a:solidFill>
                <a:latin typeface="Arial"/>
                <a:cs typeface="Arial"/>
              </a:rPr>
              <a:t>64%</a:t>
            </a:r>
          </a:p>
        </p:txBody>
      </p:sp>
      <p:sp>
        <p:nvSpPr>
          <p:cNvPr id="5" name="TextBox 4"/>
          <p:cNvSpPr txBox="1"/>
          <p:nvPr/>
        </p:nvSpPr>
        <p:spPr>
          <a:xfrm>
            <a:off x="7211785" y="1970316"/>
            <a:ext cx="794657" cy="400110"/>
          </a:xfrm>
          <a:prstGeom prst="rect">
            <a:avLst/>
          </a:prstGeom>
          <a:noFill/>
        </p:spPr>
        <p:txBody>
          <a:bodyPr wrap="square" rtlCol="0" anchor="ctr">
            <a:spAutoFit/>
          </a:bodyPr>
          <a:lstStyle/>
          <a:p>
            <a:r>
              <a:rPr lang="en-GB" sz="2000" dirty="0" smtClean="0">
                <a:solidFill>
                  <a:schemeClr val="accent1"/>
                </a:solidFill>
                <a:latin typeface="Arial"/>
                <a:cs typeface="Arial"/>
              </a:rPr>
              <a:t>51%</a:t>
            </a:r>
          </a:p>
        </p:txBody>
      </p:sp>
      <p:sp>
        <p:nvSpPr>
          <p:cNvPr id="6" name="TextBox 5"/>
          <p:cNvSpPr txBox="1"/>
          <p:nvPr/>
        </p:nvSpPr>
        <p:spPr>
          <a:xfrm>
            <a:off x="7211785" y="3037116"/>
            <a:ext cx="794657" cy="400110"/>
          </a:xfrm>
          <a:prstGeom prst="rect">
            <a:avLst/>
          </a:prstGeom>
          <a:noFill/>
        </p:spPr>
        <p:txBody>
          <a:bodyPr wrap="square" rtlCol="0" anchor="ctr">
            <a:spAutoFit/>
          </a:bodyPr>
          <a:lstStyle/>
          <a:p>
            <a:r>
              <a:rPr lang="en-GB" sz="2000" dirty="0" smtClean="0">
                <a:solidFill>
                  <a:schemeClr val="accent1"/>
                </a:solidFill>
                <a:latin typeface="Arial"/>
                <a:cs typeface="Arial"/>
              </a:rPr>
              <a:t>52%</a:t>
            </a:r>
          </a:p>
        </p:txBody>
      </p:sp>
      <p:sp>
        <p:nvSpPr>
          <p:cNvPr id="8" name="TextBox 7"/>
          <p:cNvSpPr txBox="1"/>
          <p:nvPr/>
        </p:nvSpPr>
        <p:spPr>
          <a:xfrm>
            <a:off x="7059385" y="4148791"/>
            <a:ext cx="794657" cy="400110"/>
          </a:xfrm>
          <a:prstGeom prst="rect">
            <a:avLst/>
          </a:prstGeom>
          <a:noFill/>
        </p:spPr>
        <p:txBody>
          <a:bodyPr wrap="square" rtlCol="0" anchor="ctr">
            <a:spAutoFit/>
          </a:bodyPr>
          <a:lstStyle/>
          <a:p>
            <a:r>
              <a:rPr lang="en-GB" sz="2000" dirty="0" smtClean="0">
                <a:solidFill>
                  <a:schemeClr val="accent1"/>
                </a:solidFill>
                <a:latin typeface="Arial"/>
                <a:cs typeface="Arial"/>
              </a:rPr>
              <a:t>49%</a:t>
            </a:r>
          </a:p>
        </p:txBody>
      </p:sp>
      <p:sp>
        <p:nvSpPr>
          <p:cNvPr id="9" name="TextBox 8"/>
          <p:cNvSpPr txBox="1"/>
          <p:nvPr/>
        </p:nvSpPr>
        <p:spPr>
          <a:xfrm>
            <a:off x="6814456" y="5246916"/>
            <a:ext cx="794657" cy="400110"/>
          </a:xfrm>
          <a:prstGeom prst="rect">
            <a:avLst/>
          </a:prstGeom>
          <a:noFill/>
        </p:spPr>
        <p:txBody>
          <a:bodyPr wrap="square" rtlCol="0" anchor="ctr">
            <a:spAutoFit/>
          </a:bodyPr>
          <a:lstStyle/>
          <a:p>
            <a:r>
              <a:rPr lang="en-GB" sz="2000" dirty="0" smtClean="0">
                <a:solidFill>
                  <a:schemeClr val="accent1"/>
                </a:solidFill>
                <a:latin typeface="Arial"/>
                <a:cs typeface="Arial"/>
              </a:rPr>
              <a:t>43%</a:t>
            </a:r>
          </a:p>
        </p:txBody>
      </p:sp>
    </p:spTree>
    <p:extLst>
      <p:ext uri="{BB962C8B-B14F-4D97-AF65-F5344CB8AC3E}">
        <p14:creationId xmlns:p14="http://schemas.microsoft.com/office/powerpoint/2010/main" val="9493391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p:cNvSpPr>
            <a:spLocks noGrp="1"/>
          </p:cNvSpPr>
          <p:nvPr>
            <p:ph type="title" idx="4294967295"/>
          </p:nvPr>
        </p:nvSpPr>
        <p:spPr>
          <a:xfrm>
            <a:off x="323850" y="2619375"/>
            <a:ext cx="8496300" cy="1619250"/>
          </a:xfrm>
        </p:spPr>
        <p:txBody>
          <a:bodyPr/>
          <a:lstStyle/>
          <a:p>
            <a:pPr algn="ctr"/>
            <a:r>
              <a:rPr lang="en-GB" sz="2400" dirty="0"/>
              <a:t>There are a number of </a:t>
            </a:r>
            <a:r>
              <a:rPr lang="en-GB" sz="3600" dirty="0">
                <a:solidFill>
                  <a:schemeClr val="accent6"/>
                </a:solidFill>
              </a:rPr>
              <a:t>access and quality issues </a:t>
            </a:r>
            <a:r>
              <a:rPr lang="en-GB" sz="2400" dirty="0"/>
              <a:t>that need to be addressed </a:t>
            </a:r>
            <a:r>
              <a:rPr lang="en-GB" sz="3600" dirty="0">
                <a:solidFill>
                  <a:schemeClr val="accent6"/>
                </a:solidFill>
              </a:rPr>
              <a:t>urgently</a:t>
            </a:r>
          </a:p>
        </p:txBody>
      </p:sp>
    </p:spTree>
    <p:extLst>
      <p:ext uri="{BB962C8B-B14F-4D97-AF65-F5344CB8AC3E}">
        <p14:creationId xmlns:p14="http://schemas.microsoft.com/office/powerpoint/2010/main" val="35479391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83029"/>
            <a:ext cx="9144000" cy="859971"/>
          </a:xfrm>
          <a:prstGeom prst="rect">
            <a:avLst/>
          </a:prstGeom>
          <a:solidFill>
            <a:srgbClr val="EAEA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0" y="2024743"/>
            <a:ext cx="9144000" cy="859971"/>
          </a:xfrm>
          <a:prstGeom prst="rect">
            <a:avLst/>
          </a:prstGeom>
          <a:solidFill>
            <a:srgbClr val="EAEA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p:nvSpPr>
        <p:spPr>
          <a:xfrm>
            <a:off x="-4" y="3722915"/>
            <a:ext cx="9144000" cy="859971"/>
          </a:xfrm>
          <a:prstGeom prst="rect">
            <a:avLst/>
          </a:prstGeom>
          <a:solidFill>
            <a:srgbClr val="EAEA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p:cNvSpPr/>
          <p:nvPr/>
        </p:nvSpPr>
        <p:spPr>
          <a:xfrm>
            <a:off x="0" y="5431973"/>
            <a:ext cx="9144000" cy="859971"/>
          </a:xfrm>
          <a:prstGeom prst="rect">
            <a:avLst/>
          </a:prstGeom>
          <a:solidFill>
            <a:srgbClr val="EAEA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99908949"/>
              </p:ext>
            </p:extLst>
          </p:nvPr>
        </p:nvGraphicFramePr>
        <p:xfrm>
          <a:off x="-1205595" y="97971"/>
          <a:ext cx="9810750" cy="6760029"/>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8463640" y="506073"/>
            <a:ext cx="794657" cy="400110"/>
          </a:xfrm>
          <a:prstGeom prst="rect">
            <a:avLst/>
          </a:prstGeom>
          <a:noFill/>
        </p:spPr>
        <p:txBody>
          <a:bodyPr wrap="square" rtlCol="0" anchor="ctr">
            <a:spAutoFit/>
          </a:bodyPr>
          <a:lstStyle/>
          <a:p>
            <a:r>
              <a:rPr lang="en-GB" sz="2000" dirty="0" smtClean="0">
                <a:solidFill>
                  <a:schemeClr val="accent1"/>
                </a:solidFill>
                <a:latin typeface="Arial"/>
                <a:cs typeface="Arial"/>
              </a:rPr>
              <a:t>97%</a:t>
            </a:r>
          </a:p>
        </p:txBody>
      </p:sp>
      <p:sp>
        <p:nvSpPr>
          <p:cNvPr id="9" name="TextBox 8"/>
          <p:cNvSpPr txBox="1"/>
          <p:nvPr/>
        </p:nvSpPr>
        <p:spPr>
          <a:xfrm>
            <a:off x="8349343" y="1355159"/>
            <a:ext cx="794657" cy="400110"/>
          </a:xfrm>
          <a:prstGeom prst="rect">
            <a:avLst/>
          </a:prstGeom>
          <a:noFill/>
        </p:spPr>
        <p:txBody>
          <a:bodyPr wrap="square" rtlCol="0" anchor="ctr">
            <a:spAutoFit/>
          </a:bodyPr>
          <a:lstStyle/>
          <a:p>
            <a:r>
              <a:rPr lang="en-GB" sz="2000" dirty="0" smtClean="0">
                <a:solidFill>
                  <a:schemeClr val="accent1"/>
                </a:solidFill>
                <a:latin typeface="Arial"/>
                <a:cs typeface="Arial"/>
              </a:rPr>
              <a:t>93%</a:t>
            </a:r>
          </a:p>
        </p:txBody>
      </p:sp>
      <p:sp>
        <p:nvSpPr>
          <p:cNvPr id="10" name="TextBox 9"/>
          <p:cNvSpPr txBox="1"/>
          <p:nvPr/>
        </p:nvSpPr>
        <p:spPr>
          <a:xfrm>
            <a:off x="8349343" y="2222015"/>
            <a:ext cx="794657" cy="400110"/>
          </a:xfrm>
          <a:prstGeom prst="rect">
            <a:avLst/>
          </a:prstGeom>
          <a:noFill/>
        </p:spPr>
        <p:txBody>
          <a:bodyPr wrap="square" rtlCol="0" anchor="ctr">
            <a:spAutoFit/>
          </a:bodyPr>
          <a:lstStyle/>
          <a:p>
            <a:r>
              <a:rPr lang="en-GB" sz="2000" dirty="0" smtClean="0">
                <a:solidFill>
                  <a:schemeClr val="accent1"/>
                </a:solidFill>
                <a:latin typeface="Arial"/>
                <a:cs typeface="Arial"/>
              </a:rPr>
              <a:t>93%</a:t>
            </a:r>
          </a:p>
        </p:txBody>
      </p:sp>
      <p:sp>
        <p:nvSpPr>
          <p:cNvPr id="11" name="TextBox 10"/>
          <p:cNvSpPr txBox="1"/>
          <p:nvPr/>
        </p:nvSpPr>
        <p:spPr>
          <a:xfrm>
            <a:off x="8311238" y="3085987"/>
            <a:ext cx="794657" cy="400110"/>
          </a:xfrm>
          <a:prstGeom prst="rect">
            <a:avLst/>
          </a:prstGeom>
          <a:noFill/>
        </p:spPr>
        <p:txBody>
          <a:bodyPr wrap="square" rtlCol="0" anchor="ctr">
            <a:spAutoFit/>
          </a:bodyPr>
          <a:lstStyle/>
          <a:p>
            <a:r>
              <a:rPr lang="en-GB" sz="2000" dirty="0" smtClean="0">
                <a:solidFill>
                  <a:schemeClr val="accent1"/>
                </a:solidFill>
                <a:latin typeface="Arial"/>
                <a:cs typeface="Arial"/>
              </a:rPr>
              <a:t>91%</a:t>
            </a:r>
          </a:p>
        </p:txBody>
      </p:sp>
      <p:sp>
        <p:nvSpPr>
          <p:cNvPr id="13" name="TextBox 12"/>
          <p:cNvSpPr txBox="1"/>
          <p:nvPr/>
        </p:nvSpPr>
        <p:spPr>
          <a:xfrm>
            <a:off x="8202381" y="3931073"/>
            <a:ext cx="794657" cy="400110"/>
          </a:xfrm>
          <a:prstGeom prst="rect">
            <a:avLst/>
          </a:prstGeom>
          <a:noFill/>
        </p:spPr>
        <p:txBody>
          <a:bodyPr wrap="square" rtlCol="0" anchor="ctr">
            <a:spAutoFit/>
          </a:bodyPr>
          <a:lstStyle/>
          <a:p>
            <a:r>
              <a:rPr lang="en-GB" sz="2000" dirty="0" smtClean="0">
                <a:solidFill>
                  <a:schemeClr val="accent1"/>
                </a:solidFill>
                <a:latin typeface="Arial"/>
                <a:cs typeface="Arial"/>
              </a:rPr>
              <a:t>88%</a:t>
            </a:r>
          </a:p>
        </p:txBody>
      </p:sp>
      <p:sp>
        <p:nvSpPr>
          <p:cNvPr id="14" name="TextBox 13"/>
          <p:cNvSpPr txBox="1"/>
          <p:nvPr/>
        </p:nvSpPr>
        <p:spPr>
          <a:xfrm>
            <a:off x="8186050" y="4805930"/>
            <a:ext cx="794657" cy="400110"/>
          </a:xfrm>
          <a:prstGeom prst="rect">
            <a:avLst/>
          </a:prstGeom>
          <a:noFill/>
        </p:spPr>
        <p:txBody>
          <a:bodyPr wrap="square" rtlCol="0" anchor="ctr">
            <a:spAutoFit/>
          </a:bodyPr>
          <a:lstStyle/>
          <a:p>
            <a:r>
              <a:rPr lang="en-GB" sz="2000" dirty="0" smtClean="0">
                <a:solidFill>
                  <a:schemeClr val="accent1"/>
                </a:solidFill>
                <a:latin typeface="Arial"/>
                <a:cs typeface="Arial"/>
              </a:rPr>
              <a:t>88%</a:t>
            </a:r>
          </a:p>
        </p:txBody>
      </p:sp>
      <p:sp>
        <p:nvSpPr>
          <p:cNvPr id="17" name="TextBox 16"/>
          <p:cNvSpPr txBox="1"/>
          <p:nvPr/>
        </p:nvSpPr>
        <p:spPr>
          <a:xfrm>
            <a:off x="8175163" y="5661903"/>
            <a:ext cx="794657" cy="400110"/>
          </a:xfrm>
          <a:prstGeom prst="rect">
            <a:avLst/>
          </a:prstGeom>
          <a:noFill/>
        </p:spPr>
        <p:txBody>
          <a:bodyPr wrap="square" rtlCol="0" anchor="ctr">
            <a:spAutoFit/>
          </a:bodyPr>
          <a:lstStyle/>
          <a:p>
            <a:r>
              <a:rPr lang="en-GB" sz="2000" dirty="0" smtClean="0">
                <a:solidFill>
                  <a:schemeClr val="accent1"/>
                </a:solidFill>
                <a:latin typeface="Arial"/>
                <a:cs typeface="Arial"/>
              </a:rPr>
              <a:t>88%</a:t>
            </a:r>
          </a:p>
        </p:txBody>
      </p:sp>
    </p:spTree>
    <p:extLst>
      <p:ext uri="{BB962C8B-B14F-4D97-AF65-F5344CB8AC3E}">
        <p14:creationId xmlns:p14="http://schemas.microsoft.com/office/powerpoint/2010/main" val="31627491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p:cNvSpPr>
            <a:spLocks noGrp="1"/>
          </p:cNvSpPr>
          <p:nvPr>
            <p:ph type="title" idx="4294967295"/>
          </p:nvPr>
        </p:nvSpPr>
        <p:spPr>
          <a:xfrm>
            <a:off x="323850" y="2619375"/>
            <a:ext cx="8496300" cy="1619250"/>
          </a:xfrm>
        </p:spPr>
        <p:txBody>
          <a:bodyPr/>
          <a:lstStyle/>
          <a:p>
            <a:pPr algn="ctr"/>
            <a:r>
              <a:rPr lang="en-GB" sz="2400" dirty="0"/>
              <a:t>Patients and carers what to see </a:t>
            </a:r>
            <a:r>
              <a:rPr lang="en-GB" sz="3600" dirty="0">
                <a:solidFill>
                  <a:schemeClr val="accent6"/>
                </a:solidFill>
              </a:rPr>
              <a:t>changes</a:t>
            </a:r>
            <a:r>
              <a:rPr lang="en-GB" sz="2400" dirty="0"/>
              <a:t> to improve the healthcare situation in their country</a:t>
            </a:r>
            <a:endParaRPr lang="en-GB" sz="2400" dirty="0">
              <a:solidFill>
                <a:schemeClr val="accent6"/>
              </a:solidFill>
            </a:endParaRPr>
          </a:p>
        </p:txBody>
      </p:sp>
    </p:spTree>
    <p:extLst>
      <p:ext uri="{BB962C8B-B14F-4D97-AF65-F5344CB8AC3E}">
        <p14:creationId xmlns:p14="http://schemas.microsoft.com/office/powerpoint/2010/main" val="36520692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2903153511"/>
              </p:ext>
            </p:extLst>
          </p:nvPr>
        </p:nvGraphicFramePr>
        <p:xfrm>
          <a:off x="-544286" y="272143"/>
          <a:ext cx="9938657" cy="6368142"/>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8474525" y="955057"/>
            <a:ext cx="794657" cy="400110"/>
          </a:xfrm>
          <a:prstGeom prst="rect">
            <a:avLst/>
          </a:prstGeom>
          <a:noFill/>
        </p:spPr>
        <p:txBody>
          <a:bodyPr wrap="square" rtlCol="0">
            <a:spAutoFit/>
          </a:bodyPr>
          <a:lstStyle/>
          <a:p>
            <a:r>
              <a:rPr lang="en-GB" sz="2000" dirty="0" smtClean="0">
                <a:solidFill>
                  <a:schemeClr val="accent1"/>
                </a:solidFill>
                <a:latin typeface="Arial"/>
                <a:cs typeface="Arial"/>
              </a:rPr>
              <a:t>93%</a:t>
            </a:r>
          </a:p>
        </p:txBody>
      </p:sp>
      <p:sp>
        <p:nvSpPr>
          <p:cNvPr id="4" name="TextBox 3"/>
          <p:cNvSpPr txBox="1"/>
          <p:nvPr/>
        </p:nvSpPr>
        <p:spPr>
          <a:xfrm>
            <a:off x="8392887" y="2356645"/>
            <a:ext cx="794657" cy="400110"/>
          </a:xfrm>
          <a:prstGeom prst="rect">
            <a:avLst/>
          </a:prstGeom>
          <a:noFill/>
        </p:spPr>
        <p:txBody>
          <a:bodyPr wrap="square" rtlCol="0">
            <a:spAutoFit/>
          </a:bodyPr>
          <a:lstStyle/>
          <a:p>
            <a:r>
              <a:rPr lang="en-GB" sz="2000" dirty="0" smtClean="0">
                <a:solidFill>
                  <a:schemeClr val="accent1"/>
                </a:solidFill>
                <a:latin typeface="Arial"/>
                <a:cs typeface="Arial"/>
              </a:rPr>
              <a:t>91%</a:t>
            </a:r>
          </a:p>
        </p:txBody>
      </p:sp>
      <p:sp>
        <p:nvSpPr>
          <p:cNvPr id="5" name="TextBox 4"/>
          <p:cNvSpPr txBox="1"/>
          <p:nvPr/>
        </p:nvSpPr>
        <p:spPr>
          <a:xfrm>
            <a:off x="8392887" y="3782673"/>
            <a:ext cx="794657" cy="400110"/>
          </a:xfrm>
          <a:prstGeom prst="rect">
            <a:avLst/>
          </a:prstGeom>
          <a:noFill/>
        </p:spPr>
        <p:txBody>
          <a:bodyPr wrap="square" rtlCol="0">
            <a:spAutoFit/>
          </a:bodyPr>
          <a:lstStyle/>
          <a:p>
            <a:r>
              <a:rPr lang="en-GB" sz="2000" dirty="0" smtClean="0">
                <a:solidFill>
                  <a:schemeClr val="accent1"/>
                </a:solidFill>
                <a:latin typeface="Arial"/>
                <a:cs typeface="Arial"/>
              </a:rPr>
              <a:t>91%</a:t>
            </a:r>
          </a:p>
        </p:txBody>
      </p:sp>
      <p:sp>
        <p:nvSpPr>
          <p:cNvPr id="6" name="TextBox 5"/>
          <p:cNvSpPr txBox="1"/>
          <p:nvPr/>
        </p:nvSpPr>
        <p:spPr>
          <a:xfrm>
            <a:off x="8327571" y="5208702"/>
            <a:ext cx="794657" cy="400110"/>
          </a:xfrm>
          <a:prstGeom prst="rect">
            <a:avLst/>
          </a:prstGeom>
          <a:noFill/>
        </p:spPr>
        <p:txBody>
          <a:bodyPr wrap="square" rtlCol="0">
            <a:spAutoFit/>
          </a:bodyPr>
          <a:lstStyle/>
          <a:p>
            <a:r>
              <a:rPr lang="en-GB" sz="2000" dirty="0" smtClean="0">
                <a:solidFill>
                  <a:schemeClr val="accent1"/>
                </a:solidFill>
                <a:latin typeface="Arial"/>
                <a:cs typeface="Arial"/>
              </a:rPr>
              <a:t>89%</a:t>
            </a:r>
          </a:p>
        </p:txBody>
      </p:sp>
    </p:spTree>
    <p:extLst>
      <p:ext uri="{BB962C8B-B14F-4D97-AF65-F5344CB8AC3E}">
        <p14:creationId xmlns:p14="http://schemas.microsoft.com/office/powerpoint/2010/main" val="7231495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p:cNvSpPr>
            <a:spLocks noGrp="1"/>
          </p:cNvSpPr>
          <p:nvPr>
            <p:ph type="title" idx="4294967295"/>
          </p:nvPr>
        </p:nvSpPr>
        <p:spPr>
          <a:xfrm>
            <a:off x="323850" y="2619375"/>
            <a:ext cx="8496300" cy="1619250"/>
          </a:xfrm>
        </p:spPr>
        <p:txBody>
          <a:bodyPr/>
          <a:lstStyle/>
          <a:p>
            <a:pPr algn="ctr"/>
            <a:r>
              <a:rPr lang="en-GB" sz="2400" dirty="0" smtClean="0"/>
              <a:t>To conclude…</a:t>
            </a:r>
            <a:endParaRPr lang="en-GB" sz="3600" dirty="0"/>
          </a:p>
        </p:txBody>
      </p:sp>
    </p:spTree>
    <p:extLst>
      <p:ext uri="{BB962C8B-B14F-4D97-AF65-F5344CB8AC3E}">
        <p14:creationId xmlns:p14="http://schemas.microsoft.com/office/powerpoint/2010/main" val="28686289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hlinkClick r:id="" action="ppaction://noaction"/>
          </p:cNvPr>
          <p:cNvSpPr txBox="1"/>
          <p:nvPr/>
        </p:nvSpPr>
        <p:spPr>
          <a:xfrm>
            <a:off x="542925" y="2227807"/>
            <a:ext cx="8064500" cy="1716586"/>
          </a:xfrm>
          <a:prstGeom prst="rect">
            <a:avLst/>
          </a:prstGeom>
          <a:solidFill>
            <a:schemeClr val="accent2"/>
          </a:solidFill>
        </p:spPr>
        <p:txBody>
          <a:bodyPr wrap="square" rtlCol="0" anchor="ctr">
            <a:noAutofit/>
          </a:bodyPr>
          <a:lstStyle/>
          <a:p>
            <a:pPr algn="ctr"/>
            <a:r>
              <a:rPr lang="en-GB" sz="2400" dirty="0">
                <a:solidFill>
                  <a:schemeClr val="bg1"/>
                </a:solidFill>
                <a:latin typeface="Arial"/>
                <a:cs typeface="Arial"/>
              </a:rPr>
              <a:t>Access to healthcare, with all its elements - hospitals, doctors, infrastructure, medicines etc., is one of the main concerns for patients and carers</a:t>
            </a:r>
          </a:p>
        </p:txBody>
      </p:sp>
      <p:sp>
        <p:nvSpPr>
          <p:cNvPr id="8" name="TextBox 7">
            <a:hlinkClick r:id="" action="ppaction://noaction"/>
          </p:cNvPr>
          <p:cNvSpPr txBox="1"/>
          <p:nvPr/>
        </p:nvSpPr>
        <p:spPr>
          <a:xfrm>
            <a:off x="542925" y="304800"/>
            <a:ext cx="8064500" cy="1584960"/>
          </a:xfrm>
          <a:prstGeom prst="rect">
            <a:avLst/>
          </a:prstGeom>
          <a:solidFill>
            <a:schemeClr val="tx1"/>
          </a:solidFill>
          <a:ln>
            <a:solidFill>
              <a:schemeClr val="accent4"/>
            </a:solidFill>
          </a:ln>
        </p:spPr>
        <p:txBody>
          <a:bodyPr wrap="square" rtlCol="0" anchor="ctr">
            <a:noAutofit/>
          </a:bodyPr>
          <a:lstStyle/>
          <a:p>
            <a:pPr algn="ctr"/>
            <a:r>
              <a:rPr lang="en-GB" sz="2400" dirty="0">
                <a:solidFill>
                  <a:schemeClr val="bg1"/>
                </a:solidFill>
                <a:latin typeface="Arial"/>
                <a:cs typeface="Arial"/>
              </a:rPr>
              <a:t>The economic crisis has had an impact on healthcare systems </a:t>
            </a:r>
            <a:r>
              <a:rPr lang="en-GB" sz="2400">
                <a:solidFill>
                  <a:schemeClr val="bg1"/>
                </a:solidFill>
                <a:latin typeface="Arial"/>
                <a:cs typeface="Arial"/>
              </a:rPr>
              <a:t>and </a:t>
            </a:r>
            <a:r>
              <a:rPr lang="en-GB" sz="2400" smtClean="0">
                <a:solidFill>
                  <a:schemeClr val="bg1"/>
                </a:solidFill>
                <a:latin typeface="Arial"/>
                <a:cs typeface="Arial"/>
              </a:rPr>
              <a:t>subsequently </a:t>
            </a:r>
            <a:r>
              <a:rPr lang="en-GB" sz="2400" smtClean="0">
                <a:solidFill>
                  <a:schemeClr val="bg1"/>
                </a:solidFill>
                <a:latin typeface="Arial"/>
                <a:cs typeface="Arial"/>
              </a:rPr>
              <a:t>had </a:t>
            </a:r>
            <a:r>
              <a:rPr lang="en-GB" sz="2400" dirty="0" smtClean="0">
                <a:solidFill>
                  <a:schemeClr val="bg1"/>
                </a:solidFill>
                <a:latin typeface="Arial"/>
                <a:cs typeface="Arial"/>
              </a:rPr>
              <a:t>an impact </a:t>
            </a:r>
            <a:r>
              <a:rPr lang="en-GB" sz="2400" dirty="0" smtClean="0">
                <a:solidFill>
                  <a:schemeClr val="bg1"/>
                </a:solidFill>
                <a:latin typeface="Arial"/>
                <a:cs typeface="Arial"/>
              </a:rPr>
              <a:t>on the lives of patients</a:t>
            </a:r>
            <a:endParaRPr lang="en-GB" sz="2400" dirty="0">
              <a:solidFill>
                <a:schemeClr val="bg1"/>
              </a:solidFill>
              <a:latin typeface="Arial"/>
              <a:cs typeface="Arial"/>
            </a:endParaRPr>
          </a:p>
        </p:txBody>
      </p:sp>
      <p:sp>
        <p:nvSpPr>
          <p:cNvPr id="9" name="TextBox 8">
            <a:hlinkClick r:id="" action="ppaction://noaction"/>
          </p:cNvPr>
          <p:cNvSpPr txBox="1"/>
          <p:nvPr/>
        </p:nvSpPr>
        <p:spPr>
          <a:xfrm>
            <a:off x="542925" y="4282440"/>
            <a:ext cx="8064500" cy="2190815"/>
          </a:xfrm>
          <a:prstGeom prst="rect">
            <a:avLst/>
          </a:prstGeom>
          <a:solidFill>
            <a:schemeClr val="accent4"/>
          </a:solidFill>
          <a:ln>
            <a:noFill/>
          </a:ln>
        </p:spPr>
        <p:txBody>
          <a:bodyPr wrap="square" rtlCol="0" anchor="ctr">
            <a:noAutofit/>
          </a:bodyPr>
          <a:lstStyle/>
          <a:p>
            <a:pPr marL="0" lvl="1" algn="ctr"/>
            <a:r>
              <a:rPr lang="en-GB" sz="2400" dirty="0">
                <a:solidFill>
                  <a:schemeClr val="bg2"/>
                </a:solidFill>
              </a:rPr>
              <a:t>New and innovative approaches to increase access and sustainability of the EU healthcare systems should be explored</a:t>
            </a:r>
          </a:p>
          <a:p>
            <a:pPr marL="0" lvl="1" algn="ctr"/>
            <a:r>
              <a:rPr lang="en-GB" sz="2400" i="1" dirty="0">
                <a:solidFill>
                  <a:schemeClr val="bg2"/>
                </a:solidFill>
              </a:rPr>
              <a:t>For example better collaboration, exchange of best practice, quality standards, sustainable </a:t>
            </a:r>
            <a:r>
              <a:rPr lang="en-GB" sz="2400" i="1" dirty="0" smtClean="0">
                <a:solidFill>
                  <a:schemeClr val="bg2"/>
                </a:solidFill>
              </a:rPr>
              <a:t>pricing etc</a:t>
            </a:r>
            <a:r>
              <a:rPr lang="en-GB" sz="2400" i="1" dirty="0">
                <a:solidFill>
                  <a:schemeClr val="bg2"/>
                </a:solidFill>
              </a:rPr>
              <a:t>. </a:t>
            </a:r>
          </a:p>
        </p:txBody>
      </p:sp>
    </p:spTree>
    <p:extLst>
      <p:ext uri="{BB962C8B-B14F-4D97-AF65-F5344CB8AC3E}">
        <p14:creationId xmlns:p14="http://schemas.microsoft.com/office/powerpoint/2010/main" val="3975439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ctrTitle"/>
          </p:nvPr>
        </p:nvSpPr>
        <p:spPr/>
        <p:txBody>
          <a:bodyPr anchor="ctr"/>
          <a:lstStyle/>
          <a:p>
            <a:pPr eaLnBrk="1" hangingPunct="1"/>
            <a:r>
              <a:rPr lang="en-GB" sz="4000" dirty="0" smtClean="0"/>
              <a:t>Thank you!</a:t>
            </a:r>
          </a:p>
        </p:txBody>
      </p:sp>
      <p:sp>
        <p:nvSpPr>
          <p:cNvPr id="8" name="TextBox 7"/>
          <p:cNvSpPr txBox="1"/>
          <p:nvPr/>
        </p:nvSpPr>
        <p:spPr>
          <a:xfrm>
            <a:off x="1071538" y="3008841"/>
            <a:ext cx="7104084" cy="2123658"/>
          </a:xfrm>
          <a:prstGeom prst="rect">
            <a:avLst/>
          </a:prstGeom>
          <a:noFill/>
        </p:spPr>
        <p:txBody>
          <a:bodyPr wrap="square" rtlCol="0">
            <a:spAutoFit/>
          </a:bodyPr>
          <a:lstStyle/>
          <a:p>
            <a:r>
              <a:rPr lang="en-GB" sz="2000" b="1" dirty="0" smtClean="0">
                <a:solidFill>
                  <a:schemeClr val="bg1"/>
                </a:solidFill>
                <a:latin typeface="Arial"/>
                <a:cs typeface="Arial"/>
              </a:rPr>
              <a:t>Contact details:</a:t>
            </a:r>
          </a:p>
          <a:p>
            <a:endParaRPr lang="en-GB" sz="1400" dirty="0" smtClean="0">
              <a:solidFill>
                <a:schemeClr val="bg1"/>
              </a:solidFill>
              <a:latin typeface="Arial"/>
              <a:cs typeface="Arial"/>
            </a:endParaRPr>
          </a:p>
          <a:p>
            <a:r>
              <a:rPr lang="en-GB" sz="1400" dirty="0" smtClean="0">
                <a:solidFill>
                  <a:schemeClr val="bg1"/>
                </a:solidFill>
                <a:latin typeface="Arial"/>
                <a:cs typeface="Arial"/>
              </a:rPr>
              <a:t>6</a:t>
            </a:r>
            <a:r>
              <a:rPr lang="en-GB" sz="1400" baseline="30000" dirty="0" smtClean="0">
                <a:solidFill>
                  <a:schemeClr val="bg1"/>
                </a:solidFill>
                <a:latin typeface="Arial"/>
                <a:cs typeface="Arial"/>
              </a:rPr>
              <a:t>TH</a:t>
            </a:r>
            <a:r>
              <a:rPr lang="en-GB" sz="1400" dirty="0" smtClean="0">
                <a:solidFill>
                  <a:schemeClr val="bg1"/>
                </a:solidFill>
                <a:latin typeface="Arial"/>
                <a:cs typeface="Arial"/>
              </a:rPr>
              <a:t> Floor, The Place</a:t>
            </a:r>
          </a:p>
          <a:p>
            <a:r>
              <a:rPr lang="en-GB" sz="1400" dirty="0" smtClean="0">
                <a:solidFill>
                  <a:schemeClr val="bg1"/>
                </a:solidFill>
                <a:latin typeface="Arial"/>
                <a:cs typeface="Arial"/>
              </a:rPr>
              <a:t>175 High Holborn</a:t>
            </a:r>
          </a:p>
          <a:p>
            <a:r>
              <a:rPr lang="en-GB" sz="1400" dirty="0" smtClean="0">
                <a:solidFill>
                  <a:schemeClr val="bg1"/>
                </a:solidFill>
                <a:latin typeface="Arial"/>
                <a:cs typeface="Arial"/>
              </a:rPr>
              <a:t>London</a:t>
            </a:r>
          </a:p>
          <a:p>
            <a:r>
              <a:rPr lang="en-GB" sz="1400" dirty="0">
                <a:solidFill>
                  <a:schemeClr val="bg1"/>
                </a:solidFill>
                <a:latin typeface="Arial"/>
                <a:cs typeface="Arial"/>
              </a:rPr>
              <a:t>WC1V </a:t>
            </a:r>
            <a:r>
              <a:rPr lang="en-GB" sz="1400" dirty="0" smtClean="0">
                <a:solidFill>
                  <a:schemeClr val="bg1"/>
                </a:solidFill>
                <a:latin typeface="Arial"/>
                <a:cs typeface="Arial"/>
              </a:rPr>
              <a:t>7AA</a:t>
            </a:r>
          </a:p>
          <a:p>
            <a:endParaRPr lang="en-GB" sz="1400" baseline="0" dirty="0" smtClean="0">
              <a:solidFill>
                <a:schemeClr val="bg1"/>
              </a:solidFill>
              <a:latin typeface="Arial"/>
              <a:cs typeface="Arial"/>
            </a:endParaRPr>
          </a:p>
          <a:p>
            <a:r>
              <a:rPr lang="en-GB" sz="1400" baseline="0" dirty="0" smtClean="0">
                <a:solidFill>
                  <a:schemeClr val="bg1"/>
                </a:solidFill>
                <a:latin typeface="Arial"/>
                <a:cs typeface="Arial"/>
              </a:rPr>
              <a:t>Telephone: +44 (0)20 7438 4950</a:t>
            </a:r>
          </a:p>
          <a:p>
            <a:r>
              <a:rPr lang="en-GB" sz="1400" baseline="0" dirty="0" smtClean="0">
                <a:solidFill>
                  <a:schemeClr val="bg1"/>
                </a:solidFill>
                <a:latin typeface="Arial"/>
                <a:cs typeface="Arial"/>
              </a:rPr>
              <a:t>Website: www.incite.ws</a:t>
            </a:r>
            <a:endParaRPr lang="en-GB" sz="1400" dirty="0" smtClean="0">
              <a:solidFill>
                <a:schemeClr val="bg1"/>
              </a:solidFill>
              <a:latin typeface="Arial"/>
              <a:cs typeface="Aria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p:cNvSpPr>
            <a:spLocks noGrp="1"/>
          </p:cNvSpPr>
          <p:nvPr>
            <p:ph type="title" idx="4294967295"/>
          </p:nvPr>
        </p:nvSpPr>
        <p:spPr>
          <a:xfrm>
            <a:off x="323850" y="2619375"/>
            <a:ext cx="8496300" cy="1619250"/>
          </a:xfrm>
        </p:spPr>
        <p:txBody>
          <a:bodyPr/>
          <a:lstStyle/>
          <a:p>
            <a:pPr algn="ctr"/>
            <a:r>
              <a:rPr lang="en-GB" sz="2400" dirty="0">
                <a:solidFill>
                  <a:srgbClr val="56A1E0"/>
                </a:solidFill>
              </a:rPr>
              <a:t>The </a:t>
            </a:r>
            <a:r>
              <a:rPr lang="en-GB" sz="2400" dirty="0" smtClean="0">
                <a:solidFill>
                  <a:srgbClr val="56A1E0"/>
                </a:solidFill>
              </a:rPr>
              <a:t>objective of the research was to hear the </a:t>
            </a:r>
            <a:r>
              <a:rPr lang="en-GB" sz="3600" dirty="0" smtClean="0">
                <a:solidFill>
                  <a:schemeClr val="accent6"/>
                </a:solidFill>
              </a:rPr>
              <a:t>views of patients and carers</a:t>
            </a:r>
            <a:r>
              <a:rPr lang="en-GB" sz="3600" dirty="0" smtClean="0">
                <a:solidFill>
                  <a:srgbClr val="56A1E0"/>
                </a:solidFill>
              </a:rPr>
              <a:t> </a:t>
            </a:r>
            <a:r>
              <a:rPr lang="en-US" sz="2400" dirty="0" smtClean="0"/>
              <a:t>about the </a:t>
            </a:r>
            <a:r>
              <a:rPr lang="en-US" sz="2400" dirty="0"/>
              <a:t>impact, if any, </a:t>
            </a:r>
            <a:r>
              <a:rPr lang="en-US" sz="2400" dirty="0" smtClean="0"/>
              <a:t>that there has </a:t>
            </a:r>
            <a:r>
              <a:rPr lang="en-US" sz="2400" dirty="0"/>
              <a:t>been on the </a:t>
            </a:r>
            <a:r>
              <a:rPr lang="en-US" sz="3600" dirty="0">
                <a:solidFill>
                  <a:schemeClr val="accent6"/>
                </a:solidFill>
              </a:rPr>
              <a:t>healthcare situation </a:t>
            </a:r>
            <a:r>
              <a:rPr lang="en-US" sz="2400" dirty="0"/>
              <a:t>in </a:t>
            </a:r>
            <a:r>
              <a:rPr lang="en-US" sz="2400" dirty="0" smtClean="0"/>
              <a:t>their </a:t>
            </a:r>
            <a:r>
              <a:rPr lang="en-US" sz="2400" dirty="0"/>
              <a:t>country, since </a:t>
            </a:r>
            <a:r>
              <a:rPr lang="en-US" sz="2400" dirty="0" smtClean="0"/>
              <a:t>joining the EU</a:t>
            </a:r>
            <a:r>
              <a:rPr lang="en-GB" sz="2400" dirty="0"/>
              <a:t/>
            </a:r>
            <a:br>
              <a:rPr lang="en-GB" sz="2400" dirty="0"/>
            </a:br>
            <a:r>
              <a:rPr lang="en-GB" sz="2400" dirty="0" smtClean="0">
                <a:solidFill>
                  <a:srgbClr val="56A1E0"/>
                </a:solidFill>
              </a:rPr>
              <a:t> </a:t>
            </a:r>
            <a:endParaRPr lang="en-GB" sz="2800" dirty="0">
              <a:solidFill>
                <a:schemeClr val="accent6"/>
              </a:solidFill>
            </a:endParaRPr>
          </a:p>
        </p:txBody>
      </p:sp>
    </p:spTree>
    <p:extLst>
      <p:ext uri="{BB962C8B-B14F-4D97-AF65-F5344CB8AC3E}">
        <p14:creationId xmlns:p14="http://schemas.microsoft.com/office/powerpoint/2010/main" val="12589553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7087" y="142851"/>
            <a:ext cx="9056914" cy="891291"/>
          </a:xfrm>
        </p:spPr>
        <p:txBody>
          <a:bodyPr/>
          <a:lstStyle/>
          <a:p>
            <a:r>
              <a:rPr lang="en-GB" sz="2400" dirty="0"/>
              <a:t>The survey was completed by people with a chronic medical condition or carers of those with a chronic condition</a:t>
            </a:r>
          </a:p>
        </p:txBody>
      </p:sp>
      <p:sp>
        <p:nvSpPr>
          <p:cNvPr id="10" name="TextBox 9"/>
          <p:cNvSpPr txBox="1"/>
          <p:nvPr/>
        </p:nvSpPr>
        <p:spPr>
          <a:xfrm>
            <a:off x="609600" y="1330315"/>
            <a:ext cx="7848600" cy="596456"/>
          </a:xfrm>
          <a:prstGeom prst="rect">
            <a:avLst/>
          </a:prstGeom>
          <a:solidFill>
            <a:schemeClr val="accent2"/>
          </a:solidFill>
          <a:ln>
            <a:solidFill>
              <a:schemeClr val="accent2"/>
            </a:solidFill>
          </a:ln>
        </p:spPr>
        <p:txBody>
          <a:bodyPr wrap="square" rtlCol="0" anchor="ctr">
            <a:noAutofit/>
          </a:bodyPr>
          <a:lstStyle/>
          <a:p>
            <a:pPr algn="ctr"/>
            <a:r>
              <a:rPr lang="en-GB" sz="2400" dirty="0" smtClean="0">
                <a:solidFill>
                  <a:schemeClr val="bg2"/>
                </a:solidFill>
                <a:latin typeface="Arial"/>
                <a:cs typeface="Arial"/>
              </a:rPr>
              <a:t>Recruitment via </a:t>
            </a:r>
            <a:r>
              <a:rPr lang="en-GB" sz="2400" dirty="0">
                <a:solidFill>
                  <a:schemeClr val="bg2"/>
                </a:solidFill>
                <a:latin typeface="Arial"/>
                <a:cs typeface="Arial"/>
              </a:rPr>
              <a:t>two channels</a:t>
            </a:r>
          </a:p>
        </p:txBody>
      </p:sp>
      <p:sp>
        <p:nvSpPr>
          <p:cNvPr id="11" name="TextBox 10"/>
          <p:cNvSpPr txBox="1"/>
          <p:nvPr/>
        </p:nvSpPr>
        <p:spPr>
          <a:xfrm>
            <a:off x="609600" y="2571287"/>
            <a:ext cx="3848100" cy="1772115"/>
          </a:xfrm>
          <a:prstGeom prst="rect">
            <a:avLst/>
          </a:prstGeom>
          <a:solidFill>
            <a:schemeClr val="accent4"/>
          </a:solidFill>
          <a:ln>
            <a:solidFill>
              <a:schemeClr val="accent4"/>
            </a:solidFill>
          </a:ln>
        </p:spPr>
        <p:txBody>
          <a:bodyPr wrap="square" rtlCol="0" anchor="ctr">
            <a:noAutofit/>
          </a:bodyPr>
          <a:lstStyle/>
          <a:p>
            <a:pPr algn="ctr"/>
            <a:r>
              <a:rPr lang="en-GB" sz="2400" dirty="0">
                <a:solidFill>
                  <a:schemeClr val="bg2"/>
                </a:solidFill>
                <a:latin typeface="Arial"/>
                <a:cs typeface="Arial"/>
              </a:rPr>
              <a:t>Contact details </a:t>
            </a:r>
            <a:r>
              <a:rPr lang="en-GB" sz="2400" dirty="0" smtClean="0">
                <a:solidFill>
                  <a:schemeClr val="bg2"/>
                </a:solidFill>
                <a:latin typeface="Arial"/>
                <a:cs typeface="Arial"/>
              </a:rPr>
              <a:t>provided </a:t>
            </a:r>
            <a:r>
              <a:rPr lang="en-GB" sz="2400" dirty="0">
                <a:solidFill>
                  <a:schemeClr val="bg2"/>
                </a:solidFill>
                <a:latin typeface="Arial"/>
                <a:cs typeface="Arial"/>
              </a:rPr>
              <a:t>by patient organisations in each </a:t>
            </a:r>
            <a:r>
              <a:rPr lang="en-GB" sz="2400" dirty="0" smtClean="0">
                <a:solidFill>
                  <a:schemeClr val="bg2"/>
                </a:solidFill>
                <a:latin typeface="Arial"/>
                <a:cs typeface="Arial"/>
              </a:rPr>
              <a:t>market</a:t>
            </a:r>
            <a:endParaRPr lang="en-GB" sz="2400" dirty="0">
              <a:solidFill>
                <a:schemeClr val="bg2"/>
              </a:solidFill>
              <a:latin typeface="Arial"/>
              <a:cs typeface="Arial"/>
            </a:endParaRPr>
          </a:p>
        </p:txBody>
      </p:sp>
      <p:sp>
        <p:nvSpPr>
          <p:cNvPr id="12" name="TextBox 11"/>
          <p:cNvSpPr txBox="1"/>
          <p:nvPr/>
        </p:nvSpPr>
        <p:spPr>
          <a:xfrm>
            <a:off x="4610100" y="2571286"/>
            <a:ext cx="3848100" cy="1772115"/>
          </a:xfrm>
          <a:prstGeom prst="rect">
            <a:avLst/>
          </a:prstGeom>
          <a:solidFill>
            <a:schemeClr val="accent6"/>
          </a:solidFill>
          <a:ln>
            <a:solidFill>
              <a:schemeClr val="accent6"/>
            </a:solidFill>
          </a:ln>
        </p:spPr>
        <p:txBody>
          <a:bodyPr wrap="square" rtlCol="0" anchor="ctr">
            <a:noAutofit/>
          </a:bodyPr>
          <a:lstStyle/>
          <a:p>
            <a:pPr algn="ctr"/>
            <a:r>
              <a:rPr lang="en-GB" sz="2400" dirty="0">
                <a:solidFill>
                  <a:schemeClr val="bg2"/>
                </a:solidFill>
                <a:latin typeface="Arial"/>
                <a:cs typeface="Arial"/>
              </a:rPr>
              <a:t>The survey was posted on patient websites</a:t>
            </a:r>
          </a:p>
        </p:txBody>
      </p:sp>
      <p:cxnSp>
        <p:nvCxnSpPr>
          <p:cNvPr id="14" name="Elbow Connector 13"/>
          <p:cNvCxnSpPr>
            <a:stCxn id="10" idx="2"/>
            <a:endCxn id="11" idx="0"/>
          </p:cNvCxnSpPr>
          <p:nvPr/>
        </p:nvCxnSpPr>
        <p:spPr>
          <a:xfrm rot="5400000">
            <a:off x="3211517" y="1248904"/>
            <a:ext cx="644516" cy="2000250"/>
          </a:xfrm>
          <a:prstGeom prst="bentConnector3">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5" name="Elbow Connector 14"/>
          <p:cNvCxnSpPr>
            <a:stCxn id="10" idx="2"/>
            <a:endCxn id="12" idx="0"/>
          </p:cNvCxnSpPr>
          <p:nvPr/>
        </p:nvCxnSpPr>
        <p:spPr>
          <a:xfrm rot="16200000" flipH="1">
            <a:off x="5211768" y="1248903"/>
            <a:ext cx="644515" cy="2000250"/>
          </a:xfrm>
          <a:prstGeom prst="bentConnector3">
            <a:avLst>
              <a:gd name="adj1" fmla="val 50000"/>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8" name="Elbow Connector 17"/>
          <p:cNvCxnSpPr>
            <a:stCxn id="11" idx="2"/>
            <a:endCxn id="22" idx="0"/>
          </p:cNvCxnSpPr>
          <p:nvPr/>
        </p:nvCxnSpPr>
        <p:spPr>
          <a:xfrm rot="16200000" flipH="1">
            <a:off x="3240892" y="3636159"/>
            <a:ext cx="585767" cy="2000251"/>
          </a:xfrm>
          <a:prstGeom prst="bentConnector3">
            <a:avLst>
              <a:gd name="adj1" fmla="val 50000"/>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0" name="Elbow Connector 19"/>
          <p:cNvCxnSpPr>
            <a:stCxn id="12" idx="2"/>
            <a:endCxn id="22" idx="0"/>
          </p:cNvCxnSpPr>
          <p:nvPr/>
        </p:nvCxnSpPr>
        <p:spPr>
          <a:xfrm rot="5400000">
            <a:off x="5241142" y="3636161"/>
            <a:ext cx="585768" cy="2000249"/>
          </a:xfrm>
          <a:prstGeom prst="bentConnector3">
            <a:avLst>
              <a:gd name="adj1" fmla="val 50000"/>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609601" y="4929169"/>
            <a:ext cx="7848600" cy="1199487"/>
          </a:xfrm>
          <a:prstGeom prst="rect">
            <a:avLst/>
          </a:prstGeom>
          <a:solidFill>
            <a:schemeClr val="accent2"/>
          </a:solidFill>
          <a:ln>
            <a:solidFill>
              <a:schemeClr val="accent2"/>
            </a:solidFill>
          </a:ln>
        </p:spPr>
        <p:txBody>
          <a:bodyPr wrap="square" rtlCol="0" anchor="ctr">
            <a:noAutofit/>
          </a:bodyPr>
          <a:lstStyle/>
          <a:p>
            <a:pPr algn="ctr"/>
            <a:r>
              <a:rPr lang="en-GB" sz="2400" dirty="0">
                <a:solidFill>
                  <a:schemeClr val="bg2"/>
                </a:solidFill>
                <a:latin typeface="Arial"/>
                <a:cs typeface="Arial"/>
              </a:rPr>
              <a:t>The survey was conducted online in local </a:t>
            </a:r>
            <a:r>
              <a:rPr lang="en-GB" sz="2400" dirty="0" smtClean="0">
                <a:solidFill>
                  <a:schemeClr val="bg2"/>
                </a:solidFill>
                <a:latin typeface="Arial"/>
                <a:cs typeface="Arial"/>
              </a:rPr>
              <a:t>language</a:t>
            </a:r>
            <a:endParaRPr lang="en-GB" sz="2400" dirty="0">
              <a:solidFill>
                <a:schemeClr val="bg2"/>
              </a:solidFill>
              <a:latin typeface="Arial"/>
              <a:cs typeface="Arial"/>
            </a:endParaRPr>
          </a:p>
          <a:p>
            <a:pPr algn="ctr"/>
            <a:r>
              <a:rPr lang="en-GB" sz="2400" i="1" dirty="0">
                <a:solidFill>
                  <a:schemeClr val="bg2"/>
                </a:solidFill>
                <a:latin typeface="Arial"/>
                <a:cs typeface="Arial"/>
              </a:rPr>
              <a:t>It was live throughout March, April and May 2013</a:t>
            </a:r>
          </a:p>
        </p:txBody>
      </p:sp>
      <p:sp>
        <p:nvSpPr>
          <p:cNvPr id="27" name="Oval 26"/>
          <p:cNvSpPr/>
          <p:nvPr/>
        </p:nvSpPr>
        <p:spPr>
          <a:xfrm>
            <a:off x="315687" y="2269772"/>
            <a:ext cx="587828" cy="603029"/>
          </a:xfrm>
          <a:prstGeom prst="ellipse">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smtClean="0">
                <a:solidFill>
                  <a:schemeClr val="accent4"/>
                </a:solidFill>
              </a:rPr>
              <a:t>1</a:t>
            </a:r>
            <a:endParaRPr lang="en-GB" sz="2400" b="1" dirty="0">
              <a:solidFill>
                <a:schemeClr val="accent4"/>
              </a:solidFill>
            </a:endParaRPr>
          </a:p>
        </p:txBody>
      </p:sp>
      <p:sp>
        <p:nvSpPr>
          <p:cNvPr id="28" name="Oval 27"/>
          <p:cNvSpPr/>
          <p:nvPr/>
        </p:nvSpPr>
        <p:spPr>
          <a:xfrm>
            <a:off x="8164286" y="2269772"/>
            <a:ext cx="587828" cy="603029"/>
          </a:xfrm>
          <a:prstGeom prst="ellipse">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smtClean="0">
                <a:solidFill>
                  <a:schemeClr val="accent6"/>
                </a:solidFill>
              </a:rPr>
              <a:t>2</a:t>
            </a:r>
            <a:endParaRPr lang="en-GB" sz="2400" b="1" dirty="0">
              <a:solidFill>
                <a:schemeClr val="accent6"/>
              </a:solidFill>
            </a:endParaRPr>
          </a:p>
        </p:txBody>
      </p:sp>
    </p:spTree>
    <p:extLst>
      <p:ext uri="{BB962C8B-B14F-4D97-AF65-F5344CB8AC3E}">
        <p14:creationId xmlns:p14="http://schemas.microsoft.com/office/powerpoint/2010/main" val="8804812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850" y="578280"/>
            <a:ext cx="8496300" cy="720000"/>
          </a:xfrm>
        </p:spPr>
        <p:txBody>
          <a:bodyPr/>
          <a:lstStyle/>
          <a:p>
            <a:r>
              <a:rPr lang="en-GB" sz="2400" dirty="0" smtClean="0"/>
              <a:t>In total </a:t>
            </a:r>
            <a:r>
              <a:rPr lang="en-GB" sz="3600" dirty="0" smtClean="0">
                <a:solidFill>
                  <a:schemeClr val="accent6"/>
                </a:solidFill>
              </a:rPr>
              <a:t>286</a:t>
            </a:r>
            <a:r>
              <a:rPr lang="en-GB" sz="2400" dirty="0" smtClean="0"/>
              <a:t> people completed the survey from the 15 countries </a:t>
            </a:r>
            <a:endParaRPr lang="en-GB" sz="24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35936988"/>
              </p:ext>
            </p:extLst>
          </p:nvPr>
        </p:nvGraphicFramePr>
        <p:xfrm>
          <a:off x="530678" y="1785037"/>
          <a:ext cx="7992834" cy="4104136"/>
        </p:xfrm>
        <a:graphic>
          <a:graphicData uri="http://schemas.openxmlformats.org/drawingml/2006/table">
            <a:tbl>
              <a:tblPr bandRow="1">
                <a:tableStyleId>{5C22544A-7EE6-4342-B048-85BDC9FD1C3A}</a:tableStyleId>
              </a:tblPr>
              <a:tblGrid>
                <a:gridCol w="2518995"/>
                <a:gridCol w="1598526"/>
                <a:gridCol w="2373085"/>
                <a:gridCol w="1502228"/>
              </a:tblGrid>
              <a:tr h="513017">
                <a:tc>
                  <a:txBody>
                    <a:bodyPr/>
                    <a:lstStyle/>
                    <a:p>
                      <a:pPr algn="ctr" fontAlgn="b"/>
                      <a:r>
                        <a:rPr lang="en-GB" sz="2400" b="1" i="0" u="none" strike="noStrike" dirty="0" smtClean="0">
                          <a:solidFill>
                            <a:schemeClr val="tx1"/>
                          </a:solidFill>
                          <a:effectLst/>
                          <a:latin typeface="+mj-lt"/>
                        </a:rPr>
                        <a:t>Czech Republic</a:t>
                      </a:r>
                      <a:endParaRPr lang="en-GB" sz="2400" b="1" i="0" u="none" strike="noStrike" dirty="0">
                        <a:solidFill>
                          <a:schemeClr val="tx1"/>
                        </a:solidFill>
                        <a:effectLst/>
                        <a:latin typeface="+mj-lt"/>
                      </a:endParaRPr>
                    </a:p>
                  </a:txBody>
                  <a:tcPr marL="14787" marR="14787" marT="7620" marB="0" anchor="ctr"/>
                </a:tc>
                <a:tc>
                  <a:txBody>
                    <a:bodyPr/>
                    <a:lstStyle/>
                    <a:p>
                      <a:pPr algn="ctr" fontAlgn="b"/>
                      <a:r>
                        <a:rPr lang="en-GB" sz="2400" b="1" i="0" u="none" strike="noStrike" dirty="0" smtClean="0">
                          <a:solidFill>
                            <a:schemeClr val="tx1"/>
                          </a:solidFill>
                          <a:effectLst/>
                          <a:latin typeface="+mj-lt"/>
                        </a:rPr>
                        <a:t>2</a:t>
                      </a:r>
                      <a:endParaRPr lang="en-GB" sz="2400" b="1" i="0" u="none" strike="noStrike" dirty="0">
                        <a:solidFill>
                          <a:schemeClr val="tx1"/>
                        </a:solidFill>
                        <a:effectLst/>
                        <a:latin typeface="+mj-lt"/>
                      </a:endParaRPr>
                    </a:p>
                  </a:txBody>
                  <a:tcPr marL="14787" marR="14787" marT="7620" marB="0" anchor="ctr"/>
                </a:tc>
                <a:tc>
                  <a:txBody>
                    <a:bodyPr/>
                    <a:lstStyle/>
                    <a:p>
                      <a:pPr algn="ctr" fontAlgn="b"/>
                      <a:r>
                        <a:rPr lang="en-GB" sz="2400" b="1" i="0" u="none" strike="noStrike" dirty="0" smtClean="0">
                          <a:solidFill>
                            <a:schemeClr val="tx1"/>
                          </a:solidFill>
                          <a:effectLst/>
                          <a:latin typeface="+mj-lt"/>
                        </a:rPr>
                        <a:t>Slovakia</a:t>
                      </a:r>
                      <a:endParaRPr lang="en-GB" sz="2400" b="1" i="0" u="none" strike="noStrike" dirty="0">
                        <a:solidFill>
                          <a:schemeClr val="tx1"/>
                        </a:solidFill>
                        <a:effectLst/>
                        <a:latin typeface="+mj-lt"/>
                      </a:endParaRPr>
                    </a:p>
                  </a:txBody>
                  <a:tcPr marL="14787" marR="14787" marT="7620" marB="0" anchor="ctr"/>
                </a:tc>
                <a:tc>
                  <a:txBody>
                    <a:bodyPr/>
                    <a:lstStyle/>
                    <a:p>
                      <a:pPr algn="ctr" fontAlgn="b"/>
                      <a:r>
                        <a:rPr lang="en-GB" sz="2400" b="1" i="0" u="none" strike="noStrike" dirty="0" smtClean="0">
                          <a:solidFill>
                            <a:schemeClr val="tx1"/>
                          </a:solidFill>
                          <a:effectLst/>
                          <a:latin typeface="+mj-lt"/>
                        </a:rPr>
                        <a:t>37</a:t>
                      </a:r>
                      <a:endParaRPr lang="en-GB" sz="2400" b="1" i="0" u="none" strike="noStrike" dirty="0">
                        <a:solidFill>
                          <a:schemeClr val="tx1"/>
                        </a:solidFill>
                        <a:effectLst/>
                        <a:latin typeface="+mj-lt"/>
                      </a:endParaRPr>
                    </a:p>
                  </a:txBody>
                  <a:tcPr marL="14787" marR="14787" marT="7620" marB="0" anchor="ctr"/>
                </a:tc>
              </a:tr>
              <a:tr h="513017">
                <a:tc>
                  <a:txBody>
                    <a:bodyPr/>
                    <a:lstStyle/>
                    <a:p>
                      <a:pPr algn="ctr" fontAlgn="b"/>
                      <a:r>
                        <a:rPr lang="en-GB" sz="2400" b="1" i="0" u="none" strike="noStrike" dirty="0" smtClean="0">
                          <a:solidFill>
                            <a:schemeClr val="tx1"/>
                          </a:solidFill>
                          <a:effectLst/>
                          <a:latin typeface="+mj-lt"/>
                        </a:rPr>
                        <a:t>Estonia</a:t>
                      </a:r>
                      <a:endParaRPr lang="en-GB" sz="2400" b="1" i="0" u="none" strike="noStrike" dirty="0">
                        <a:solidFill>
                          <a:schemeClr val="tx1"/>
                        </a:solidFill>
                        <a:effectLst/>
                        <a:latin typeface="+mj-lt"/>
                      </a:endParaRPr>
                    </a:p>
                  </a:txBody>
                  <a:tcPr marL="14787" marR="14787" marT="7620" marB="0" anchor="ctr"/>
                </a:tc>
                <a:tc>
                  <a:txBody>
                    <a:bodyPr/>
                    <a:lstStyle/>
                    <a:p>
                      <a:pPr algn="ctr" fontAlgn="b"/>
                      <a:r>
                        <a:rPr lang="en-GB" sz="2400" b="1" i="0" u="none" strike="noStrike" dirty="0" smtClean="0">
                          <a:solidFill>
                            <a:schemeClr val="tx1"/>
                          </a:solidFill>
                          <a:effectLst/>
                          <a:latin typeface="+mj-lt"/>
                        </a:rPr>
                        <a:t>13</a:t>
                      </a:r>
                      <a:endParaRPr lang="en-GB" sz="2400" b="1" i="0" u="none" strike="noStrike" dirty="0">
                        <a:solidFill>
                          <a:schemeClr val="tx1"/>
                        </a:solidFill>
                        <a:effectLst/>
                        <a:latin typeface="+mj-lt"/>
                      </a:endParaRPr>
                    </a:p>
                  </a:txBody>
                  <a:tcPr marL="14787" marR="14787" marT="7620" marB="0" anchor="ctr"/>
                </a:tc>
                <a:tc>
                  <a:txBody>
                    <a:bodyPr/>
                    <a:lstStyle/>
                    <a:p>
                      <a:pPr algn="ctr" fontAlgn="b"/>
                      <a:r>
                        <a:rPr lang="en-GB" sz="2400" b="1" i="0" u="none" strike="noStrike" dirty="0" smtClean="0">
                          <a:solidFill>
                            <a:schemeClr val="tx1"/>
                          </a:solidFill>
                          <a:effectLst/>
                          <a:latin typeface="+mj-lt"/>
                        </a:rPr>
                        <a:t>Slovenia</a:t>
                      </a:r>
                      <a:endParaRPr lang="en-GB" sz="2400" b="1" i="0" u="none" strike="noStrike" dirty="0">
                        <a:solidFill>
                          <a:schemeClr val="tx1"/>
                        </a:solidFill>
                        <a:effectLst/>
                        <a:latin typeface="+mj-lt"/>
                      </a:endParaRPr>
                    </a:p>
                  </a:txBody>
                  <a:tcPr marL="14787" marR="14787" marT="7620" marB="0" anchor="ctr"/>
                </a:tc>
                <a:tc>
                  <a:txBody>
                    <a:bodyPr/>
                    <a:lstStyle/>
                    <a:p>
                      <a:pPr algn="ctr" fontAlgn="b"/>
                      <a:r>
                        <a:rPr lang="en-GB" sz="2400" b="1" i="0" u="none" strike="noStrike" dirty="0" smtClean="0">
                          <a:solidFill>
                            <a:schemeClr val="tx1"/>
                          </a:solidFill>
                          <a:effectLst/>
                          <a:latin typeface="+mj-lt"/>
                        </a:rPr>
                        <a:t>9</a:t>
                      </a:r>
                      <a:endParaRPr lang="en-GB" sz="2400" b="1" i="0" u="none" strike="noStrike" dirty="0">
                        <a:solidFill>
                          <a:schemeClr val="tx1"/>
                        </a:solidFill>
                        <a:effectLst/>
                        <a:latin typeface="+mj-lt"/>
                      </a:endParaRPr>
                    </a:p>
                  </a:txBody>
                  <a:tcPr marL="14787" marR="14787" marT="7620" marB="0" anchor="ctr"/>
                </a:tc>
              </a:tr>
              <a:tr h="513017">
                <a:tc>
                  <a:txBody>
                    <a:bodyPr/>
                    <a:lstStyle/>
                    <a:p>
                      <a:pPr algn="ctr" fontAlgn="b"/>
                      <a:r>
                        <a:rPr lang="en-GB" sz="2400" b="1" i="0" u="none" strike="noStrike" dirty="0" smtClean="0">
                          <a:solidFill>
                            <a:schemeClr val="tx1"/>
                          </a:solidFill>
                          <a:effectLst/>
                          <a:latin typeface="+mj-lt"/>
                        </a:rPr>
                        <a:t>Hungary</a:t>
                      </a:r>
                      <a:endParaRPr lang="en-GB" sz="2400" b="1" i="0" u="none" strike="noStrike" dirty="0">
                        <a:solidFill>
                          <a:schemeClr val="tx1"/>
                        </a:solidFill>
                        <a:effectLst/>
                        <a:latin typeface="+mj-lt"/>
                      </a:endParaRPr>
                    </a:p>
                  </a:txBody>
                  <a:tcPr marL="14787" marR="14787" marT="7620" marB="0" anchor="ctr"/>
                </a:tc>
                <a:tc>
                  <a:txBody>
                    <a:bodyPr/>
                    <a:lstStyle/>
                    <a:p>
                      <a:pPr algn="ctr" fontAlgn="b"/>
                      <a:r>
                        <a:rPr lang="en-GB" sz="2400" b="1" i="0" u="none" strike="noStrike" dirty="0" smtClean="0">
                          <a:solidFill>
                            <a:schemeClr val="tx1"/>
                          </a:solidFill>
                          <a:effectLst/>
                          <a:latin typeface="+mj-lt"/>
                        </a:rPr>
                        <a:t>21</a:t>
                      </a:r>
                      <a:endParaRPr lang="en-GB" sz="2400" b="1" i="0" u="none" strike="noStrike" dirty="0">
                        <a:solidFill>
                          <a:schemeClr val="tx1"/>
                        </a:solidFill>
                        <a:effectLst/>
                        <a:latin typeface="+mj-lt"/>
                      </a:endParaRPr>
                    </a:p>
                  </a:txBody>
                  <a:tcPr marL="14787" marR="14787" marT="7620" marB="0" anchor="ctr"/>
                </a:tc>
                <a:tc>
                  <a:txBody>
                    <a:bodyPr/>
                    <a:lstStyle/>
                    <a:p>
                      <a:pPr algn="ctr" fontAlgn="b"/>
                      <a:r>
                        <a:rPr lang="en-GB" sz="2400" b="1" i="0" u="none" strike="noStrike" dirty="0" smtClean="0">
                          <a:solidFill>
                            <a:schemeClr val="tx1"/>
                          </a:solidFill>
                          <a:effectLst/>
                          <a:latin typeface="+mj-lt"/>
                        </a:rPr>
                        <a:t>Cyprus</a:t>
                      </a:r>
                      <a:endParaRPr lang="en-GB" sz="2400" b="1" i="0" u="none" strike="noStrike" dirty="0">
                        <a:solidFill>
                          <a:schemeClr val="tx1"/>
                        </a:solidFill>
                        <a:effectLst/>
                        <a:latin typeface="+mj-lt"/>
                      </a:endParaRPr>
                    </a:p>
                  </a:txBody>
                  <a:tcPr marL="14787" marR="14787" marT="7620" marB="0" anchor="ctr"/>
                </a:tc>
                <a:tc>
                  <a:txBody>
                    <a:bodyPr/>
                    <a:lstStyle/>
                    <a:p>
                      <a:pPr algn="ctr" fontAlgn="b"/>
                      <a:r>
                        <a:rPr lang="en-GB" sz="2400" b="1" i="0" u="none" strike="noStrike" dirty="0" smtClean="0">
                          <a:solidFill>
                            <a:schemeClr val="tx1"/>
                          </a:solidFill>
                          <a:effectLst/>
                          <a:latin typeface="+mj-lt"/>
                        </a:rPr>
                        <a:t>23</a:t>
                      </a:r>
                      <a:endParaRPr lang="en-GB" sz="2400" b="1" i="0" u="none" strike="noStrike" dirty="0">
                        <a:solidFill>
                          <a:schemeClr val="tx1"/>
                        </a:solidFill>
                        <a:effectLst/>
                        <a:latin typeface="+mj-lt"/>
                      </a:endParaRPr>
                    </a:p>
                  </a:txBody>
                  <a:tcPr marL="14787" marR="14787" marT="7620" marB="0" anchor="ctr"/>
                </a:tc>
              </a:tr>
              <a:tr h="513017">
                <a:tc>
                  <a:txBody>
                    <a:bodyPr/>
                    <a:lstStyle/>
                    <a:p>
                      <a:pPr algn="ctr" fontAlgn="b"/>
                      <a:r>
                        <a:rPr lang="en-GB" sz="2400" b="1" i="0" u="none" strike="noStrike" dirty="0" smtClean="0">
                          <a:solidFill>
                            <a:schemeClr val="tx1"/>
                          </a:solidFill>
                          <a:effectLst/>
                          <a:latin typeface="+mj-lt"/>
                        </a:rPr>
                        <a:t>Latvia</a:t>
                      </a:r>
                      <a:endParaRPr lang="en-GB" sz="2400" b="1" i="0" u="none" strike="noStrike" dirty="0">
                        <a:solidFill>
                          <a:schemeClr val="tx1"/>
                        </a:solidFill>
                        <a:effectLst/>
                        <a:latin typeface="+mj-lt"/>
                      </a:endParaRPr>
                    </a:p>
                  </a:txBody>
                  <a:tcPr marL="14787" marR="14787" marT="7620" marB="0" anchor="ctr"/>
                </a:tc>
                <a:tc>
                  <a:txBody>
                    <a:bodyPr/>
                    <a:lstStyle/>
                    <a:p>
                      <a:pPr algn="ctr" fontAlgn="b"/>
                      <a:r>
                        <a:rPr lang="en-GB" sz="2400" b="1" i="0" u="none" strike="noStrike" dirty="0" smtClean="0">
                          <a:solidFill>
                            <a:schemeClr val="tx1"/>
                          </a:solidFill>
                          <a:effectLst/>
                          <a:latin typeface="+mj-lt"/>
                        </a:rPr>
                        <a:t>46</a:t>
                      </a:r>
                      <a:endParaRPr lang="en-GB" sz="2400" b="1" i="0" u="none" strike="noStrike" dirty="0">
                        <a:solidFill>
                          <a:schemeClr val="tx1"/>
                        </a:solidFill>
                        <a:effectLst/>
                        <a:latin typeface="+mj-lt"/>
                      </a:endParaRPr>
                    </a:p>
                  </a:txBody>
                  <a:tcPr marL="14787" marR="14787" marT="7620" marB="0" anchor="ctr"/>
                </a:tc>
                <a:tc>
                  <a:txBody>
                    <a:bodyPr/>
                    <a:lstStyle/>
                    <a:p>
                      <a:pPr algn="ctr" fontAlgn="b"/>
                      <a:r>
                        <a:rPr lang="en-GB" sz="2400" b="1" i="0" u="none" strike="noStrike" dirty="0" smtClean="0">
                          <a:solidFill>
                            <a:schemeClr val="tx1"/>
                          </a:solidFill>
                          <a:effectLst/>
                          <a:latin typeface="+mj-lt"/>
                        </a:rPr>
                        <a:t>Bulgaria</a:t>
                      </a:r>
                      <a:endParaRPr lang="en-GB" sz="2400" b="1" i="0" u="none" strike="noStrike" dirty="0">
                        <a:solidFill>
                          <a:schemeClr val="tx1"/>
                        </a:solidFill>
                        <a:effectLst/>
                        <a:latin typeface="+mj-lt"/>
                      </a:endParaRPr>
                    </a:p>
                  </a:txBody>
                  <a:tcPr marL="14787" marR="14787" marT="7620" marB="0" anchor="ctr"/>
                </a:tc>
                <a:tc>
                  <a:txBody>
                    <a:bodyPr/>
                    <a:lstStyle/>
                    <a:p>
                      <a:pPr algn="ctr" fontAlgn="b"/>
                      <a:r>
                        <a:rPr lang="en-GB" sz="2400" b="1" i="0" u="none" strike="noStrike" dirty="0" smtClean="0">
                          <a:solidFill>
                            <a:schemeClr val="tx1"/>
                          </a:solidFill>
                          <a:effectLst/>
                          <a:latin typeface="+mj-lt"/>
                        </a:rPr>
                        <a:t>26</a:t>
                      </a:r>
                      <a:endParaRPr lang="en-GB" sz="2400" b="1" i="0" u="none" strike="noStrike" dirty="0">
                        <a:solidFill>
                          <a:schemeClr val="tx1"/>
                        </a:solidFill>
                        <a:effectLst/>
                        <a:latin typeface="+mj-lt"/>
                      </a:endParaRPr>
                    </a:p>
                  </a:txBody>
                  <a:tcPr marL="14787" marR="14787" marT="7620" marB="0" anchor="ctr"/>
                </a:tc>
              </a:tr>
              <a:tr h="513017">
                <a:tc>
                  <a:txBody>
                    <a:bodyPr/>
                    <a:lstStyle/>
                    <a:p>
                      <a:pPr algn="ctr" fontAlgn="b"/>
                      <a:r>
                        <a:rPr lang="en-GB" sz="2400" b="1" i="0" u="none" strike="noStrike" dirty="0" smtClean="0">
                          <a:solidFill>
                            <a:schemeClr val="tx1"/>
                          </a:solidFill>
                          <a:effectLst/>
                          <a:latin typeface="+mj-lt"/>
                        </a:rPr>
                        <a:t>Lithuania</a:t>
                      </a:r>
                      <a:endParaRPr lang="en-GB" sz="2400" b="1" i="0" u="none" strike="noStrike" dirty="0">
                        <a:solidFill>
                          <a:schemeClr val="tx1"/>
                        </a:solidFill>
                        <a:effectLst/>
                        <a:latin typeface="+mj-lt"/>
                      </a:endParaRPr>
                    </a:p>
                  </a:txBody>
                  <a:tcPr marL="14787" marR="14787" marT="7620" marB="0" anchor="ctr"/>
                </a:tc>
                <a:tc>
                  <a:txBody>
                    <a:bodyPr/>
                    <a:lstStyle/>
                    <a:p>
                      <a:pPr algn="ctr" fontAlgn="b"/>
                      <a:r>
                        <a:rPr lang="en-GB" sz="2400" b="1" i="0" u="none" strike="noStrike" dirty="0" smtClean="0">
                          <a:solidFill>
                            <a:schemeClr val="tx1"/>
                          </a:solidFill>
                          <a:effectLst/>
                          <a:latin typeface="+mj-lt"/>
                        </a:rPr>
                        <a:t>14</a:t>
                      </a:r>
                      <a:endParaRPr lang="en-GB" sz="2400" b="1" i="0" u="none" strike="noStrike" dirty="0">
                        <a:solidFill>
                          <a:schemeClr val="tx1"/>
                        </a:solidFill>
                        <a:effectLst/>
                        <a:latin typeface="+mj-lt"/>
                      </a:endParaRPr>
                    </a:p>
                  </a:txBody>
                  <a:tcPr marL="14787" marR="14787" marT="7620" marB="0" anchor="ctr"/>
                </a:tc>
                <a:tc>
                  <a:txBody>
                    <a:bodyPr/>
                    <a:lstStyle/>
                    <a:p>
                      <a:pPr algn="ctr" fontAlgn="b"/>
                      <a:r>
                        <a:rPr lang="en-GB" sz="2400" b="1" i="0" u="none" strike="noStrike" dirty="0" smtClean="0">
                          <a:solidFill>
                            <a:schemeClr val="tx1"/>
                          </a:solidFill>
                          <a:effectLst/>
                          <a:latin typeface="+mj-lt"/>
                        </a:rPr>
                        <a:t>Croatia</a:t>
                      </a:r>
                      <a:endParaRPr lang="en-GB" sz="2400" b="1" i="0" u="none" strike="noStrike" dirty="0">
                        <a:solidFill>
                          <a:schemeClr val="tx1"/>
                        </a:solidFill>
                        <a:effectLst/>
                        <a:latin typeface="+mj-lt"/>
                      </a:endParaRPr>
                    </a:p>
                  </a:txBody>
                  <a:tcPr marL="14787" marR="14787" marT="7620" marB="0" anchor="ctr"/>
                </a:tc>
                <a:tc>
                  <a:txBody>
                    <a:bodyPr/>
                    <a:lstStyle/>
                    <a:p>
                      <a:pPr algn="ctr" fontAlgn="b"/>
                      <a:r>
                        <a:rPr lang="en-GB" sz="2400" b="1" i="0" u="none" strike="noStrike" dirty="0" smtClean="0">
                          <a:solidFill>
                            <a:schemeClr val="tx1"/>
                          </a:solidFill>
                          <a:effectLst/>
                          <a:latin typeface="+mj-lt"/>
                        </a:rPr>
                        <a:t>14</a:t>
                      </a:r>
                      <a:endParaRPr lang="en-GB" sz="2400" b="1" i="0" u="none" strike="noStrike" dirty="0">
                        <a:solidFill>
                          <a:schemeClr val="tx1"/>
                        </a:solidFill>
                        <a:effectLst/>
                        <a:latin typeface="+mj-lt"/>
                      </a:endParaRPr>
                    </a:p>
                  </a:txBody>
                  <a:tcPr marL="14787" marR="14787" marT="7620" marB="0" anchor="ctr"/>
                </a:tc>
              </a:tr>
              <a:tr h="513017">
                <a:tc>
                  <a:txBody>
                    <a:bodyPr/>
                    <a:lstStyle/>
                    <a:p>
                      <a:pPr algn="ctr" fontAlgn="b"/>
                      <a:r>
                        <a:rPr lang="en-GB" sz="2400" b="1" i="0" u="none" strike="noStrike" dirty="0" smtClean="0">
                          <a:solidFill>
                            <a:schemeClr val="tx1"/>
                          </a:solidFill>
                          <a:effectLst/>
                          <a:latin typeface="+mj-lt"/>
                        </a:rPr>
                        <a:t>Malta</a:t>
                      </a:r>
                      <a:endParaRPr lang="en-GB" sz="2400" b="1" i="0" u="none" strike="noStrike" dirty="0">
                        <a:solidFill>
                          <a:schemeClr val="tx1"/>
                        </a:solidFill>
                        <a:effectLst/>
                        <a:latin typeface="+mj-lt"/>
                      </a:endParaRPr>
                    </a:p>
                  </a:txBody>
                  <a:tcPr marL="14787" marR="14787" marT="7620" marB="0" anchor="ctr"/>
                </a:tc>
                <a:tc>
                  <a:txBody>
                    <a:bodyPr/>
                    <a:lstStyle/>
                    <a:p>
                      <a:pPr algn="ctr" fontAlgn="b"/>
                      <a:r>
                        <a:rPr lang="en-GB" sz="2400" b="1" i="0" u="none" strike="noStrike" dirty="0" smtClean="0">
                          <a:solidFill>
                            <a:schemeClr val="tx1"/>
                          </a:solidFill>
                          <a:effectLst/>
                          <a:latin typeface="+mj-lt"/>
                        </a:rPr>
                        <a:t>7</a:t>
                      </a:r>
                      <a:endParaRPr lang="en-GB" sz="2400" b="1" i="0" u="none" strike="noStrike" dirty="0">
                        <a:solidFill>
                          <a:schemeClr val="tx1"/>
                        </a:solidFill>
                        <a:effectLst/>
                        <a:latin typeface="+mj-lt"/>
                      </a:endParaRPr>
                    </a:p>
                  </a:txBody>
                  <a:tcPr marL="14787" marR="14787" marT="7620" marB="0" anchor="ctr"/>
                </a:tc>
                <a:tc>
                  <a:txBody>
                    <a:bodyPr/>
                    <a:lstStyle/>
                    <a:p>
                      <a:pPr algn="ctr" fontAlgn="b"/>
                      <a:r>
                        <a:rPr lang="en-GB" sz="2400" b="1" i="0" u="none" strike="noStrike" dirty="0" smtClean="0">
                          <a:solidFill>
                            <a:schemeClr val="tx1"/>
                          </a:solidFill>
                          <a:effectLst/>
                          <a:latin typeface="+mj-lt"/>
                        </a:rPr>
                        <a:t>Serbia</a:t>
                      </a:r>
                      <a:endParaRPr lang="en-GB" sz="2400" b="1" i="0" u="none" strike="noStrike" dirty="0">
                        <a:solidFill>
                          <a:schemeClr val="tx1"/>
                        </a:solidFill>
                        <a:effectLst/>
                        <a:latin typeface="+mj-lt"/>
                      </a:endParaRPr>
                    </a:p>
                  </a:txBody>
                  <a:tcPr marL="14787" marR="14787" marT="7620" marB="0" anchor="ctr"/>
                </a:tc>
                <a:tc>
                  <a:txBody>
                    <a:bodyPr/>
                    <a:lstStyle/>
                    <a:p>
                      <a:pPr algn="ctr" fontAlgn="b"/>
                      <a:r>
                        <a:rPr lang="en-GB" sz="2400" b="1" i="0" u="none" strike="noStrike" dirty="0" smtClean="0">
                          <a:solidFill>
                            <a:schemeClr val="tx1"/>
                          </a:solidFill>
                          <a:effectLst/>
                          <a:latin typeface="+mj-lt"/>
                        </a:rPr>
                        <a:t>2</a:t>
                      </a:r>
                      <a:endParaRPr lang="en-GB" sz="2400" b="1" i="0" u="none" strike="noStrike" dirty="0">
                        <a:solidFill>
                          <a:schemeClr val="tx1"/>
                        </a:solidFill>
                        <a:effectLst/>
                        <a:latin typeface="+mj-lt"/>
                      </a:endParaRPr>
                    </a:p>
                  </a:txBody>
                  <a:tcPr marL="14787" marR="14787" marT="7620" marB="0" anchor="ctr"/>
                </a:tc>
              </a:tr>
              <a:tr h="513017">
                <a:tc>
                  <a:txBody>
                    <a:bodyPr/>
                    <a:lstStyle/>
                    <a:p>
                      <a:pPr algn="ctr" fontAlgn="b"/>
                      <a:r>
                        <a:rPr lang="en-GB" sz="2400" b="1" i="0" u="none" strike="noStrike" dirty="0" smtClean="0">
                          <a:solidFill>
                            <a:schemeClr val="tx1"/>
                          </a:solidFill>
                          <a:effectLst/>
                          <a:latin typeface="+mj-lt"/>
                        </a:rPr>
                        <a:t>Poland</a:t>
                      </a:r>
                      <a:endParaRPr lang="en-GB" sz="2400" b="1" i="0" u="none" strike="noStrike" dirty="0">
                        <a:solidFill>
                          <a:schemeClr val="tx1"/>
                        </a:solidFill>
                        <a:effectLst/>
                        <a:latin typeface="+mj-lt"/>
                      </a:endParaRPr>
                    </a:p>
                  </a:txBody>
                  <a:tcPr marL="14787" marR="14787" marT="7620" marB="0" anchor="ctr"/>
                </a:tc>
                <a:tc>
                  <a:txBody>
                    <a:bodyPr/>
                    <a:lstStyle/>
                    <a:p>
                      <a:pPr algn="ctr" fontAlgn="b"/>
                      <a:r>
                        <a:rPr lang="en-GB" sz="2400" b="1" i="0" u="none" strike="noStrike" dirty="0" smtClean="0">
                          <a:solidFill>
                            <a:schemeClr val="tx1"/>
                          </a:solidFill>
                          <a:effectLst/>
                          <a:latin typeface="+mj-lt"/>
                        </a:rPr>
                        <a:t>3</a:t>
                      </a:r>
                      <a:endParaRPr lang="en-GB" sz="2400" b="1" i="0" u="none" strike="noStrike" dirty="0">
                        <a:solidFill>
                          <a:schemeClr val="tx1"/>
                        </a:solidFill>
                        <a:effectLst/>
                        <a:latin typeface="+mj-lt"/>
                      </a:endParaRPr>
                    </a:p>
                  </a:txBody>
                  <a:tcPr marL="14787" marR="14787" marT="7620" marB="0" anchor="ctr"/>
                </a:tc>
                <a:tc>
                  <a:txBody>
                    <a:bodyPr/>
                    <a:lstStyle/>
                    <a:p>
                      <a:pPr algn="ctr" fontAlgn="b"/>
                      <a:r>
                        <a:rPr lang="en-GB" sz="2400" b="1" i="0" u="none" strike="noStrike" dirty="0" smtClean="0">
                          <a:solidFill>
                            <a:schemeClr val="tx1"/>
                          </a:solidFill>
                          <a:effectLst/>
                          <a:latin typeface="+mj-lt"/>
                        </a:rPr>
                        <a:t>Macedonia</a:t>
                      </a:r>
                      <a:endParaRPr lang="en-GB" sz="2400" b="1" i="0" u="none" strike="noStrike" dirty="0">
                        <a:solidFill>
                          <a:schemeClr val="tx1"/>
                        </a:solidFill>
                        <a:effectLst/>
                        <a:latin typeface="+mj-lt"/>
                      </a:endParaRPr>
                    </a:p>
                  </a:txBody>
                  <a:tcPr marL="14787" marR="14787" marT="7620" marB="0" anchor="ctr"/>
                </a:tc>
                <a:tc>
                  <a:txBody>
                    <a:bodyPr/>
                    <a:lstStyle/>
                    <a:p>
                      <a:pPr algn="ctr" fontAlgn="b"/>
                      <a:r>
                        <a:rPr lang="en-GB" sz="2400" b="1" i="0" u="none" strike="noStrike" dirty="0" smtClean="0">
                          <a:solidFill>
                            <a:schemeClr val="tx1"/>
                          </a:solidFill>
                          <a:effectLst/>
                          <a:latin typeface="+mj-lt"/>
                        </a:rPr>
                        <a:t>53</a:t>
                      </a:r>
                      <a:endParaRPr lang="en-GB" sz="2400" b="1" i="0" u="none" strike="noStrike" dirty="0">
                        <a:solidFill>
                          <a:schemeClr val="tx1"/>
                        </a:solidFill>
                        <a:effectLst/>
                        <a:latin typeface="+mj-lt"/>
                      </a:endParaRPr>
                    </a:p>
                  </a:txBody>
                  <a:tcPr marL="14787" marR="14787" marT="7620" marB="0" anchor="ctr"/>
                </a:tc>
              </a:tr>
              <a:tr h="513017">
                <a:tc>
                  <a:txBody>
                    <a:bodyPr/>
                    <a:lstStyle/>
                    <a:p>
                      <a:pPr algn="ctr" fontAlgn="b"/>
                      <a:r>
                        <a:rPr lang="en-GB" sz="2400" b="1" i="0" u="none" strike="noStrike" dirty="0" smtClean="0">
                          <a:solidFill>
                            <a:schemeClr val="tx1"/>
                          </a:solidFill>
                          <a:effectLst/>
                          <a:latin typeface="+mj-lt"/>
                        </a:rPr>
                        <a:t>Romania</a:t>
                      </a:r>
                      <a:endParaRPr lang="en-GB" sz="2400" b="1" i="0" u="none" strike="noStrike" dirty="0">
                        <a:solidFill>
                          <a:schemeClr val="tx1"/>
                        </a:solidFill>
                        <a:effectLst/>
                        <a:latin typeface="+mj-lt"/>
                      </a:endParaRPr>
                    </a:p>
                  </a:txBody>
                  <a:tcPr marL="14787" marR="14787" marT="7620" marB="0" anchor="ctr"/>
                </a:tc>
                <a:tc>
                  <a:txBody>
                    <a:bodyPr/>
                    <a:lstStyle/>
                    <a:p>
                      <a:pPr algn="ctr" fontAlgn="b"/>
                      <a:r>
                        <a:rPr lang="en-GB" sz="2400" b="1" i="0" u="none" strike="noStrike" dirty="0" smtClean="0">
                          <a:solidFill>
                            <a:schemeClr val="tx1"/>
                          </a:solidFill>
                          <a:effectLst/>
                          <a:latin typeface="+mj-lt"/>
                        </a:rPr>
                        <a:t>16</a:t>
                      </a:r>
                      <a:endParaRPr lang="en-GB" sz="2400" b="1" i="0" u="none" strike="noStrike" dirty="0">
                        <a:solidFill>
                          <a:schemeClr val="tx1"/>
                        </a:solidFill>
                        <a:effectLst/>
                        <a:latin typeface="+mj-lt"/>
                      </a:endParaRPr>
                    </a:p>
                  </a:txBody>
                  <a:tcPr marL="14787" marR="14787" marT="7620" marB="0" anchor="ctr"/>
                </a:tc>
                <a:tc>
                  <a:txBody>
                    <a:bodyPr/>
                    <a:lstStyle/>
                    <a:p>
                      <a:pPr algn="ctr" fontAlgn="b"/>
                      <a:endParaRPr lang="en-GB" sz="2400" b="1" i="0" u="none" strike="noStrike" dirty="0">
                        <a:solidFill>
                          <a:schemeClr val="tx1"/>
                        </a:solidFill>
                        <a:effectLst/>
                        <a:latin typeface="+mj-lt"/>
                      </a:endParaRPr>
                    </a:p>
                  </a:txBody>
                  <a:tcPr marL="14787" marR="14787" marT="7620" marB="0" anchor="ctr">
                    <a:noFill/>
                  </a:tcPr>
                </a:tc>
                <a:tc>
                  <a:txBody>
                    <a:bodyPr/>
                    <a:lstStyle/>
                    <a:p>
                      <a:pPr algn="ctr" fontAlgn="b"/>
                      <a:endParaRPr lang="en-GB" sz="2400" b="1" i="0" u="none" strike="noStrike" dirty="0">
                        <a:solidFill>
                          <a:schemeClr val="tx1"/>
                        </a:solidFill>
                        <a:effectLst/>
                        <a:latin typeface="+mj-lt"/>
                      </a:endParaRPr>
                    </a:p>
                  </a:txBody>
                  <a:tcPr marL="14787" marR="14787" marT="7620" marB="0" anchor="ctr">
                    <a:noFill/>
                  </a:tcPr>
                </a:tc>
              </a:tr>
            </a:tbl>
          </a:graphicData>
        </a:graphic>
      </p:graphicFrame>
    </p:spTree>
    <p:extLst>
      <p:ext uri="{BB962C8B-B14F-4D97-AF65-F5344CB8AC3E}">
        <p14:creationId xmlns:p14="http://schemas.microsoft.com/office/powerpoint/2010/main" val="10068726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p:cNvSpPr>
            <a:spLocks noGrp="1"/>
          </p:cNvSpPr>
          <p:nvPr>
            <p:ph type="title" idx="4294967295"/>
          </p:nvPr>
        </p:nvSpPr>
        <p:spPr>
          <a:xfrm>
            <a:off x="323850" y="2619375"/>
            <a:ext cx="8496300" cy="1619250"/>
          </a:xfrm>
        </p:spPr>
        <p:txBody>
          <a:bodyPr/>
          <a:lstStyle/>
          <a:p>
            <a:pPr algn="ctr"/>
            <a:r>
              <a:rPr lang="en-GB" sz="2400" dirty="0">
                <a:solidFill>
                  <a:srgbClr val="56A1E0"/>
                </a:solidFill>
              </a:rPr>
              <a:t>The results show that </a:t>
            </a:r>
            <a:r>
              <a:rPr lang="en-GB" sz="3600" dirty="0">
                <a:solidFill>
                  <a:srgbClr val="F16D9A"/>
                </a:solidFill>
              </a:rPr>
              <a:t>access to quality healthcare </a:t>
            </a:r>
            <a:r>
              <a:rPr lang="en-GB" sz="2400" dirty="0"/>
              <a:t>is a</a:t>
            </a:r>
            <a:r>
              <a:rPr lang="en-GB" sz="3600" dirty="0">
                <a:solidFill>
                  <a:srgbClr val="F16D9A"/>
                </a:solidFill>
              </a:rPr>
              <a:t> big </a:t>
            </a:r>
            <a:r>
              <a:rPr lang="en-GB" sz="3600" dirty="0" smtClean="0">
                <a:solidFill>
                  <a:srgbClr val="F16D9A"/>
                </a:solidFill>
              </a:rPr>
              <a:t>problem</a:t>
            </a:r>
            <a:endParaRPr lang="en-GB" sz="2800" dirty="0">
              <a:solidFill>
                <a:schemeClr val="accent6"/>
              </a:solidFill>
            </a:endParaRPr>
          </a:p>
        </p:txBody>
      </p:sp>
    </p:spTree>
    <p:extLst>
      <p:ext uri="{BB962C8B-B14F-4D97-AF65-F5344CB8AC3E}">
        <p14:creationId xmlns:p14="http://schemas.microsoft.com/office/powerpoint/2010/main" val="24743947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hlinkClick r:id="" action="ppaction://noaction"/>
          </p:cNvPr>
          <p:cNvSpPr txBox="1"/>
          <p:nvPr/>
        </p:nvSpPr>
        <p:spPr>
          <a:xfrm>
            <a:off x="542925" y="2024050"/>
            <a:ext cx="8064500" cy="1016817"/>
          </a:xfrm>
          <a:prstGeom prst="rect">
            <a:avLst/>
          </a:prstGeom>
          <a:solidFill>
            <a:schemeClr val="accent2"/>
          </a:solidFill>
        </p:spPr>
        <p:txBody>
          <a:bodyPr wrap="square" rtlCol="0" anchor="ctr">
            <a:noAutofit/>
          </a:bodyPr>
          <a:lstStyle/>
          <a:p>
            <a:pPr algn="ctr"/>
            <a:r>
              <a:rPr lang="en-GB" sz="2800" dirty="0" smtClean="0">
                <a:solidFill>
                  <a:schemeClr val="bg1"/>
                </a:solidFill>
                <a:latin typeface="Arial"/>
                <a:cs typeface="Arial"/>
              </a:rPr>
              <a:t>Access to screening and prevention policies</a:t>
            </a:r>
            <a:endParaRPr lang="en-GB" sz="2800" dirty="0">
              <a:solidFill>
                <a:schemeClr val="bg1"/>
              </a:solidFill>
              <a:latin typeface="Arial"/>
              <a:cs typeface="Arial"/>
            </a:endParaRPr>
          </a:p>
        </p:txBody>
      </p:sp>
      <p:sp>
        <p:nvSpPr>
          <p:cNvPr id="8" name="TextBox 7">
            <a:hlinkClick r:id="" action="ppaction://noaction"/>
          </p:cNvPr>
          <p:cNvSpPr txBox="1"/>
          <p:nvPr/>
        </p:nvSpPr>
        <p:spPr>
          <a:xfrm>
            <a:off x="542925" y="523694"/>
            <a:ext cx="8064500" cy="1016817"/>
          </a:xfrm>
          <a:prstGeom prst="rect">
            <a:avLst/>
          </a:prstGeom>
          <a:solidFill>
            <a:schemeClr val="tx1"/>
          </a:solidFill>
          <a:ln>
            <a:solidFill>
              <a:schemeClr val="accent4"/>
            </a:solidFill>
          </a:ln>
        </p:spPr>
        <p:txBody>
          <a:bodyPr wrap="square" rtlCol="0" anchor="ctr">
            <a:noAutofit/>
          </a:bodyPr>
          <a:lstStyle/>
          <a:p>
            <a:pPr algn="ctr"/>
            <a:r>
              <a:rPr lang="en-US" sz="2800" dirty="0">
                <a:solidFill>
                  <a:schemeClr val="bg1"/>
                </a:solidFill>
                <a:latin typeface="Arial"/>
                <a:cs typeface="Arial"/>
              </a:rPr>
              <a:t>Waiting times for </a:t>
            </a:r>
            <a:r>
              <a:rPr lang="en-GB" sz="2800" dirty="0" smtClean="0">
                <a:solidFill>
                  <a:schemeClr val="bg2"/>
                </a:solidFill>
              </a:rPr>
              <a:t>products </a:t>
            </a:r>
            <a:r>
              <a:rPr lang="en-GB" sz="2800" dirty="0">
                <a:solidFill>
                  <a:schemeClr val="bg2"/>
                </a:solidFill>
              </a:rPr>
              <a:t>and </a:t>
            </a:r>
            <a:r>
              <a:rPr lang="en-GB" sz="2800" dirty="0" smtClean="0">
                <a:solidFill>
                  <a:schemeClr val="bg2"/>
                </a:solidFill>
              </a:rPr>
              <a:t>services</a:t>
            </a:r>
            <a:endParaRPr lang="en-US" sz="2800" dirty="0">
              <a:solidFill>
                <a:schemeClr val="bg1"/>
              </a:solidFill>
              <a:latin typeface="Arial"/>
              <a:cs typeface="Arial"/>
            </a:endParaRPr>
          </a:p>
        </p:txBody>
      </p:sp>
      <p:sp>
        <p:nvSpPr>
          <p:cNvPr id="9" name="TextBox 8">
            <a:hlinkClick r:id="" action="ppaction://noaction"/>
          </p:cNvPr>
          <p:cNvSpPr txBox="1"/>
          <p:nvPr/>
        </p:nvSpPr>
        <p:spPr>
          <a:xfrm>
            <a:off x="542925" y="3524406"/>
            <a:ext cx="8064500" cy="1016817"/>
          </a:xfrm>
          <a:prstGeom prst="rect">
            <a:avLst/>
          </a:prstGeom>
          <a:solidFill>
            <a:schemeClr val="accent4"/>
          </a:solidFill>
          <a:ln>
            <a:noFill/>
          </a:ln>
        </p:spPr>
        <p:txBody>
          <a:bodyPr wrap="square" rtlCol="0" anchor="ctr">
            <a:noAutofit/>
          </a:bodyPr>
          <a:lstStyle/>
          <a:p>
            <a:pPr marL="0" lvl="1" algn="ctr"/>
            <a:r>
              <a:rPr lang="en-GB" sz="2800" dirty="0">
                <a:solidFill>
                  <a:schemeClr val="bg2"/>
                </a:solidFill>
              </a:rPr>
              <a:t>Availability of </a:t>
            </a:r>
            <a:r>
              <a:rPr lang="en-GB" sz="2800" dirty="0" smtClean="0">
                <a:solidFill>
                  <a:schemeClr val="bg2"/>
                </a:solidFill>
              </a:rPr>
              <a:t>products and services - at </a:t>
            </a:r>
            <a:r>
              <a:rPr lang="en-GB" sz="2800" dirty="0">
                <a:solidFill>
                  <a:schemeClr val="bg2"/>
                </a:solidFill>
              </a:rPr>
              <a:t>home and </a:t>
            </a:r>
            <a:r>
              <a:rPr lang="en-GB" sz="2800" dirty="0" smtClean="0">
                <a:solidFill>
                  <a:schemeClr val="bg2"/>
                </a:solidFill>
              </a:rPr>
              <a:t>abroad</a:t>
            </a:r>
            <a:endParaRPr lang="en-GB" sz="2800" dirty="0">
              <a:solidFill>
                <a:schemeClr val="bg2"/>
              </a:solidFill>
            </a:endParaRPr>
          </a:p>
        </p:txBody>
      </p:sp>
      <p:sp>
        <p:nvSpPr>
          <p:cNvPr id="10" name="TextBox 9">
            <a:hlinkClick r:id="" action="ppaction://noaction"/>
          </p:cNvPr>
          <p:cNvSpPr txBox="1"/>
          <p:nvPr/>
        </p:nvSpPr>
        <p:spPr>
          <a:xfrm>
            <a:off x="542925" y="5024762"/>
            <a:ext cx="8064500" cy="1016817"/>
          </a:xfrm>
          <a:prstGeom prst="rect">
            <a:avLst/>
          </a:prstGeom>
          <a:solidFill>
            <a:schemeClr val="accent6"/>
          </a:solidFill>
          <a:ln>
            <a:noFill/>
          </a:ln>
        </p:spPr>
        <p:txBody>
          <a:bodyPr wrap="square" rtlCol="0" anchor="ctr">
            <a:noAutofit/>
          </a:bodyPr>
          <a:lstStyle/>
          <a:p>
            <a:pPr algn="ctr"/>
            <a:r>
              <a:rPr lang="en-US" sz="2800" dirty="0">
                <a:solidFill>
                  <a:schemeClr val="bg1"/>
                </a:solidFill>
                <a:latin typeface="Arial"/>
                <a:cs typeface="Arial"/>
              </a:rPr>
              <a:t>Access to </a:t>
            </a:r>
            <a:r>
              <a:rPr lang="en-US" sz="2800" dirty="0" smtClean="0">
                <a:solidFill>
                  <a:schemeClr val="bg1"/>
                </a:solidFill>
                <a:latin typeface="Arial"/>
                <a:cs typeface="Arial"/>
              </a:rPr>
              <a:t>good quality hospitals and HCPs</a:t>
            </a:r>
            <a:endParaRPr lang="en-US" sz="2800" dirty="0">
              <a:solidFill>
                <a:schemeClr val="bg1"/>
              </a:solidFill>
              <a:latin typeface="Arial"/>
              <a:cs typeface="Arial"/>
            </a:endParaRPr>
          </a:p>
        </p:txBody>
      </p:sp>
    </p:spTree>
    <p:extLst>
      <p:ext uri="{BB962C8B-B14F-4D97-AF65-F5344CB8AC3E}">
        <p14:creationId xmlns:p14="http://schemas.microsoft.com/office/powerpoint/2010/main" val="21339694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p:cNvSpPr>
            <a:spLocks noGrp="1"/>
          </p:cNvSpPr>
          <p:nvPr>
            <p:ph type="title" idx="4294967295"/>
          </p:nvPr>
        </p:nvSpPr>
        <p:spPr>
          <a:xfrm>
            <a:off x="323850" y="2619375"/>
            <a:ext cx="8496300" cy="1619250"/>
          </a:xfrm>
        </p:spPr>
        <p:txBody>
          <a:bodyPr/>
          <a:lstStyle/>
          <a:p>
            <a:pPr algn="ctr"/>
            <a:r>
              <a:rPr lang="en-GB" sz="2400" dirty="0" smtClean="0"/>
              <a:t>Patients and carers are worried about the </a:t>
            </a:r>
            <a:r>
              <a:rPr lang="en-GB" sz="3600" dirty="0" smtClean="0">
                <a:solidFill>
                  <a:schemeClr val="accent6"/>
                </a:solidFill>
              </a:rPr>
              <a:t>impact</a:t>
            </a:r>
            <a:r>
              <a:rPr lang="en-GB" sz="2400" dirty="0" smtClean="0"/>
              <a:t> that the </a:t>
            </a:r>
            <a:r>
              <a:rPr lang="en-GB" sz="3600" dirty="0" smtClean="0">
                <a:solidFill>
                  <a:schemeClr val="accent6"/>
                </a:solidFill>
              </a:rPr>
              <a:t>economic crisis </a:t>
            </a:r>
            <a:r>
              <a:rPr lang="en-GB" sz="2400" dirty="0" smtClean="0"/>
              <a:t>in their country has had </a:t>
            </a:r>
            <a:r>
              <a:rPr lang="en-GB" sz="3600" dirty="0" smtClean="0">
                <a:solidFill>
                  <a:schemeClr val="accent6"/>
                </a:solidFill>
              </a:rPr>
              <a:t>on healthcare</a:t>
            </a:r>
            <a:endParaRPr lang="en-GB" sz="2400" dirty="0">
              <a:solidFill>
                <a:schemeClr val="accent6"/>
              </a:solidFill>
            </a:endParaRPr>
          </a:p>
        </p:txBody>
      </p:sp>
    </p:spTree>
    <p:extLst>
      <p:ext uri="{BB962C8B-B14F-4D97-AF65-F5344CB8AC3E}">
        <p14:creationId xmlns:p14="http://schemas.microsoft.com/office/powerpoint/2010/main" val="42694501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6"/>
          <p:cNvGraphicFramePr>
            <a:graphicFrameLocks/>
          </p:cNvGraphicFramePr>
          <p:nvPr>
            <p:extLst>
              <p:ext uri="{D42A27DB-BD31-4B8C-83A1-F6EECF244321}">
                <p14:modId xmlns:p14="http://schemas.microsoft.com/office/powerpoint/2010/main" val="4289972795"/>
              </p:ext>
            </p:extLst>
          </p:nvPr>
        </p:nvGraphicFramePr>
        <p:xfrm>
          <a:off x="185061" y="1077686"/>
          <a:ext cx="8530590" cy="5148932"/>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Box 10"/>
          <p:cNvSpPr txBox="1"/>
          <p:nvPr/>
        </p:nvSpPr>
        <p:spPr>
          <a:xfrm>
            <a:off x="185061" y="582874"/>
            <a:ext cx="5127168" cy="400110"/>
          </a:xfrm>
          <a:prstGeom prst="rect">
            <a:avLst/>
          </a:prstGeom>
          <a:noFill/>
        </p:spPr>
        <p:txBody>
          <a:bodyPr wrap="square" rtlCol="0">
            <a:spAutoFit/>
          </a:bodyPr>
          <a:lstStyle/>
          <a:p>
            <a:r>
              <a:rPr lang="en-GB" sz="2000" dirty="0" smtClean="0">
                <a:solidFill>
                  <a:schemeClr val="accent1"/>
                </a:solidFill>
                <a:latin typeface="Arial"/>
                <a:cs typeface="Arial"/>
              </a:rPr>
              <a:t>Due to the economic crisis in my country…</a:t>
            </a:r>
          </a:p>
        </p:txBody>
      </p:sp>
      <p:sp>
        <p:nvSpPr>
          <p:cNvPr id="2" name="TextBox 1"/>
          <p:cNvSpPr txBox="1"/>
          <p:nvPr/>
        </p:nvSpPr>
        <p:spPr>
          <a:xfrm>
            <a:off x="8251371" y="1785259"/>
            <a:ext cx="794657" cy="400110"/>
          </a:xfrm>
          <a:prstGeom prst="rect">
            <a:avLst/>
          </a:prstGeom>
          <a:noFill/>
        </p:spPr>
        <p:txBody>
          <a:bodyPr wrap="square" rtlCol="0" anchor="ctr">
            <a:spAutoFit/>
          </a:bodyPr>
          <a:lstStyle/>
          <a:p>
            <a:r>
              <a:rPr lang="en-GB" sz="2000" dirty="0" smtClean="0">
                <a:solidFill>
                  <a:schemeClr val="accent1"/>
                </a:solidFill>
                <a:latin typeface="Arial"/>
                <a:cs typeface="Arial"/>
              </a:rPr>
              <a:t>74%</a:t>
            </a:r>
          </a:p>
        </p:txBody>
      </p:sp>
      <p:sp>
        <p:nvSpPr>
          <p:cNvPr id="5" name="TextBox 4"/>
          <p:cNvSpPr txBox="1"/>
          <p:nvPr/>
        </p:nvSpPr>
        <p:spPr>
          <a:xfrm>
            <a:off x="7935684" y="3298374"/>
            <a:ext cx="794657" cy="400110"/>
          </a:xfrm>
          <a:prstGeom prst="rect">
            <a:avLst/>
          </a:prstGeom>
          <a:noFill/>
        </p:spPr>
        <p:txBody>
          <a:bodyPr wrap="square" rtlCol="0" anchor="ctr">
            <a:spAutoFit/>
          </a:bodyPr>
          <a:lstStyle/>
          <a:p>
            <a:r>
              <a:rPr lang="en-GB" sz="2000" dirty="0" smtClean="0">
                <a:solidFill>
                  <a:schemeClr val="accent1"/>
                </a:solidFill>
                <a:latin typeface="Arial"/>
                <a:cs typeface="Arial"/>
              </a:rPr>
              <a:t>68%</a:t>
            </a:r>
          </a:p>
        </p:txBody>
      </p:sp>
      <p:sp>
        <p:nvSpPr>
          <p:cNvPr id="6" name="TextBox 5"/>
          <p:cNvSpPr txBox="1"/>
          <p:nvPr/>
        </p:nvSpPr>
        <p:spPr>
          <a:xfrm>
            <a:off x="7336971" y="4811487"/>
            <a:ext cx="794657" cy="400110"/>
          </a:xfrm>
          <a:prstGeom prst="rect">
            <a:avLst/>
          </a:prstGeom>
          <a:noFill/>
        </p:spPr>
        <p:txBody>
          <a:bodyPr wrap="square" rtlCol="0" anchor="ctr">
            <a:spAutoFit/>
          </a:bodyPr>
          <a:lstStyle/>
          <a:p>
            <a:r>
              <a:rPr lang="en-GB" sz="2000" dirty="0" smtClean="0">
                <a:solidFill>
                  <a:schemeClr val="accent1"/>
                </a:solidFill>
                <a:latin typeface="Arial"/>
                <a:cs typeface="Arial"/>
              </a:rPr>
              <a:t>56%</a:t>
            </a:r>
          </a:p>
        </p:txBody>
      </p:sp>
    </p:spTree>
    <p:extLst>
      <p:ext uri="{BB962C8B-B14F-4D97-AF65-F5344CB8AC3E}">
        <p14:creationId xmlns:p14="http://schemas.microsoft.com/office/powerpoint/2010/main" val="19022384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p:cNvSpPr>
            <a:spLocks noGrp="1"/>
          </p:cNvSpPr>
          <p:nvPr>
            <p:ph type="title" idx="4294967295"/>
          </p:nvPr>
        </p:nvSpPr>
        <p:spPr>
          <a:xfrm>
            <a:off x="323850" y="2619375"/>
            <a:ext cx="8496300" cy="1619250"/>
          </a:xfrm>
        </p:spPr>
        <p:txBody>
          <a:bodyPr/>
          <a:lstStyle/>
          <a:p>
            <a:pPr algn="ctr"/>
            <a:r>
              <a:rPr lang="en-GB" sz="3600" dirty="0">
                <a:solidFill>
                  <a:schemeClr val="accent6"/>
                </a:solidFill>
              </a:rPr>
              <a:t>49% </a:t>
            </a:r>
            <a:r>
              <a:rPr lang="en-GB" sz="2400" dirty="0"/>
              <a:t>of respondents feel that  </a:t>
            </a:r>
            <a:r>
              <a:rPr lang="en-GB" sz="3600" dirty="0">
                <a:solidFill>
                  <a:schemeClr val="accent6"/>
                </a:solidFill>
              </a:rPr>
              <a:t>waiting time</a:t>
            </a:r>
            <a:r>
              <a:rPr lang="en-GB" sz="2400" dirty="0">
                <a:solidFill>
                  <a:schemeClr val="accent6"/>
                </a:solidFill>
              </a:rPr>
              <a:t> </a:t>
            </a:r>
            <a:r>
              <a:rPr lang="en-GB" sz="2400" dirty="0"/>
              <a:t>for medicines, products and </a:t>
            </a:r>
            <a:r>
              <a:rPr lang="en-GB" sz="3600" dirty="0">
                <a:solidFill>
                  <a:schemeClr val="accent6"/>
                </a:solidFill>
              </a:rPr>
              <a:t>services</a:t>
            </a:r>
            <a:r>
              <a:rPr lang="en-GB" sz="2400" dirty="0"/>
              <a:t> has </a:t>
            </a:r>
            <a:r>
              <a:rPr lang="en-GB" sz="3600" dirty="0">
                <a:solidFill>
                  <a:schemeClr val="accent6"/>
                </a:solidFill>
              </a:rPr>
              <a:t>worsened</a:t>
            </a:r>
            <a:r>
              <a:rPr lang="en-GB" sz="2400" dirty="0"/>
              <a:t> since joining the EU</a:t>
            </a:r>
            <a:endParaRPr lang="en-GB" sz="2400" dirty="0">
              <a:solidFill>
                <a:schemeClr val="accent6"/>
              </a:solidFill>
            </a:endParaRPr>
          </a:p>
        </p:txBody>
      </p:sp>
    </p:spTree>
    <p:extLst>
      <p:ext uri="{BB962C8B-B14F-4D97-AF65-F5344CB8AC3E}">
        <p14:creationId xmlns:p14="http://schemas.microsoft.com/office/powerpoint/2010/main" val="144174093"/>
      </p:ext>
    </p:extLst>
  </p:cSld>
  <p:clrMapOvr>
    <a:masterClrMapping/>
  </p:clrMapOvr>
  <p:timing>
    <p:tnLst>
      <p:par>
        <p:cTn id="1" dur="indefinite" restart="never" nodeType="tmRoot"/>
      </p:par>
    </p:tnLst>
  </p:timing>
</p:sld>
</file>

<file path=ppt/theme/theme1.xml><?xml version="1.0" encoding="utf-8"?>
<a:theme xmlns:a="http://schemas.openxmlformats.org/drawingml/2006/main" name="Incite ppt NEW 2011">
  <a:themeElements>
    <a:clrScheme name="Incite New">
      <a:dk1>
        <a:srgbClr val="084897"/>
      </a:dk1>
      <a:lt1>
        <a:srgbClr val="FFFFFF"/>
      </a:lt1>
      <a:dk2>
        <a:srgbClr val="084897"/>
      </a:dk2>
      <a:lt2>
        <a:srgbClr val="FFFFFF"/>
      </a:lt2>
      <a:accent1>
        <a:srgbClr val="084897"/>
      </a:accent1>
      <a:accent2>
        <a:srgbClr val="56A1E0"/>
      </a:accent2>
      <a:accent3>
        <a:srgbClr val="82CEC1"/>
      </a:accent3>
      <a:accent4>
        <a:srgbClr val="7A68AE"/>
      </a:accent4>
      <a:accent5>
        <a:srgbClr val="F8981D"/>
      </a:accent5>
      <a:accent6>
        <a:srgbClr val="F16D9A"/>
      </a:accent6>
      <a:hlink>
        <a:srgbClr val="F8981D"/>
      </a:hlink>
      <a:folHlink>
        <a:srgbClr val="A84B93"/>
      </a:folHlink>
    </a:clrScheme>
    <a:fontScheme name="9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err="1" smtClean="0">
            <a:solidFill>
              <a:schemeClr val="accent1"/>
            </a:solidFill>
            <a:latin typeface="Arial"/>
            <a:cs typeface="Arial"/>
          </a:defRPr>
        </a:defPPr>
      </a:lstStyle>
    </a:txDef>
  </a:objectDefaults>
  <a:extraClrSchemeLst>
    <a:extraClrScheme>
      <a:clrScheme name="9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9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9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9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9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9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9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9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9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9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9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9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9_Default Design 13">
        <a:dk1>
          <a:srgbClr val="000000"/>
        </a:dk1>
        <a:lt1>
          <a:srgbClr val="FFFFFF"/>
        </a:lt1>
        <a:dk2>
          <a:srgbClr val="000000"/>
        </a:dk2>
        <a:lt2>
          <a:srgbClr val="808080"/>
        </a:lt2>
        <a:accent1>
          <a:srgbClr val="00489B"/>
        </a:accent1>
        <a:accent2>
          <a:srgbClr val="0096D7"/>
        </a:accent2>
        <a:accent3>
          <a:srgbClr val="FFFFFF"/>
        </a:accent3>
        <a:accent4>
          <a:srgbClr val="000000"/>
        </a:accent4>
        <a:accent5>
          <a:srgbClr val="AAB1CB"/>
        </a:accent5>
        <a:accent6>
          <a:srgbClr val="0087C3"/>
        </a:accent6>
        <a:hlink>
          <a:srgbClr val="7A68AE"/>
        </a:hlink>
        <a:folHlink>
          <a:srgbClr val="A84C95"/>
        </a:folHlink>
      </a:clrScheme>
      <a:clrMap bg1="lt1" tx1="dk1" bg2="lt2" tx2="dk2" accent1="accent1" accent2="accent2" accent3="accent3" accent4="accent4" accent5="accent5" accent6="accent6" hlink="hlink" folHlink="folHlink"/>
    </a:extraClrScheme>
    <a:extraClrScheme>
      <a:clrScheme name="9_Default Design 14">
        <a:dk1>
          <a:srgbClr val="000000"/>
        </a:dk1>
        <a:lt1>
          <a:srgbClr val="FFFFFF"/>
        </a:lt1>
        <a:dk2>
          <a:srgbClr val="000000"/>
        </a:dk2>
        <a:lt2>
          <a:srgbClr val="808080"/>
        </a:lt2>
        <a:accent1>
          <a:srgbClr val="00489B"/>
        </a:accent1>
        <a:accent2>
          <a:srgbClr val="0096D7"/>
        </a:accent2>
        <a:accent3>
          <a:srgbClr val="FFFFFF"/>
        </a:accent3>
        <a:accent4>
          <a:srgbClr val="000000"/>
        </a:accent4>
        <a:accent5>
          <a:srgbClr val="AAB1CB"/>
        </a:accent5>
        <a:accent6>
          <a:srgbClr val="0087C3"/>
        </a:accent6>
        <a:hlink>
          <a:srgbClr val="82CEC1"/>
        </a:hlink>
        <a:folHlink>
          <a:srgbClr val="00B08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Incite ppt NEW 2011</Template>
  <TotalTime>1367</TotalTime>
  <Words>415</Words>
  <Application>Microsoft Office PowerPoint</Application>
  <PresentationFormat>On-screen Show (4:3)</PresentationFormat>
  <Paragraphs>88</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Incite ppt NEW 2011</vt:lpstr>
      <vt:lpstr>Impact on Healthcare Results of survey amongst patients’ organizations in the new EU Member States and candidate countries </vt:lpstr>
      <vt:lpstr>The objective of the research was to hear the views of patients and carers about the impact, if any, that there has been on the healthcare situation in their country, since joining the EU  </vt:lpstr>
      <vt:lpstr>The survey was completed by people with a chronic medical condition or carers of those with a chronic condition</vt:lpstr>
      <vt:lpstr>In total 286 people completed the survey from the 15 countries </vt:lpstr>
      <vt:lpstr>The results show that access to quality healthcare is a big problem</vt:lpstr>
      <vt:lpstr>PowerPoint Presentation</vt:lpstr>
      <vt:lpstr>Patients and carers are worried about the impact that the economic crisis in their country has had on healthcare</vt:lpstr>
      <vt:lpstr>PowerPoint Presentation</vt:lpstr>
      <vt:lpstr>49% of respondents feel that  waiting time for medicines, products and services has worsened since joining the EU</vt:lpstr>
      <vt:lpstr>PowerPoint Presentation</vt:lpstr>
      <vt:lpstr>There are a number of access and quality issues that need to be addressed urgently</vt:lpstr>
      <vt:lpstr>PowerPoint Presentation</vt:lpstr>
      <vt:lpstr>Patients and carers what to see changes to improve the healthcare situation in their country</vt:lpstr>
      <vt:lpstr>PowerPoint Presentation</vt:lpstr>
      <vt:lpstr>To conclude…</vt:lpstr>
      <vt:lpstr>PowerPoint Presentation</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Example Presentation</dc:title>
  <dc:creator>Pranay Jeyachandran</dc:creator>
  <cp:lastModifiedBy>Emily Peasgood</cp:lastModifiedBy>
  <cp:revision>104</cp:revision>
  <dcterms:created xsi:type="dcterms:W3CDTF">2011-09-22T14:19:48Z</dcterms:created>
  <dcterms:modified xsi:type="dcterms:W3CDTF">2013-06-25T18:16:45Z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563960</vt:lpwstr>
  </property>
  <property fmtid="{D5CDD505-2E9C-101B-9397-08002B2CF9AE}" pid="3" name="NXPowerLiteVersion">
    <vt:lpwstr>D4.1.2</vt:lpwstr>
  </property>
</Properties>
</file>