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4"/>
  </p:notesMasterIdLst>
  <p:handoutMasterIdLst>
    <p:handoutMasterId r:id="rId15"/>
  </p:handoutMasterIdLst>
  <p:sldIdLst>
    <p:sldId id="256" r:id="rId3"/>
    <p:sldId id="258" r:id="rId4"/>
    <p:sldId id="267" r:id="rId5"/>
    <p:sldId id="259" r:id="rId6"/>
    <p:sldId id="260" r:id="rId7"/>
    <p:sldId id="264" r:id="rId8"/>
    <p:sldId id="268" r:id="rId9"/>
    <p:sldId id="265" r:id="rId10"/>
    <p:sldId id="261" r:id="rId11"/>
    <p:sldId id="269" r:id="rId12"/>
    <p:sldId id="27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0866" autoAdjust="0"/>
  </p:normalViewPr>
  <p:slideViewPr>
    <p:cSldViewPr>
      <p:cViewPr>
        <p:scale>
          <a:sx n="50" d="100"/>
          <a:sy n="50" d="100"/>
        </p:scale>
        <p:origin x="-1661" y="-10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106" d="100"/>
          <a:sy n="106" d="100"/>
        </p:scale>
        <p:origin x="-5328"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A721B00-6FC2-41C5-8CC8-B9EEA04C504C}" type="datetimeFigureOut">
              <a:rPr lang="en-US" smtClean="0"/>
              <a:pPr/>
              <a:t>6/26/2013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3498FED-E309-4234-8533-7FE78C077757}" type="slidenum">
              <a:rPr lang="en-US" smtClean="0"/>
              <a:pPr/>
              <a:t>‹Nr.›</a:t>
            </a:fld>
            <a:endParaRPr lang="en-US"/>
          </a:p>
        </p:txBody>
      </p:sp>
    </p:spTree>
    <p:extLst>
      <p:ext uri="{BB962C8B-B14F-4D97-AF65-F5344CB8AC3E}">
        <p14:creationId xmlns:p14="http://schemas.microsoft.com/office/powerpoint/2010/main" val="33089904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64F934-0B1F-4A2D-B327-660F7F58F120}" type="datetimeFigureOut">
              <a:rPr lang="en-US" smtClean="0"/>
              <a:pPr/>
              <a:t>6/26/2013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4592BD-A84E-44A3-8DF7-E6ED0C1DA784}" type="slidenum">
              <a:rPr lang="en-US" smtClean="0"/>
              <a:pPr/>
              <a:t>‹Nr.›</a:t>
            </a:fld>
            <a:endParaRPr lang="en-US"/>
          </a:p>
        </p:txBody>
      </p:sp>
    </p:spTree>
    <p:extLst>
      <p:ext uri="{BB962C8B-B14F-4D97-AF65-F5344CB8AC3E}">
        <p14:creationId xmlns:p14="http://schemas.microsoft.com/office/powerpoint/2010/main" val="10901031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4592BD-A84E-44A3-8DF7-E6ED0C1DA78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4592BD-A84E-44A3-8DF7-E6ED0C1DA784}" type="slidenum">
              <a:rPr lang="en-US" smtClean="0"/>
              <a:pPr/>
              <a:t>10</a:t>
            </a:fld>
            <a:endParaRPr lang="en-US"/>
          </a:p>
        </p:txBody>
      </p:sp>
    </p:spTree>
    <p:extLst>
      <p:ext uri="{BB962C8B-B14F-4D97-AF65-F5344CB8AC3E}">
        <p14:creationId xmlns:p14="http://schemas.microsoft.com/office/powerpoint/2010/main" val="940412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4592BD-A84E-44A3-8DF7-E6ED0C1DA784}" type="slidenum">
              <a:rPr lang="en-US" smtClean="0"/>
              <a:pPr/>
              <a:t>2</a:t>
            </a:fld>
            <a:endParaRPr lang="en-US"/>
          </a:p>
        </p:txBody>
      </p:sp>
    </p:spTree>
    <p:extLst>
      <p:ext uri="{BB962C8B-B14F-4D97-AF65-F5344CB8AC3E}">
        <p14:creationId xmlns:p14="http://schemas.microsoft.com/office/powerpoint/2010/main" val="26669248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ELPA was founded in 2005.</a:t>
            </a:r>
          </a:p>
          <a:p>
            <a:r>
              <a:rPr lang="en-US" dirty="0"/>
              <a:t> consists of </a:t>
            </a:r>
            <a:r>
              <a:rPr lang="en-US" dirty="0" err="1"/>
              <a:t>xxxx</a:t>
            </a:r>
            <a:r>
              <a:rPr lang="en-US" dirty="0"/>
              <a:t> </a:t>
            </a:r>
            <a:r>
              <a:rPr lang="en-US" dirty="0" smtClean="0"/>
              <a:t>national patient groups </a:t>
            </a:r>
            <a:r>
              <a:rPr lang="en-US" dirty="0"/>
              <a:t>in </a:t>
            </a:r>
            <a:r>
              <a:rPr lang="en-US" dirty="0" smtClean="0"/>
              <a:t>24 countries</a:t>
            </a:r>
            <a:endParaRPr lang="en-US" dirty="0"/>
          </a:p>
          <a:p>
            <a:r>
              <a:rPr lang="en-US" dirty="0"/>
              <a:t>Vast majority of our Members active in EU countries</a:t>
            </a:r>
          </a:p>
          <a:p>
            <a:r>
              <a:rPr lang="en-US" dirty="0"/>
              <a:t>However, also members in countries of EU </a:t>
            </a:r>
            <a:r>
              <a:rPr lang="en-US" dirty="0" err="1"/>
              <a:t>neighbourhood</a:t>
            </a:r>
            <a:r>
              <a:rPr lang="en-US" dirty="0"/>
              <a:t>, such </a:t>
            </a:r>
            <a:r>
              <a:rPr lang="en-US" dirty="0" smtClean="0"/>
              <a:t>as, Macedonia, Serbia, Ukraine, Turkey </a:t>
            </a:r>
            <a:r>
              <a:rPr lang="en-US" dirty="0"/>
              <a:t>and Egypt</a:t>
            </a:r>
          </a:p>
          <a:p>
            <a:r>
              <a:rPr lang="en-US" dirty="0"/>
              <a:t>ELPA represents patients with different liver diseases, e.g. xxx</a:t>
            </a:r>
          </a:p>
          <a:p>
            <a:r>
              <a:rPr lang="en-US" dirty="0" smtClean="0"/>
              <a:t>Our members provide counseling to fellow patients, educate health professionals about patient needs and raise awareness of liver disease, its risks and the importance of prevention</a:t>
            </a:r>
          </a:p>
          <a:p>
            <a:r>
              <a:rPr lang="en-US" dirty="0" smtClean="0"/>
              <a:t>Most </a:t>
            </a:r>
            <a:r>
              <a:rPr lang="en-US" dirty="0"/>
              <a:t>of the patients active in our </a:t>
            </a:r>
            <a:r>
              <a:rPr lang="en-US" dirty="0" err="1"/>
              <a:t>organisation</a:t>
            </a:r>
            <a:r>
              <a:rPr lang="en-US" dirty="0"/>
              <a:t> are those </a:t>
            </a:r>
            <a:r>
              <a:rPr lang="en-US" dirty="0" smtClean="0"/>
              <a:t>infected with either viral hepatitis B or C.</a:t>
            </a:r>
            <a:endParaRPr lang="en-US" dirty="0"/>
          </a:p>
          <a:p>
            <a:endParaRPr lang="en-US" dirty="0"/>
          </a:p>
        </p:txBody>
      </p:sp>
      <p:sp>
        <p:nvSpPr>
          <p:cNvPr id="4" name="Slide Number Placeholder 3"/>
          <p:cNvSpPr>
            <a:spLocks noGrp="1"/>
          </p:cNvSpPr>
          <p:nvPr>
            <p:ph type="sldNum" sz="quarter" idx="10"/>
          </p:nvPr>
        </p:nvSpPr>
        <p:spPr/>
        <p:txBody>
          <a:bodyPr/>
          <a:lstStyle/>
          <a:p>
            <a:fld id="{404592BD-A84E-44A3-8DF7-E6ED0C1DA784}" type="slidenum">
              <a:rPr lang="en-US" smtClean="0"/>
              <a:pPr/>
              <a:t>3</a:t>
            </a:fld>
            <a:endParaRPr lang="en-US"/>
          </a:p>
        </p:txBody>
      </p:sp>
    </p:spTree>
    <p:extLst>
      <p:ext uri="{BB962C8B-B14F-4D97-AF65-F5344CB8AC3E}">
        <p14:creationId xmlns:p14="http://schemas.microsoft.com/office/powerpoint/2010/main" val="32942236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hepatitis prevalence figures difficult, because of mixed surveillance systems, especially in the EU</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404592BD-A84E-44A3-8DF7-E6ED0C1DA784}" type="slidenum">
              <a:rPr lang="en-US" smtClean="0"/>
              <a:pPr/>
              <a:t>4</a:t>
            </a:fld>
            <a:endParaRPr lang="en-US"/>
          </a:p>
        </p:txBody>
      </p:sp>
    </p:spTree>
    <p:extLst>
      <p:ext uri="{BB962C8B-B14F-4D97-AF65-F5344CB8AC3E}">
        <p14:creationId xmlns:p14="http://schemas.microsoft.com/office/powerpoint/2010/main" val="27449988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addition to the above you could mention that</a:t>
            </a:r>
          </a:p>
          <a:p>
            <a:endParaRPr lang="en-US" dirty="0"/>
          </a:p>
          <a:p>
            <a:r>
              <a:rPr lang="en-US" dirty="0" smtClean="0"/>
              <a:t>Some of you might remember ELPA’s advocacy campaign for a Written Declaration on viral Hepatitis C from 2007.</a:t>
            </a:r>
          </a:p>
          <a:p>
            <a:r>
              <a:rPr lang="en-US" dirty="0" smtClean="0"/>
              <a:t>This was successful: at the time 460 MEPs signed the Written Declaration put forward by MEPs Thomas Ulmer Stephen Hughes, Frederique </a:t>
            </a:r>
            <a:r>
              <a:rPr lang="en-US" dirty="0" err="1" smtClean="0"/>
              <a:t>Ries</a:t>
            </a:r>
            <a:r>
              <a:rPr lang="en-US" dirty="0" smtClean="0"/>
              <a:t>,  John </a:t>
            </a:r>
            <a:r>
              <a:rPr lang="en-US" dirty="0" err="1" smtClean="0"/>
              <a:t>Bowis</a:t>
            </a:r>
            <a:r>
              <a:rPr lang="en-US" dirty="0" smtClean="0"/>
              <a:t> and </a:t>
            </a:r>
            <a:r>
              <a:rPr lang="en-US" dirty="0" err="1" smtClean="0"/>
              <a:t>Jolanta</a:t>
            </a:r>
            <a:r>
              <a:rPr lang="en-US" dirty="0" smtClean="0"/>
              <a:t> </a:t>
            </a:r>
            <a:r>
              <a:rPr lang="en-US" dirty="0" err="1" smtClean="0"/>
              <a:t>Dickute</a:t>
            </a:r>
            <a:r>
              <a:rPr lang="en-US" dirty="0" smtClean="0"/>
              <a:t>.</a:t>
            </a:r>
          </a:p>
          <a:p>
            <a:r>
              <a:rPr lang="en-US" dirty="0" smtClean="0"/>
              <a:t>Unfortunately, the European Commission has still not reacted to the Parliament’s call for a Council Recommendation on Hepatitis, a EU soft law which would help create impetus for early diagnosis across the EU.</a:t>
            </a:r>
          </a:p>
          <a:p>
            <a:endParaRPr lang="en-US" dirty="0" smtClean="0"/>
          </a:p>
          <a:p>
            <a:r>
              <a:rPr lang="en-US" dirty="0" smtClean="0"/>
              <a:t>However, ELPA has been active throughout the past six years and together with our Members and with the support of various experts, clinicians, epidemiologists and health economists we have managed to convince some governments to develop national hepatitis plans.</a:t>
            </a:r>
          </a:p>
        </p:txBody>
      </p:sp>
      <p:sp>
        <p:nvSpPr>
          <p:cNvPr id="4" name="Slide Number Placeholder 3"/>
          <p:cNvSpPr>
            <a:spLocks noGrp="1"/>
          </p:cNvSpPr>
          <p:nvPr>
            <p:ph type="sldNum" sz="quarter" idx="10"/>
          </p:nvPr>
        </p:nvSpPr>
        <p:spPr/>
        <p:txBody>
          <a:bodyPr/>
          <a:lstStyle/>
          <a:p>
            <a:fld id="{404592BD-A84E-44A3-8DF7-E6ED0C1DA784}" type="slidenum">
              <a:rPr lang="en-US" smtClean="0"/>
              <a:pPr/>
              <a:t>5</a:t>
            </a:fld>
            <a:endParaRPr lang="en-US"/>
          </a:p>
        </p:txBody>
      </p:sp>
    </p:spTree>
    <p:extLst>
      <p:ext uri="{BB962C8B-B14F-4D97-AF65-F5344CB8AC3E}">
        <p14:creationId xmlns:p14="http://schemas.microsoft.com/office/powerpoint/2010/main" val="17370236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Success: in 2007, only France and Scotland had hepatitis plans</a:t>
            </a:r>
          </a:p>
          <a:p>
            <a:endParaRPr lang="en-US" dirty="0"/>
          </a:p>
          <a:p>
            <a:r>
              <a:rPr lang="en-US" dirty="0" smtClean="0"/>
              <a:t>Six years later, there are more and more viral hepatitis plans in the making, because policymakers have </a:t>
            </a:r>
            <a:r>
              <a:rPr lang="en-US" dirty="0" err="1" smtClean="0"/>
              <a:t>realised</a:t>
            </a:r>
            <a:r>
              <a:rPr lang="en-US" dirty="0" smtClean="0"/>
              <a:t> that it is important to prevent transmission of viral hepatitis and diagnose carriers early, so they can be treated.</a:t>
            </a:r>
          </a:p>
          <a:p>
            <a:endParaRPr lang="en-US" dirty="0"/>
          </a:p>
          <a:p>
            <a:endParaRPr lang="en-US" dirty="0"/>
          </a:p>
        </p:txBody>
      </p:sp>
      <p:sp>
        <p:nvSpPr>
          <p:cNvPr id="4" name="Slide Number Placeholder 3"/>
          <p:cNvSpPr>
            <a:spLocks noGrp="1"/>
          </p:cNvSpPr>
          <p:nvPr>
            <p:ph type="sldNum" sz="quarter" idx="10"/>
          </p:nvPr>
        </p:nvSpPr>
        <p:spPr/>
        <p:txBody>
          <a:bodyPr/>
          <a:lstStyle/>
          <a:p>
            <a:fld id="{404592BD-A84E-44A3-8DF7-E6ED0C1DA784}" type="slidenum">
              <a:rPr lang="en-US" smtClean="0"/>
              <a:pPr/>
              <a:t>6</a:t>
            </a:fld>
            <a:endParaRPr lang="en-US"/>
          </a:p>
        </p:txBody>
      </p:sp>
    </p:spTree>
    <p:extLst>
      <p:ext uri="{BB962C8B-B14F-4D97-AF65-F5344CB8AC3E}">
        <p14:creationId xmlns:p14="http://schemas.microsoft.com/office/powerpoint/2010/main" val="27897858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4592BD-A84E-44A3-8DF7-E6ED0C1DA784}" type="slidenum">
              <a:rPr lang="en-US" smtClean="0"/>
              <a:pPr/>
              <a:t>7</a:t>
            </a:fld>
            <a:endParaRPr lang="en-US"/>
          </a:p>
        </p:txBody>
      </p:sp>
    </p:spTree>
    <p:extLst>
      <p:ext uri="{BB962C8B-B14F-4D97-AF65-F5344CB8AC3E}">
        <p14:creationId xmlns:p14="http://schemas.microsoft.com/office/powerpoint/2010/main" val="27579002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Clearly, no country will admit to the fact that they have a cap for the number of patients who receive treatment.</a:t>
            </a:r>
          </a:p>
          <a:p>
            <a:endParaRPr lang="en-US" dirty="0"/>
          </a:p>
          <a:p>
            <a:r>
              <a:rPr lang="en-US" dirty="0" smtClean="0"/>
              <a:t>ELPA has, however, done interview with doctors and patients in a number of countries and maybe I should just read them out</a:t>
            </a:r>
          </a:p>
          <a:p>
            <a:endParaRPr lang="en-US" dirty="0" smtClean="0"/>
          </a:p>
          <a:p>
            <a:r>
              <a:rPr lang="en-US" dirty="0" smtClean="0"/>
              <a:t>To me, these</a:t>
            </a:r>
            <a:r>
              <a:rPr lang="en-US" baseline="0" dirty="0" smtClean="0"/>
              <a:t> quotes are an indication that the EU common market, which should help people access goods more easily, does not work in the area of pharmaceuticals and there is need for action</a:t>
            </a:r>
            <a:endParaRPr lang="en-US" dirty="0"/>
          </a:p>
        </p:txBody>
      </p:sp>
      <p:sp>
        <p:nvSpPr>
          <p:cNvPr id="4" name="Slide Number Placeholder 3"/>
          <p:cNvSpPr>
            <a:spLocks noGrp="1"/>
          </p:cNvSpPr>
          <p:nvPr>
            <p:ph type="sldNum" sz="quarter" idx="10"/>
          </p:nvPr>
        </p:nvSpPr>
        <p:spPr/>
        <p:txBody>
          <a:bodyPr/>
          <a:lstStyle/>
          <a:p>
            <a:fld id="{404592BD-A84E-44A3-8DF7-E6ED0C1DA784}" type="slidenum">
              <a:rPr lang="en-US" smtClean="0"/>
              <a:pPr/>
              <a:t>8</a:t>
            </a:fld>
            <a:endParaRPr lang="en-US"/>
          </a:p>
        </p:txBody>
      </p:sp>
    </p:spTree>
    <p:extLst>
      <p:ext uri="{BB962C8B-B14F-4D97-AF65-F5344CB8AC3E}">
        <p14:creationId xmlns:p14="http://schemas.microsoft.com/office/powerpoint/2010/main" val="8021407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4592BD-A84E-44A3-8DF7-E6ED0C1DA784}" type="slidenum">
              <a:rPr lang="en-US" smtClean="0"/>
              <a:pPr/>
              <a:t>9</a:t>
            </a:fld>
            <a:endParaRPr lang="en-US"/>
          </a:p>
        </p:txBody>
      </p:sp>
    </p:spTree>
    <p:extLst>
      <p:ext uri="{BB962C8B-B14F-4D97-AF65-F5344CB8AC3E}">
        <p14:creationId xmlns:p14="http://schemas.microsoft.com/office/powerpoint/2010/main" val="3808119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5" name="Rectangle 44"/>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p:cNvGrpSpPr/>
          <p:nvPr userDrawn="1"/>
        </p:nvGrpSpPr>
        <p:grpSpPr>
          <a:xfrm>
            <a:off x="0" y="2267858"/>
            <a:ext cx="4191000" cy="4590144"/>
            <a:chOff x="-1" y="1600199"/>
            <a:chExt cx="4501019" cy="5257801"/>
          </a:xfrm>
        </p:grpSpPr>
        <p:sp>
          <p:nvSpPr>
            <p:cNvPr id="39" name="Freeform 7"/>
            <p:cNvSpPr>
              <a:spLocks/>
            </p:cNvSpPr>
            <p:nvPr userDrawn="1"/>
          </p:nvSpPr>
          <p:spPr bwMode="auto">
            <a:xfrm>
              <a:off x="-1" y="1600199"/>
              <a:ext cx="4127498" cy="2514600"/>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8"/>
            <p:cNvSpPr>
              <a:spLocks/>
            </p:cNvSpPr>
            <p:nvPr userDrawn="1"/>
          </p:nvSpPr>
          <p:spPr bwMode="auto">
            <a:xfrm>
              <a:off x="-1" y="3581398"/>
              <a:ext cx="1600200" cy="3276599"/>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9"/>
            <p:cNvSpPr>
              <a:spLocks/>
            </p:cNvSpPr>
            <p:nvPr userDrawn="1"/>
          </p:nvSpPr>
          <p:spPr bwMode="auto">
            <a:xfrm>
              <a:off x="0" y="2438399"/>
              <a:ext cx="2895599" cy="2154237"/>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Freeform 10"/>
            <p:cNvSpPr>
              <a:spLocks/>
            </p:cNvSpPr>
            <p:nvPr userDrawn="1"/>
          </p:nvSpPr>
          <p:spPr bwMode="auto">
            <a:xfrm>
              <a:off x="1224419" y="3886199"/>
              <a:ext cx="3276599" cy="2971800"/>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11"/>
            <p:cNvSpPr>
              <a:spLocks/>
            </p:cNvSpPr>
            <p:nvPr userDrawn="1"/>
          </p:nvSpPr>
          <p:spPr bwMode="auto">
            <a:xfrm>
              <a:off x="876758" y="3994150"/>
              <a:ext cx="1719262" cy="2863850"/>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7" name="Freeform 46"/>
          <p:cNvSpPr>
            <a:spLocks/>
          </p:cNvSpPr>
          <p:nvPr userDrawn="1"/>
        </p:nvSpPr>
        <p:spPr bwMode="auto">
          <a:xfrm>
            <a:off x="7543800" y="0"/>
            <a:ext cx="1600201" cy="2209800"/>
          </a:xfrm>
          <a:custGeom>
            <a:avLst/>
            <a:gdLst/>
            <a:ahLst/>
            <a:cxnLst>
              <a:cxn ang="0">
                <a:pos x="0" y="0"/>
              </a:cxn>
              <a:cxn ang="0">
                <a:pos x="1432" y="0"/>
              </a:cxn>
              <a:cxn ang="0">
                <a:pos x="1432" y="3492"/>
              </a:cxn>
              <a:cxn ang="0">
                <a:pos x="1419" y="3252"/>
              </a:cxn>
              <a:cxn ang="0">
                <a:pos x="1406" y="3024"/>
              </a:cxn>
              <a:cxn ang="0">
                <a:pos x="1393" y="2807"/>
              </a:cxn>
              <a:cxn ang="0">
                <a:pos x="1379" y="2601"/>
              </a:cxn>
              <a:cxn ang="0">
                <a:pos x="1364" y="2407"/>
              </a:cxn>
              <a:cxn ang="0">
                <a:pos x="1348" y="2222"/>
              </a:cxn>
              <a:cxn ang="0">
                <a:pos x="1330" y="2047"/>
              </a:cxn>
              <a:cxn ang="0">
                <a:pos x="1311" y="1881"/>
              </a:cxn>
              <a:cxn ang="0">
                <a:pos x="1291" y="1726"/>
              </a:cxn>
              <a:cxn ang="0">
                <a:pos x="1268" y="1580"/>
              </a:cxn>
              <a:cxn ang="0">
                <a:pos x="1245" y="1442"/>
              </a:cxn>
              <a:cxn ang="0">
                <a:pos x="1218" y="1313"/>
              </a:cxn>
              <a:cxn ang="0">
                <a:pos x="1190" y="1192"/>
              </a:cxn>
              <a:cxn ang="0">
                <a:pos x="1158" y="1078"/>
              </a:cxn>
              <a:cxn ang="0">
                <a:pos x="1125" y="973"/>
              </a:cxn>
              <a:cxn ang="0">
                <a:pos x="1089" y="873"/>
              </a:cxn>
              <a:cxn ang="0">
                <a:pos x="1049" y="781"/>
              </a:cxn>
              <a:cxn ang="0">
                <a:pos x="1007" y="696"/>
              </a:cxn>
              <a:cxn ang="0">
                <a:pos x="962" y="617"/>
              </a:cxn>
              <a:cxn ang="0">
                <a:pos x="913" y="544"/>
              </a:cxn>
              <a:cxn ang="0">
                <a:pos x="860" y="475"/>
              </a:cxn>
              <a:cxn ang="0">
                <a:pos x="804" y="413"/>
              </a:cxn>
              <a:cxn ang="0">
                <a:pos x="744" y="354"/>
              </a:cxn>
              <a:cxn ang="0">
                <a:pos x="680" y="301"/>
              </a:cxn>
              <a:cxn ang="0">
                <a:pos x="611" y="252"/>
              </a:cxn>
              <a:cxn ang="0">
                <a:pos x="539" y="206"/>
              </a:cxn>
              <a:cxn ang="0">
                <a:pos x="461" y="165"/>
              </a:cxn>
              <a:cxn ang="0">
                <a:pos x="379" y="128"/>
              </a:cxn>
              <a:cxn ang="0">
                <a:pos x="292" y="92"/>
              </a:cxn>
              <a:cxn ang="0">
                <a:pos x="200" y="59"/>
              </a:cxn>
              <a:cxn ang="0">
                <a:pos x="103" y="28"/>
              </a:cxn>
              <a:cxn ang="0">
                <a:pos x="0" y="0"/>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47"/>
          <p:cNvSpPr>
            <a:spLocks/>
          </p:cNvSpPr>
          <p:nvPr userDrawn="1"/>
        </p:nvSpPr>
        <p:spPr bwMode="auto">
          <a:xfrm>
            <a:off x="3733800" y="5715000"/>
            <a:ext cx="5029200"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userDrawn="1">
            <p:ph type="ctrTitle"/>
          </p:nvPr>
        </p:nvSpPr>
        <p:spPr>
          <a:xfrm>
            <a:off x="990600" y="1116449"/>
            <a:ext cx="6858000" cy="707886"/>
          </a:xfrm>
        </p:spPr>
        <p:txBody>
          <a:bodyPr wrap="square">
            <a:spAutoFit/>
          </a:bodyPr>
          <a:lstStyle>
            <a:lvl1pPr algn="r">
              <a:defRPr sz="4000">
                <a:solidFill>
                  <a:schemeClr val="accent2">
                    <a:lumMod val="50000"/>
                  </a:schemeClr>
                </a:solidFill>
              </a:defRPr>
            </a:lvl1pPr>
          </a:lstStyle>
          <a:p>
            <a:r>
              <a:rPr lang="en-US" dirty="0" smtClean="0"/>
              <a:t>Click to edit Master title style</a:t>
            </a:r>
            <a:endParaRPr lang="en-US" dirty="0"/>
          </a:p>
        </p:txBody>
      </p:sp>
      <p:sp>
        <p:nvSpPr>
          <p:cNvPr id="3" name="Subtitle 2"/>
          <p:cNvSpPr>
            <a:spLocks noGrp="1"/>
          </p:cNvSpPr>
          <p:nvPr userDrawn="1">
            <p:ph type="subTitle" idx="1"/>
          </p:nvPr>
        </p:nvSpPr>
        <p:spPr>
          <a:xfrm>
            <a:off x="990600" y="1900535"/>
            <a:ext cx="6858000" cy="461665"/>
          </a:xfrm>
        </p:spPr>
        <p:txBody>
          <a:bodyPr wrap="square">
            <a:spAutoFit/>
          </a:bodyPr>
          <a:lstStyle>
            <a:lvl1pPr marL="0" indent="0" algn="r">
              <a:buNone/>
              <a:defRPr sz="2400">
                <a:solidFill>
                  <a:schemeClr val="accent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userDrawn="1">
            <p:ph type="dt" sz="half" idx="10"/>
          </p:nvPr>
        </p:nvSpPr>
        <p:spPr/>
        <p:txBody>
          <a:bodyPr/>
          <a:lstStyle/>
          <a:p>
            <a:fld id="{FF6F1548-A370-498C-A14B-E715C2319CD9}" type="datetimeFigureOut">
              <a:rPr lang="en-US" smtClean="0"/>
              <a:pPr/>
              <a:t>6/26/2013</a:t>
            </a:fld>
            <a:endParaRPr lang="en-US"/>
          </a:p>
        </p:txBody>
      </p:sp>
      <p:sp>
        <p:nvSpPr>
          <p:cNvPr id="5" name="Footer Placeholder 4"/>
          <p:cNvSpPr>
            <a:spLocks noGrp="1"/>
          </p:cNvSpPr>
          <p:nvPr userDrawn="1">
            <p:ph type="ftr" sz="quarter" idx="11"/>
          </p:nvPr>
        </p:nvSpPr>
        <p:spPr/>
        <p:txBody>
          <a:bodyPr/>
          <a:lstStyle/>
          <a:p>
            <a:endParaRPr lang="en-US" dirty="0"/>
          </a:p>
        </p:txBody>
      </p:sp>
      <p:sp>
        <p:nvSpPr>
          <p:cNvPr id="6" name="Slide Number Placeholder 5"/>
          <p:cNvSpPr>
            <a:spLocks noGrp="1"/>
          </p:cNvSpPr>
          <p:nvPr userDrawn="1">
            <p:ph type="sldNum" sz="quarter" idx="12"/>
          </p:nvPr>
        </p:nvSpPr>
        <p:spPr/>
        <p:txBody>
          <a:bodyPr/>
          <a:lstStyle/>
          <a:p>
            <a:fld id="{C238F03A-58E1-4ECA-9024-348A9A81A53D}"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6F1548-A370-498C-A14B-E715C2319CD9}" type="datetimeFigureOut">
              <a:rPr lang="en-US" smtClean="0"/>
              <a:pPr/>
              <a:t>6/26/2013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8F03A-58E1-4ECA-9024-348A9A81A53D}"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6F1548-A370-498C-A14B-E715C2319CD9}" type="datetimeFigureOut">
              <a:rPr lang="en-US" smtClean="0"/>
              <a:pPr/>
              <a:t>6/26/2013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8F03A-58E1-4ECA-9024-348A9A81A53D}"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400">
                <a:solidFill>
                  <a:schemeClr val="accent2">
                    <a:lumMod val="50000"/>
                  </a:schemeClr>
                </a:solidFill>
              </a:defRPr>
            </a:lvl1pPr>
          </a:lstStyle>
          <a:p>
            <a:r>
              <a:rPr lang="en-US" sz="3600" dirty="0" smtClean="0"/>
              <a:t>Please, keep the slide title on a single line</a:t>
            </a:r>
            <a:endParaRPr lang="en-US" dirty="0"/>
          </a:p>
        </p:txBody>
      </p:sp>
      <p:sp>
        <p:nvSpPr>
          <p:cNvPr id="3" name="Content Placeholder 2"/>
          <p:cNvSpPr>
            <a:spLocks noGrp="1"/>
          </p:cNvSpPr>
          <p:nvPr>
            <p:ph idx="1" hasCustomPrompt="1"/>
          </p:nvPr>
        </p:nvSpPr>
        <p:spPr/>
        <p:txBody>
          <a:bodyPr>
            <a:normAutofit/>
          </a:bodyPr>
          <a:lstStyle>
            <a:lvl1pPr>
              <a:lnSpc>
                <a:spcPct val="150000"/>
              </a:lnSpc>
              <a:buFont typeface="Arial" pitchFamily="34" charset="0"/>
              <a:buChar char="•"/>
              <a:defRPr sz="2500" baseline="0">
                <a:solidFill>
                  <a:schemeClr val="accent2">
                    <a:lumMod val="75000"/>
                  </a:schemeClr>
                </a:solidFill>
              </a:defRPr>
            </a:lvl1pPr>
          </a:lstStyle>
          <a:p>
            <a:pPr lvl="0"/>
            <a:r>
              <a:rPr lang="en-US" dirty="0" smtClean="0"/>
              <a:t>The slides will be presented on average-sized TV screens, so please: Limit the information to a maximum of THREE lines and keep the font and size of the text as it is in this template. If you need to use graphics, please use a new slide.</a:t>
            </a:r>
          </a:p>
        </p:txBody>
      </p:sp>
      <p:sp>
        <p:nvSpPr>
          <p:cNvPr id="4" name="Date Placeholder 3"/>
          <p:cNvSpPr>
            <a:spLocks noGrp="1"/>
          </p:cNvSpPr>
          <p:nvPr>
            <p:ph type="dt" sz="half" idx="10"/>
          </p:nvPr>
        </p:nvSpPr>
        <p:spPr/>
        <p:txBody>
          <a:bodyPr/>
          <a:lstStyle/>
          <a:p>
            <a:fld id="{FF6F1548-A370-498C-A14B-E715C2319CD9}" type="datetimeFigureOut">
              <a:rPr lang="en-US" smtClean="0"/>
              <a:pPr/>
              <a:t>6/26/2013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8F03A-58E1-4ECA-9024-348A9A81A53D}"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6F1548-A370-498C-A14B-E715C2319CD9}" type="datetimeFigureOut">
              <a:rPr lang="en-US" smtClean="0"/>
              <a:pPr/>
              <a:t>6/26/2013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8F03A-58E1-4ECA-9024-348A9A81A53D}"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6F1548-A370-498C-A14B-E715C2319CD9}" type="datetimeFigureOut">
              <a:rPr lang="en-US" smtClean="0"/>
              <a:pPr/>
              <a:t>6/26/2013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8F03A-58E1-4ECA-9024-348A9A81A53D}"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6F1548-A370-498C-A14B-E715C2319CD9}" type="datetimeFigureOut">
              <a:rPr lang="en-US" smtClean="0"/>
              <a:pPr/>
              <a:t>6/26/2013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38F03A-58E1-4ECA-9024-348A9A81A53D}"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6F1548-A370-498C-A14B-E715C2319CD9}" type="datetimeFigureOut">
              <a:rPr lang="en-US" smtClean="0"/>
              <a:pPr/>
              <a:t>6/26/2013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38F03A-58E1-4ECA-9024-348A9A81A53D}"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6F1548-A370-498C-A14B-E715C2319CD9}" type="datetimeFigureOut">
              <a:rPr lang="en-US" smtClean="0"/>
              <a:pPr/>
              <a:t>6/26/2013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38F03A-58E1-4ECA-9024-348A9A81A53D}"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6F1548-A370-498C-A14B-E715C2319CD9}" type="datetimeFigureOut">
              <a:rPr lang="en-US" smtClean="0"/>
              <a:pPr/>
              <a:t>6/26/2013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8F03A-58E1-4ECA-9024-348A9A81A53D}"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6F1548-A370-498C-A14B-E715C2319CD9}" type="datetimeFigureOut">
              <a:rPr lang="en-US" smtClean="0"/>
              <a:pPr/>
              <a:t>6/26/2013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8F03A-58E1-4ECA-9024-348A9A81A53D}"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6F1548-A370-498C-A14B-E715C2319CD9}" type="datetimeFigureOut">
              <a:rPr lang="en-US" smtClean="0"/>
              <a:pPr/>
              <a:t>6/26/2013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grpSp>
        <p:nvGrpSpPr>
          <p:cNvPr id="33" name="Group 32"/>
          <p:cNvGrpSpPr/>
          <p:nvPr/>
        </p:nvGrpSpPr>
        <p:grpSpPr>
          <a:xfrm>
            <a:off x="0" y="0"/>
            <a:ext cx="9144001" cy="6858000"/>
            <a:chOff x="0" y="0"/>
            <a:chExt cx="9144001" cy="6858000"/>
          </a:xfrm>
        </p:grpSpPr>
        <p:sp>
          <p:nvSpPr>
            <p:cNvPr id="8" name="Rectangle 7"/>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a:spLocks/>
            </p:cNvSpPr>
            <p:nvPr userDrawn="1"/>
          </p:nvSpPr>
          <p:spPr bwMode="auto">
            <a:xfrm>
              <a:off x="7543800" y="0"/>
              <a:ext cx="1600201" cy="2209800"/>
            </a:xfrm>
            <a:custGeom>
              <a:avLst/>
              <a:gdLst/>
              <a:ahLst/>
              <a:cxnLst>
                <a:cxn ang="0">
                  <a:pos x="0" y="0"/>
                </a:cxn>
                <a:cxn ang="0">
                  <a:pos x="1432" y="0"/>
                </a:cxn>
                <a:cxn ang="0">
                  <a:pos x="1432" y="3492"/>
                </a:cxn>
                <a:cxn ang="0">
                  <a:pos x="1419" y="3252"/>
                </a:cxn>
                <a:cxn ang="0">
                  <a:pos x="1406" y="3024"/>
                </a:cxn>
                <a:cxn ang="0">
                  <a:pos x="1393" y="2807"/>
                </a:cxn>
                <a:cxn ang="0">
                  <a:pos x="1379" y="2601"/>
                </a:cxn>
                <a:cxn ang="0">
                  <a:pos x="1364" y="2407"/>
                </a:cxn>
                <a:cxn ang="0">
                  <a:pos x="1348" y="2222"/>
                </a:cxn>
                <a:cxn ang="0">
                  <a:pos x="1330" y="2047"/>
                </a:cxn>
                <a:cxn ang="0">
                  <a:pos x="1311" y="1881"/>
                </a:cxn>
                <a:cxn ang="0">
                  <a:pos x="1291" y="1726"/>
                </a:cxn>
                <a:cxn ang="0">
                  <a:pos x="1268" y="1580"/>
                </a:cxn>
                <a:cxn ang="0">
                  <a:pos x="1245" y="1442"/>
                </a:cxn>
                <a:cxn ang="0">
                  <a:pos x="1218" y="1313"/>
                </a:cxn>
                <a:cxn ang="0">
                  <a:pos x="1190" y="1192"/>
                </a:cxn>
                <a:cxn ang="0">
                  <a:pos x="1158" y="1078"/>
                </a:cxn>
                <a:cxn ang="0">
                  <a:pos x="1125" y="973"/>
                </a:cxn>
                <a:cxn ang="0">
                  <a:pos x="1089" y="873"/>
                </a:cxn>
                <a:cxn ang="0">
                  <a:pos x="1049" y="781"/>
                </a:cxn>
                <a:cxn ang="0">
                  <a:pos x="1007" y="696"/>
                </a:cxn>
                <a:cxn ang="0">
                  <a:pos x="962" y="617"/>
                </a:cxn>
                <a:cxn ang="0">
                  <a:pos x="913" y="544"/>
                </a:cxn>
                <a:cxn ang="0">
                  <a:pos x="860" y="475"/>
                </a:cxn>
                <a:cxn ang="0">
                  <a:pos x="804" y="413"/>
                </a:cxn>
                <a:cxn ang="0">
                  <a:pos x="744" y="354"/>
                </a:cxn>
                <a:cxn ang="0">
                  <a:pos x="680" y="301"/>
                </a:cxn>
                <a:cxn ang="0">
                  <a:pos x="611" y="252"/>
                </a:cxn>
                <a:cxn ang="0">
                  <a:pos x="539" y="206"/>
                </a:cxn>
                <a:cxn ang="0">
                  <a:pos x="461" y="165"/>
                </a:cxn>
                <a:cxn ang="0">
                  <a:pos x="379" y="128"/>
                </a:cxn>
                <a:cxn ang="0">
                  <a:pos x="292" y="92"/>
                </a:cxn>
                <a:cxn ang="0">
                  <a:pos x="200" y="59"/>
                </a:cxn>
                <a:cxn ang="0">
                  <a:pos x="103" y="28"/>
                </a:cxn>
                <a:cxn ang="0">
                  <a:pos x="0" y="0"/>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userDrawn="1"/>
          </p:nvSpPr>
          <p:spPr bwMode="auto">
            <a:xfrm>
              <a:off x="2514600" y="5715000"/>
              <a:ext cx="5029200"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8F03A-58E1-4ECA-9024-348A9A81A53D}" type="slidenum">
              <a:rPr lang="en-US" smtClean="0"/>
              <a:pPr/>
              <a:t>‹Nr.›</a:t>
            </a:fld>
            <a:endParaRPr lang="en-US"/>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grpSp>
        <p:nvGrpSpPr>
          <p:cNvPr id="12" name="Group 11"/>
          <p:cNvGrpSpPr/>
          <p:nvPr/>
        </p:nvGrpSpPr>
        <p:grpSpPr>
          <a:xfrm>
            <a:off x="0" y="2855091"/>
            <a:ext cx="3581400" cy="4002909"/>
            <a:chOff x="0" y="2533588"/>
            <a:chExt cx="8022336" cy="8966516"/>
          </a:xfrm>
        </p:grpSpPr>
        <p:sp>
          <p:nvSpPr>
            <p:cNvPr id="13" name="Freeform 7"/>
            <p:cNvSpPr>
              <a:spLocks/>
            </p:cNvSpPr>
            <p:nvPr userDrawn="1"/>
          </p:nvSpPr>
          <p:spPr bwMode="auto">
            <a:xfrm>
              <a:off x="0" y="2533588"/>
              <a:ext cx="4127500" cy="2514599"/>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8"/>
            <p:cNvSpPr>
              <a:spLocks/>
            </p:cNvSpPr>
            <p:nvPr userDrawn="1"/>
          </p:nvSpPr>
          <p:spPr bwMode="auto">
            <a:xfrm>
              <a:off x="0" y="4980432"/>
              <a:ext cx="3184026" cy="6519672"/>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9"/>
            <p:cNvSpPr>
              <a:spLocks/>
            </p:cNvSpPr>
            <p:nvPr userDrawn="1"/>
          </p:nvSpPr>
          <p:spPr bwMode="auto">
            <a:xfrm>
              <a:off x="0" y="3371787"/>
              <a:ext cx="2895599" cy="2154237"/>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0"/>
            <p:cNvSpPr>
              <a:spLocks/>
            </p:cNvSpPr>
            <p:nvPr userDrawn="1"/>
          </p:nvSpPr>
          <p:spPr bwMode="auto">
            <a:xfrm>
              <a:off x="1502664" y="5586916"/>
              <a:ext cx="6519672" cy="5913188"/>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1"/>
            <p:cNvSpPr>
              <a:spLocks/>
            </p:cNvSpPr>
            <p:nvPr userDrawn="1"/>
          </p:nvSpPr>
          <p:spPr bwMode="auto">
            <a:xfrm>
              <a:off x="1155002" y="5801712"/>
              <a:ext cx="3420932" cy="5698392"/>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4000" kern="1200">
          <a:solidFill>
            <a:schemeClr val="accent2">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19100" y="1337608"/>
            <a:ext cx="8305800" cy="1938992"/>
          </a:xfrm>
        </p:spPr>
        <p:txBody>
          <a:bodyPr/>
          <a:lstStyle/>
          <a:p>
            <a:r>
              <a:rPr lang="en-US" b="1" cap="small" dirty="0" smtClean="0">
                <a:effectLst>
                  <a:reflection blurRad="6350" stA="55000" endA="300" endPos="45500" dir="5400000" sy="-100000" algn="bl" rotWithShape="0"/>
                </a:effectLst>
              </a:rPr>
              <a:t/>
            </a:r>
            <a:br>
              <a:rPr lang="en-US" b="1" cap="small" dirty="0" smtClean="0">
                <a:effectLst>
                  <a:reflection blurRad="6350" stA="55000" endA="300" endPos="45500" dir="5400000" sy="-100000" algn="bl" rotWithShape="0"/>
                </a:effectLst>
              </a:rPr>
            </a:br>
            <a:r>
              <a:rPr lang="en-US" b="1" cap="small" dirty="0" smtClean="0">
                <a:effectLst>
                  <a:reflection blurRad="6350" stA="55000" endA="300" endPos="45500" dir="5400000" sy="-100000" algn="bl" rotWithShape="0"/>
                </a:effectLst>
              </a:rPr>
              <a:t>Equity of Access to Quality Healthcare </a:t>
            </a:r>
            <a:r>
              <a:rPr lang="en-US" dirty="0" smtClean="0">
                <a:effectLst>
                  <a:reflection blurRad="6350" stA="55000" endA="300" endPos="45500" dir="5400000" sy="-100000" algn="bl" rotWithShape="0"/>
                </a:effectLst>
              </a:rPr>
              <a:t/>
            </a:r>
            <a:br>
              <a:rPr lang="en-US" dirty="0" smtClean="0">
                <a:effectLst>
                  <a:reflection blurRad="6350" stA="55000" endA="300" endPos="45500" dir="5400000" sy="-100000" algn="bl" rotWithShape="0"/>
                </a:effectLst>
              </a:rPr>
            </a:br>
            <a:endParaRPr lang="en-US" dirty="0">
              <a:effectLst>
                <a:reflection blurRad="6350" stA="55000" endA="300" endPos="45500" dir="5400000" sy="-100000" algn="bl" rotWithShape="0"/>
              </a:effectLst>
            </a:endParaRPr>
          </a:p>
        </p:txBody>
      </p:sp>
      <p:sp>
        <p:nvSpPr>
          <p:cNvPr id="5" name="Subtitle 4"/>
          <p:cNvSpPr>
            <a:spLocks noGrp="1"/>
          </p:cNvSpPr>
          <p:nvPr>
            <p:ph type="subTitle" idx="1"/>
          </p:nvPr>
        </p:nvSpPr>
        <p:spPr>
          <a:xfrm>
            <a:off x="1143000" y="3052227"/>
            <a:ext cx="6858000" cy="1138773"/>
          </a:xfrm>
        </p:spPr>
        <p:txBody>
          <a:bodyPr/>
          <a:lstStyle/>
          <a:p>
            <a:pPr algn="ctr"/>
            <a:r>
              <a:rPr lang="en-US" sz="3400" cap="small" dirty="0" smtClean="0"/>
              <a:t>Health inequalities in the new EU member states and candidate countries</a:t>
            </a:r>
            <a:endParaRPr lang="en-US" sz="3400" dirty="0"/>
          </a:p>
        </p:txBody>
      </p:sp>
      <p:pic>
        <p:nvPicPr>
          <p:cNvPr id="8" name="Picture 7" descr="elpa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96200" y="5911390"/>
            <a:ext cx="1409700" cy="94661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algn="ctr"/>
            <a:r>
              <a:rPr lang="en-US" dirty="0" smtClean="0"/>
              <a:t>ELPA’s Call on EU Policymakers</a:t>
            </a:r>
            <a:endParaRPr lang="en-US" dirty="0"/>
          </a:p>
        </p:txBody>
      </p:sp>
      <p:sp>
        <p:nvSpPr>
          <p:cNvPr id="3" name="Content Placeholder 2"/>
          <p:cNvSpPr>
            <a:spLocks noGrp="1"/>
          </p:cNvSpPr>
          <p:nvPr>
            <p:ph idx="1"/>
          </p:nvPr>
        </p:nvSpPr>
        <p:spPr>
          <a:xfrm>
            <a:off x="457200" y="1371600"/>
            <a:ext cx="8229600" cy="4525963"/>
          </a:xfrm>
        </p:spPr>
        <p:txBody>
          <a:bodyPr/>
          <a:lstStyle/>
          <a:p>
            <a:pPr>
              <a:buFont typeface="Wingdings" charset="2"/>
              <a:buChar char="§"/>
            </a:pPr>
            <a:r>
              <a:rPr lang="en-US" dirty="0" smtClean="0"/>
              <a:t>Fight those health inequalities and overcome those access problems;</a:t>
            </a:r>
          </a:p>
          <a:p>
            <a:pPr>
              <a:buFont typeface="Wingdings" charset="2"/>
              <a:buChar char="§"/>
            </a:pPr>
            <a:r>
              <a:rPr lang="en-US" dirty="0" smtClean="0"/>
              <a:t>All relevant Commission Services: SANCO, Enterprise and Internal Market, need to work together in a task force which is supported by the Presidential Troika and which is observed by the European Parliament!</a:t>
            </a:r>
            <a:endParaRPr lang="en-US" dirty="0"/>
          </a:p>
        </p:txBody>
      </p:sp>
      <p:pic>
        <p:nvPicPr>
          <p:cNvPr id="5" name="Picture 4" descr="elpa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96200" y="5911390"/>
            <a:ext cx="1409700" cy="946610"/>
          </a:xfrm>
          <a:prstGeom prst="rect">
            <a:avLst/>
          </a:prstGeom>
        </p:spPr>
      </p:pic>
    </p:spTree>
    <p:extLst>
      <p:ext uri="{BB962C8B-B14F-4D97-AF65-F5344CB8AC3E}">
        <p14:creationId xmlns:p14="http://schemas.microsoft.com/office/powerpoint/2010/main" val="31074189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rmAutofit/>
          </a:bodyPr>
          <a:lstStyle/>
          <a:p>
            <a:pPr marL="0" indent="0">
              <a:buNone/>
            </a:pPr>
            <a:endParaRPr lang="de-DE" sz="3600" dirty="0" smtClean="0"/>
          </a:p>
          <a:p>
            <a:pPr marL="0" indent="0" algn="ctr">
              <a:buNone/>
            </a:pPr>
            <a:r>
              <a:rPr lang="de-DE" sz="3600" dirty="0" err="1" smtClean="0"/>
              <a:t>Thank</a:t>
            </a:r>
            <a:r>
              <a:rPr lang="de-DE" sz="3600" dirty="0" smtClean="0"/>
              <a:t> </a:t>
            </a:r>
            <a:r>
              <a:rPr lang="de-DE" sz="3600" dirty="0" err="1" smtClean="0"/>
              <a:t>you</a:t>
            </a:r>
            <a:r>
              <a:rPr lang="de-DE" sz="3600" dirty="0" smtClean="0"/>
              <a:t>!!!</a:t>
            </a:r>
            <a:endParaRPr lang="de-DE" sz="3600" dirty="0"/>
          </a:p>
        </p:txBody>
      </p:sp>
    </p:spTree>
    <p:extLst>
      <p:ext uri="{BB962C8B-B14F-4D97-AF65-F5344CB8AC3E}">
        <p14:creationId xmlns:p14="http://schemas.microsoft.com/office/powerpoint/2010/main" val="3263065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706562"/>
          </a:xfrm>
        </p:spPr>
        <p:txBody>
          <a:bodyPr anchor="t">
            <a:normAutofit/>
          </a:bodyPr>
          <a:lstStyle/>
          <a:p>
            <a:pPr algn="ctr"/>
            <a:r>
              <a:rPr lang="en-US" dirty="0">
                <a:solidFill>
                  <a:schemeClr val="accent2">
                    <a:lumMod val="75000"/>
                  </a:schemeClr>
                </a:solidFill>
              </a:rPr>
              <a:t/>
            </a:r>
            <a:br>
              <a:rPr lang="en-US" dirty="0">
                <a:solidFill>
                  <a:schemeClr val="accent2">
                    <a:lumMod val="75000"/>
                  </a:schemeClr>
                </a:solidFill>
              </a:rPr>
            </a:br>
            <a:r>
              <a:rPr lang="en-US" dirty="0">
                <a:solidFill>
                  <a:schemeClr val="accent2">
                    <a:lumMod val="75000"/>
                  </a:schemeClr>
                </a:solidFill>
              </a:rPr>
              <a:t>Access to quality healthcare in hepatitis patients: </a:t>
            </a:r>
            <a:r>
              <a:rPr lang="en-US" dirty="0" smtClean="0">
                <a:solidFill>
                  <a:schemeClr val="accent2">
                    <a:lumMod val="75000"/>
                  </a:schemeClr>
                </a:solidFill>
              </a:rPr>
              <a:t>a case </a:t>
            </a:r>
            <a:r>
              <a:rPr lang="en-US" dirty="0">
                <a:solidFill>
                  <a:schemeClr val="accent2">
                    <a:lumMod val="75000"/>
                  </a:schemeClr>
                </a:solidFill>
              </a:rPr>
              <a:t>study</a:t>
            </a:r>
          </a:p>
        </p:txBody>
      </p:sp>
      <p:sp>
        <p:nvSpPr>
          <p:cNvPr id="3" name="Content Placeholder 2"/>
          <p:cNvSpPr>
            <a:spLocks noGrp="1"/>
          </p:cNvSpPr>
          <p:nvPr>
            <p:ph idx="1"/>
          </p:nvPr>
        </p:nvSpPr>
        <p:spPr>
          <a:xfrm>
            <a:off x="457200" y="3322637"/>
            <a:ext cx="8229600" cy="1630363"/>
          </a:xfrm>
        </p:spPr>
        <p:txBody>
          <a:bodyPr>
            <a:normAutofit/>
          </a:bodyPr>
          <a:lstStyle/>
          <a:p>
            <a:pPr marL="0" indent="0" algn="ctr">
              <a:buNone/>
            </a:pPr>
            <a:r>
              <a:rPr lang="en-US" dirty="0" err="1" smtClean="0"/>
              <a:t>Achim</a:t>
            </a:r>
            <a:r>
              <a:rPr lang="en-US" dirty="0" smtClean="0"/>
              <a:t> </a:t>
            </a:r>
            <a:r>
              <a:rPr lang="en-US" dirty="0" err="1" smtClean="0"/>
              <a:t>Kautz</a:t>
            </a:r>
            <a:endParaRPr lang="en-US" dirty="0" smtClean="0"/>
          </a:p>
          <a:p>
            <a:pPr marL="0" indent="0" algn="ctr">
              <a:buNone/>
            </a:pPr>
            <a:r>
              <a:rPr lang="en-US" dirty="0" smtClean="0"/>
              <a:t>European Liver Patients Association</a:t>
            </a:r>
          </a:p>
        </p:txBody>
      </p:sp>
      <p:pic>
        <p:nvPicPr>
          <p:cNvPr id="4" name="Picture 3" descr="elpa_logo.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6200" y="5911390"/>
            <a:ext cx="1409700" cy="94661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algn="ctr"/>
            <a:r>
              <a:rPr lang="en-US" dirty="0" smtClean="0"/>
              <a:t>About ELPA</a:t>
            </a:r>
            <a:endParaRPr lang="en-US" dirty="0"/>
          </a:p>
        </p:txBody>
      </p:sp>
      <p:sp>
        <p:nvSpPr>
          <p:cNvPr id="3" name="Content Placeholder 2"/>
          <p:cNvSpPr>
            <a:spLocks noGrp="1"/>
          </p:cNvSpPr>
          <p:nvPr>
            <p:ph idx="1"/>
          </p:nvPr>
        </p:nvSpPr>
        <p:spPr>
          <a:xfrm>
            <a:off x="457200" y="1341437"/>
            <a:ext cx="8229600" cy="4525963"/>
          </a:xfrm>
        </p:spPr>
        <p:txBody>
          <a:bodyPr>
            <a:normAutofit/>
          </a:bodyPr>
          <a:lstStyle/>
          <a:p>
            <a:pPr marL="457200" indent="-457200">
              <a:lnSpc>
                <a:spcPct val="120000"/>
              </a:lnSpc>
              <a:buFont typeface="Wingdings" charset="2"/>
              <a:buChar char="§"/>
            </a:pPr>
            <a:r>
              <a:rPr lang="en-US" sz="2600" dirty="0" smtClean="0">
                <a:ea typeface="Arial" charset="0"/>
                <a:cs typeface="Arial" charset="0"/>
              </a:rPr>
              <a:t>An umbrella </a:t>
            </a:r>
            <a:r>
              <a:rPr lang="en-US" sz="2600" dirty="0" err="1" smtClean="0">
                <a:ea typeface="Arial" charset="0"/>
                <a:cs typeface="Arial" charset="0"/>
              </a:rPr>
              <a:t>organisation</a:t>
            </a:r>
            <a:r>
              <a:rPr lang="en-US" sz="2600" dirty="0" smtClean="0">
                <a:ea typeface="Arial" charset="0"/>
                <a:cs typeface="Arial" charset="0"/>
              </a:rPr>
              <a:t> for patient groups, launched in April 2005, now members in 24 countries </a:t>
            </a:r>
          </a:p>
          <a:p>
            <a:pPr marL="457200" indent="-457200">
              <a:lnSpc>
                <a:spcPct val="120000"/>
              </a:lnSpc>
              <a:buFont typeface="Wingdings" charset="2"/>
              <a:buChar char="§"/>
            </a:pPr>
            <a:r>
              <a:rPr lang="en-US" sz="2600" dirty="0" smtClean="0">
                <a:ea typeface="Arial" charset="0"/>
                <a:cs typeface="Arial" charset="0"/>
              </a:rPr>
              <a:t>ELPA promotes the interests of liver patients (with a focus on hepatitis) at EU  and national level, by</a:t>
            </a:r>
          </a:p>
          <a:p>
            <a:pPr marL="914400" lvl="1" indent="-457200">
              <a:lnSpc>
                <a:spcPct val="120000"/>
              </a:lnSpc>
              <a:buFont typeface="Arial"/>
              <a:buChar char="•"/>
            </a:pPr>
            <a:r>
              <a:rPr lang="en-US" sz="2400" dirty="0" smtClean="0">
                <a:solidFill>
                  <a:schemeClr val="accent2">
                    <a:lumMod val="75000"/>
                  </a:schemeClr>
                </a:solidFill>
                <a:ea typeface="Arial" charset="0"/>
                <a:cs typeface="Arial" charset="0"/>
              </a:rPr>
              <a:t>raising the low profile of the liver in relevant EU </a:t>
            </a:r>
            <a:r>
              <a:rPr lang="en-US" sz="2400" dirty="0" err="1" smtClean="0">
                <a:solidFill>
                  <a:schemeClr val="accent2">
                    <a:lumMod val="75000"/>
                  </a:schemeClr>
                </a:solidFill>
                <a:ea typeface="Arial" charset="0"/>
                <a:cs typeface="Arial" charset="0"/>
              </a:rPr>
              <a:t>programmes</a:t>
            </a:r>
            <a:r>
              <a:rPr lang="en-US" sz="2400" dirty="0" smtClean="0">
                <a:solidFill>
                  <a:schemeClr val="accent2">
                    <a:lumMod val="75000"/>
                  </a:schemeClr>
                </a:solidFill>
                <a:ea typeface="Arial" charset="0"/>
                <a:cs typeface="Arial" charset="0"/>
              </a:rPr>
              <a:t> and initiatives</a:t>
            </a:r>
          </a:p>
          <a:p>
            <a:pPr marL="914400" lvl="1" indent="-457200">
              <a:lnSpc>
                <a:spcPct val="120000"/>
              </a:lnSpc>
              <a:buFont typeface="Arial"/>
              <a:buChar char="•"/>
            </a:pPr>
            <a:r>
              <a:rPr lang="en-US" sz="2400" dirty="0" smtClean="0">
                <a:solidFill>
                  <a:schemeClr val="accent2">
                    <a:lumMod val="75000"/>
                  </a:schemeClr>
                </a:solidFill>
                <a:ea typeface="Arial" charset="0"/>
                <a:cs typeface="Arial" charset="0"/>
              </a:rPr>
              <a:t>identifying and disseminating best practice</a:t>
            </a:r>
          </a:p>
          <a:p>
            <a:pPr marL="457200" indent="-457200">
              <a:lnSpc>
                <a:spcPct val="120000"/>
              </a:lnSpc>
              <a:buFont typeface="Wingdings" charset="2"/>
              <a:buChar char="§"/>
            </a:pPr>
            <a:r>
              <a:rPr lang="en-US" sz="2600" dirty="0" smtClean="0">
                <a:ea typeface="Arial" charset="0"/>
                <a:cs typeface="Arial" charset="0"/>
              </a:rPr>
              <a:t>Close cooperation with medical specialists, i.e. EASL</a:t>
            </a:r>
            <a:endParaRPr lang="en-US" sz="2600" dirty="0" smtClean="0">
              <a:latin typeface="Adobe Garamond Pro" pitchFamily="18" charset="0"/>
              <a:ea typeface="Arial" charset="0"/>
              <a:cs typeface="Arial" charset="0"/>
            </a:endParaRPr>
          </a:p>
          <a:p>
            <a:pPr marL="457200" indent="-457200">
              <a:lnSpc>
                <a:spcPct val="120000"/>
              </a:lnSpc>
            </a:pPr>
            <a:endParaRPr lang="en-US" sz="2600" dirty="0">
              <a:ea typeface="Arial" charset="0"/>
              <a:cs typeface="Arial" charset="0"/>
            </a:endParaRPr>
          </a:p>
        </p:txBody>
      </p:sp>
      <p:pic>
        <p:nvPicPr>
          <p:cNvPr id="5" name="Picture 4" descr="elpa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96200" y="5911390"/>
            <a:ext cx="1409700" cy="946610"/>
          </a:xfrm>
          <a:prstGeom prst="rect">
            <a:avLst/>
          </a:prstGeom>
        </p:spPr>
      </p:pic>
    </p:spTree>
    <p:extLst>
      <p:ext uri="{BB962C8B-B14F-4D97-AF65-F5344CB8AC3E}">
        <p14:creationId xmlns:p14="http://schemas.microsoft.com/office/powerpoint/2010/main" val="13881492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algn="ctr"/>
            <a:r>
              <a:rPr lang="en-US" dirty="0" smtClean="0"/>
              <a:t>About viral hepatitis</a:t>
            </a:r>
            <a:endParaRPr lang="en-US" dirty="0"/>
          </a:p>
        </p:txBody>
      </p:sp>
      <p:sp>
        <p:nvSpPr>
          <p:cNvPr id="3" name="Content Placeholder 2"/>
          <p:cNvSpPr>
            <a:spLocks noGrp="1"/>
          </p:cNvSpPr>
          <p:nvPr>
            <p:ph idx="1"/>
          </p:nvPr>
        </p:nvSpPr>
        <p:spPr>
          <a:xfrm>
            <a:off x="457200" y="1341437"/>
            <a:ext cx="8229600" cy="4525963"/>
          </a:xfrm>
        </p:spPr>
        <p:txBody>
          <a:bodyPr/>
          <a:lstStyle/>
          <a:p>
            <a:pPr>
              <a:buFont typeface="Wingdings" charset="2"/>
              <a:buChar char="§"/>
            </a:pPr>
            <a:r>
              <a:rPr lang="en-US" dirty="0" smtClean="0"/>
              <a:t>Most common forms of hepatitis: hepatitis B &amp; C (520 million cases  of chronic infection globally), </a:t>
            </a:r>
          </a:p>
          <a:p>
            <a:pPr>
              <a:buFont typeface="Wingdings" charset="2"/>
              <a:buChar char="§"/>
            </a:pPr>
            <a:r>
              <a:rPr lang="en-US" dirty="0" smtClean="0"/>
              <a:t>Chronic hepatitis often has no obvious symptoms</a:t>
            </a:r>
          </a:p>
          <a:p>
            <a:pPr>
              <a:buFont typeface="Wingdings" charset="2"/>
              <a:buChar char="§"/>
            </a:pPr>
            <a:r>
              <a:rPr lang="en-US" dirty="0" smtClean="0"/>
              <a:t>Infection with chronic hepatitis is the biggest risk factor for liver cancer, and can also cause cirrhosis and other liver conditions. These follow-on diseases are on the rise.</a:t>
            </a:r>
          </a:p>
          <a:p>
            <a:endParaRPr lang="en-US" dirty="0" smtClean="0"/>
          </a:p>
        </p:txBody>
      </p:sp>
      <p:pic>
        <p:nvPicPr>
          <p:cNvPr id="5" name="Picture 4" descr="elpa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96200" y="5911390"/>
            <a:ext cx="1409700" cy="946610"/>
          </a:xfrm>
          <a:prstGeom prst="rect">
            <a:avLst/>
          </a:prstGeom>
        </p:spPr>
      </p:pic>
    </p:spTree>
    <p:extLst>
      <p:ext uri="{BB962C8B-B14F-4D97-AF65-F5344CB8AC3E}">
        <p14:creationId xmlns:p14="http://schemas.microsoft.com/office/powerpoint/2010/main" val="35424743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algn="ctr"/>
            <a:r>
              <a:rPr lang="en-US" dirty="0" smtClean="0"/>
              <a:t>ELPA’s long-standing advocacy goal</a:t>
            </a:r>
            <a:endParaRPr lang="en-US" dirty="0"/>
          </a:p>
        </p:txBody>
      </p:sp>
      <p:sp>
        <p:nvSpPr>
          <p:cNvPr id="3" name="Content Placeholder 2"/>
          <p:cNvSpPr>
            <a:spLocks noGrp="1"/>
          </p:cNvSpPr>
          <p:nvPr>
            <p:ph idx="1"/>
          </p:nvPr>
        </p:nvSpPr>
        <p:spPr>
          <a:xfrm>
            <a:off x="457200" y="1341437"/>
            <a:ext cx="8229600" cy="4525963"/>
          </a:xfrm>
        </p:spPr>
        <p:txBody>
          <a:bodyPr/>
          <a:lstStyle/>
          <a:p>
            <a:pPr>
              <a:buFont typeface="Wingdings" charset="2"/>
              <a:buChar char="§"/>
            </a:pPr>
            <a:r>
              <a:rPr lang="en-US" dirty="0"/>
              <a:t>Estimated </a:t>
            </a:r>
            <a:r>
              <a:rPr lang="en-US" dirty="0" smtClean="0"/>
              <a:t>500 </a:t>
            </a:r>
            <a:r>
              <a:rPr lang="en-US" dirty="0"/>
              <a:t>million carriers worldwide</a:t>
            </a:r>
          </a:p>
          <a:p>
            <a:pPr>
              <a:buFont typeface="Wingdings" charset="2"/>
              <a:buChar char="§"/>
            </a:pPr>
            <a:r>
              <a:rPr lang="en-US" dirty="0"/>
              <a:t>Up to 90% </a:t>
            </a:r>
            <a:r>
              <a:rPr lang="en-US" dirty="0" smtClean="0"/>
              <a:t>are not aware that they have the infection</a:t>
            </a:r>
          </a:p>
          <a:p>
            <a:pPr>
              <a:buFont typeface="Wingdings" charset="2"/>
              <a:buChar char="§"/>
            </a:pPr>
            <a:r>
              <a:rPr lang="en-US" dirty="0" smtClean="0"/>
              <a:t>Hepatitis is easily prevented, diagnosed and treated, but if it goes undetected, many patients will die a slow and painful death.</a:t>
            </a:r>
          </a:p>
          <a:p>
            <a:endParaRPr lang="en-US" dirty="0" smtClean="0"/>
          </a:p>
          <a:p>
            <a:pPr algn="ctr">
              <a:buFont typeface="Wingdings" charset="2"/>
              <a:buChar char="Ø"/>
            </a:pPr>
            <a:r>
              <a:rPr lang="en-US" dirty="0" smtClean="0"/>
              <a:t>ELPA’s goal: Promotion of early diagnosis</a:t>
            </a:r>
          </a:p>
          <a:p>
            <a:endParaRPr lang="en-US" dirty="0" smtClean="0"/>
          </a:p>
          <a:p>
            <a:endParaRPr lang="en-US" dirty="0"/>
          </a:p>
        </p:txBody>
      </p:sp>
      <p:pic>
        <p:nvPicPr>
          <p:cNvPr id="5" name="Picture 4" descr="elpa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96200" y="5911390"/>
            <a:ext cx="1409700" cy="946610"/>
          </a:xfrm>
          <a:prstGeom prst="rect">
            <a:avLst/>
          </a:prstGeom>
        </p:spPr>
      </p:pic>
    </p:spTree>
    <p:extLst>
      <p:ext uri="{BB962C8B-B14F-4D97-AF65-F5344CB8AC3E}">
        <p14:creationId xmlns:p14="http://schemas.microsoft.com/office/powerpoint/2010/main" val="1999945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National Hepatitis Plans in Europe: 2007-2013</a:t>
            </a:r>
            <a:endParaRPr lang="en-US" dirty="0"/>
          </a:p>
        </p:txBody>
      </p:sp>
      <p:sp>
        <p:nvSpPr>
          <p:cNvPr id="3" name="Content Placeholder 2"/>
          <p:cNvSpPr>
            <a:spLocks noGrp="1"/>
          </p:cNvSpPr>
          <p:nvPr>
            <p:ph idx="1"/>
          </p:nvPr>
        </p:nvSpPr>
        <p:spPr>
          <a:xfrm>
            <a:off x="457200" y="1371600"/>
            <a:ext cx="8229600" cy="4525963"/>
          </a:xfrm>
        </p:spPr>
        <p:txBody>
          <a:bodyPr/>
          <a:lstStyle/>
          <a:p>
            <a:pPr>
              <a:buFont typeface="Wingdings" charset="2"/>
              <a:buChar char="§"/>
            </a:pPr>
            <a:r>
              <a:rPr lang="en-US" dirty="0" smtClean="0"/>
              <a:t>2007: Hepatitis Plans adopted and implemented in Scotland and France</a:t>
            </a:r>
          </a:p>
          <a:p>
            <a:pPr>
              <a:buFont typeface="Wingdings" charset="2"/>
              <a:buChar char="§"/>
            </a:pPr>
            <a:r>
              <a:rPr lang="en-US" dirty="0" smtClean="0"/>
              <a:t>2013: </a:t>
            </a:r>
          </a:p>
          <a:p>
            <a:pPr lvl="1">
              <a:buFont typeface="Arial"/>
              <a:buChar char="•"/>
            </a:pPr>
            <a:r>
              <a:rPr lang="en-US" sz="2400" dirty="0" smtClean="0">
                <a:solidFill>
                  <a:schemeClr val="accent2">
                    <a:lumMod val="75000"/>
                  </a:schemeClr>
                </a:solidFill>
              </a:rPr>
              <a:t>Adopted in Bulgaria</a:t>
            </a:r>
          </a:p>
          <a:p>
            <a:pPr lvl="1">
              <a:buFont typeface="Arial"/>
              <a:buChar char="•"/>
            </a:pPr>
            <a:r>
              <a:rPr lang="en-US" sz="2400" dirty="0" smtClean="0">
                <a:solidFill>
                  <a:schemeClr val="accent2">
                    <a:lumMod val="75000"/>
                  </a:schemeClr>
                </a:solidFill>
              </a:rPr>
              <a:t>In development in Croatia, Germany, Ireland and Italy</a:t>
            </a:r>
          </a:p>
          <a:p>
            <a:pPr lvl="1">
              <a:buFont typeface="Arial"/>
              <a:buChar char="•"/>
            </a:pPr>
            <a:r>
              <a:rPr lang="en-US" sz="2400" dirty="0" smtClean="0">
                <a:solidFill>
                  <a:schemeClr val="accent2">
                    <a:lumMod val="75000"/>
                  </a:schemeClr>
                </a:solidFill>
              </a:rPr>
              <a:t>To be developed in Romania and Greece</a:t>
            </a:r>
          </a:p>
          <a:p>
            <a:pPr lvl="1"/>
            <a:endParaRPr lang="en-US" sz="2400" dirty="0" smtClean="0"/>
          </a:p>
          <a:p>
            <a:endParaRPr lang="en-US" dirty="0"/>
          </a:p>
        </p:txBody>
      </p:sp>
      <p:pic>
        <p:nvPicPr>
          <p:cNvPr id="5" name="Picture 4" descr="elpa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96200" y="5911390"/>
            <a:ext cx="1409700" cy="946610"/>
          </a:xfrm>
          <a:prstGeom prst="rect">
            <a:avLst/>
          </a:prstGeom>
        </p:spPr>
      </p:pic>
    </p:spTree>
    <p:extLst>
      <p:ext uri="{BB962C8B-B14F-4D97-AF65-F5344CB8AC3E}">
        <p14:creationId xmlns:p14="http://schemas.microsoft.com/office/powerpoint/2010/main" val="19068178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Isosceles Triangle 70"/>
          <p:cNvSpPr/>
          <p:nvPr/>
        </p:nvSpPr>
        <p:spPr>
          <a:xfrm rot="5400000">
            <a:off x="3615836" y="489411"/>
            <a:ext cx="3127462" cy="6141533"/>
          </a:xfrm>
          <a:prstGeom prst="triangle">
            <a:avLst/>
          </a:prstGeom>
          <a:gradFill flip="none" rotWithShape="1">
            <a:gsLst>
              <a:gs pos="700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5" name="Rectangle 64"/>
          <p:cNvSpPr/>
          <p:nvPr/>
        </p:nvSpPr>
        <p:spPr>
          <a:xfrm>
            <a:off x="6208121" y="1953987"/>
            <a:ext cx="2042159" cy="3169920"/>
          </a:xfrm>
          <a:prstGeom prst="rect">
            <a:avLst/>
          </a:prstGeom>
          <a:gradFill flip="none" rotWithShape="1">
            <a:gsLst>
              <a:gs pos="41000">
                <a:schemeClr val="accent2">
                  <a:alpha val="20000"/>
                </a:scheme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Rectangle 55"/>
          <p:cNvSpPr/>
          <p:nvPr/>
        </p:nvSpPr>
        <p:spPr>
          <a:xfrm>
            <a:off x="2108561" y="1953987"/>
            <a:ext cx="2042159" cy="3169920"/>
          </a:xfrm>
          <a:prstGeom prst="rect">
            <a:avLst/>
          </a:prstGeom>
          <a:gradFill flip="none" rotWithShape="1">
            <a:gsLst>
              <a:gs pos="41000">
                <a:schemeClr val="accent2">
                  <a:alpha val="20000"/>
                </a:scheme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6" name="Straight Connector 65"/>
          <p:cNvCxnSpPr/>
          <p:nvPr/>
        </p:nvCxnSpPr>
        <p:spPr>
          <a:xfrm>
            <a:off x="970642" y="4489923"/>
            <a:ext cx="7528560" cy="0"/>
          </a:xfrm>
          <a:prstGeom prst="line">
            <a:avLst/>
          </a:prstGeom>
          <a:ln w="6350">
            <a:solidFill>
              <a:schemeClr val="bg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970642" y="3855939"/>
            <a:ext cx="7528560" cy="0"/>
          </a:xfrm>
          <a:prstGeom prst="line">
            <a:avLst/>
          </a:prstGeom>
          <a:ln w="6350">
            <a:solidFill>
              <a:schemeClr val="bg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970642" y="3221955"/>
            <a:ext cx="7528560" cy="0"/>
          </a:xfrm>
          <a:prstGeom prst="line">
            <a:avLst/>
          </a:prstGeom>
          <a:ln w="6350">
            <a:solidFill>
              <a:schemeClr val="bg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970642" y="2587971"/>
            <a:ext cx="7528560" cy="0"/>
          </a:xfrm>
          <a:prstGeom prst="line">
            <a:avLst/>
          </a:prstGeom>
          <a:ln w="6350">
            <a:solidFill>
              <a:schemeClr val="bg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 name="Title 6"/>
          <p:cNvSpPr>
            <a:spLocks noGrp="1"/>
          </p:cNvSpPr>
          <p:nvPr>
            <p:ph type="title"/>
          </p:nvPr>
        </p:nvSpPr>
        <p:spPr>
          <a:xfrm>
            <a:off x="457200" y="0"/>
            <a:ext cx="8229600" cy="1143000"/>
          </a:xfrm>
        </p:spPr>
        <p:txBody>
          <a:bodyPr>
            <a:normAutofit/>
          </a:bodyPr>
          <a:lstStyle/>
          <a:p>
            <a:pPr algn="ctr"/>
            <a:r>
              <a:rPr lang="en-GB" sz="3200" dirty="0" smtClean="0">
                <a:solidFill>
                  <a:schemeClr val="accent2">
                    <a:lumMod val="50000"/>
                  </a:schemeClr>
                </a:solidFill>
              </a:rPr>
              <a:t>Hepatitis C – the evolving treatment landscape</a:t>
            </a:r>
            <a:endParaRPr lang="en-GB" sz="3200" dirty="0">
              <a:solidFill>
                <a:schemeClr val="accent2">
                  <a:lumMod val="50000"/>
                </a:schemeClr>
              </a:solidFill>
            </a:endParaRPr>
          </a:p>
        </p:txBody>
      </p:sp>
      <p:sp>
        <p:nvSpPr>
          <p:cNvPr id="8" name="TextBox 7"/>
          <p:cNvSpPr txBox="1"/>
          <p:nvPr/>
        </p:nvSpPr>
        <p:spPr>
          <a:xfrm>
            <a:off x="457200" y="1371600"/>
            <a:ext cx="8001000" cy="381000"/>
          </a:xfrm>
          <a:prstGeom prst="rect">
            <a:avLst/>
          </a:prstGeom>
          <a:noFill/>
        </p:spPr>
        <p:txBody>
          <a:bodyPr wrap="square" rtlCol="0">
            <a:spAutoFit/>
          </a:bodyPr>
          <a:lstStyle/>
          <a:p>
            <a:pPr algn="ctr"/>
            <a:r>
              <a:rPr lang="en-GB" b="1" dirty="0" smtClean="0">
                <a:solidFill>
                  <a:schemeClr val="accent2">
                    <a:lumMod val="75000"/>
                  </a:schemeClr>
                </a:solidFill>
              </a:rPr>
              <a:t>Timeline of key milestones in the treatment of the hepatitis virus (HCV)</a:t>
            </a:r>
            <a:endParaRPr lang="en-GB" b="1" dirty="0">
              <a:solidFill>
                <a:schemeClr val="accent2">
                  <a:lumMod val="75000"/>
                </a:schemeClr>
              </a:solidFill>
            </a:endParaRPr>
          </a:p>
        </p:txBody>
      </p:sp>
      <p:cxnSp>
        <p:nvCxnSpPr>
          <p:cNvPr id="21" name="Straight Connector 20"/>
          <p:cNvCxnSpPr/>
          <p:nvPr/>
        </p:nvCxnSpPr>
        <p:spPr>
          <a:xfrm>
            <a:off x="965562" y="1953987"/>
            <a:ext cx="0" cy="316992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965562" y="5123907"/>
            <a:ext cx="7528560" cy="0"/>
          </a:xfrm>
          <a:prstGeom prst="line">
            <a:avLst/>
          </a:prstGeom>
        </p:spPr>
        <p:style>
          <a:lnRef idx="1">
            <a:schemeClr val="accent1"/>
          </a:lnRef>
          <a:fillRef idx="0">
            <a:schemeClr val="accent1"/>
          </a:fillRef>
          <a:effectRef idx="0">
            <a:schemeClr val="accent1"/>
          </a:effectRef>
          <a:fontRef idx="minor">
            <a:schemeClr val="tx1"/>
          </a:fontRef>
        </p:style>
      </p:cxnSp>
      <p:sp>
        <p:nvSpPr>
          <p:cNvPr id="27" name="Freeform 26"/>
          <p:cNvSpPr/>
          <p:nvPr/>
        </p:nvSpPr>
        <p:spPr>
          <a:xfrm>
            <a:off x="2321922" y="2525487"/>
            <a:ext cx="5311140" cy="2415540"/>
          </a:xfrm>
          <a:custGeom>
            <a:avLst/>
            <a:gdLst>
              <a:gd name="connsiteX0" fmla="*/ 0 w 5311140"/>
              <a:gd name="connsiteY0" fmla="*/ 2415540 h 2415540"/>
              <a:gd name="connsiteX1" fmla="*/ 1036320 w 5311140"/>
              <a:gd name="connsiteY1" fmla="*/ 2095500 h 2415540"/>
              <a:gd name="connsiteX2" fmla="*/ 1440180 w 5311140"/>
              <a:gd name="connsiteY2" fmla="*/ 1318260 h 2415540"/>
              <a:gd name="connsiteX3" fmla="*/ 2057400 w 5311140"/>
              <a:gd name="connsiteY3" fmla="*/ 746760 h 2415540"/>
              <a:gd name="connsiteX4" fmla="*/ 4122420 w 5311140"/>
              <a:gd name="connsiteY4" fmla="*/ 350520 h 2415540"/>
              <a:gd name="connsiteX5" fmla="*/ 5311140 w 5311140"/>
              <a:gd name="connsiteY5" fmla="*/ 0 h 2415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11140" h="2415540">
                <a:moveTo>
                  <a:pt x="0" y="2415540"/>
                </a:moveTo>
                <a:lnTo>
                  <a:pt x="1036320" y="2095500"/>
                </a:lnTo>
                <a:lnTo>
                  <a:pt x="1440180" y="1318260"/>
                </a:lnTo>
                <a:lnTo>
                  <a:pt x="2057400" y="746760"/>
                </a:lnTo>
                <a:lnTo>
                  <a:pt x="4122420" y="350520"/>
                </a:lnTo>
                <a:lnTo>
                  <a:pt x="5311140" y="0"/>
                </a:lnTo>
              </a:path>
            </a:pathLst>
          </a:custGeom>
          <a:noFill/>
          <a:ln w="57150" cap="rnd">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8" name="Oval 27"/>
          <p:cNvSpPr/>
          <p:nvPr/>
        </p:nvSpPr>
        <p:spPr>
          <a:xfrm>
            <a:off x="2274297" y="4877210"/>
            <a:ext cx="123825" cy="123825"/>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Oval 29"/>
          <p:cNvSpPr/>
          <p:nvPr/>
        </p:nvSpPr>
        <p:spPr>
          <a:xfrm>
            <a:off x="3288709" y="4543835"/>
            <a:ext cx="123825" cy="123825"/>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Oval 30"/>
          <p:cNvSpPr/>
          <p:nvPr/>
        </p:nvSpPr>
        <p:spPr>
          <a:xfrm>
            <a:off x="3698284" y="3786597"/>
            <a:ext cx="123825" cy="123825"/>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Oval 31"/>
          <p:cNvSpPr/>
          <p:nvPr/>
        </p:nvSpPr>
        <p:spPr>
          <a:xfrm>
            <a:off x="4320271" y="3210336"/>
            <a:ext cx="123825" cy="123825"/>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Oval 32"/>
          <p:cNvSpPr/>
          <p:nvPr/>
        </p:nvSpPr>
        <p:spPr>
          <a:xfrm>
            <a:off x="6372909" y="2805524"/>
            <a:ext cx="123825" cy="123825"/>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TextBox 28"/>
          <p:cNvSpPr txBox="1"/>
          <p:nvPr/>
        </p:nvSpPr>
        <p:spPr>
          <a:xfrm>
            <a:off x="622662" y="4468587"/>
            <a:ext cx="1706880" cy="521681"/>
          </a:xfrm>
          <a:prstGeom prst="rect">
            <a:avLst/>
          </a:prstGeom>
          <a:noFill/>
        </p:spPr>
        <p:txBody>
          <a:bodyPr wrap="square" rtlCol="0">
            <a:spAutoFit/>
          </a:bodyPr>
          <a:lstStyle/>
          <a:p>
            <a:pPr algn="r">
              <a:lnSpc>
                <a:spcPct val="90000"/>
              </a:lnSpc>
            </a:pPr>
            <a:r>
              <a:rPr lang="en-GB" sz="2000" b="1" dirty="0" smtClean="0">
                <a:solidFill>
                  <a:schemeClr val="accent2">
                    <a:lumMod val="75000"/>
                  </a:schemeClr>
                </a:solidFill>
              </a:rPr>
              <a:t>1991</a:t>
            </a:r>
            <a:endParaRPr lang="en-GB" sz="1000" b="1" dirty="0" smtClean="0">
              <a:solidFill>
                <a:schemeClr val="accent2">
                  <a:lumMod val="75000"/>
                </a:schemeClr>
              </a:solidFill>
            </a:endParaRPr>
          </a:p>
          <a:p>
            <a:pPr algn="r">
              <a:lnSpc>
                <a:spcPct val="90000"/>
              </a:lnSpc>
            </a:pPr>
            <a:r>
              <a:rPr lang="en-GB" sz="1050" b="1" dirty="0" smtClean="0">
                <a:solidFill>
                  <a:schemeClr val="tx2"/>
                </a:solidFill>
              </a:rPr>
              <a:t>Interferon 24 weeks</a:t>
            </a:r>
            <a:endParaRPr lang="en-GB" sz="1050" b="1" dirty="0">
              <a:solidFill>
                <a:schemeClr val="tx2"/>
              </a:solidFill>
            </a:endParaRPr>
          </a:p>
        </p:txBody>
      </p:sp>
      <p:sp>
        <p:nvSpPr>
          <p:cNvPr id="35" name="TextBox 34"/>
          <p:cNvSpPr txBox="1"/>
          <p:nvPr/>
        </p:nvSpPr>
        <p:spPr>
          <a:xfrm>
            <a:off x="1728514" y="3997160"/>
            <a:ext cx="1706880" cy="521681"/>
          </a:xfrm>
          <a:prstGeom prst="rect">
            <a:avLst/>
          </a:prstGeom>
          <a:noFill/>
        </p:spPr>
        <p:txBody>
          <a:bodyPr wrap="square" rtlCol="0">
            <a:spAutoFit/>
          </a:bodyPr>
          <a:lstStyle/>
          <a:p>
            <a:pPr algn="r">
              <a:lnSpc>
                <a:spcPct val="90000"/>
              </a:lnSpc>
            </a:pPr>
            <a:r>
              <a:rPr lang="en-GB" sz="2000" b="1" dirty="0" smtClean="0">
                <a:solidFill>
                  <a:schemeClr val="accent2">
                    <a:lumMod val="75000"/>
                  </a:schemeClr>
                </a:solidFill>
              </a:rPr>
              <a:t>1996</a:t>
            </a:r>
            <a:endParaRPr lang="en-GB" sz="1000" b="1" dirty="0" smtClean="0">
              <a:solidFill>
                <a:schemeClr val="accent2">
                  <a:lumMod val="75000"/>
                </a:schemeClr>
              </a:solidFill>
            </a:endParaRPr>
          </a:p>
          <a:p>
            <a:pPr algn="r">
              <a:lnSpc>
                <a:spcPct val="90000"/>
              </a:lnSpc>
            </a:pPr>
            <a:r>
              <a:rPr lang="en-GB" sz="1050" b="1" dirty="0" smtClean="0">
                <a:solidFill>
                  <a:schemeClr val="tx2"/>
                </a:solidFill>
              </a:rPr>
              <a:t>Interferon 48 weeks</a:t>
            </a:r>
            <a:endParaRPr lang="en-GB" sz="1050" b="1" dirty="0">
              <a:solidFill>
                <a:schemeClr val="tx2"/>
              </a:solidFill>
            </a:endParaRPr>
          </a:p>
        </p:txBody>
      </p:sp>
      <p:sp>
        <p:nvSpPr>
          <p:cNvPr id="36" name="TextBox 35"/>
          <p:cNvSpPr txBox="1"/>
          <p:nvPr/>
        </p:nvSpPr>
        <p:spPr>
          <a:xfrm>
            <a:off x="2007596" y="3388514"/>
            <a:ext cx="1706880" cy="521681"/>
          </a:xfrm>
          <a:prstGeom prst="rect">
            <a:avLst/>
          </a:prstGeom>
          <a:noFill/>
        </p:spPr>
        <p:txBody>
          <a:bodyPr wrap="square" rtlCol="0">
            <a:spAutoFit/>
          </a:bodyPr>
          <a:lstStyle/>
          <a:p>
            <a:pPr algn="r">
              <a:lnSpc>
                <a:spcPct val="90000"/>
              </a:lnSpc>
            </a:pPr>
            <a:r>
              <a:rPr lang="en-GB" sz="2000" b="1" dirty="0" smtClean="0">
                <a:solidFill>
                  <a:schemeClr val="accent2">
                    <a:lumMod val="75000"/>
                  </a:schemeClr>
                </a:solidFill>
              </a:rPr>
              <a:t>1998</a:t>
            </a:r>
            <a:endParaRPr lang="en-GB" sz="1000" b="1" dirty="0" smtClean="0">
              <a:solidFill>
                <a:schemeClr val="accent2">
                  <a:lumMod val="75000"/>
                </a:schemeClr>
              </a:solidFill>
            </a:endParaRPr>
          </a:p>
          <a:p>
            <a:pPr algn="r">
              <a:lnSpc>
                <a:spcPct val="90000"/>
              </a:lnSpc>
            </a:pPr>
            <a:r>
              <a:rPr lang="en-GB" sz="1050" b="1" dirty="0" smtClean="0">
                <a:solidFill>
                  <a:schemeClr val="tx2"/>
                </a:solidFill>
              </a:rPr>
              <a:t>Interferon + ribavirin</a:t>
            </a:r>
            <a:endParaRPr lang="en-GB" sz="1050" b="1" dirty="0">
              <a:solidFill>
                <a:schemeClr val="tx2"/>
              </a:solidFill>
            </a:endParaRPr>
          </a:p>
        </p:txBody>
      </p:sp>
      <p:sp>
        <p:nvSpPr>
          <p:cNvPr id="37" name="TextBox 36"/>
          <p:cNvSpPr txBox="1"/>
          <p:nvPr/>
        </p:nvSpPr>
        <p:spPr>
          <a:xfrm>
            <a:off x="2310770" y="2750608"/>
            <a:ext cx="2080259" cy="521681"/>
          </a:xfrm>
          <a:prstGeom prst="rect">
            <a:avLst/>
          </a:prstGeom>
          <a:noFill/>
        </p:spPr>
        <p:txBody>
          <a:bodyPr wrap="square" rtlCol="0">
            <a:spAutoFit/>
          </a:bodyPr>
          <a:lstStyle/>
          <a:p>
            <a:pPr algn="r">
              <a:lnSpc>
                <a:spcPct val="90000"/>
              </a:lnSpc>
            </a:pPr>
            <a:r>
              <a:rPr lang="en-GB" sz="2000" b="1" dirty="0" smtClean="0">
                <a:solidFill>
                  <a:schemeClr val="accent2">
                    <a:lumMod val="75000"/>
                  </a:schemeClr>
                </a:solidFill>
              </a:rPr>
              <a:t>2001</a:t>
            </a:r>
            <a:endParaRPr lang="en-GB" sz="1000" b="1" dirty="0" smtClean="0">
              <a:solidFill>
                <a:schemeClr val="accent2">
                  <a:lumMod val="75000"/>
                </a:schemeClr>
              </a:solidFill>
            </a:endParaRPr>
          </a:p>
          <a:p>
            <a:pPr algn="r">
              <a:lnSpc>
                <a:spcPct val="90000"/>
              </a:lnSpc>
            </a:pPr>
            <a:r>
              <a:rPr lang="en-GB" sz="1050" b="1" dirty="0" err="1" smtClean="0">
                <a:solidFill>
                  <a:schemeClr val="tx2"/>
                </a:solidFill>
              </a:rPr>
              <a:t>Pegylated</a:t>
            </a:r>
            <a:r>
              <a:rPr lang="en-GB" sz="1050" b="1" dirty="0" smtClean="0">
                <a:solidFill>
                  <a:schemeClr val="tx2"/>
                </a:solidFill>
              </a:rPr>
              <a:t> interferon + ribavirin</a:t>
            </a:r>
            <a:endParaRPr lang="en-GB" sz="1050" b="1" dirty="0">
              <a:solidFill>
                <a:schemeClr val="tx2"/>
              </a:solidFill>
            </a:endParaRPr>
          </a:p>
        </p:txBody>
      </p:sp>
      <p:sp>
        <p:nvSpPr>
          <p:cNvPr id="38" name="TextBox 37"/>
          <p:cNvSpPr txBox="1"/>
          <p:nvPr/>
        </p:nvSpPr>
        <p:spPr>
          <a:xfrm>
            <a:off x="2891516" y="2285243"/>
            <a:ext cx="3773809" cy="521681"/>
          </a:xfrm>
          <a:prstGeom prst="rect">
            <a:avLst/>
          </a:prstGeom>
          <a:noFill/>
        </p:spPr>
        <p:txBody>
          <a:bodyPr wrap="square" rtlCol="0">
            <a:spAutoFit/>
          </a:bodyPr>
          <a:lstStyle/>
          <a:p>
            <a:pPr algn="r">
              <a:lnSpc>
                <a:spcPct val="90000"/>
              </a:lnSpc>
            </a:pPr>
            <a:r>
              <a:rPr lang="en-GB" sz="2000" b="1" dirty="0" smtClean="0">
                <a:solidFill>
                  <a:schemeClr val="accent2">
                    <a:lumMod val="75000"/>
                  </a:schemeClr>
                </a:solidFill>
              </a:rPr>
              <a:t>2011</a:t>
            </a:r>
            <a:endParaRPr lang="en-GB" sz="1000" b="1" dirty="0" smtClean="0">
              <a:solidFill>
                <a:schemeClr val="accent2">
                  <a:lumMod val="75000"/>
                </a:schemeClr>
              </a:solidFill>
            </a:endParaRPr>
          </a:p>
          <a:p>
            <a:pPr algn="r">
              <a:lnSpc>
                <a:spcPct val="90000"/>
              </a:lnSpc>
            </a:pPr>
            <a:r>
              <a:rPr lang="en-GB" sz="1050" b="1" dirty="0" err="1" smtClean="0">
                <a:solidFill>
                  <a:schemeClr val="tx2"/>
                </a:solidFill>
              </a:rPr>
              <a:t>Pegylated</a:t>
            </a:r>
            <a:r>
              <a:rPr lang="en-GB" sz="1050" b="1" dirty="0" smtClean="0">
                <a:solidFill>
                  <a:schemeClr val="tx2"/>
                </a:solidFill>
              </a:rPr>
              <a:t> interferon + ribavirin + protease inhibitor (DAA)</a:t>
            </a:r>
            <a:endParaRPr lang="en-GB" sz="1050" b="1" dirty="0">
              <a:solidFill>
                <a:schemeClr val="tx2"/>
              </a:solidFill>
            </a:endParaRPr>
          </a:p>
        </p:txBody>
      </p:sp>
      <p:cxnSp>
        <p:nvCxnSpPr>
          <p:cNvPr id="39" name="Straight Connector 38"/>
          <p:cNvCxnSpPr/>
          <p:nvPr/>
        </p:nvCxnSpPr>
        <p:spPr>
          <a:xfrm flipH="1">
            <a:off x="874122" y="1953987"/>
            <a:ext cx="914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H="1">
            <a:off x="874122" y="2587971"/>
            <a:ext cx="914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H="1">
            <a:off x="874122" y="3221955"/>
            <a:ext cx="914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H="1">
            <a:off x="874122" y="3855939"/>
            <a:ext cx="914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H="1">
            <a:off x="874122" y="4489923"/>
            <a:ext cx="914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a:off x="874122" y="5123907"/>
            <a:ext cx="91440" cy="0"/>
          </a:xfrm>
          <a:prstGeom prst="line">
            <a:avLst/>
          </a:prstGeom>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412161" y="1833965"/>
            <a:ext cx="519118" cy="276999"/>
          </a:xfrm>
          <a:prstGeom prst="rect">
            <a:avLst/>
          </a:prstGeom>
          <a:noFill/>
        </p:spPr>
        <p:txBody>
          <a:bodyPr wrap="square" rtlCol="0">
            <a:spAutoFit/>
          </a:bodyPr>
          <a:lstStyle/>
          <a:p>
            <a:pPr algn="r"/>
            <a:r>
              <a:rPr lang="en-GB" sz="1200" b="1" dirty="0" smtClean="0">
                <a:solidFill>
                  <a:schemeClr val="bg1">
                    <a:lumMod val="50000"/>
                  </a:schemeClr>
                </a:solidFill>
              </a:rPr>
              <a:t>100</a:t>
            </a:r>
            <a:endParaRPr lang="en-GB" sz="800" b="1" dirty="0">
              <a:solidFill>
                <a:schemeClr val="bg1">
                  <a:lumMod val="50000"/>
                </a:schemeClr>
              </a:solidFill>
            </a:endParaRPr>
          </a:p>
        </p:txBody>
      </p:sp>
      <p:sp>
        <p:nvSpPr>
          <p:cNvPr id="47" name="TextBox 46"/>
          <p:cNvSpPr txBox="1"/>
          <p:nvPr/>
        </p:nvSpPr>
        <p:spPr>
          <a:xfrm>
            <a:off x="516942" y="4985505"/>
            <a:ext cx="414337" cy="276999"/>
          </a:xfrm>
          <a:prstGeom prst="rect">
            <a:avLst/>
          </a:prstGeom>
          <a:noFill/>
        </p:spPr>
        <p:txBody>
          <a:bodyPr wrap="square" rtlCol="0">
            <a:spAutoFit/>
          </a:bodyPr>
          <a:lstStyle/>
          <a:p>
            <a:pPr algn="r"/>
            <a:r>
              <a:rPr lang="en-GB" sz="1200" b="1" dirty="0" smtClean="0">
                <a:solidFill>
                  <a:schemeClr val="bg1">
                    <a:lumMod val="50000"/>
                  </a:schemeClr>
                </a:solidFill>
              </a:rPr>
              <a:t>0</a:t>
            </a:r>
            <a:endParaRPr lang="en-GB" sz="1000" b="1" dirty="0">
              <a:solidFill>
                <a:schemeClr val="bg1">
                  <a:lumMod val="50000"/>
                </a:schemeClr>
              </a:solidFill>
            </a:endParaRPr>
          </a:p>
        </p:txBody>
      </p:sp>
      <p:sp>
        <p:nvSpPr>
          <p:cNvPr id="49" name="TextBox 48"/>
          <p:cNvSpPr txBox="1"/>
          <p:nvPr/>
        </p:nvSpPr>
        <p:spPr>
          <a:xfrm>
            <a:off x="412161" y="2464273"/>
            <a:ext cx="519118" cy="276999"/>
          </a:xfrm>
          <a:prstGeom prst="rect">
            <a:avLst/>
          </a:prstGeom>
          <a:noFill/>
        </p:spPr>
        <p:txBody>
          <a:bodyPr wrap="square" rtlCol="0">
            <a:spAutoFit/>
          </a:bodyPr>
          <a:lstStyle/>
          <a:p>
            <a:pPr algn="r"/>
            <a:r>
              <a:rPr lang="en-GB" sz="1200" b="1" dirty="0" smtClean="0">
                <a:solidFill>
                  <a:schemeClr val="bg1">
                    <a:lumMod val="50000"/>
                  </a:schemeClr>
                </a:solidFill>
              </a:rPr>
              <a:t>80</a:t>
            </a:r>
            <a:endParaRPr lang="en-GB" sz="800" b="1" dirty="0">
              <a:solidFill>
                <a:schemeClr val="bg1">
                  <a:lumMod val="50000"/>
                </a:schemeClr>
              </a:solidFill>
            </a:endParaRPr>
          </a:p>
        </p:txBody>
      </p:sp>
      <p:sp>
        <p:nvSpPr>
          <p:cNvPr id="50" name="TextBox 49"/>
          <p:cNvSpPr txBox="1"/>
          <p:nvPr/>
        </p:nvSpPr>
        <p:spPr>
          <a:xfrm>
            <a:off x="412161" y="3094581"/>
            <a:ext cx="519118" cy="276999"/>
          </a:xfrm>
          <a:prstGeom prst="rect">
            <a:avLst/>
          </a:prstGeom>
          <a:noFill/>
        </p:spPr>
        <p:txBody>
          <a:bodyPr wrap="square" rtlCol="0">
            <a:spAutoFit/>
          </a:bodyPr>
          <a:lstStyle/>
          <a:p>
            <a:pPr algn="r"/>
            <a:r>
              <a:rPr lang="en-GB" sz="1200" b="1" dirty="0" smtClean="0">
                <a:solidFill>
                  <a:schemeClr val="bg1">
                    <a:lumMod val="50000"/>
                  </a:schemeClr>
                </a:solidFill>
              </a:rPr>
              <a:t>60</a:t>
            </a:r>
            <a:endParaRPr lang="en-GB" sz="800" b="1" dirty="0">
              <a:solidFill>
                <a:schemeClr val="bg1">
                  <a:lumMod val="50000"/>
                </a:schemeClr>
              </a:solidFill>
            </a:endParaRPr>
          </a:p>
        </p:txBody>
      </p:sp>
      <p:sp>
        <p:nvSpPr>
          <p:cNvPr id="51" name="TextBox 50"/>
          <p:cNvSpPr txBox="1"/>
          <p:nvPr/>
        </p:nvSpPr>
        <p:spPr>
          <a:xfrm>
            <a:off x="412161" y="3724889"/>
            <a:ext cx="519118" cy="276999"/>
          </a:xfrm>
          <a:prstGeom prst="rect">
            <a:avLst/>
          </a:prstGeom>
          <a:noFill/>
        </p:spPr>
        <p:txBody>
          <a:bodyPr wrap="square" rtlCol="0">
            <a:spAutoFit/>
          </a:bodyPr>
          <a:lstStyle/>
          <a:p>
            <a:pPr algn="r"/>
            <a:r>
              <a:rPr lang="en-GB" sz="1200" b="1" dirty="0" smtClean="0">
                <a:solidFill>
                  <a:schemeClr val="bg1">
                    <a:lumMod val="50000"/>
                  </a:schemeClr>
                </a:solidFill>
              </a:rPr>
              <a:t>40</a:t>
            </a:r>
            <a:endParaRPr lang="en-GB" sz="800" b="1" dirty="0">
              <a:solidFill>
                <a:schemeClr val="bg1">
                  <a:lumMod val="50000"/>
                </a:schemeClr>
              </a:solidFill>
            </a:endParaRPr>
          </a:p>
        </p:txBody>
      </p:sp>
      <p:sp>
        <p:nvSpPr>
          <p:cNvPr id="52" name="TextBox 51"/>
          <p:cNvSpPr txBox="1"/>
          <p:nvPr/>
        </p:nvSpPr>
        <p:spPr>
          <a:xfrm>
            <a:off x="412161" y="4355197"/>
            <a:ext cx="519118" cy="276999"/>
          </a:xfrm>
          <a:prstGeom prst="rect">
            <a:avLst/>
          </a:prstGeom>
          <a:noFill/>
        </p:spPr>
        <p:txBody>
          <a:bodyPr wrap="square" rtlCol="0">
            <a:spAutoFit/>
          </a:bodyPr>
          <a:lstStyle/>
          <a:p>
            <a:pPr algn="r"/>
            <a:r>
              <a:rPr lang="en-GB" sz="1200" b="1" dirty="0" smtClean="0">
                <a:solidFill>
                  <a:schemeClr val="bg1">
                    <a:lumMod val="50000"/>
                  </a:schemeClr>
                </a:solidFill>
              </a:rPr>
              <a:t>20</a:t>
            </a:r>
            <a:endParaRPr lang="en-GB" sz="800" b="1" dirty="0">
              <a:solidFill>
                <a:schemeClr val="bg1">
                  <a:lumMod val="50000"/>
                </a:schemeClr>
              </a:solidFill>
            </a:endParaRPr>
          </a:p>
        </p:txBody>
      </p:sp>
      <p:sp>
        <p:nvSpPr>
          <p:cNvPr id="46" name="TextBox 45"/>
          <p:cNvSpPr txBox="1"/>
          <p:nvPr/>
        </p:nvSpPr>
        <p:spPr>
          <a:xfrm>
            <a:off x="213477" y="1900646"/>
            <a:ext cx="400110" cy="3223357"/>
          </a:xfrm>
          <a:prstGeom prst="rect">
            <a:avLst/>
          </a:prstGeom>
          <a:noFill/>
        </p:spPr>
        <p:txBody>
          <a:bodyPr vert="vert270" wrap="square" rtlCol="0">
            <a:spAutoFit/>
          </a:bodyPr>
          <a:lstStyle/>
          <a:p>
            <a:pPr algn="ctr"/>
            <a:r>
              <a:rPr lang="en-GB" sz="1400" b="1" dirty="0" smtClean="0">
                <a:solidFill>
                  <a:schemeClr val="bg1">
                    <a:lumMod val="50000"/>
                  </a:schemeClr>
                </a:solidFill>
              </a:rPr>
              <a:t>Approximate viral cure rates (%)</a:t>
            </a:r>
            <a:endParaRPr lang="en-GB" sz="1400" b="1" dirty="0">
              <a:solidFill>
                <a:schemeClr val="bg1">
                  <a:lumMod val="50000"/>
                </a:schemeClr>
              </a:solidFill>
            </a:endParaRPr>
          </a:p>
        </p:txBody>
      </p:sp>
      <p:cxnSp>
        <p:nvCxnSpPr>
          <p:cNvPr id="55" name="Straight Connector 54"/>
          <p:cNvCxnSpPr/>
          <p:nvPr/>
        </p:nvCxnSpPr>
        <p:spPr>
          <a:xfrm>
            <a:off x="2108562" y="5123907"/>
            <a:ext cx="0" cy="138597"/>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4158342" y="5123907"/>
            <a:ext cx="0" cy="138597"/>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6208122" y="5123907"/>
            <a:ext cx="0" cy="138597"/>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8257902" y="5123907"/>
            <a:ext cx="0" cy="138597"/>
          </a:xfrm>
          <a:prstGeom prst="line">
            <a:avLst/>
          </a:prstGeom>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1613262" y="5198501"/>
            <a:ext cx="991079" cy="307777"/>
          </a:xfrm>
          <a:prstGeom prst="rect">
            <a:avLst/>
          </a:prstGeom>
          <a:noFill/>
        </p:spPr>
        <p:txBody>
          <a:bodyPr wrap="square" lIns="0" tIns="0" rIns="0" bIns="0" rtlCol="0">
            <a:spAutoFit/>
          </a:bodyPr>
          <a:lstStyle/>
          <a:p>
            <a:pPr algn="ctr"/>
            <a:r>
              <a:rPr lang="en-GB" sz="2000" b="1" dirty="0" smtClean="0">
                <a:solidFill>
                  <a:schemeClr val="bg1">
                    <a:lumMod val="50000"/>
                  </a:schemeClr>
                </a:solidFill>
              </a:rPr>
              <a:t>1990</a:t>
            </a:r>
            <a:endParaRPr lang="en-GB" sz="1050" b="1" dirty="0">
              <a:solidFill>
                <a:schemeClr val="bg1">
                  <a:lumMod val="50000"/>
                </a:schemeClr>
              </a:solidFill>
            </a:endParaRPr>
          </a:p>
        </p:txBody>
      </p:sp>
      <p:sp>
        <p:nvSpPr>
          <p:cNvPr id="61" name="TextBox 60"/>
          <p:cNvSpPr txBox="1"/>
          <p:nvPr/>
        </p:nvSpPr>
        <p:spPr>
          <a:xfrm>
            <a:off x="3655182" y="5198501"/>
            <a:ext cx="991079" cy="307777"/>
          </a:xfrm>
          <a:prstGeom prst="rect">
            <a:avLst/>
          </a:prstGeom>
          <a:noFill/>
        </p:spPr>
        <p:txBody>
          <a:bodyPr wrap="square" lIns="0" tIns="0" rIns="0" bIns="0" rtlCol="0">
            <a:spAutoFit/>
          </a:bodyPr>
          <a:lstStyle/>
          <a:p>
            <a:pPr algn="ctr"/>
            <a:r>
              <a:rPr lang="en-GB" sz="2000" b="1" dirty="0" smtClean="0">
                <a:solidFill>
                  <a:schemeClr val="bg1">
                    <a:lumMod val="50000"/>
                  </a:schemeClr>
                </a:solidFill>
              </a:rPr>
              <a:t>2000</a:t>
            </a:r>
            <a:endParaRPr lang="en-GB" sz="1050" b="1" dirty="0">
              <a:solidFill>
                <a:schemeClr val="bg1">
                  <a:lumMod val="50000"/>
                </a:schemeClr>
              </a:solidFill>
            </a:endParaRPr>
          </a:p>
        </p:txBody>
      </p:sp>
      <p:sp>
        <p:nvSpPr>
          <p:cNvPr id="62" name="TextBox 61"/>
          <p:cNvSpPr txBox="1"/>
          <p:nvPr/>
        </p:nvSpPr>
        <p:spPr>
          <a:xfrm>
            <a:off x="5712582" y="5198501"/>
            <a:ext cx="991079" cy="307777"/>
          </a:xfrm>
          <a:prstGeom prst="rect">
            <a:avLst/>
          </a:prstGeom>
          <a:noFill/>
        </p:spPr>
        <p:txBody>
          <a:bodyPr wrap="square" lIns="0" tIns="0" rIns="0" bIns="0" rtlCol="0">
            <a:spAutoFit/>
          </a:bodyPr>
          <a:lstStyle/>
          <a:p>
            <a:pPr algn="ctr"/>
            <a:r>
              <a:rPr lang="en-GB" sz="2000" b="1" dirty="0" smtClean="0">
                <a:solidFill>
                  <a:schemeClr val="bg1">
                    <a:lumMod val="50000"/>
                  </a:schemeClr>
                </a:solidFill>
              </a:rPr>
              <a:t>2010</a:t>
            </a:r>
            <a:endParaRPr lang="en-GB" sz="1050" b="1" dirty="0">
              <a:solidFill>
                <a:schemeClr val="bg1">
                  <a:lumMod val="50000"/>
                </a:schemeClr>
              </a:solidFill>
            </a:endParaRPr>
          </a:p>
        </p:txBody>
      </p:sp>
      <p:sp>
        <p:nvSpPr>
          <p:cNvPr id="63" name="TextBox 62"/>
          <p:cNvSpPr txBox="1"/>
          <p:nvPr/>
        </p:nvSpPr>
        <p:spPr>
          <a:xfrm>
            <a:off x="7762362" y="5198501"/>
            <a:ext cx="991079" cy="307777"/>
          </a:xfrm>
          <a:prstGeom prst="rect">
            <a:avLst/>
          </a:prstGeom>
          <a:noFill/>
        </p:spPr>
        <p:txBody>
          <a:bodyPr wrap="square" lIns="0" tIns="0" rIns="0" bIns="0" rtlCol="0">
            <a:spAutoFit/>
          </a:bodyPr>
          <a:lstStyle/>
          <a:p>
            <a:pPr algn="ctr"/>
            <a:r>
              <a:rPr lang="en-GB" sz="2000" b="1" dirty="0" smtClean="0">
                <a:solidFill>
                  <a:schemeClr val="bg1">
                    <a:lumMod val="50000"/>
                  </a:schemeClr>
                </a:solidFill>
              </a:rPr>
              <a:t>2020</a:t>
            </a:r>
            <a:endParaRPr lang="en-GB" sz="1050" b="1" dirty="0">
              <a:solidFill>
                <a:schemeClr val="bg1">
                  <a:lumMod val="50000"/>
                </a:schemeClr>
              </a:solidFill>
            </a:endParaRPr>
          </a:p>
        </p:txBody>
      </p:sp>
      <p:sp>
        <p:nvSpPr>
          <p:cNvPr id="72" name="Rectangle 71"/>
          <p:cNvSpPr/>
          <p:nvPr/>
        </p:nvSpPr>
        <p:spPr>
          <a:xfrm>
            <a:off x="5387878" y="4299499"/>
            <a:ext cx="2765884" cy="707886"/>
          </a:xfrm>
          <a:prstGeom prst="rect">
            <a:avLst/>
          </a:prstGeom>
        </p:spPr>
        <p:txBody>
          <a:bodyPr wrap="square">
            <a:spAutoFit/>
          </a:bodyPr>
          <a:lstStyle/>
          <a:p>
            <a:r>
              <a:rPr lang="en-GB" sz="1000" b="1" dirty="0" smtClean="0">
                <a:solidFill>
                  <a:schemeClr val="tx1">
                    <a:lumMod val="75000"/>
                    <a:lumOff val="25000"/>
                  </a:schemeClr>
                </a:solidFill>
              </a:rPr>
              <a:t>Over time multiple treatment options have been developed which have improved cure rates and attempted to reduce severe side effects which patients experience with interferon treatment</a:t>
            </a:r>
            <a:endParaRPr lang="en-GB" sz="1000" b="1" dirty="0">
              <a:solidFill>
                <a:schemeClr val="tx1">
                  <a:lumMod val="75000"/>
                  <a:lumOff val="25000"/>
                </a:schemeClr>
              </a:solidFill>
            </a:endParaRPr>
          </a:p>
        </p:txBody>
      </p:sp>
      <p:pic>
        <p:nvPicPr>
          <p:cNvPr id="48" name="Picture 47" descr="elpa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96200" y="5911390"/>
            <a:ext cx="1409700" cy="946610"/>
          </a:xfrm>
          <a:prstGeom prst="rect">
            <a:avLst/>
          </a:prstGeom>
        </p:spPr>
      </p:pic>
    </p:spTree>
    <p:extLst>
      <p:ext uri="{BB962C8B-B14F-4D97-AF65-F5344CB8AC3E}">
        <p14:creationId xmlns:p14="http://schemas.microsoft.com/office/powerpoint/2010/main" val="3589681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Emerging problem in certain countries: Access</a:t>
            </a:r>
            <a:endParaRPr lang="en-US" dirty="0"/>
          </a:p>
        </p:txBody>
      </p:sp>
      <p:sp>
        <p:nvSpPr>
          <p:cNvPr id="4" name="Rounded Rectangular Callout 3"/>
          <p:cNvSpPr/>
          <p:nvPr/>
        </p:nvSpPr>
        <p:spPr>
          <a:xfrm>
            <a:off x="685800" y="1752600"/>
            <a:ext cx="2819400" cy="1295400"/>
          </a:xfrm>
          <a:prstGeom prst="wedgeRoundRectCallout">
            <a:avLst>
              <a:gd name="adj1" fmla="val -21127"/>
              <a:gd name="adj2" fmla="val 69762"/>
              <a:gd name="adj3" fmla="val 16667"/>
            </a:avLst>
          </a:prstGeom>
          <a:solidFill>
            <a:schemeClr val="accent2">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Rectangular Callout 4"/>
          <p:cNvSpPr/>
          <p:nvPr/>
        </p:nvSpPr>
        <p:spPr>
          <a:xfrm>
            <a:off x="6172200" y="4038600"/>
            <a:ext cx="2514600" cy="1295400"/>
          </a:xfrm>
          <a:prstGeom prst="wedgeRectCallout">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ular Callout 5"/>
          <p:cNvSpPr/>
          <p:nvPr/>
        </p:nvSpPr>
        <p:spPr>
          <a:xfrm>
            <a:off x="2819400" y="3352800"/>
            <a:ext cx="3048000" cy="1143000"/>
          </a:xfrm>
          <a:prstGeom prst="wedgeRectCallout">
            <a:avLst>
              <a:gd name="adj1" fmla="val 40064"/>
              <a:gd name="adj2" fmla="val 80448"/>
            </a:avLst>
          </a:prstGeom>
          <a:solidFill>
            <a:schemeClr val="accent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 name="TextBox 6"/>
          <p:cNvSpPr txBox="1"/>
          <p:nvPr/>
        </p:nvSpPr>
        <p:spPr>
          <a:xfrm>
            <a:off x="685800" y="1752600"/>
            <a:ext cx="2743200" cy="1169551"/>
          </a:xfrm>
          <a:prstGeom prst="rect">
            <a:avLst/>
          </a:prstGeom>
          <a:noFill/>
        </p:spPr>
        <p:txBody>
          <a:bodyPr wrap="square" rtlCol="0">
            <a:spAutoFit/>
          </a:bodyPr>
          <a:lstStyle/>
          <a:p>
            <a:pPr algn="just"/>
            <a:r>
              <a:rPr lang="en-US" sz="1400" i="1" dirty="0" smtClean="0"/>
              <a:t>“Of course the new treatments are officially approved, but without the private sponsorship of companies, I would not have the chance to see them in real life.” </a:t>
            </a:r>
            <a:r>
              <a:rPr lang="en-US" sz="1400" dirty="0" smtClean="0"/>
              <a:t>Doctor, Romania</a:t>
            </a:r>
            <a:endParaRPr lang="en-US" sz="1400" dirty="0"/>
          </a:p>
        </p:txBody>
      </p:sp>
      <p:sp>
        <p:nvSpPr>
          <p:cNvPr id="8" name="TextBox 7"/>
          <p:cNvSpPr txBox="1"/>
          <p:nvPr/>
        </p:nvSpPr>
        <p:spPr>
          <a:xfrm>
            <a:off x="2895600" y="3326249"/>
            <a:ext cx="2895600" cy="1169551"/>
          </a:xfrm>
          <a:prstGeom prst="rect">
            <a:avLst/>
          </a:prstGeom>
          <a:noFill/>
        </p:spPr>
        <p:txBody>
          <a:bodyPr wrap="square" rtlCol="0">
            <a:spAutoFit/>
          </a:bodyPr>
          <a:lstStyle/>
          <a:p>
            <a:pPr algn="just"/>
            <a:r>
              <a:rPr lang="en-US" sz="1400" i="1" dirty="0" smtClean="0"/>
              <a:t>“The costs of the new drugs are higher than the average price of a house. Do you really think the government will sponsor 300.000 houses.” </a:t>
            </a:r>
            <a:r>
              <a:rPr lang="en-US" sz="1400" dirty="0" smtClean="0"/>
              <a:t>Doctor, Lithuania</a:t>
            </a:r>
            <a:endParaRPr lang="en-US" sz="1400" dirty="0"/>
          </a:p>
        </p:txBody>
      </p:sp>
      <p:sp>
        <p:nvSpPr>
          <p:cNvPr id="9" name="TextBox 8"/>
          <p:cNvSpPr txBox="1"/>
          <p:nvPr/>
        </p:nvSpPr>
        <p:spPr>
          <a:xfrm>
            <a:off x="6324600" y="4088249"/>
            <a:ext cx="2362200" cy="1169551"/>
          </a:xfrm>
          <a:prstGeom prst="rect">
            <a:avLst/>
          </a:prstGeom>
          <a:noFill/>
        </p:spPr>
        <p:txBody>
          <a:bodyPr wrap="square" rtlCol="0">
            <a:spAutoFit/>
          </a:bodyPr>
          <a:lstStyle/>
          <a:p>
            <a:pPr algn="just"/>
            <a:r>
              <a:rPr lang="en-US" sz="1400" i="1" dirty="0" smtClean="0"/>
              <a:t>“More than 50.000 patients need the new drugs, but because of the price only 100 per year will have access” </a:t>
            </a:r>
            <a:r>
              <a:rPr lang="en-US" sz="1400" dirty="0" smtClean="0"/>
              <a:t>Patient, Estonia</a:t>
            </a:r>
            <a:endParaRPr lang="en-US" sz="1400" i="1" dirty="0"/>
          </a:p>
        </p:txBody>
      </p:sp>
      <p:sp>
        <p:nvSpPr>
          <p:cNvPr id="10" name="Rectangular Callout 9"/>
          <p:cNvSpPr/>
          <p:nvPr/>
        </p:nvSpPr>
        <p:spPr>
          <a:xfrm>
            <a:off x="685800" y="4724400"/>
            <a:ext cx="2590800" cy="1371600"/>
          </a:xfrm>
          <a:prstGeom prst="wedgeRectCallout">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Rounded Rectangular Callout 12"/>
          <p:cNvSpPr/>
          <p:nvPr/>
        </p:nvSpPr>
        <p:spPr>
          <a:xfrm>
            <a:off x="5486400" y="1752600"/>
            <a:ext cx="3200400" cy="1295400"/>
          </a:xfrm>
          <a:prstGeom prst="wedgeRoundRectCallout">
            <a:avLst/>
          </a:prstGeom>
          <a:solidFill>
            <a:schemeClr val="accent2">
              <a:lumMod val="50000"/>
            </a:schemeClr>
          </a:solid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5638800" y="1828800"/>
            <a:ext cx="2971800" cy="1169551"/>
          </a:xfrm>
          <a:prstGeom prst="rect">
            <a:avLst/>
          </a:prstGeom>
          <a:noFill/>
        </p:spPr>
        <p:txBody>
          <a:bodyPr wrap="square" rtlCol="0">
            <a:spAutoFit/>
          </a:bodyPr>
          <a:lstStyle/>
          <a:p>
            <a:pPr algn="just"/>
            <a:r>
              <a:rPr lang="en-US" sz="1400" i="1" dirty="0" smtClean="0"/>
              <a:t>“The government refuses the new drugs because of the economic crisis. We are not Germany or France. Here it is cheaper to let patients die than to cure them.” </a:t>
            </a:r>
            <a:r>
              <a:rPr lang="en-US" sz="1400" dirty="0" smtClean="0"/>
              <a:t>Doctor, Portugal</a:t>
            </a:r>
            <a:endParaRPr lang="en-US" sz="1400" dirty="0"/>
          </a:p>
        </p:txBody>
      </p:sp>
      <p:sp>
        <p:nvSpPr>
          <p:cNvPr id="15" name="Rectangle 14"/>
          <p:cNvSpPr/>
          <p:nvPr/>
        </p:nvSpPr>
        <p:spPr>
          <a:xfrm>
            <a:off x="685800" y="4724401"/>
            <a:ext cx="2514600" cy="1384995"/>
          </a:xfrm>
          <a:prstGeom prst="rect">
            <a:avLst/>
          </a:prstGeom>
        </p:spPr>
        <p:txBody>
          <a:bodyPr wrap="square">
            <a:spAutoFit/>
          </a:bodyPr>
          <a:lstStyle/>
          <a:p>
            <a:pPr algn="just"/>
            <a:r>
              <a:rPr lang="en-US" sz="1400" i="1" dirty="0" smtClean="0"/>
              <a:t>“Because of the economic crisis we have only limited access to the new drugs. Although we are a founding member of the EU we feel excluded on health issues” </a:t>
            </a:r>
            <a:r>
              <a:rPr lang="en-US" sz="1400" dirty="0" smtClean="0"/>
              <a:t>Patient, Italy</a:t>
            </a:r>
            <a:endParaRPr lang="en-US" sz="1400" i="1" dirty="0"/>
          </a:p>
        </p:txBody>
      </p:sp>
      <p:pic>
        <p:nvPicPr>
          <p:cNvPr id="17" name="Picture 16" descr="elpa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96200" y="5911390"/>
            <a:ext cx="1409700" cy="946610"/>
          </a:xfrm>
          <a:prstGeom prst="rect">
            <a:avLst/>
          </a:prstGeom>
        </p:spPr>
      </p:pic>
    </p:spTree>
    <p:extLst>
      <p:ext uri="{BB962C8B-B14F-4D97-AF65-F5344CB8AC3E}">
        <p14:creationId xmlns:p14="http://schemas.microsoft.com/office/powerpoint/2010/main" val="21419746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smtClean="0"/>
              <a:t>Controlling hepatitis: Possible solutions to the pricing problem</a:t>
            </a:r>
            <a:endParaRPr lang="en-US" dirty="0"/>
          </a:p>
        </p:txBody>
      </p:sp>
      <p:sp>
        <p:nvSpPr>
          <p:cNvPr id="3" name="Content Placeholder 2"/>
          <p:cNvSpPr>
            <a:spLocks noGrp="1"/>
          </p:cNvSpPr>
          <p:nvPr>
            <p:ph idx="1"/>
          </p:nvPr>
        </p:nvSpPr>
        <p:spPr>
          <a:xfrm>
            <a:off x="457200" y="1371600"/>
            <a:ext cx="8229600" cy="4953000"/>
          </a:xfrm>
        </p:spPr>
        <p:txBody>
          <a:bodyPr>
            <a:noAutofit/>
          </a:bodyPr>
          <a:lstStyle/>
          <a:p>
            <a:pPr>
              <a:buFont typeface="Wingdings" charset="2"/>
              <a:buChar char="§"/>
            </a:pPr>
            <a:r>
              <a:rPr lang="en-US" sz="2400" dirty="0" smtClean="0"/>
              <a:t>Innovative drugs need to be launched in all countries;</a:t>
            </a:r>
          </a:p>
          <a:p>
            <a:pPr>
              <a:buFont typeface="Wingdings" charset="2"/>
              <a:buChar char="§"/>
            </a:pPr>
            <a:r>
              <a:rPr lang="en-US" sz="2400" dirty="0" smtClean="0"/>
              <a:t>Establish a voluntary scheme for industry and individual Member States to agree a price which reflects ability and willingness to pay;</a:t>
            </a:r>
          </a:p>
          <a:p>
            <a:pPr>
              <a:buFont typeface="Wingdings" charset="2"/>
              <a:buChar char="§"/>
            </a:pPr>
            <a:r>
              <a:rPr lang="en-US" sz="2400" dirty="0" smtClean="0"/>
              <a:t>Government to guarantee to treat access for patients in need;</a:t>
            </a:r>
          </a:p>
          <a:p>
            <a:pPr>
              <a:buFont typeface="Wingdings" charset="2"/>
              <a:buChar char="§"/>
            </a:pPr>
            <a:r>
              <a:rPr lang="en-US" sz="2400" dirty="0" smtClean="0"/>
              <a:t>Do not export the lower priced drugs to countries where you can sell them for more. They need to benefit the patients in the country in question!</a:t>
            </a:r>
            <a:endParaRPr lang="en-US" sz="2400" dirty="0"/>
          </a:p>
        </p:txBody>
      </p:sp>
      <p:pic>
        <p:nvPicPr>
          <p:cNvPr id="4" name="Picture 3" descr="elpa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96200" y="5911390"/>
            <a:ext cx="1409700" cy="946610"/>
          </a:xfrm>
          <a:prstGeom prst="rect">
            <a:avLst/>
          </a:prstGeom>
        </p:spPr>
      </p:pic>
    </p:spTree>
    <p:extLst>
      <p:ext uri="{BB962C8B-B14F-4D97-AF65-F5344CB8AC3E}">
        <p14:creationId xmlns:p14="http://schemas.microsoft.com/office/powerpoint/2010/main" val="1868045840"/>
      </p:ext>
    </p:extLst>
  </p:cSld>
  <p:clrMapOvr>
    <a:masterClrMapping/>
  </p:clrMapOvr>
  <p:timing>
    <p:tnLst>
      <p:par>
        <p:cTn id="1" dur="indefinite" restart="never" nodeType="tmRoot"/>
      </p:par>
    </p:tnLst>
  </p:timing>
</p:sld>
</file>

<file path=ppt/theme/theme1.xml><?xml version="1.0" encoding="utf-8"?>
<a:theme xmlns:a="http://schemas.openxmlformats.org/drawingml/2006/main" name="TS010385378">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406B6EB-8CCB-429C-9D3B-EA09378A397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TS010385378</Template>
  <TotalTime>0</TotalTime>
  <Words>1037</Words>
  <Application>Microsoft Office PowerPoint</Application>
  <PresentationFormat>Bildschirmpräsentation (4:3)</PresentationFormat>
  <Paragraphs>100</Paragraphs>
  <Slides>11</Slides>
  <Notes>10</Notes>
  <HiddenSlides>0</HiddenSlides>
  <MMClips>0</MMClips>
  <ScaleCrop>false</ScaleCrop>
  <HeadingPairs>
    <vt:vector size="4" baseType="variant">
      <vt:variant>
        <vt:lpstr>Design</vt:lpstr>
      </vt:variant>
      <vt:variant>
        <vt:i4>1</vt:i4>
      </vt:variant>
      <vt:variant>
        <vt:lpstr>Folientitel</vt:lpstr>
      </vt:variant>
      <vt:variant>
        <vt:i4>11</vt:i4>
      </vt:variant>
    </vt:vector>
  </HeadingPairs>
  <TitlesOfParts>
    <vt:vector size="12" baseType="lpstr">
      <vt:lpstr>TS010385378</vt:lpstr>
      <vt:lpstr> Equity of Access to Quality Healthcare  </vt:lpstr>
      <vt:lpstr> Access to quality healthcare in hepatitis patients: a case study</vt:lpstr>
      <vt:lpstr>About ELPA</vt:lpstr>
      <vt:lpstr>About viral hepatitis</vt:lpstr>
      <vt:lpstr>ELPA’s long-standing advocacy goal</vt:lpstr>
      <vt:lpstr>National Hepatitis Plans in Europe: 2007-2013</vt:lpstr>
      <vt:lpstr>Hepatitis C – the evolving treatment landscape</vt:lpstr>
      <vt:lpstr>Emerging problem in certain countries: Access</vt:lpstr>
      <vt:lpstr>Controlling hepatitis: Possible solutions to the pricing problem</vt:lpstr>
      <vt:lpstr>ELPA’s Call on EU Policymakers</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Equity of Access to Quality Healthcare</dc:title>
  <dc:creator>Martin Georgiev</dc:creator>
  <cp:lastModifiedBy>achim</cp:lastModifiedBy>
  <cp:revision>36</cp:revision>
  <cp:lastPrinted>2013-06-24T10:09:36Z</cp:lastPrinted>
  <dcterms:created xsi:type="dcterms:W3CDTF">2013-06-24T11:09:32Z</dcterms:created>
  <dcterms:modified xsi:type="dcterms:W3CDTF">2013-06-26T10:35:05Z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TC103853789990</vt:lpwstr>
  </property>
</Properties>
</file>