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3"/>
  </p:notesMasterIdLst>
  <p:handoutMasterIdLst>
    <p:handoutMasterId r:id="rId34"/>
  </p:handoutMasterIdLst>
  <p:sldIdLst>
    <p:sldId id="259" r:id="rId3"/>
    <p:sldId id="279" r:id="rId4"/>
    <p:sldId id="290" r:id="rId5"/>
    <p:sldId id="260" r:id="rId6"/>
    <p:sldId id="261" r:id="rId7"/>
    <p:sldId id="262" r:id="rId8"/>
    <p:sldId id="263" r:id="rId9"/>
    <p:sldId id="264" r:id="rId10"/>
    <p:sldId id="265" r:id="rId11"/>
    <p:sldId id="282" r:id="rId12"/>
    <p:sldId id="266" r:id="rId13"/>
    <p:sldId id="289" r:id="rId14"/>
    <p:sldId id="288" r:id="rId15"/>
    <p:sldId id="281" r:id="rId16"/>
    <p:sldId id="284" r:id="rId17"/>
    <p:sldId id="285" r:id="rId18"/>
    <p:sldId id="267" r:id="rId19"/>
    <p:sldId id="268" r:id="rId20"/>
    <p:sldId id="283" r:id="rId21"/>
    <p:sldId id="269" r:id="rId22"/>
    <p:sldId id="286" r:id="rId23"/>
    <p:sldId id="270" r:id="rId24"/>
    <p:sldId id="291" r:id="rId25"/>
    <p:sldId id="292" r:id="rId26"/>
    <p:sldId id="293" r:id="rId27"/>
    <p:sldId id="272" r:id="rId28"/>
    <p:sldId id="287" r:id="rId29"/>
    <p:sldId id="273" r:id="rId30"/>
    <p:sldId id="274" r:id="rId31"/>
    <p:sldId id="275" r:id="rId3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407" autoAdjust="0"/>
  </p:normalViewPr>
  <p:slideViewPr>
    <p:cSldViewPr>
      <p:cViewPr>
        <p:scale>
          <a:sx n="107" d="100"/>
          <a:sy n="107" d="100"/>
        </p:scale>
        <p:origin x="-72"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1" d="100"/>
          <a:sy n="81" d="100"/>
        </p:scale>
        <p:origin x="-2088" y="-78"/>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A721B00-6FC2-41C5-8CC8-B9EEA04C504C}" type="datetimeFigureOut">
              <a:rPr lang="en-US" smtClean="0"/>
              <a:pPr/>
              <a:t>6/26/2013</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3498FED-E309-4234-8533-7FE78C077757}" type="slidenum">
              <a:rPr lang="en-US" smtClean="0"/>
              <a:pPr/>
              <a:t>‹nr.›</a:t>
            </a:fld>
            <a:endParaRPr lang="en-US"/>
          </a:p>
        </p:txBody>
      </p:sp>
    </p:spTree>
    <p:extLst>
      <p:ext uri="{BB962C8B-B14F-4D97-AF65-F5344CB8AC3E}">
        <p14:creationId xmlns:p14="http://schemas.microsoft.com/office/powerpoint/2010/main" val="1632517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964F934-0B1F-4A2D-B327-660F7F58F120}" type="datetimeFigureOut">
              <a:rPr lang="en-US" smtClean="0"/>
              <a:pPr/>
              <a:t>6/26/2013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04592BD-A84E-44A3-8DF7-E6ED0C1DA784}" type="slidenum">
              <a:rPr lang="en-US" smtClean="0"/>
              <a:pPr/>
              <a:t>‹nr.›</a:t>
            </a:fld>
            <a:endParaRPr lang="en-US"/>
          </a:p>
        </p:txBody>
      </p:sp>
    </p:spTree>
    <p:extLst>
      <p:ext uri="{BB962C8B-B14F-4D97-AF65-F5344CB8AC3E}">
        <p14:creationId xmlns:p14="http://schemas.microsoft.com/office/powerpoint/2010/main" val="4042731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5" name="Rectangle 4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userDrawn="1"/>
        </p:nvGrpSpPr>
        <p:grpSpPr>
          <a:xfrm>
            <a:off x="0" y="2267858"/>
            <a:ext cx="4191000" cy="4590144"/>
            <a:chOff x="-1" y="1600199"/>
            <a:chExt cx="4501019" cy="5257801"/>
          </a:xfrm>
        </p:grpSpPr>
        <p:sp>
          <p:nvSpPr>
            <p:cNvPr id="39" name="Freeform 7"/>
            <p:cNvSpPr>
              <a:spLocks/>
            </p:cNvSpPr>
            <p:nvPr userDrawn="1"/>
          </p:nvSpPr>
          <p:spPr bwMode="auto">
            <a:xfrm>
              <a:off x="-1" y="1600199"/>
              <a:ext cx="4127498" cy="2514600"/>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8"/>
            <p:cNvSpPr>
              <a:spLocks/>
            </p:cNvSpPr>
            <p:nvPr userDrawn="1"/>
          </p:nvSpPr>
          <p:spPr bwMode="auto">
            <a:xfrm>
              <a:off x="-1" y="3581398"/>
              <a:ext cx="1600200" cy="3276599"/>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9"/>
            <p:cNvSpPr>
              <a:spLocks/>
            </p:cNvSpPr>
            <p:nvPr userDrawn="1"/>
          </p:nvSpPr>
          <p:spPr bwMode="auto">
            <a:xfrm>
              <a:off x="0" y="2438399"/>
              <a:ext cx="2895599" cy="2154237"/>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0"/>
            <p:cNvSpPr>
              <a:spLocks/>
            </p:cNvSpPr>
            <p:nvPr userDrawn="1"/>
          </p:nvSpPr>
          <p:spPr bwMode="auto">
            <a:xfrm>
              <a:off x="1224419" y="3886199"/>
              <a:ext cx="3276599" cy="2971800"/>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1"/>
            <p:cNvSpPr>
              <a:spLocks/>
            </p:cNvSpPr>
            <p:nvPr userDrawn="1"/>
          </p:nvSpPr>
          <p:spPr bwMode="auto">
            <a:xfrm>
              <a:off x="876758" y="3994150"/>
              <a:ext cx="1719262" cy="2863850"/>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7" name="Freeform 46"/>
          <p:cNvSpPr>
            <a:spLocks/>
          </p:cNvSpPr>
          <p:nvPr userDrawn="1"/>
        </p:nvSpPr>
        <p:spPr bwMode="auto">
          <a:xfrm>
            <a:off x="7543800" y="0"/>
            <a:ext cx="1600201" cy="2209800"/>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userDrawn="1"/>
        </p:nvSpPr>
        <p:spPr bwMode="auto">
          <a:xfrm>
            <a:off x="3733800" y="5715000"/>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userDrawn="1">
            <p:ph type="ctrTitle"/>
          </p:nvPr>
        </p:nvSpPr>
        <p:spPr>
          <a:xfrm>
            <a:off x="990600" y="1116449"/>
            <a:ext cx="6858000" cy="707886"/>
          </a:xfrm>
        </p:spPr>
        <p:txBody>
          <a:bodyPr wrap="square">
            <a:spAutoFit/>
          </a:bodyPr>
          <a:lstStyle>
            <a:lvl1pPr algn="r">
              <a:defRPr sz="4000">
                <a:solidFill>
                  <a:schemeClr val="accent2">
                    <a:lumMod val="50000"/>
                  </a:schemeClr>
                </a:solidFill>
              </a:defRPr>
            </a:lvl1pPr>
          </a:lstStyle>
          <a:p>
            <a:r>
              <a:rPr lang="en-US" dirty="0" smtClean="0"/>
              <a:t>Click to edit Master title style</a:t>
            </a:r>
            <a:endParaRPr lang="en-US" dirty="0"/>
          </a:p>
        </p:txBody>
      </p:sp>
      <p:sp>
        <p:nvSpPr>
          <p:cNvPr id="3" name="Subtitle 2"/>
          <p:cNvSpPr>
            <a:spLocks noGrp="1"/>
          </p:cNvSpPr>
          <p:nvPr userDrawn="1">
            <p:ph type="subTitle" idx="1"/>
          </p:nvPr>
        </p:nvSpPr>
        <p:spPr>
          <a:xfrm>
            <a:off x="990600" y="1900535"/>
            <a:ext cx="6858000" cy="461665"/>
          </a:xfrm>
        </p:spPr>
        <p:txBody>
          <a:bodyPr wrap="square">
            <a:spAutoFit/>
          </a:bodyPr>
          <a:lstStyle>
            <a:lvl1pPr marL="0" indent="0" algn="r">
              <a:buNone/>
              <a:defRPr sz="2400">
                <a:solidFill>
                  <a:schemeClr val="accent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userDrawn="1">
            <p:ph type="dt" sz="half" idx="10"/>
          </p:nvPr>
        </p:nvSpPr>
        <p:spPr/>
        <p:txBody>
          <a:bodyPr/>
          <a:lstStyle/>
          <a:p>
            <a:r>
              <a:rPr lang="nl-BE" smtClean="0"/>
              <a:t>26-06-2013</a:t>
            </a:r>
            <a:endParaRPr lang="en-US"/>
          </a:p>
        </p:txBody>
      </p:sp>
      <p:sp>
        <p:nvSpPr>
          <p:cNvPr id="5" name="Footer Placeholder 4"/>
          <p:cNvSpPr>
            <a:spLocks noGrp="1"/>
          </p:cNvSpPr>
          <p:nvPr userDrawn="1">
            <p:ph type="ftr" sz="quarter" idx="11"/>
          </p:nvPr>
        </p:nvSpPr>
        <p:spPr/>
        <p:txBody>
          <a:bodyPr/>
          <a:lstStyle/>
          <a:p>
            <a:endParaRPr lang="en-US" dirty="0"/>
          </a:p>
        </p:txBody>
      </p:sp>
      <p:sp>
        <p:nvSpPr>
          <p:cNvPr id="6" name="Slide Number Placeholder 5"/>
          <p:cNvSpPr>
            <a:spLocks noGrp="1"/>
          </p:cNvSpPr>
          <p:nvPr userDrawn="1">
            <p:ph type="sldNum" sz="quarter" idx="12"/>
          </p:nvPr>
        </p:nvSpPr>
        <p:spPr/>
        <p:txBody>
          <a:bodyPr/>
          <a:lstStyle/>
          <a:p>
            <a:fld id="{C238F03A-58E1-4ECA-9024-348A9A81A53D}"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nl-BE" smtClean="0"/>
              <a:t>26-06-2013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F03A-58E1-4ECA-9024-348A9A81A53D}"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nl-BE" smtClean="0"/>
              <a:t>26-06-2013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F03A-58E1-4ECA-9024-348A9A81A53D}"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400" cap="all" baseline="0">
                <a:solidFill>
                  <a:schemeClr val="accent2">
                    <a:lumMod val="50000"/>
                  </a:schemeClr>
                </a:solidFill>
              </a:defRPr>
            </a:lvl1pPr>
          </a:lstStyle>
          <a:p>
            <a:r>
              <a:rPr lang="en-US" sz="3600" dirty="0" smtClean="0"/>
              <a:t>Please, keep the slide title on a single line</a:t>
            </a:r>
            <a:endParaRPr lang="en-US" dirty="0"/>
          </a:p>
        </p:txBody>
      </p:sp>
      <p:sp>
        <p:nvSpPr>
          <p:cNvPr id="3" name="Content Placeholder 2"/>
          <p:cNvSpPr>
            <a:spLocks noGrp="1"/>
          </p:cNvSpPr>
          <p:nvPr>
            <p:ph idx="1" hasCustomPrompt="1"/>
          </p:nvPr>
        </p:nvSpPr>
        <p:spPr/>
        <p:txBody>
          <a:bodyPr>
            <a:normAutofit/>
          </a:bodyPr>
          <a:lstStyle>
            <a:lvl1pPr>
              <a:lnSpc>
                <a:spcPct val="150000"/>
              </a:lnSpc>
              <a:buFont typeface="Arial" pitchFamily="34" charset="0"/>
              <a:buChar char="•"/>
              <a:defRPr sz="2500" baseline="0">
                <a:solidFill>
                  <a:schemeClr val="accent2">
                    <a:lumMod val="75000"/>
                  </a:schemeClr>
                </a:solidFill>
              </a:defRPr>
            </a:lvl1pPr>
          </a:lstStyle>
          <a:p>
            <a:pPr lvl="0"/>
            <a:r>
              <a:rPr lang="en-US" dirty="0" smtClean="0"/>
              <a:t>The slides will be presented on average-sized TV screens, so please: Limit the information to a maximum of THREE lines and keep the font and size of the text as it is in this template. If you need to use graphics, please use a new slide.</a:t>
            </a:r>
          </a:p>
        </p:txBody>
      </p:sp>
      <p:sp>
        <p:nvSpPr>
          <p:cNvPr id="4" name="Date Placeholder 3"/>
          <p:cNvSpPr>
            <a:spLocks noGrp="1"/>
          </p:cNvSpPr>
          <p:nvPr>
            <p:ph type="dt" sz="half" idx="10"/>
          </p:nvPr>
        </p:nvSpPr>
        <p:spPr/>
        <p:txBody>
          <a:bodyPr/>
          <a:lstStyle/>
          <a:p>
            <a:r>
              <a:rPr lang="nl-BE" smtClean="0"/>
              <a:t>26-06-2013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F03A-58E1-4ECA-9024-348A9A81A53D}" type="slidenum">
              <a:rPr lang="en-US" smtClean="0"/>
              <a:pPr/>
              <a:t>‹nr.›</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nl-BE" smtClean="0"/>
              <a:t>26-06-2013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F03A-58E1-4ECA-9024-348A9A81A53D}"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nl-BE" smtClean="0"/>
              <a:t>26-06-2013</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8F03A-58E1-4ECA-9024-348A9A81A53D}"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nl-BE" smtClean="0"/>
              <a:t>26-06-2013</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38F03A-58E1-4ECA-9024-348A9A81A53D}"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nl-BE" smtClean="0"/>
              <a:t>26-06-2013</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38F03A-58E1-4ECA-9024-348A9A81A53D}"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BE" smtClean="0"/>
              <a:t>26-06-2013</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38F03A-58E1-4ECA-9024-348A9A81A53D}"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nl-BE" smtClean="0"/>
              <a:t>26-06-2013</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8F03A-58E1-4ECA-9024-348A9A81A53D}"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nl-BE" smtClean="0"/>
              <a:t>26-06-2013</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8F03A-58E1-4ECA-9024-348A9A81A53D}"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26-06-2013</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grpSp>
        <p:nvGrpSpPr>
          <p:cNvPr id="33" name="Group 32"/>
          <p:cNvGrpSpPr/>
          <p:nvPr/>
        </p:nvGrpSpPr>
        <p:grpSpPr>
          <a:xfrm>
            <a:off x="0" y="0"/>
            <a:ext cx="9144001" cy="6858000"/>
            <a:chOff x="0" y="0"/>
            <a:chExt cx="9144001" cy="6858000"/>
          </a:xfrm>
        </p:grpSpPr>
        <p:sp>
          <p:nvSpPr>
            <p:cNvPr id="8" name="Rectangle 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p:cNvSpPr>
            <p:nvPr userDrawn="1"/>
          </p:nvSpPr>
          <p:spPr bwMode="auto">
            <a:xfrm>
              <a:off x="7543800" y="0"/>
              <a:ext cx="1600201" cy="2209800"/>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2514600" y="5715000"/>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38F03A-58E1-4ECA-9024-348A9A81A53D}" type="slidenum">
              <a:rPr lang="en-US" smtClean="0"/>
              <a:pPr/>
              <a:t>‹nr.›</a:t>
            </a:fld>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2" name="Group 11"/>
          <p:cNvGrpSpPr/>
          <p:nvPr/>
        </p:nvGrpSpPr>
        <p:grpSpPr>
          <a:xfrm>
            <a:off x="0" y="2855091"/>
            <a:ext cx="3581400" cy="4002909"/>
            <a:chOff x="0" y="2533588"/>
            <a:chExt cx="8022336" cy="8966516"/>
          </a:xfrm>
        </p:grpSpPr>
        <p:sp>
          <p:nvSpPr>
            <p:cNvPr id="13" name="Freeform 7"/>
            <p:cNvSpPr>
              <a:spLocks/>
            </p:cNvSpPr>
            <p:nvPr userDrawn="1"/>
          </p:nvSpPr>
          <p:spPr bwMode="auto">
            <a:xfrm>
              <a:off x="0" y="2533588"/>
              <a:ext cx="4127500" cy="2514599"/>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userDrawn="1"/>
          </p:nvSpPr>
          <p:spPr bwMode="auto">
            <a:xfrm>
              <a:off x="0" y="4980432"/>
              <a:ext cx="3184026" cy="6519672"/>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p:cNvSpPr>
            <p:nvPr userDrawn="1"/>
          </p:nvSpPr>
          <p:spPr bwMode="auto">
            <a:xfrm>
              <a:off x="0" y="3371787"/>
              <a:ext cx="2895599" cy="2154237"/>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p:cNvSpPr>
              <a:spLocks/>
            </p:cNvSpPr>
            <p:nvPr userDrawn="1"/>
          </p:nvSpPr>
          <p:spPr bwMode="auto">
            <a:xfrm>
              <a:off x="1502664" y="5586916"/>
              <a:ext cx="6519672" cy="5913188"/>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p:cNvSpPr>
              <a:spLocks/>
            </p:cNvSpPr>
            <p:nvPr userDrawn="1"/>
          </p:nvSpPr>
          <p:spPr bwMode="auto">
            <a:xfrm>
              <a:off x="1155002" y="5801712"/>
              <a:ext cx="3420932" cy="5698392"/>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spcBef>
          <a:spcPct val="0"/>
        </a:spcBef>
        <a:buNone/>
        <a:defRPr sz="4000" kern="1200">
          <a:solidFill>
            <a:schemeClr val="accent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931784"/>
            <a:ext cx="6858000" cy="1077218"/>
          </a:xfrm>
        </p:spPr>
        <p:txBody>
          <a:bodyPr/>
          <a:lstStyle/>
          <a:p>
            <a:pPr algn="ctr"/>
            <a:r>
              <a:rPr lang="en-US" sz="3200" dirty="0" smtClean="0"/>
              <a:t>Access to medicines: </a:t>
            </a:r>
            <a:br>
              <a:rPr lang="en-US" sz="3200" dirty="0" smtClean="0"/>
            </a:br>
            <a:r>
              <a:rPr lang="en-US" sz="3200" dirty="0" smtClean="0"/>
              <a:t>can differential pricing be an answer?</a:t>
            </a:r>
            <a:endParaRPr lang="en-US" sz="3200" dirty="0"/>
          </a:p>
        </p:txBody>
      </p:sp>
      <p:sp>
        <p:nvSpPr>
          <p:cNvPr id="3" name="Subtitle 2"/>
          <p:cNvSpPr>
            <a:spLocks noGrp="1"/>
          </p:cNvSpPr>
          <p:nvPr>
            <p:ph type="subTitle" idx="1"/>
          </p:nvPr>
        </p:nvSpPr>
        <p:spPr>
          <a:xfrm>
            <a:off x="1763688" y="5445224"/>
            <a:ext cx="7088187" cy="904863"/>
          </a:xfrm>
        </p:spPr>
        <p:txBody>
          <a:bodyPr/>
          <a:lstStyle/>
          <a:p>
            <a:pPr algn="r"/>
            <a:r>
              <a:rPr lang="nl-BE" dirty="0" smtClean="0"/>
              <a:t>Jo DE COCK, CEO </a:t>
            </a:r>
            <a:r>
              <a:rPr lang="nl-BE" dirty="0" smtClean="0"/>
              <a:t>NIHDI</a:t>
            </a:r>
            <a:endParaRPr lang="nl-BE" dirty="0" smtClean="0"/>
          </a:p>
          <a:p>
            <a:pPr algn="r"/>
            <a:r>
              <a:rPr lang="nl-BE" dirty="0" smtClean="0"/>
              <a:t>European </a:t>
            </a:r>
            <a:r>
              <a:rPr lang="en-US" dirty="0" smtClean="0"/>
              <a:t>Parliament</a:t>
            </a:r>
            <a:endParaRPr lang="en-US" dirty="0"/>
          </a:p>
        </p:txBody>
      </p:sp>
      <p:sp>
        <p:nvSpPr>
          <p:cNvPr id="4" name="Tijdelijke aanduiding voor datum 3"/>
          <p:cNvSpPr>
            <a:spLocks noGrp="1"/>
          </p:cNvSpPr>
          <p:nvPr>
            <p:ph type="dt" sz="half" idx="10"/>
          </p:nvPr>
        </p:nvSpPr>
        <p:spPr/>
        <p:txBody>
          <a:bodyPr/>
          <a:lstStyle/>
          <a:p>
            <a:r>
              <a:rPr lang="nl-BE" smtClean="0"/>
              <a:t>26-06-2013</a:t>
            </a:r>
            <a:endParaRPr lang="en-US"/>
          </a:p>
        </p:txBody>
      </p:sp>
      <p:sp>
        <p:nvSpPr>
          <p:cNvPr id="5" name="Tijdelijke aanduiding voor dianummer 4"/>
          <p:cNvSpPr>
            <a:spLocks noGrp="1"/>
          </p:cNvSpPr>
          <p:nvPr>
            <p:ph type="sldNum" sz="quarter" idx="12"/>
          </p:nvPr>
        </p:nvSpPr>
        <p:spPr/>
        <p:txBody>
          <a:bodyPr/>
          <a:lstStyle/>
          <a:p>
            <a:fld id="{C238F03A-58E1-4ECA-9024-348A9A81A53D}" type="slidenum">
              <a:rPr lang="en-US" smtClean="0"/>
              <a:pPr/>
              <a:t>1</a:t>
            </a:fld>
            <a:endParaRPr lang="en-US"/>
          </a:p>
        </p:txBody>
      </p:sp>
    </p:spTree>
    <p:extLst>
      <p:ext uri="{BB962C8B-B14F-4D97-AF65-F5344CB8AC3E}">
        <p14:creationId xmlns:p14="http://schemas.microsoft.com/office/powerpoint/2010/main" val="1959615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CROSS-COUNTRY: EUROPEAN INITIATIVES</a:t>
            </a:r>
          </a:p>
        </p:txBody>
      </p:sp>
      <p:sp>
        <p:nvSpPr>
          <p:cNvPr id="3" name="Tijdelijke aanduiding voor inhoud 2"/>
          <p:cNvSpPr>
            <a:spLocks noGrp="1"/>
          </p:cNvSpPr>
          <p:nvPr>
            <p:ph idx="1"/>
          </p:nvPr>
        </p:nvSpPr>
        <p:spPr/>
        <p:txBody>
          <a:bodyPr/>
          <a:lstStyle/>
          <a:p>
            <a:pPr marL="0" indent="0">
              <a:buNone/>
            </a:pPr>
            <a:r>
              <a:rPr lang="en-US" sz="2400" dirty="0"/>
              <a:t>2. MOCA – Mechanism of Coordinated Access to Orphan</a:t>
            </a:r>
            <a:r>
              <a:rPr lang="nl-BE" sz="2400" dirty="0"/>
              <a:t> Drugs </a:t>
            </a:r>
          </a:p>
          <a:p>
            <a:pPr lvl="1">
              <a:buFont typeface="Arial" pitchFamily="34" charset="0"/>
              <a:buChar char="•"/>
            </a:pPr>
            <a:r>
              <a:rPr lang="en-US" sz="2400" dirty="0"/>
              <a:t>Way to understand and make value judgments at time </a:t>
            </a:r>
            <a:r>
              <a:rPr lang="nl-BE" sz="2400" dirty="0"/>
              <a:t>of pricing &amp; </a:t>
            </a:r>
            <a:r>
              <a:rPr lang="en-US" sz="2400" dirty="0"/>
              <a:t>reimbursement</a:t>
            </a:r>
          </a:p>
          <a:p>
            <a:pPr lvl="1">
              <a:buFont typeface="Arial" pitchFamily="34" charset="0"/>
              <a:buChar char="•"/>
            </a:pPr>
            <a:r>
              <a:rPr lang="nl-BE" sz="2400" dirty="0"/>
              <a:t>Project </a:t>
            </a:r>
            <a:r>
              <a:rPr lang="en-US" sz="2400" dirty="0"/>
              <a:t>managed</a:t>
            </a:r>
            <a:r>
              <a:rPr lang="nl-BE" sz="2400" dirty="0"/>
              <a:t> </a:t>
            </a:r>
            <a:r>
              <a:rPr lang="en-US" sz="2400" dirty="0"/>
              <a:t>by</a:t>
            </a:r>
            <a:r>
              <a:rPr lang="nl-BE" sz="2400" dirty="0"/>
              <a:t> Belgium (NIHDI)</a:t>
            </a:r>
          </a:p>
          <a:p>
            <a:pPr lvl="1">
              <a:buFont typeface="Arial" pitchFamily="34" charset="0"/>
              <a:buChar char="•"/>
            </a:pPr>
            <a:r>
              <a:rPr lang="en-US" sz="2400" dirty="0"/>
              <a:t>Final</a:t>
            </a:r>
            <a:r>
              <a:rPr lang="nl-BE" sz="2400" dirty="0"/>
              <a:t> report </a:t>
            </a:r>
            <a:r>
              <a:rPr lang="en-US" sz="2400" dirty="0"/>
              <a:t>published</a:t>
            </a:r>
            <a:r>
              <a:rPr lang="nl-BE" sz="2400" dirty="0"/>
              <a:t> I/2013</a:t>
            </a:r>
          </a:p>
          <a:p>
            <a:endParaRPr lang="nl-BE" dirty="0"/>
          </a:p>
        </p:txBody>
      </p:sp>
      <p:sp>
        <p:nvSpPr>
          <p:cNvPr id="4" name="Tijdelijke aanduiding voor datum 3"/>
          <p:cNvSpPr>
            <a:spLocks noGrp="1"/>
          </p:cNvSpPr>
          <p:nvPr>
            <p:ph type="dt" sz="half" idx="10"/>
          </p:nvPr>
        </p:nvSpPr>
        <p:spPr/>
        <p:txBody>
          <a:bodyPr/>
          <a:lstStyle/>
          <a:p>
            <a:r>
              <a:rPr lang="nl-BE" smtClean="0"/>
              <a:t>26-06-2013</a:t>
            </a:r>
            <a:endParaRPr lang="en-US"/>
          </a:p>
        </p:txBody>
      </p:sp>
      <p:sp>
        <p:nvSpPr>
          <p:cNvPr id="5" name="Tijdelijke aanduiding voor dianummer 4"/>
          <p:cNvSpPr>
            <a:spLocks noGrp="1"/>
          </p:cNvSpPr>
          <p:nvPr>
            <p:ph type="sldNum" sz="quarter" idx="12"/>
          </p:nvPr>
        </p:nvSpPr>
        <p:spPr/>
        <p:txBody>
          <a:bodyPr/>
          <a:lstStyle/>
          <a:p>
            <a:fld id="{C238F03A-58E1-4ECA-9024-348A9A81A53D}" type="slidenum">
              <a:rPr lang="en-US" smtClean="0"/>
              <a:pPr/>
              <a:t>10</a:t>
            </a:fld>
            <a:endParaRPr lang="en-US"/>
          </a:p>
        </p:txBody>
      </p:sp>
    </p:spTree>
    <p:extLst>
      <p:ext uri="{BB962C8B-B14F-4D97-AF65-F5344CB8AC3E}">
        <p14:creationId xmlns:p14="http://schemas.microsoft.com/office/powerpoint/2010/main" val="256073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MOCA</a:t>
            </a:r>
            <a:endParaRPr lang="nl-BE"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2090295"/>
            <a:ext cx="6949008" cy="3545773"/>
          </a:xfrm>
          <a:ln>
            <a:solidFill>
              <a:schemeClr val="tx1"/>
            </a:solidFill>
          </a:ln>
        </p:spPr>
      </p:pic>
      <p:sp>
        <p:nvSpPr>
          <p:cNvPr id="3" name="Date Placeholder 2"/>
          <p:cNvSpPr>
            <a:spLocks noGrp="1"/>
          </p:cNvSpPr>
          <p:nvPr>
            <p:ph type="dt" sz="half" idx="10"/>
          </p:nvPr>
        </p:nvSpPr>
        <p:spPr/>
        <p:txBody>
          <a:bodyPr/>
          <a:lstStyle/>
          <a:p>
            <a:r>
              <a:rPr lang="nl-BE" sz="1200" smtClean="0"/>
              <a:t>26-06-2013</a:t>
            </a:r>
            <a:endParaRPr lang="en-US" sz="1200" dirty="0"/>
          </a:p>
        </p:txBody>
      </p:sp>
      <p:sp>
        <p:nvSpPr>
          <p:cNvPr id="5" name="Slide Number Placeholder 4"/>
          <p:cNvSpPr>
            <a:spLocks noGrp="1"/>
          </p:cNvSpPr>
          <p:nvPr>
            <p:ph type="sldNum" sz="quarter" idx="12"/>
          </p:nvPr>
        </p:nvSpPr>
        <p:spPr/>
        <p:txBody>
          <a:bodyPr/>
          <a:lstStyle/>
          <a:p>
            <a:fld id="{909BA4EE-6CAF-4A51-A20B-D390D9EBFAA8}" type="slidenum">
              <a:rPr lang="en-US" sz="1200" smtClean="0"/>
              <a:pPr/>
              <a:t>11</a:t>
            </a:fld>
            <a:endParaRPr lang="en-US" sz="1200" dirty="0"/>
          </a:p>
        </p:txBody>
      </p:sp>
    </p:spTree>
    <p:extLst>
      <p:ext uri="{BB962C8B-B14F-4D97-AF65-F5344CB8AC3E}">
        <p14:creationId xmlns:p14="http://schemas.microsoft.com/office/powerpoint/2010/main" val="631671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MOCA</a:t>
            </a:r>
            <a:endParaRPr lang="en-US" dirty="0"/>
          </a:p>
        </p:txBody>
      </p:sp>
      <p:sp>
        <p:nvSpPr>
          <p:cNvPr id="3" name="Content Placeholder 2"/>
          <p:cNvSpPr>
            <a:spLocks noGrp="1"/>
          </p:cNvSpPr>
          <p:nvPr>
            <p:ph idx="1"/>
          </p:nvPr>
        </p:nvSpPr>
        <p:spPr/>
        <p:txBody>
          <a:bodyPr>
            <a:normAutofit/>
          </a:bodyPr>
          <a:lstStyle/>
          <a:p>
            <a:r>
              <a:rPr lang="en-US" dirty="0" smtClean="0"/>
              <a:t>Consensus on added value of cooperation between member states and stakeholders, supported by European Commission</a:t>
            </a:r>
          </a:p>
          <a:p>
            <a:r>
              <a:rPr lang="en-US" dirty="0" smtClean="0"/>
              <a:t>Launching of a pilot to identify eligible drugs and initial common steps in assessment and appraisal</a:t>
            </a:r>
            <a:r>
              <a:rPr lang="en-US" dirty="0" smtClean="0"/>
              <a:t>.</a:t>
            </a:r>
            <a:endParaRPr lang="en-US" dirty="0" smtClean="0"/>
          </a:p>
        </p:txBody>
      </p:sp>
      <p:sp>
        <p:nvSpPr>
          <p:cNvPr id="4" name="Slide Number Placeholder 3"/>
          <p:cNvSpPr>
            <a:spLocks noGrp="1"/>
          </p:cNvSpPr>
          <p:nvPr>
            <p:ph type="sldNum" sz="quarter" idx="12"/>
          </p:nvPr>
        </p:nvSpPr>
        <p:spPr/>
        <p:txBody>
          <a:bodyPr/>
          <a:lstStyle/>
          <a:p>
            <a:fld id="{909BA4EE-6CAF-4A51-A20B-D390D9EBFAA8}" type="slidenum">
              <a:rPr lang="en-US" sz="1200" smtClean="0"/>
              <a:pPr/>
              <a:t>12</a:t>
            </a:fld>
            <a:endParaRPr lang="en-US" sz="1200" dirty="0"/>
          </a:p>
        </p:txBody>
      </p:sp>
      <p:sp>
        <p:nvSpPr>
          <p:cNvPr id="5" name="Date Placeholder 4"/>
          <p:cNvSpPr>
            <a:spLocks noGrp="1"/>
          </p:cNvSpPr>
          <p:nvPr>
            <p:ph type="dt" sz="half" idx="10"/>
          </p:nvPr>
        </p:nvSpPr>
        <p:spPr/>
        <p:txBody>
          <a:bodyPr/>
          <a:lstStyle/>
          <a:p>
            <a:r>
              <a:rPr lang="nl-BE" sz="1200" smtClean="0"/>
              <a:t>26-06-2013</a:t>
            </a:r>
            <a:endParaRPr lang="en-US" sz="1200" dirty="0"/>
          </a:p>
        </p:txBody>
      </p:sp>
    </p:spTree>
    <p:extLst>
      <p:ext uri="{BB962C8B-B14F-4D97-AF65-F5344CB8AC3E}">
        <p14:creationId xmlns:p14="http://schemas.microsoft.com/office/powerpoint/2010/main" val="414931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MOCA</a:t>
            </a:r>
            <a:endParaRPr lang="nl-BE" dirty="0"/>
          </a:p>
        </p:txBody>
      </p:sp>
      <p:sp>
        <p:nvSpPr>
          <p:cNvPr id="3" name="Tijdelijke aanduiding voor inhoud 2"/>
          <p:cNvSpPr>
            <a:spLocks noGrp="1"/>
          </p:cNvSpPr>
          <p:nvPr>
            <p:ph idx="1"/>
          </p:nvPr>
        </p:nvSpPr>
        <p:spPr/>
        <p:txBody>
          <a:bodyPr/>
          <a:lstStyle/>
          <a:p>
            <a:r>
              <a:rPr lang="en-US" dirty="0"/>
              <a:t>Development of transparent value framework adding the societal value to the scientific evaluations.</a:t>
            </a:r>
          </a:p>
          <a:p>
            <a:r>
              <a:rPr lang="en-US" dirty="0"/>
              <a:t>Willingness to further discuss pricing and financial issues (e.g. differential pricing …)</a:t>
            </a:r>
          </a:p>
          <a:p>
            <a:endParaRPr lang="nl-BE" dirty="0"/>
          </a:p>
        </p:txBody>
      </p:sp>
      <p:sp>
        <p:nvSpPr>
          <p:cNvPr id="4" name="Tijdelijke aanduiding voor datum 3"/>
          <p:cNvSpPr>
            <a:spLocks noGrp="1"/>
          </p:cNvSpPr>
          <p:nvPr>
            <p:ph type="dt" sz="half" idx="10"/>
          </p:nvPr>
        </p:nvSpPr>
        <p:spPr/>
        <p:txBody>
          <a:bodyPr/>
          <a:lstStyle/>
          <a:p>
            <a:r>
              <a:rPr lang="nl-BE" smtClean="0"/>
              <a:t>26-06-2013</a:t>
            </a:r>
            <a:endParaRPr lang="en-US"/>
          </a:p>
        </p:txBody>
      </p:sp>
      <p:sp>
        <p:nvSpPr>
          <p:cNvPr id="5" name="Tijdelijke aanduiding voor dianummer 4"/>
          <p:cNvSpPr>
            <a:spLocks noGrp="1"/>
          </p:cNvSpPr>
          <p:nvPr>
            <p:ph type="sldNum" sz="quarter" idx="12"/>
          </p:nvPr>
        </p:nvSpPr>
        <p:spPr/>
        <p:txBody>
          <a:bodyPr/>
          <a:lstStyle/>
          <a:p>
            <a:fld id="{C238F03A-58E1-4ECA-9024-348A9A81A53D}" type="slidenum">
              <a:rPr lang="en-US" smtClean="0"/>
              <a:pPr/>
              <a:t>13</a:t>
            </a:fld>
            <a:endParaRPr lang="en-US"/>
          </a:p>
        </p:txBody>
      </p:sp>
    </p:spTree>
    <p:extLst>
      <p:ext uri="{BB962C8B-B14F-4D97-AF65-F5344CB8AC3E}">
        <p14:creationId xmlns:p14="http://schemas.microsoft.com/office/powerpoint/2010/main" val="52061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610600" cy="936104"/>
          </a:xfrm>
        </p:spPr>
        <p:txBody>
          <a:bodyPr>
            <a:normAutofit/>
          </a:bodyPr>
          <a:lstStyle/>
          <a:p>
            <a:r>
              <a:rPr lang="nl-BE" sz="3800" dirty="0" smtClean="0"/>
              <a:t>Differential Pricing </a:t>
            </a:r>
            <a:endParaRPr lang="nl-BE" sz="3800" dirty="0"/>
          </a:p>
        </p:txBody>
      </p:sp>
      <p:sp>
        <p:nvSpPr>
          <p:cNvPr id="3" name="Content Placeholder 2"/>
          <p:cNvSpPr>
            <a:spLocks noGrp="1"/>
          </p:cNvSpPr>
          <p:nvPr>
            <p:ph idx="1"/>
          </p:nvPr>
        </p:nvSpPr>
        <p:spPr>
          <a:xfrm>
            <a:off x="457200" y="1600200"/>
            <a:ext cx="8229600" cy="3379440"/>
          </a:xfrm>
        </p:spPr>
        <p:txBody>
          <a:bodyPr>
            <a:noAutofit/>
          </a:bodyPr>
          <a:lstStyle/>
          <a:p>
            <a:r>
              <a:rPr lang="en-US" sz="2200" dirty="0" smtClean="0"/>
              <a:t>Differential </a:t>
            </a:r>
            <a:r>
              <a:rPr lang="en-US" sz="2200" dirty="0"/>
              <a:t>pricing implies that the manufacturer establishes a higher price for the drug in a </a:t>
            </a:r>
            <a:r>
              <a:rPr lang="en-US" sz="2200" dirty="0" smtClean="0"/>
              <a:t>richer country and agrees upon a </a:t>
            </a:r>
            <a:r>
              <a:rPr lang="en-US" sz="2200" dirty="0"/>
              <a:t>lower drug price in a country where consumer demand is more responsive to price </a:t>
            </a:r>
            <a:r>
              <a:rPr lang="en-US" sz="2200" dirty="0" smtClean="0"/>
              <a:t>changes (Ramsey pricing – see WHO).</a:t>
            </a:r>
          </a:p>
          <a:p>
            <a:endParaRPr lang="en-US" sz="2200" dirty="0" smtClean="0"/>
          </a:p>
          <a:p>
            <a:endParaRPr lang="en-US" sz="2200" dirty="0" smtClean="0"/>
          </a:p>
        </p:txBody>
      </p:sp>
      <p:sp>
        <p:nvSpPr>
          <p:cNvPr id="5" name="Tijdelijke aanduiding voor dianummer 4"/>
          <p:cNvSpPr>
            <a:spLocks noGrp="1"/>
          </p:cNvSpPr>
          <p:nvPr>
            <p:ph type="sldNum" sz="quarter" idx="12"/>
          </p:nvPr>
        </p:nvSpPr>
        <p:spPr/>
        <p:txBody>
          <a:bodyPr/>
          <a:lstStyle/>
          <a:p>
            <a:fld id="{0768B690-E976-4A0D-83ED-3066C40998BB}" type="slidenum">
              <a:rPr lang="nl-BE" smtClean="0"/>
              <a:pPr/>
              <a:t>14</a:t>
            </a:fld>
            <a:endParaRPr lang="nl-BE"/>
          </a:p>
        </p:txBody>
      </p:sp>
    </p:spTree>
    <p:extLst>
      <p:ext uri="{BB962C8B-B14F-4D97-AF65-F5344CB8AC3E}">
        <p14:creationId xmlns:p14="http://schemas.microsoft.com/office/powerpoint/2010/main" val="2118667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3600" dirty="0" err="1"/>
              <a:t>Differential</a:t>
            </a:r>
            <a:r>
              <a:rPr lang="nl-BE" sz="3600" dirty="0"/>
              <a:t> Pricing </a:t>
            </a:r>
            <a:endParaRPr lang="nl-BE" dirty="0"/>
          </a:p>
        </p:txBody>
      </p:sp>
      <p:sp>
        <p:nvSpPr>
          <p:cNvPr id="3" name="Tijdelijke aanduiding voor inhoud 2"/>
          <p:cNvSpPr>
            <a:spLocks noGrp="1"/>
          </p:cNvSpPr>
          <p:nvPr>
            <p:ph idx="1"/>
          </p:nvPr>
        </p:nvSpPr>
        <p:spPr/>
        <p:txBody>
          <a:bodyPr/>
          <a:lstStyle/>
          <a:p>
            <a:r>
              <a:rPr lang="en-US" dirty="0"/>
              <a:t>The basic objective of price differentiation is to improve equality of access to innovative pharmaceuticals for unmet medical needs across Europe.</a:t>
            </a:r>
          </a:p>
          <a:p>
            <a:endParaRPr lang="nl-BE" dirty="0"/>
          </a:p>
        </p:txBody>
      </p:sp>
      <p:sp>
        <p:nvSpPr>
          <p:cNvPr id="4" name="Tijdelijke aanduiding voor datum 3"/>
          <p:cNvSpPr>
            <a:spLocks noGrp="1"/>
          </p:cNvSpPr>
          <p:nvPr>
            <p:ph type="dt" sz="half" idx="10"/>
          </p:nvPr>
        </p:nvSpPr>
        <p:spPr/>
        <p:txBody>
          <a:bodyPr/>
          <a:lstStyle/>
          <a:p>
            <a:r>
              <a:rPr lang="nl-BE" smtClean="0"/>
              <a:t>26-06-2013</a:t>
            </a:r>
            <a:endParaRPr lang="en-US"/>
          </a:p>
        </p:txBody>
      </p:sp>
      <p:sp>
        <p:nvSpPr>
          <p:cNvPr id="5" name="Tijdelijke aanduiding voor dianummer 4"/>
          <p:cNvSpPr>
            <a:spLocks noGrp="1"/>
          </p:cNvSpPr>
          <p:nvPr>
            <p:ph type="sldNum" sz="quarter" idx="12"/>
          </p:nvPr>
        </p:nvSpPr>
        <p:spPr/>
        <p:txBody>
          <a:bodyPr/>
          <a:lstStyle/>
          <a:p>
            <a:fld id="{C238F03A-58E1-4ECA-9024-348A9A81A53D}" type="slidenum">
              <a:rPr lang="en-US" smtClean="0"/>
              <a:pPr/>
              <a:t>15</a:t>
            </a:fld>
            <a:endParaRPr lang="en-US"/>
          </a:p>
        </p:txBody>
      </p:sp>
    </p:spTree>
    <p:extLst>
      <p:ext uri="{BB962C8B-B14F-4D97-AF65-F5344CB8AC3E}">
        <p14:creationId xmlns:p14="http://schemas.microsoft.com/office/powerpoint/2010/main" val="4158160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3600" dirty="0" err="1"/>
              <a:t>Differential</a:t>
            </a:r>
            <a:r>
              <a:rPr lang="nl-BE" sz="3600" dirty="0"/>
              <a:t> Pricing </a:t>
            </a:r>
            <a:endParaRPr lang="nl-BE" dirty="0"/>
          </a:p>
        </p:txBody>
      </p:sp>
      <p:sp>
        <p:nvSpPr>
          <p:cNvPr id="3" name="Tijdelijke aanduiding voor inhoud 2"/>
          <p:cNvSpPr>
            <a:spLocks noGrp="1"/>
          </p:cNvSpPr>
          <p:nvPr>
            <p:ph idx="1"/>
          </p:nvPr>
        </p:nvSpPr>
        <p:spPr/>
        <p:txBody>
          <a:bodyPr/>
          <a:lstStyle/>
          <a:p>
            <a:r>
              <a:rPr lang="en-US" sz="2800" dirty="0"/>
              <a:t>Companies in turn achieve a reasonable ROI and a higher volume as compared to today. </a:t>
            </a:r>
            <a:endParaRPr lang="nl-BE" sz="2800" dirty="0"/>
          </a:p>
          <a:p>
            <a:endParaRPr lang="nl-BE" dirty="0"/>
          </a:p>
        </p:txBody>
      </p:sp>
      <p:sp>
        <p:nvSpPr>
          <p:cNvPr id="4" name="Tijdelijke aanduiding voor datum 3"/>
          <p:cNvSpPr>
            <a:spLocks noGrp="1"/>
          </p:cNvSpPr>
          <p:nvPr>
            <p:ph type="dt" sz="half" idx="10"/>
          </p:nvPr>
        </p:nvSpPr>
        <p:spPr/>
        <p:txBody>
          <a:bodyPr/>
          <a:lstStyle/>
          <a:p>
            <a:r>
              <a:rPr lang="nl-BE" smtClean="0"/>
              <a:t>26-06-2013</a:t>
            </a:r>
            <a:endParaRPr lang="en-US"/>
          </a:p>
        </p:txBody>
      </p:sp>
      <p:sp>
        <p:nvSpPr>
          <p:cNvPr id="5" name="Tijdelijke aanduiding voor dianummer 4"/>
          <p:cNvSpPr>
            <a:spLocks noGrp="1"/>
          </p:cNvSpPr>
          <p:nvPr>
            <p:ph type="sldNum" sz="quarter" idx="12"/>
          </p:nvPr>
        </p:nvSpPr>
        <p:spPr/>
        <p:txBody>
          <a:bodyPr/>
          <a:lstStyle/>
          <a:p>
            <a:fld id="{C238F03A-58E1-4ECA-9024-348A9A81A53D}" type="slidenum">
              <a:rPr lang="en-US" smtClean="0"/>
              <a:pPr/>
              <a:t>16</a:t>
            </a:fld>
            <a:endParaRPr lang="en-US"/>
          </a:p>
        </p:txBody>
      </p:sp>
    </p:spTree>
    <p:extLst>
      <p:ext uri="{BB962C8B-B14F-4D97-AF65-F5344CB8AC3E}">
        <p14:creationId xmlns:p14="http://schemas.microsoft.com/office/powerpoint/2010/main" val="4237449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nl-BE" dirty="0" smtClean="0"/>
              <a:t>REFLECTION ON DIFFERENTIAL PRICING</a:t>
            </a:r>
            <a:endParaRPr lang="en-US" dirty="0" smtClean="0"/>
          </a:p>
        </p:txBody>
      </p:sp>
      <p:sp>
        <p:nvSpPr>
          <p:cNvPr id="5123" name="Content Placeholder 2"/>
          <p:cNvSpPr>
            <a:spLocks noGrp="1"/>
          </p:cNvSpPr>
          <p:nvPr>
            <p:ph idx="1"/>
          </p:nvPr>
        </p:nvSpPr>
        <p:spPr/>
        <p:txBody>
          <a:bodyPr/>
          <a:lstStyle/>
          <a:p>
            <a:r>
              <a:rPr lang="nl-BE" sz="2400" dirty="0" smtClean="0"/>
              <a:t>Scope: unmet </a:t>
            </a:r>
            <a:r>
              <a:rPr lang="nl-BE" sz="2400" dirty="0" err="1" smtClean="0"/>
              <a:t>medical</a:t>
            </a:r>
            <a:r>
              <a:rPr lang="nl-BE" sz="2400" dirty="0" smtClean="0"/>
              <a:t> </a:t>
            </a:r>
            <a:r>
              <a:rPr lang="nl-BE" sz="2400" dirty="0" err="1" smtClean="0"/>
              <a:t>needs</a:t>
            </a:r>
            <a:endParaRPr lang="nl-BE" sz="2400" dirty="0" smtClean="0"/>
          </a:p>
          <a:p>
            <a:r>
              <a:rPr lang="en-US" sz="2400" dirty="0" smtClean="0"/>
              <a:t>Problem</a:t>
            </a:r>
            <a:r>
              <a:rPr lang="nl-BE" sz="2400" dirty="0" smtClean="0"/>
              <a:t> statement:</a:t>
            </a:r>
          </a:p>
          <a:p>
            <a:pPr lvl="1"/>
            <a:r>
              <a:rPr lang="nl-BE" sz="2400" dirty="0" smtClean="0"/>
              <a:t>Equal prices in all countries imply </a:t>
            </a:r>
            <a:r>
              <a:rPr lang="nl-BE" sz="2400" dirty="0" err="1" smtClean="0"/>
              <a:t>unequal</a:t>
            </a:r>
            <a:r>
              <a:rPr lang="nl-BE" sz="2400" dirty="0" smtClean="0"/>
              <a:t> </a:t>
            </a:r>
            <a:r>
              <a:rPr lang="nl-BE" sz="2400" dirty="0" smtClean="0"/>
              <a:t>access</a:t>
            </a:r>
            <a:endParaRPr lang="nl-BE" sz="2400" dirty="0" smtClean="0"/>
          </a:p>
          <a:p>
            <a:r>
              <a:rPr lang="nl-BE" sz="2400" dirty="0" smtClean="0"/>
              <a:t>Differential pricing:</a:t>
            </a:r>
            <a:endParaRPr lang="nl-BE" sz="2400" dirty="0"/>
          </a:p>
          <a:p>
            <a:pPr lvl="1"/>
            <a:r>
              <a:rPr lang="nl-BE" sz="2400" dirty="0"/>
              <a:t>P</a:t>
            </a:r>
            <a:r>
              <a:rPr lang="nl-BE" sz="2400" dirty="0" smtClean="0"/>
              <a:t>rice reflects ability/willingness to pay of a country</a:t>
            </a:r>
            <a:endParaRPr lang="nl-BE" sz="2400" dirty="0"/>
          </a:p>
          <a:p>
            <a:endParaRPr lang="en-US" sz="2400" dirty="0" smtClean="0"/>
          </a:p>
        </p:txBody>
      </p:sp>
      <p:sp>
        <p:nvSpPr>
          <p:cNvPr id="6" name="Date Placeholder 5"/>
          <p:cNvSpPr>
            <a:spLocks noGrp="1"/>
          </p:cNvSpPr>
          <p:nvPr>
            <p:ph type="dt" sz="half" idx="10"/>
          </p:nvPr>
        </p:nvSpPr>
        <p:spPr/>
        <p:txBody>
          <a:bodyPr/>
          <a:lstStyle/>
          <a:p>
            <a:r>
              <a:rPr lang="nl-BE" sz="1200" smtClean="0"/>
              <a:t>26-06-2013</a:t>
            </a:r>
            <a:endParaRPr lang="nl-BE" sz="1200" dirty="0"/>
          </a:p>
        </p:txBody>
      </p:sp>
      <p:sp>
        <p:nvSpPr>
          <p:cNvPr id="7" name="Slide Number Placeholder 6"/>
          <p:cNvSpPr>
            <a:spLocks noGrp="1"/>
          </p:cNvSpPr>
          <p:nvPr>
            <p:ph type="sldNum" sz="quarter" idx="12"/>
          </p:nvPr>
        </p:nvSpPr>
        <p:spPr/>
        <p:txBody>
          <a:bodyPr/>
          <a:lstStyle/>
          <a:p>
            <a:pPr>
              <a:defRPr/>
            </a:pPr>
            <a:fld id="{A34F724A-6ECC-4096-B300-5C8016F77CC8}" type="slidenum">
              <a:rPr lang="en-US" sz="1200" smtClean="0"/>
              <a:pPr>
                <a:defRPr/>
              </a:pPr>
              <a:t>17</a:t>
            </a:fld>
            <a:endParaRPr lang="en-US" sz="1200" dirty="0"/>
          </a:p>
        </p:txBody>
      </p:sp>
    </p:spTree>
    <p:extLst>
      <p:ext uri="{BB962C8B-B14F-4D97-AF65-F5344CB8AC3E}">
        <p14:creationId xmlns:p14="http://schemas.microsoft.com/office/powerpoint/2010/main" val="2851963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374162" cy="1210642"/>
          </a:xfrm>
        </p:spPr>
        <p:txBody>
          <a:bodyPr>
            <a:normAutofit/>
          </a:bodyPr>
          <a:lstStyle/>
          <a:p>
            <a:r>
              <a:rPr lang="en-US" cap="all" dirty="0" smtClean="0"/>
              <a:t>CODE </a:t>
            </a:r>
            <a:r>
              <a:rPr lang="en-US" cap="all" dirty="0" smtClean="0"/>
              <a:t>OF CONDUCT – SOFT LAW APPROACH FOR ACCESS TO INNOVATIVE DRUGS</a:t>
            </a:r>
            <a:endParaRPr lang="nl-BE" cap="all" dirty="0"/>
          </a:p>
        </p:txBody>
      </p:sp>
      <p:sp>
        <p:nvSpPr>
          <p:cNvPr id="3" name="Content Placeholder 2"/>
          <p:cNvSpPr>
            <a:spLocks noGrp="1"/>
          </p:cNvSpPr>
          <p:nvPr>
            <p:ph idx="1"/>
          </p:nvPr>
        </p:nvSpPr>
        <p:spPr>
          <a:xfrm>
            <a:off x="827088" y="2132856"/>
            <a:ext cx="7859712" cy="3993307"/>
          </a:xfrm>
        </p:spPr>
        <p:txBody>
          <a:bodyPr>
            <a:normAutofit/>
          </a:bodyPr>
          <a:lstStyle/>
          <a:p>
            <a:r>
              <a:rPr lang="en-US" sz="2400" dirty="0" smtClean="0"/>
              <a:t>VOLUNTARY BASIS, protocol agreement between INDUSTRY and MEMBER STATES</a:t>
            </a:r>
            <a:endParaRPr lang="nl-BE" sz="2400" dirty="0" smtClean="0"/>
          </a:p>
          <a:p>
            <a:pPr>
              <a:buNone/>
            </a:pPr>
            <a:r>
              <a:rPr lang="en-US" sz="2400" dirty="0" smtClean="0"/>
              <a:t> </a:t>
            </a:r>
            <a:endParaRPr lang="nl-BE" sz="2400" dirty="0" smtClean="0"/>
          </a:p>
        </p:txBody>
      </p:sp>
      <p:sp>
        <p:nvSpPr>
          <p:cNvPr id="7" name="Date Placeholder 6"/>
          <p:cNvSpPr>
            <a:spLocks noGrp="1"/>
          </p:cNvSpPr>
          <p:nvPr>
            <p:ph type="dt" sz="half" idx="10"/>
          </p:nvPr>
        </p:nvSpPr>
        <p:spPr/>
        <p:txBody>
          <a:bodyPr/>
          <a:lstStyle/>
          <a:p>
            <a:r>
              <a:rPr lang="nl-BE" sz="1200" smtClean="0"/>
              <a:t>26-06-2013</a:t>
            </a:r>
            <a:endParaRPr lang="nl-BE" sz="1200" dirty="0"/>
          </a:p>
        </p:txBody>
      </p:sp>
      <p:sp>
        <p:nvSpPr>
          <p:cNvPr id="8" name="Slide Number Placeholder 7"/>
          <p:cNvSpPr>
            <a:spLocks noGrp="1"/>
          </p:cNvSpPr>
          <p:nvPr>
            <p:ph type="sldNum" sz="quarter" idx="12"/>
          </p:nvPr>
        </p:nvSpPr>
        <p:spPr/>
        <p:txBody>
          <a:bodyPr/>
          <a:lstStyle/>
          <a:p>
            <a:pPr>
              <a:defRPr/>
            </a:pPr>
            <a:fld id="{A34F724A-6ECC-4096-B300-5C8016F77CC8}" type="slidenum">
              <a:rPr lang="en-US" sz="1200" smtClean="0"/>
              <a:pPr>
                <a:defRPr/>
              </a:pPr>
              <a:t>18</a:t>
            </a:fld>
            <a:endParaRPr lang="en-US" sz="1200" dirty="0"/>
          </a:p>
        </p:txBody>
      </p:sp>
    </p:spTree>
    <p:extLst>
      <p:ext uri="{BB962C8B-B14F-4D97-AF65-F5344CB8AC3E}">
        <p14:creationId xmlns:p14="http://schemas.microsoft.com/office/powerpoint/2010/main" val="3807471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CODE </a:t>
            </a:r>
            <a:r>
              <a:rPr lang="en-US" dirty="0"/>
              <a:t>OF CONDUCT – SOFT LAW APPROACH FOR ACCESS TO INNOVATIVE DRUGS</a:t>
            </a:r>
            <a:endParaRPr lang="nl-BE" dirty="0"/>
          </a:p>
        </p:txBody>
      </p:sp>
      <p:sp>
        <p:nvSpPr>
          <p:cNvPr id="3" name="Tijdelijke aanduiding voor inhoud 2"/>
          <p:cNvSpPr>
            <a:spLocks noGrp="1"/>
          </p:cNvSpPr>
          <p:nvPr>
            <p:ph idx="1"/>
          </p:nvPr>
        </p:nvSpPr>
        <p:spPr/>
        <p:txBody>
          <a:bodyPr/>
          <a:lstStyle/>
          <a:p>
            <a:pPr lvl="0"/>
            <a:r>
              <a:rPr lang="en-US" sz="2400" dirty="0"/>
              <a:t>SCOPE  for the application of the principle : “VALUABLE MEDICINES”</a:t>
            </a:r>
            <a:endParaRPr lang="nl-BE" sz="2400" dirty="0"/>
          </a:p>
          <a:p>
            <a:pPr lvl="1"/>
            <a:r>
              <a:rPr lang="en-US" sz="2400" dirty="0"/>
              <a:t>High added value </a:t>
            </a:r>
            <a:endParaRPr lang="nl-BE" sz="2400" dirty="0"/>
          </a:p>
          <a:p>
            <a:pPr lvl="1"/>
            <a:r>
              <a:rPr lang="en-US" sz="2400" dirty="0"/>
              <a:t>Unmet medical need</a:t>
            </a:r>
            <a:endParaRPr lang="nl-BE" sz="2400" dirty="0"/>
          </a:p>
          <a:p>
            <a:pPr lvl="1"/>
            <a:r>
              <a:rPr lang="en-US" sz="2400" dirty="0"/>
              <a:t>Market Authorization granted </a:t>
            </a:r>
            <a:endParaRPr lang="nl-BE" sz="2400" dirty="0"/>
          </a:p>
          <a:p>
            <a:endParaRPr lang="nl-BE" dirty="0"/>
          </a:p>
        </p:txBody>
      </p:sp>
      <p:sp>
        <p:nvSpPr>
          <p:cNvPr id="4" name="Tijdelijke aanduiding voor datum 3"/>
          <p:cNvSpPr>
            <a:spLocks noGrp="1"/>
          </p:cNvSpPr>
          <p:nvPr>
            <p:ph type="dt" sz="half" idx="10"/>
          </p:nvPr>
        </p:nvSpPr>
        <p:spPr/>
        <p:txBody>
          <a:bodyPr/>
          <a:lstStyle/>
          <a:p>
            <a:r>
              <a:rPr lang="nl-BE" smtClean="0"/>
              <a:t>26-06-2013</a:t>
            </a:r>
            <a:endParaRPr lang="en-US"/>
          </a:p>
        </p:txBody>
      </p:sp>
      <p:sp>
        <p:nvSpPr>
          <p:cNvPr id="5" name="Tijdelijke aanduiding voor dianummer 4"/>
          <p:cNvSpPr>
            <a:spLocks noGrp="1"/>
          </p:cNvSpPr>
          <p:nvPr>
            <p:ph type="sldNum" sz="quarter" idx="12"/>
          </p:nvPr>
        </p:nvSpPr>
        <p:spPr/>
        <p:txBody>
          <a:bodyPr/>
          <a:lstStyle/>
          <a:p>
            <a:fld id="{C238F03A-58E1-4ECA-9024-348A9A81A53D}" type="slidenum">
              <a:rPr lang="en-US" smtClean="0"/>
              <a:pPr/>
              <a:t>19</a:t>
            </a:fld>
            <a:endParaRPr lang="en-US"/>
          </a:p>
        </p:txBody>
      </p:sp>
    </p:spTree>
    <p:extLst>
      <p:ext uri="{BB962C8B-B14F-4D97-AF65-F5344CB8AC3E}">
        <p14:creationId xmlns:p14="http://schemas.microsoft.com/office/powerpoint/2010/main" val="102898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Access to medicines: a major concern</a:t>
            </a:r>
            <a:endParaRPr lang="en-US" dirty="0"/>
          </a:p>
        </p:txBody>
      </p:sp>
      <p:sp>
        <p:nvSpPr>
          <p:cNvPr id="4" name="Tijdelijke aanduiding voor datum 3"/>
          <p:cNvSpPr>
            <a:spLocks noGrp="1"/>
          </p:cNvSpPr>
          <p:nvPr>
            <p:ph type="dt" sz="half" idx="10"/>
          </p:nvPr>
        </p:nvSpPr>
        <p:spPr/>
        <p:txBody>
          <a:bodyPr/>
          <a:lstStyle/>
          <a:p>
            <a:r>
              <a:rPr lang="nl-BE" smtClean="0"/>
              <a:t>26-06-2013</a:t>
            </a:r>
            <a:endParaRPr lang="en-US"/>
          </a:p>
        </p:txBody>
      </p:sp>
      <p:sp>
        <p:nvSpPr>
          <p:cNvPr id="5" name="Tijdelijke aanduiding voor dianummer 4"/>
          <p:cNvSpPr>
            <a:spLocks noGrp="1"/>
          </p:cNvSpPr>
          <p:nvPr>
            <p:ph type="sldNum" sz="quarter" idx="12"/>
          </p:nvPr>
        </p:nvSpPr>
        <p:spPr/>
        <p:txBody>
          <a:bodyPr/>
          <a:lstStyle/>
          <a:p>
            <a:fld id="{C238F03A-58E1-4ECA-9024-348A9A81A53D}" type="slidenum">
              <a:rPr lang="en-US" smtClean="0"/>
              <a:pPr/>
              <a:t>2</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83264"/>
            <a:ext cx="2552700" cy="37242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719516"/>
            <a:ext cx="2409825" cy="38573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224081"/>
            <a:ext cx="2443353" cy="3352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1230297"/>
            <a:ext cx="4074111" cy="18990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3612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8145562" cy="1111250"/>
          </a:xfrm>
        </p:spPr>
        <p:txBody>
          <a:bodyPr>
            <a:noAutofit/>
          </a:bodyPr>
          <a:lstStyle/>
          <a:p>
            <a:r>
              <a:rPr lang="en-US" sz="3200" cap="small" dirty="0" smtClean="0"/>
              <a:t>CODE </a:t>
            </a:r>
            <a:r>
              <a:rPr lang="en-US" sz="3200" cap="small" dirty="0" smtClean="0"/>
              <a:t>OF CONDUCT – SOFT LAW APPROACH FOR ACCESS TO INNOVATIVE DRUGS</a:t>
            </a:r>
            <a:endParaRPr lang="nl-BE" sz="3200" dirty="0"/>
          </a:p>
        </p:txBody>
      </p:sp>
      <p:sp>
        <p:nvSpPr>
          <p:cNvPr id="3" name="Content Placeholder 2"/>
          <p:cNvSpPr>
            <a:spLocks noGrp="1"/>
          </p:cNvSpPr>
          <p:nvPr>
            <p:ph idx="1"/>
          </p:nvPr>
        </p:nvSpPr>
        <p:spPr>
          <a:xfrm>
            <a:off x="467544" y="1752600"/>
            <a:ext cx="8229600" cy="5105400"/>
          </a:xfrm>
        </p:spPr>
        <p:txBody>
          <a:bodyPr>
            <a:noAutofit/>
          </a:bodyPr>
          <a:lstStyle/>
          <a:p>
            <a:pPr lvl="0"/>
            <a:r>
              <a:rPr lang="en-US" sz="2400" dirty="0" smtClean="0"/>
              <a:t>“LIKE FOR LIKE” Principle</a:t>
            </a:r>
            <a:endParaRPr lang="nl-BE" sz="2400" dirty="0" smtClean="0"/>
          </a:p>
          <a:p>
            <a:pPr lvl="1"/>
            <a:r>
              <a:rPr lang="en-US" sz="2400" dirty="0" smtClean="0"/>
              <a:t>PRICING</a:t>
            </a:r>
            <a:endParaRPr lang="nl-BE" sz="2400" dirty="0" smtClean="0"/>
          </a:p>
          <a:p>
            <a:pPr lvl="2"/>
            <a:r>
              <a:rPr lang="en-US" sz="2400" dirty="0" smtClean="0"/>
              <a:t>Transparent Ex factory price </a:t>
            </a:r>
            <a:endParaRPr lang="nl-BE" sz="2400" dirty="0" smtClean="0"/>
          </a:p>
          <a:p>
            <a:pPr lvl="2"/>
            <a:r>
              <a:rPr lang="en-US" sz="2400" dirty="0" smtClean="0"/>
              <a:t>Acceptable Return On Investment </a:t>
            </a:r>
            <a:endParaRPr lang="nl-BE" sz="2400" dirty="0" smtClean="0"/>
          </a:p>
          <a:p>
            <a:pPr lvl="2"/>
            <a:r>
              <a:rPr lang="en-US" sz="2400" dirty="0" smtClean="0"/>
              <a:t>Confidentiality of net prices</a:t>
            </a:r>
            <a:endParaRPr lang="nl-BE" sz="2400" dirty="0" smtClean="0"/>
          </a:p>
          <a:p>
            <a:pPr lvl="2"/>
            <a:r>
              <a:rPr lang="en-US" sz="2400" dirty="0" smtClean="0"/>
              <a:t>Price differentiation (no IRP nor ERP)</a:t>
            </a:r>
            <a:endParaRPr lang="nl-BE" sz="2400" dirty="0" smtClean="0"/>
          </a:p>
          <a:p>
            <a:endParaRPr lang="nl-BE" sz="2200" dirty="0"/>
          </a:p>
        </p:txBody>
      </p:sp>
      <p:sp>
        <p:nvSpPr>
          <p:cNvPr id="6" name="Date Placeholder 5"/>
          <p:cNvSpPr>
            <a:spLocks noGrp="1"/>
          </p:cNvSpPr>
          <p:nvPr>
            <p:ph type="dt" sz="half" idx="10"/>
          </p:nvPr>
        </p:nvSpPr>
        <p:spPr/>
        <p:txBody>
          <a:bodyPr/>
          <a:lstStyle/>
          <a:p>
            <a:r>
              <a:rPr lang="nl-BE" sz="1200" smtClean="0"/>
              <a:t>26-06-2013</a:t>
            </a:r>
            <a:endParaRPr lang="nl-BE" sz="1200" dirty="0"/>
          </a:p>
        </p:txBody>
      </p:sp>
      <p:sp>
        <p:nvSpPr>
          <p:cNvPr id="7" name="Slide Number Placeholder 6"/>
          <p:cNvSpPr>
            <a:spLocks noGrp="1"/>
          </p:cNvSpPr>
          <p:nvPr>
            <p:ph type="sldNum" sz="quarter" idx="12"/>
          </p:nvPr>
        </p:nvSpPr>
        <p:spPr/>
        <p:txBody>
          <a:bodyPr/>
          <a:lstStyle/>
          <a:p>
            <a:pPr>
              <a:defRPr/>
            </a:pPr>
            <a:fld id="{A34F724A-6ECC-4096-B300-5C8016F77CC8}" type="slidenum">
              <a:rPr lang="en-US" sz="1200" smtClean="0"/>
              <a:pPr>
                <a:defRPr/>
              </a:pPr>
              <a:t>20</a:t>
            </a:fld>
            <a:endParaRPr lang="en-US" sz="1200" dirty="0"/>
          </a:p>
        </p:txBody>
      </p:sp>
    </p:spTree>
    <p:extLst>
      <p:ext uri="{BB962C8B-B14F-4D97-AF65-F5344CB8AC3E}">
        <p14:creationId xmlns:p14="http://schemas.microsoft.com/office/powerpoint/2010/main" val="12881117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cap="small" dirty="0" smtClean="0"/>
              <a:t>CODE </a:t>
            </a:r>
            <a:r>
              <a:rPr lang="en-US" cap="small" dirty="0"/>
              <a:t>OF CONDUCT – SOFT LAW APPROACH FOR ACCESS TO INNOVATIVE DRUGS</a:t>
            </a:r>
            <a:endParaRPr lang="nl-BE" dirty="0"/>
          </a:p>
        </p:txBody>
      </p:sp>
      <p:sp>
        <p:nvSpPr>
          <p:cNvPr id="3" name="Tijdelijke aanduiding voor inhoud 2"/>
          <p:cNvSpPr>
            <a:spLocks noGrp="1"/>
          </p:cNvSpPr>
          <p:nvPr>
            <p:ph idx="1"/>
          </p:nvPr>
        </p:nvSpPr>
        <p:spPr/>
        <p:txBody>
          <a:bodyPr/>
          <a:lstStyle/>
          <a:p>
            <a:pPr lvl="1"/>
            <a:r>
              <a:rPr lang="en-US" sz="2400" dirty="0"/>
              <a:t>WEIGHING</a:t>
            </a:r>
            <a:endParaRPr lang="nl-BE" sz="2400" dirty="0"/>
          </a:p>
          <a:p>
            <a:pPr lvl="2"/>
            <a:r>
              <a:rPr lang="en-US" sz="2400" dirty="0"/>
              <a:t>Clustering of countries with similar GDP, average income per capita</a:t>
            </a:r>
            <a:endParaRPr lang="nl-BE" sz="2400" dirty="0"/>
          </a:p>
          <a:p>
            <a:pPr lvl="2"/>
            <a:r>
              <a:rPr lang="en-US" sz="2400" dirty="0"/>
              <a:t>No linking to % spent on healthcare</a:t>
            </a:r>
            <a:endParaRPr lang="nl-BE" sz="2400" dirty="0"/>
          </a:p>
          <a:p>
            <a:pPr lvl="2"/>
            <a:r>
              <a:rPr lang="en-US" sz="2400" dirty="0"/>
              <a:t>Prevalence</a:t>
            </a:r>
            <a:endParaRPr lang="nl-BE" sz="2400" dirty="0"/>
          </a:p>
          <a:p>
            <a:pPr lvl="2"/>
            <a:r>
              <a:rPr lang="en-US" sz="2400" dirty="0"/>
              <a:t> Elasticity of the demand </a:t>
            </a:r>
            <a:endParaRPr lang="nl-BE" sz="2400" dirty="0"/>
          </a:p>
          <a:p>
            <a:pPr lvl="2"/>
            <a:r>
              <a:rPr lang="en-US" sz="2400" dirty="0"/>
              <a:t>Willingness to pay (incremental and marginal value)</a:t>
            </a:r>
            <a:endParaRPr lang="nl-BE" sz="2400" dirty="0"/>
          </a:p>
          <a:p>
            <a:endParaRPr lang="nl-BE" dirty="0"/>
          </a:p>
        </p:txBody>
      </p:sp>
      <p:sp>
        <p:nvSpPr>
          <p:cNvPr id="4" name="Tijdelijke aanduiding voor datum 3"/>
          <p:cNvSpPr>
            <a:spLocks noGrp="1"/>
          </p:cNvSpPr>
          <p:nvPr>
            <p:ph type="dt" sz="half" idx="10"/>
          </p:nvPr>
        </p:nvSpPr>
        <p:spPr/>
        <p:txBody>
          <a:bodyPr/>
          <a:lstStyle/>
          <a:p>
            <a:r>
              <a:rPr lang="nl-BE" smtClean="0"/>
              <a:t>26-06-2013</a:t>
            </a:r>
            <a:endParaRPr lang="en-US"/>
          </a:p>
        </p:txBody>
      </p:sp>
      <p:sp>
        <p:nvSpPr>
          <p:cNvPr id="5" name="Tijdelijke aanduiding voor dianummer 4"/>
          <p:cNvSpPr>
            <a:spLocks noGrp="1"/>
          </p:cNvSpPr>
          <p:nvPr>
            <p:ph type="sldNum" sz="quarter" idx="12"/>
          </p:nvPr>
        </p:nvSpPr>
        <p:spPr/>
        <p:txBody>
          <a:bodyPr/>
          <a:lstStyle/>
          <a:p>
            <a:fld id="{C238F03A-58E1-4ECA-9024-348A9A81A53D}" type="slidenum">
              <a:rPr lang="en-US" smtClean="0"/>
              <a:pPr/>
              <a:t>21</a:t>
            </a:fld>
            <a:endParaRPr lang="en-US"/>
          </a:p>
        </p:txBody>
      </p:sp>
    </p:spTree>
    <p:extLst>
      <p:ext uri="{BB962C8B-B14F-4D97-AF65-F5344CB8AC3E}">
        <p14:creationId xmlns:p14="http://schemas.microsoft.com/office/powerpoint/2010/main" val="3140035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48680"/>
            <a:ext cx="8306346" cy="777875"/>
          </a:xfrm>
        </p:spPr>
        <p:txBody>
          <a:bodyPr>
            <a:noAutofit/>
          </a:bodyPr>
          <a:lstStyle/>
          <a:p>
            <a:r>
              <a:rPr lang="en-US" sz="3200" cap="small" dirty="0" smtClean="0"/>
              <a:t>CODE </a:t>
            </a:r>
            <a:r>
              <a:rPr lang="en-US" sz="3200" cap="small" dirty="0" smtClean="0"/>
              <a:t>OF CONDUCT – SOFT LAW APPROACH FOR ACCESS TO INNOVATIVE DRUGS</a:t>
            </a:r>
            <a:endParaRPr lang="nl-BE" sz="3200" dirty="0"/>
          </a:p>
        </p:txBody>
      </p:sp>
      <p:sp>
        <p:nvSpPr>
          <p:cNvPr id="3" name="Content Placeholder 2"/>
          <p:cNvSpPr>
            <a:spLocks noGrp="1"/>
          </p:cNvSpPr>
          <p:nvPr>
            <p:ph idx="1"/>
          </p:nvPr>
        </p:nvSpPr>
        <p:spPr/>
        <p:txBody>
          <a:bodyPr>
            <a:normAutofit/>
          </a:bodyPr>
          <a:lstStyle/>
          <a:p>
            <a:pPr lvl="0"/>
            <a:r>
              <a:rPr lang="en-US" sz="2400" dirty="0" smtClean="0"/>
              <a:t>Transparency </a:t>
            </a:r>
            <a:r>
              <a:rPr lang="en-US" sz="2400" dirty="0" smtClean="0"/>
              <a:t>of timelines  : EUROPEAN MARKET ENTRY PLAN (max. 2 years from MA</a:t>
            </a:r>
            <a:r>
              <a:rPr lang="en-US" sz="2400" dirty="0" smtClean="0"/>
              <a:t>)</a:t>
            </a:r>
            <a:endParaRPr lang="nl-BE" sz="2400" dirty="0" smtClean="0"/>
          </a:p>
          <a:p>
            <a:pPr lvl="0"/>
            <a:r>
              <a:rPr lang="en-US" sz="2400" dirty="0" smtClean="0"/>
              <a:t>CURRENCY STABILITY : prices in EURO - 24 months fixed exchange rates </a:t>
            </a:r>
            <a:endParaRPr lang="nl-BE" sz="2400" dirty="0" smtClean="0"/>
          </a:p>
          <a:p>
            <a:pPr lvl="0"/>
            <a:r>
              <a:rPr lang="en-US" sz="2400" dirty="0" smtClean="0"/>
              <a:t>EXTERNAL VERIFICATION BODY  : independent Third Party </a:t>
            </a:r>
            <a:endParaRPr lang="nl-BE" sz="2400" dirty="0"/>
          </a:p>
        </p:txBody>
      </p:sp>
      <p:sp>
        <p:nvSpPr>
          <p:cNvPr id="6" name="Date Placeholder 5"/>
          <p:cNvSpPr>
            <a:spLocks noGrp="1"/>
          </p:cNvSpPr>
          <p:nvPr>
            <p:ph type="dt" sz="half" idx="10"/>
          </p:nvPr>
        </p:nvSpPr>
        <p:spPr/>
        <p:txBody>
          <a:bodyPr/>
          <a:lstStyle/>
          <a:p>
            <a:r>
              <a:rPr lang="nl-BE" sz="1200" smtClean="0"/>
              <a:t>26-06-2013</a:t>
            </a:r>
            <a:endParaRPr lang="nl-BE" sz="1200" dirty="0"/>
          </a:p>
        </p:txBody>
      </p:sp>
      <p:sp>
        <p:nvSpPr>
          <p:cNvPr id="7" name="Slide Number Placeholder 6"/>
          <p:cNvSpPr>
            <a:spLocks noGrp="1"/>
          </p:cNvSpPr>
          <p:nvPr>
            <p:ph type="sldNum" sz="quarter" idx="12"/>
          </p:nvPr>
        </p:nvSpPr>
        <p:spPr/>
        <p:txBody>
          <a:bodyPr/>
          <a:lstStyle/>
          <a:p>
            <a:pPr>
              <a:defRPr/>
            </a:pPr>
            <a:fld id="{A34F724A-6ECC-4096-B300-5C8016F77CC8}" type="slidenum">
              <a:rPr lang="en-US" sz="1200" smtClean="0"/>
              <a:pPr>
                <a:defRPr/>
              </a:pPr>
              <a:t>22</a:t>
            </a:fld>
            <a:endParaRPr lang="en-US" sz="1200" dirty="0"/>
          </a:p>
        </p:txBody>
      </p:sp>
    </p:spTree>
    <p:extLst>
      <p:ext uri="{BB962C8B-B14F-4D97-AF65-F5344CB8AC3E}">
        <p14:creationId xmlns:p14="http://schemas.microsoft.com/office/powerpoint/2010/main" val="3524708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External</a:t>
            </a:r>
            <a:r>
              <a:rPr lang="nl-BE" dirty="0"/>
              <a:t> </a:t>
            </a:r>
            <a:r>
              <a:rPr lang="nl-BE" dirty="0" err="1"/>
              <a:t>reference</a:t>
            </a:r>
            <a:r>
              <a:rPr lang="nl-BE" dirty="0"/>
              <a:t> pricing: impact </a:t>
            </a:r>
          </a:p>
        </p:txBody>
      </p:sp>
      <p:sp>
        <p:nvSpPr>
          <p:cNvPr id="4" name="Tijdelijke aanduiding voor datum 3"/>
          <p:cNvSpPr>
            <a:spLocks noGrp="1"/>
          </p:cNvSpPr>
          <p:nvPr>
            <p:ph type="dt" sz="half" idx="10"/>
          </p:nvPr>
        </p:nvSpPr>
        <p:spPr/>
        <p:txBody>
          <a:bodyPr/>
          <a:lstStyle/>
          <a:p>
            <a:r>
              <a:rPr lang="nl-BE" smtClean="0"/>
              <a:t>26-06-2013</a:t>
            </a:r>
            <a:endParaRPr lang="en-US"/>
          </a:p>
        </p:txBody>
      </p:sp>
      <p:sp>
        <p:nvSpPr>
          <p:cNvPr id="5" name="Tijdelijke aanduiding voor dianummer 4"/>
          <p:cNvSpPr>
            <a:spLocks noGrp="1"/>
          </p:cNvSpPr>
          <p:nvPr>
            <p:ph type="sldNum" sz="quarter" idx="12"/>
          </p:nvPr>
        </p:nvSpPr>
        <p:spPr/>
        <p:txBody>
          <a:bodyPr/>
          <a:lstStyle/>
          <a:p>
            <a:fld id="{C238F03A-58E1-4ECA-9024-348A9A81A53D}" type="slidenum">
              <a:rPr lang="en-US" smtClean="0"/>
              <a:pPr/>
              <a:t>23</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38056"/>
            <a:ext cx="6610350" cy="4503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918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External</a:t>
            </a:r>
            <a:r>
              <a:rPr lang="nl-BE" dirty="0" smtClean="0"/>
              <a:t> </a:t>
            </a:r>
            <a:r>
              <a:rPr lang="nl-BE" dirty="0" err="1" smtClean="0"/>
              <a:t>reference</a:t>
            </a:r>
            <a:r>
              <a:rPr lang="nl-BE" dirty="0" smtClean="0"/>
              <a:t> pricing: impact </a:t>
            </a:r>
            <a:endParaRPr lang="nl-BE" dirty="0"/>
          </a:p>
        </p:txBody>
      </p:sp>
      <p:sp>
        <p:nvSpPr>
          <p:cNvPr id="4" name="Tijdelijke aanduiding voor datum 3"/>
          <p:cNvSpPr>
            <a:spLocks noGrp="1"/>
          </p:cNvSpPr>
          <p:nvPr>
            <p:ph type="dt" sz="half" idx="10"/>
          </p:nvPr>
        </p:nvSpPr>
        <p:spPr/>
        <p:txBody>
          <a:bodyPr/>
          <a:lstStyle/>
          <a:p>
            <a:r>
              <a:rPr lang="nl-BE" smtClean="0"/>
              <a:t>26-06-2013</a:t>
            </a:r>
            <a:endParaRPr lang="en-US"/>
          </a:p>
        </p:txBody>
      </p:sp>
      <p:sp>
        <p:nvSpPr>
          <p:cNvPr id="5" name="Tijdelijke aanduiding voor dianummer 4"/>
          <p:cNvSpPr>
            <a:spLocks noGrp="1"/>
          </p:cNvSpPr>
          <p:nvPr>
            <p:ph type="sldNum" sz="quarter" idx="12"/>
          </p:nvPr>
        </p:nvSpPr>
        <p:spPr/>
        <p:txBody>
          <a:bodyPr/>
          <a:lstStyle/>
          <a:p>
            <a:fld id="{C238F03A-58E1-4ECA-9024-348A9A81A53D}" type="slidenum">
              <a:rPr lang="en-US" smtClean="0"/>
              <a:pPr/>
              <a:t>24</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36828"/>
            <a:ext cx="7981950" cy="494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6827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External</a:t>
            </a:r>
            <a:r>
              <a:rPr lang="nl-BE" dirty="0"/>
              <a:t> </a:t>
            </a:r>
            <a:r>
              <a:rPr lang="nl-BE" dirty="0" err="1"/>
              <a:t>reference</a:t>
            </a:r>
            <a:r>
              <a:rPr lang="nl-BE" dirty="0"/>
              <a:t> pricing: impact </a:t>
            </a:r>
          </a:p>
        </p:txBody>
      </p:sp>
      <p:sp>
        <p:nvSpPr>
          <p:cNvPr id="4" name="Tijdelijke aanduiding voor datum 3"/>
          <p:cNvSpPr>
            <a:spLocks noGrp="1"/>
          </p:cNvSpPr>
          <p:nvPr>
            <p:ph type="dt" sz="half" idx="10"/>
          </p:nvPr>
        </p:nvSpPr>
        <p:spPr/>
        <p:txBody>
          <a:bodyPr/>
          <a:lstStyle/>
          <a:p>
            <a:r>
              <a:rPr lang="nl-BE" smtClean="0"/>
              <a:t>26-06-2013</a:t>
            </a:r>
            <a:endParaRPr lang="en-US"/>
          </a:p>
        </p:txBody>
      </p:sp>
      <p:sp>
        <p:nvSpPr>
          <p:cNvPr id="5" name="Tijdelijke aanduiding voor dianummer 4"/>
          <p:cNvSpPr>
            <a:spLocks noGrp="1"/>
          </p:cNvSpPr>
          <p:nvPr>
            <p:ph type="sldNum" sz="quarter" idx="12"/>
          </p:nvPr>
        </p:nvSpPr>
        <p:spPr/>
        <p:txBody>
          <a:bodyPr/>
          <a:lstStyle/>
          <a:p>
            <a:fld id="{C238F03A-58E1-4ECA-9024-348A9A81A53D}" type="slidenum">
              <a:rPr lang="en-US" smtClean="0"/>
              <a:pPr/>
              <a:t>25</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7863768"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2549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External reference pricing (ERP)</a:t>
            </a:r>
            <a:endParaRPr lang="en-US" dirty="0"/>
          </a:p>
        </p:txBody>
      </p:sp>
      <p:sp>
        <p:nvSpPr>
          <p:cNvPr id="3" name="Content Placeholder 2"/>
          <p:cNvSpPr>
            <a:spLocks noGrp="1"/>
          </p:cNvSpPr>
          <p:nvPr>
            <p:ph idx="1"/>
          </p:nvPr>
        </p:nvSpPr>
        <p:spPr/>
        <p:txBody>
          <a:bodyPr/>
          <a:lstStyle/>
          <a:p>
            <a:r>
              <a:rPr lang="en-US" sz="2400" dirty="0" smtClean="0"/>
              <a:t>ERP is </a:t>
            </a:r>
            <a:r>
              <a:rPr lang="en-US" sz="2400" dirty="0"/>
              <a:t>not compatible with differential pricing </a:t>
            </a:r>
            <a:endParaRPr lang="en-US" sz="2400" dirty="0" smtClean="0"/>
          </a:p>
          <a:p>
            <a:pPr lvl="1"/>
            <a:r>
              <a:rPr lang="en-US" sz="2400" dirty="0" smtClean="0"/>
              <a:t>Prices determined </a:t>
            </a:r>
            <a:r>
              <a:rPr lang="en-US" sz="2400" dirty="0" err="1" smtClean="0"/>
              <a:t>ifo</a:t>
            </a:r>
            <a:r>
              <a:rPr lang="en-US" sz="2400" dirty="0" smtClean="0"/>
              <a:t> prices </a:t>
            </a:r>
            <a:r>
              <a:rPr lang="en-US" sz="2400" dirty="0"/>
              <a:t>in other countries rather than </a:t>
            </a:r>
            <a:r>
              <a:rPr lang="en-US" sz="2400" dirty="0" smtClean="0"/>
              <a:t>ability/willingness </a:t>
            </a:r>
            <a:r>
              <a:rPr lang="en-US" sz="2400" dirty="0"/>
              <a:t>to pay of a </a:t>
            </a:r>
            <a:r>
              <a:rPr lang="en-US" sz="2400" dirty="0" smtClean="0"/>
              <a:t>country</a:t>
            </a:r>
          </a:p>
          <a:p>
            <a:pPr lvl="1">
              <a:buNone/>
            </a:pPr>
            <a:r>
              <a:rPr lang="en-US" dirty="0" smtClean="0"/>
              <a:t> </a:t>
            </a:r>
          </a:p>
        </p:txBody>
      </p:sp>
      <p:sp>
        <p:nvSpPr>
          <p:cNvPr id="6" name="Date Placeholder 5"/>
          <p:cNvSpPr>
            <a:spLocks noGrp="1"/>
          </p:cNvSpPr>
          <p:nvPr>
            <p:ph type="dt" sz="half" idx="10"/>
          </p:nvPr>
        </p:nvSpPr>
        <p:spPr/>
        <p:txBody>
          <a:bodyPr/>
          <a:lstStyle/>
          <a:p>
            <a:r>
              <a:rPr lang="nl-BE" sz="1200" smtClean="0"/>
              <a:t>26-06-2013</a:t>
            </a:r>
            <a:endParaRPr lang="nl-BE" sz="1200" dirty="0"/>
          </a:p>
        </p:txBody>
      </p:sp>
      <p:sp>
        <p:nvSpPr>
          <p:cNvPr id="7" name="Slide Number Placeholder 6"/>
          <p:cNvSpPr>
            <a:spLocks noGrp="1"/>
          </p:cNvSpPr>
          <p:nvPr>
            <p:ph type="sldNum" sz="quarter" idx="12"/>
          </p:nvPr>
        </p:nvSpPr>
        <p:spPr/>
        <p:txBody>
          <a:bodyPr/>
          <a:lstStyle/>
          <a:p>
            <a:pPr>
              <a:defRPr/>
            </a:pPr>
            <a:fld id="{A34F724A-6ECC-4096-B300-5C8016F77CC8}" type="slidenum">
              <a:rPr lang="en-US" sz="1200" smtClean="0"/>
              <a:pPr>
                <a:defRPr/>
              </a:pPr>
              <a:t>26</a:t>
            </a:fld>
            <a:endParaRPr lang="en-US" sz="1200" dirty="0"/>
          </a:p>
        </p:txBody>
      </p:sp>
    </p:spTree>
    <p:extLst>
      <p:ext uri="{BB962C8B-B14F-4D97-AF65-F5344CB8AC3E}">
        <p14:creationId xmlns:p14="http://schemas.microsoft.com/office/powerpoint/2010/main" val="38393443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External</a:t>
            </a:r>
            <a:r>
              <a:rPr lang="nl-BE" dirty="0"/>
              <a:t> </a:t>
            </a:r>
            <a:r>
              <a:rPr lang="nl-BE" dirty="0" err="1"/>
              <a:t>reference</a:t>
            </a:r>
            <a:r>
              <a:rPr lang="nl-BE" dirty="0"/>
              <a:t> pricing (ERP)</a:t>
            </a:r>
          </a:p>
        </p:txBody>
      </p:sp>
      <p:sp>
        <p:nvSpPr>
          <p:cNvPr id="3" name="Tijdelijke aanduiding voor inhoud 2"/>
          <p:cNvSpPr>
            <a:spLocks noGrp="1"/>
          </p:cNvSpPr>
          <p:nvPr>
            <p:ph idx="1"/>
          </p:nvPr>
        </p:nvSpPr>
        <p:spPr/>
        <p:txBody>
          <a:bodyPr/>
          <a:lstStyle/>
          <a:p>
            <a:r>
              <a:rPr lang="en-US" dirty="0"/>
              <a:t>Participating countries need to agree not to implement ERP as a method of setting prices or to limit ERP to other member states of cluster</a:t>
            </a:r>
          </a:p>
          <a:p>
            <a:endParaRPr lang="nl-BE" dirty="0"/>
          </a:p>
        </p:txBody>
      </p:sp>
      <p:sp>
        <p:nvSpPr>
          <p:cNvPr id="4" name="Tijdelijke aanduiding voor datum 3"/>
          <p:cNvSpPr>
            <a:spLocks noGrp="1"/>
          </p:cNvSpPr>
          <p:nvPr>
            <p:ph type="dt" sz="half" idx="10"/>
          </p:nvPr>
        </p:nvSpPr>
        <p:spPr/>
        <p:txBody>
          <a:bodyPr/>
          <a:lstStyle/>
          <a:p>
            <a:r>
              <a:rPr lang="nl-BE" smtClean="0"/>
              <a:t>26-06-2013</a:t>
            </a:r>
            <a:endParaRPr lang="en-US"/>
          </a:p>
        </p:txBody>
      </p:sp>
      <p:sp>
        <p:nvSpPr>
          <p:cNvPr id="5" name="Tijdelijke aanduiding voor dianummer 4"/>
          <p:cNvSpPr>
            <a:spLocks noGrp="1"/>
          </p:cNvSpPr>
          <p:nvPr>
            <p:ph type="sldNum" sz="quarter" idx="12"/>
          </p:nvPr>
        </p:nvSpPr>
        <p:spPr/>
        <p:txBody>
          <a:bodyPr/>
          <a:lstStyle/>
          <a:p>
            <a:fld id="{C238F03A-58E1-4ECA-9024-348A9A81A53D}" type="slidenum">
              <a:rPr lang="en-US" smtClean="0"/>
              <a:pPr/>
              <a:t>27</a:t>
            </a:fld>
            <a:endParaRPr lang="en-US"/>
          </a:p>
        </p:txBody>
      </p:sp>
    </p:spTree>
    <p:extLst>
      <p:ext uri="{BB962C8B-B14F-4D97-AF65-F5344CB8AC3E}">
        <p14:creationId xmlns:p14="http://schemas.microsoft.com/office/powerpoint/2010/main" val="2739055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Parallel trade</a:t>
            </a:r>
            <a:endParaRPr lang="en-US" dirty="0"/>
          </a:p>
        </p:txBody>
      </p:sp>
      <p:sp>
        <p:nvSpPr>
          <p:cNvPr id="3" name="Content Placeholder 2"/>
          <p:cNvSpPr>
            <a:spLocks noGrp="1"/>
          </p:cNvSpPr>
          <p:nvPr>
            <p:ph idx="1"/>
          </p:nvPr>
        </p:nvSpPr>
        <p:spPr/>
        <p:txBody>
          <a:bodyPr/>
          <a:lstStyle/>
          <a:p>
            <a:r>
              <a:rPr lang="en-US" sz="2400" dirty="0" smtClean="0"/>
              <a:t>Would lead to unwillingness of companies to step into the process, as ROI seriously reduced by parallel </a:t>
            </a:r>
            <a:r>
              <a:rPr lang="en-US" sz="2400" dirty="0" smtClean="0"/>
              <a:t>trade</a:t>
            </a:r>
            <a:endParaRPr lang="en-US" sz="2400" dirty="0" smtClean="0"/>
          </a:p>
          <a:p>
            <a:r>
              <a:rPr lang="en-US" sz="2400" dirty="0" smtClean="0"/>
              <a:t>Introduction of possibility for public health exceptions for parallel trade</a:t>
            </a:r>
          </a:p>
          <a:p>
            <a:endParaRPr lang="en-US" sz="2400" dirty="0"/>
          </a:p>
        </p:txBody>
      </p:sp>
      <p:sp>
        <p:nvSpPr>
          <p:cNvPr id="6" name="Date Placeholder 5"/>
          <p:cNvSpPr>
            <a:spLocks noGrp="1"/>
          </p:cNvSpPr>
          <p:nvPr>
            <p:ph type="dt" sz="half" idx="10"/>
          </p:nvPr>
        </p:nvSpPr>
        <p:spPr/>
        <p:txBody>
          <a:bodyPr/>
          <a:lstStyle/>
          <a:p>
            <a:r>
              <a:rPr lang="nl-BE" sz="1200" smtClean="0"/>
              <a:t>26-06-2013</a:t>
            </a:r>
            <a:endParaRPr lang="nl-BE" sz="1200" dirty="0"/>
          </a:p>
        </p:txBody>
      </p:sp>
      <p:sp>
        <p:nvSpPr>
          <p:cNvPr id="7" name="Slide Number Placeholder 6"/>
          <p:cNvSpPr>
            <a:spLocks noGrp="1"/>
          </p:cNvSpPr>
          <p:nvPr>
            <p:ph type="sldNum" sz="quarter" idx="12"/>
          </p:nvPr>
        </p:nvSpPr>
        <p:spPr/>
        <p:txBody>
          <a:bodyPr/>
          <a:lstStyle/>
          <a:p>
            <a:pPr>
              <a:defRPr/>
            </a:pPr>
            <a:fld id="{A34F724A-6ECC-4096-B300-5C8016F77CC8}" type="slidenum">
              <a:rPr lang="en-US" sz="1200" smtClean="0"/>
              <a:pPr>
                <a:defRPr/>
              </a:pPr>
              <a:t>28</a:t>
            </a:fld>
            <a:endParaRPr lang="en-US" sz="1200" dirty="0"/>
          </a:p>
        </p:txBody>
      </p:sp>
    </p:spTree>
    <p:extLst>
      <p:ext uri="{BB962C8B-B14F-4D97-AF65-F5344CB8AC3E}">
        <p14:creationId xmlns:p14="http://schemas.microsoft.com/office/powerpoint/2010/main" val="25065798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Transparent market entry plan</a:t>
            </a:r>
            <a:endParaRPr lang="en-US" dirty="0"/>
          </a:p>
        </p:txBody>
      </p:sp>
      <p:sp>
        <p:nvSpPr>
          <p:cNvPr id="3" name="Content Placeholder 2"/>
          <p:cNvSpPr>
            <a:spLocks noGrp="1"/>
          </p:cNvSpPr>
          <p:nvPr>
            <p:ph idx="1"/>
          </p:nvPr>
        </p:nvSpPr>
        <p:spPr/>
        <p:txBody>
          <a:bodyPr/>
          <a:lstStyle/>
          <a:p>
            <a:r>
              <a:rPr lang="nl-BE" sz="2400" dirty="0" smtClean="0"/>
              <a:t>Commitment of participating countries to apply differential pricing </a:t>
            </a:r>
            <a:r>
              <a:rPr lang="nl-BE" sz="2400" dirty="0" err="1" smtClean="0"/>
              <a:t>principles</a:t>
            </a:r>
            <a:endParaRPr lang="nl-BE" sz="2400" dirty="0" smtClean="0"/>
          </a:p>
          <a:p>
            <a:r>
              <a:rPr lang="nl-BE" sz="2400" dirty="0" smtClean="0"/>
              <a:t>Commitment of companies to launch medicines within 2 years of market access approval</a:t>
            </a:r>
            <a:endParaRPr lang="en-US" sz="2400" dirty="0"/>
          </a:p>
        </p:txBody>
      </p:sp>
      <p:sp>
        <p:nvSpPr>
          <p:cNvPr id="6" name="Date Placeholder 5"/>
          <p:cNvSpPr>
            <a:spLocks noGrp="1"/>
          </p:cNvSpPr>
          <p:nvPr>
            <p:ph type="dt" sz="half" idx="10"/>
          </p:nvPr>
        </p:nvSpPr>
        <p:spPr/>
        <p:txBody>
          <a:bodyPr/>
          <a:lstStyle/>
          <a:p>
            <a:r>
              <a:rPr lang="nl-BE" sz="1200" smtClean="0"/>
              <a:t>26-06-2013</a:t>
            </a:r>
            <a:endParaRPr lang="nl-BE" sz="1200" dirty="0"/>
          </a:p>
        </p:txBody>
      </p:sp>
      <p:sp>
        <p:nvSpPr>
          <p:cNvPr id="7" name="Slide Number Placeholder 6"/>
          <p:cNvSpPr>
            <a:spLocks noGrp="1"/>
          </p:cNvSpPr>
          <p:nvPr>
            <p:ph type="sldNum" sz="quarter" idx="12"/>
          </p:nvPr>
        </p:nvSpPr>
        <p:spPr/>
        <p:txBody>
          <a:bodyPr/>
          <a:lstStyle/>
          <a:p>
            <a:pPr>
              <a:defRPr/>
            </a:pPr>
            <a:fld id="{A34F724A-6ECC-4096-B300-5C8016F77CC8}" type="slidenum">
              <a:rPr lang="en-US" sz="1200" smtClean="0"/>
              <a:pPr>
                <a:defRPr/>
              </a:pPr>
              <a:t>29</a:t>
            </a:fld>
            <a:endParaRPr lang="en-US" sz="1200" dirty="0"/>
          </a:p>
        </p:txBody>
      </p:sp>
    </p:spTree>
    <p:extLst>
      <p:ext uri="{BB962C8B-B14F-4D97-AF65-F5344CB8AC3E}">
        <p14:creationId xmlns:p14="http://schemas.microsoft.com/office/powerpoint/2010/main" val="298752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Access to medicines: a major concern</a:t>
            </a:r>
            <a:endParaRPr lang="nl-BE" dirty="0"/>
          </a:p>
        </p:txBody>
      </p:sp>
      <p:sp>
        <p:nvSpPr>
          <p:cNvPr id="3" name="Tijdelijke aanduiding voor inhoud 2"/>
          <p:cNvSpPr>
            <a:spLocks noGrp="1"/>
          </p:cNvSpPr>
          <p:nvPr>
            <p:ph idx="1"/>
          </p:nvPr>
        </p:nvSpPr>
        <p:spPr/>
        <p:txBody>
          <a:bodyPr/>
          <a:lstStyle/>
          <a:p>
            <a:pPr marL="0" indent="0">
              <a:lnSpc>
                <a:spcPct val="100000"/>
              </a:lnSpc>
              <a:spcBef>
                <a:spcPts val="0"/>
              </a:spcBef>
              <a:buNone/>
            </a:pPr>
            <a:r>
              <a:rPr lang="en-US" dirty="0" smtClean="0"/>
              <a:t>How to obtain greater access to medicines in recession-hit and poorer countries</a:t>
            </a:r>
          </a:p>
          <a:p>
            <a:pPr marL="0" indent="0">
              <a:buNone/>
            </a:pPr>
            <a:endParaRPr lang="nl-BE" dirty="0" smtClean="0"/>
          </a:p>
        </p:txBody>
      </p:sp>
      <p:sp>
        <p:nvSpPr>
          <p:cNvPr id="4" name="Tijdelijke aanduiding voor datum 3"/>
          <p:cNvSpPr>
            <a:spLocks noGrp="1"/>
          </p:cNvSpPr>
          <p:nvPr>
            <p:ph type="dt" sz="half" idx="10"/>
          </p:nvPr>
        </p:nvSpPr>
        <p:spPr/>
        <p:txBody>
          <a:bodyPr/>
          <a:lstStyle/>
          <a:p>
            <a:r>
              <a:rPr lang="nl-BE" smtClean="0"/>
              <a:t>26-06-2013</a:t>
            </a:r>
            <a:endParaRPr lang="en-US"/>
          </a:p>
        </p:txBody>
      </p:sp>
      <p:sp>
        <p:nvSpPr>
          <p:cNvPr id="5" name="Tijdelijke aanduiding voor dianummer 4"/>
          <p:cNvSpPr>
            <a:spLocks noGrp="1"/>
          </p:cNvSpPr>
          <p:nvPr>
            <p:ph type="sldNum" sz="quarter" idx="12"/>
          </p:nvPr>
        </p:nvSpPr>
        <p:spPr/>
        <p:txBody>
          <a:bodyPr/>
          <a:lstStyle/>
          <a:p>
            <a:fld id="{C238F03A-58E1-4ECA-9024-348A9A81A53D}" type="slidenum">
              <a:rPr lang="en-US" smtClean="0"/>
              <a:pPr/>
              <a:t>3</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819400"/>
            <a:ext cx="5686425" cy="29622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vak 5"/>
          <p:cNvSpPr txBox="1"/>
          <p:nvPr/>
        </p:nvSpPr>
        <p:spPr>
          <a:xfrm>
            <a:off x="5686425" y="5850925"/>
            <a:ext cx="1524000" cy="230832"/>
          </a:xfrm>
          <a:prstGeom prst="rect">
            <a:avLst/>
          </a:prstGeom>
          <a:noFill/>
        </p:spPr>
        <p:txBody>
          <a:bodyPr wrap="square" rtlCol="0">
            <a:spAutoFit/>
          </a:bodyPr>
          <a:lstStyle/>
          <a:p>
            <a:r>
              <a:rPr lang="nl-BE" sz="900" dirty="0" smtClean="0"/>
              <a:t>Bron: </a:t>
            </a:r>
            <a:r>
              <a:rPr lang="nl-BE" sz="900" dirty="0" err="1" smtClean="0"/>
              <a:t>PatientView</a:t>
            </a:r>
            <a:r>
              <a:rPr lang="nl-BE" sz="900" dirty="0" smtClean="0"/>
              <a:t>, 2013</a:t>
            </a:r>
            <a:endParaRPr lang="nl-BE" sz="900" dirty="0"/>
          </a:p>
        </p:txBody>
      </p:sp>
    </p:spTree>
    <p:extLst>
      <p:ext uri="{BB962C8B-B14F-4D97-AF65-F5344CB8AC3E}">
        <p14:creationId xmlns:p14="http://schemas.microsoft.com/office/powerpoint/2010/main" val="273370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algn="ctr">
              <a:buNone/>
            </a:pPr>
            <a:endParaRPr lang="nl-BE" sz="6000" dirty="0" smtClean="0"/>
          </a:p>
          <a:p>
            <a:pPr algn="ctr">
              <a:buNone/>
            </a:pPr>
            <a:r>
              <a:rPr lang="nl-BE" sz="6000" dirty="0" smtClean="0"/>
              <a:t>THANK YOU!</a:t>
            </a:r>
            <a:endParaRPr lang="nl-BE" sz="6000" dirty="0"/>
          </a:p>
        </p:txBody>
      </p:sp>
      <p:sp>
        <p:nvSpPr>
          <p:cNvPr id="6" name="Date Placeholder 5"/>
          <p:cNvSpPr>
            <a:spLocks noGrp="1"/>
          </p:cNvSpPr>
          <p:nvPr>
            <p:ph type="dt" sz="half" idx="10"/>
          </p:nvPr>
        </p:nvSpPr>
        <p:spPr/>
        <p:txBody>
          <a:bodyPr/>
          <a:lstStyle/>
          <a:p>
            <a:r>
              <a:rPr lang="nl-BE" sz="1200" smtClean="0"/>
              <a:t>26-06-2013</a:t>
            </a:r>
            <a:endParaRPr lang="nl-BE" sz="1200" dirty="0"/>
          </a:p>
        </p:txBody>
      </p:sp>
      <p:sp>
        <p:nvSpPr>
          <p:cNvPr id="7" name="Slide Number Placeholder 6"/>
          <p:cNvSpPr>
            <a:spLocks noGrp="1"/>
          </p:cNvSpPr>
          <p:nvPr>
            <p:ph type="sldNum" sz="quarter" idx="12"/>
          </p:nvPr>
        </p:nvSpPr>
        <p:spPr/>
        <p:txBody>
          <a:bodyPr/>
          <a:lstStyle/>
          <a:p>
            <a:pPr>
              <a:defRPr/>
            </a:pPr>
            <a:fld id="{A34F724A-6ECC-4096-B300-5C8016F77CC8}" type="slidenum">
              <a:rPr lang="en-US" sz="1200" smtClean="0"/>
              <a:pPr>
                <a:defRPr/>
              </a:pPr>
              <a:t>30</a:t>
            </a:fld>
            <a:endParaRPr lang="en-US" sz="1200" dirty="0"/>
          </a:p>
        </p:txBody>
      </p:sp>
    </p:spTree>
    <p:extLst>
      <p:ext uri="{BB962C8B-B14F-4D97-AF65-F5344CB8AC3E}">
        <p14:creationId xmlns:p14="http://schemas.microsoft.com/office/powerpoint/2010/main" val="782473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333375"/>
            <a:ext cx="7344816" cy="1079401"/>
          </a:xfrm>
        </p:spPr>
        <p:txBody>
          <a:bodyPr/>
          <a:lstStyle/>
          <a:p>
            <a:r>
              <a:rPr lang="nl-BE" dirty="0" smtClean="0"/>
              <a:t>BELGIAN PRESIDENCY 2010</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8701" y="1600200"/>
            <a:ext cx="3256485" cy="4525963"/>
          </a:xfrm>
        </p:spPr>
      </p:pic>
      <p:sp>
        <p:nvSpPr>
          <p:cNvPr id="4" name="Slide Number Placeholder 3"/>
          <p:cNvSpPr>
            <a:spLocks noGrp="1"/>
          </p:cNvSpPr>
          <p:nvPr>
            <p:ph type="sldNum" sz="quarter" idx="12"/>
          </p:nvPr>
        </p:nvSpPr>
        <p:spPr/>
        <p:txBody>
          <a:bodyPr/>
          <a:lstStyle/>
          <a:p>
            <a:fld id="{909BA4EE-6CAF-4A51-A20B-D390D9EBFAA8}" type="slidenum">
              <a:rPr lang="en-US" smtClean="0"/>
              <a:pPr/>
              <a:t>4</a:t>
            </a:fld>
            <a:endParaRPr lang="en-US" dirty="0"/>
          </a:p>
        </p:txBody>
      </p:sp>
      <p:sp>
        <p:nvSpPr>
          <p:cNvPr id="6" name="Date Placeholder 5"/>
          <p:cNvSpPr>
            <a:spLocks noGrp="1"/>
          </p:cNvSpPr>
          <p:nvPr>
            <p:ph type="dt" sz="half" idx="10"/>
          </p:nvPr>
        </p:nvSpPr>
        <p:spPr/>
        <p:txBody>
          <a:bodyPr/>
          <a:lstStyle/>
          <a:p>
            <a:r>
              <a:rPr lang="nl-BE" smtClean="0"/>
              <a:t>26-06-2013</a:t>
            </a:r>
            <a:endParaRPr lang="en-US" dirty="0"/>
          </a:p>
        </p:txBody>
      </p:sp>
    </p:spTree>
    <p:extLst>
      <p:ext uri="{BB962C8B-B14F-4D97-AF65-F5344CB8AC3E}">
        <p14:creationId xmlns:p14="http://schemas.microsoft.com/office/powerpoint/2010/main" val="1241269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664" y="333375"/>
            <a:ext cx="7488832" cy="1007393"/>
          </a:xfrm>
        </p:spPr>
        <p:txBody>
          <a:bodyPr>
            <a:normAutofit fontScale="90000"/>
          </a:bodyPr>
          <a:lstStyle/>
          <a:p>
            <a:r>
              <a:rPr lang="en-US" dirty="0" smtClean="0"/>
              <a:t>Council conclusions on innovation and solidarity in </a:t>
            </a:r>
            <a:r>
              <a:rPr lang="en-US" dirty="0" err="1" smtClean="0"/>
              <a:t>pharmaceuitcals</a:t>
            </a:r>
            <a:endParaRPr lang="en-US"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9462" y="1600200"/>
            <a:ext cx="4885075" cy="4525963"/>
          </a:xfrm>
          <a:ln>
            <a:solidFill>
              <a:schemeClr val="tx1"/>
            </a:solidFill>
          </a:ln>
        </p:spPr>
      </p:pic>
      <p:sp>
        <p:nvSpPr>
          <p:cNvPr id="3" name="Date Placeholder 2"/>
          <p:cNvSpPr>
            <a:spLocks noGrp="1"/>
          </p:cNvSpPr>
          <p:nvPr>
            <p:ph type="dt" sz="half" idx="10"/>
          </p:nvPr>
        </p:nvSpPr>
        <p:spPr/>
        <p:txBody>
          <a:bodyPr/>
          <a:lstStyle/>
          <a:p>
            <a:r>
              <a:rPr lang="nl-BE" sz="1200" smtClean="0"/>
              <a:t>26-06-2013</a:t>
            </a:r>
            <a:endParaRPr lang="en-US" sz="1200" dirty="0"/>
          </a:p>
        </p:txBody>
      </p:sp>
      <p:sp>
        <p:nvSpPr>
          <p:cNvPr id="5" name="Slide Number Placeholder 4"/>
          <p:cNvSpPr>
            <a:spLocks noGrp="1"/>
          </p:cNvSpPr>
          <p:nvPr>
            <p:ph type="sldNum" sz="quarter" idx="12"/>
          </p:nvPr>
        </p:nvSpPr>
        <p:spPr/>
        <p:txBody>
          <a:bodyPr/>
          <a:lstStyle/>
          <a:p>
            <a:fld id="{909BA4EE-6CAF-4A51-A20B-D390D9EBFAA8}" type="slidenum">
              <a:rPr lang="en-US" sz="1200" smtClean="0"/>
              <a:pPr/>
              <a:t>5</a:t>
            </a:fld>
            <a:endParaRPr lang="en-US" sz="1200" dirty="0"/>
          </a:p>
        </p:txBody>
      </p:sp>
    </p:spTree>
    <p:extLst>
      <p:ext uri="{BB962C8B-B14F-4D97-AF65-F5344CB8AC3E}">
        <p14:creationId xmlns:p14="http://schemas.microsoft.com/office/powerpoint/2010/main" val="787067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Council </a:t>
            </a:r>
            <a:r>
              <a:rPr lang="en-US" dirty="0" smtClean="0"/>
              <a:t>conclusions </a:t>
            </a:r>
            <a:r>
              <a:rPr lang="nl-BE" dirty="0" smtClean="0"/>
              <a:t>6.12.2010  (nr.24)</a:t>
            </a:r>
            <a:endParaRPr lang="en-US" dirty="0"/>
          </a:p>
        </p:txBody>
      </p:sp>
      <p:sp>
        <p:nvSpPr>
          <p:cNvPr id="3" name="Content Placeholder 2"/>
          <p:cNvSpPr>
            <a:spLocks noGrp="1"/>
          </p:cNvSpPr>
          <p:nvPr>
            <p:ph idx="1"/>
          </p:nvPr>
        </p:nvSpPr>
        <p:spPr/>
        <p:txBody>
          <a:bodyPr/>
          <a:lstStyle/>
          <a:p>
            <a:pPr marL="0" indent="0">
              <a:buNone/>
            </a:pPr>
            <a:r>
              <a:rPr lang="en-US" sz="2400" dirty="0" smtClean="0"/>
              <a:t>Examine, based on the principles of solidarity, economically viable and efficient approaches to  facilitate availability and access to valuable innovative medicinal products throughout the EU, while respecting the principle of subsidiarity and the competencies of Member States, e.g</a:t>
            </a:r>
            <a:r>
              <a:rPr lang="en-US" sz="2400" dirty="0"/>
              <a:t>.</a:t>
            </a:r>
            <a:r>
              <a:rPr lang="en-US" sz="2400" dirty="0" smtClean="0"/>
              <a:t> on affordability and sustainability of health </a:t>
            </a:r>
            <a:r>
              <a:rPr lang="en-US" sz="2400" dirty="0" smtClean="0"/>
              <a:t>systems.</a:t>
            </a:r>
            <a:endParaRPr lang="en-US" sz="2400" dirty="0"/>
          </a:p>
        </p:txBody>
      </p:sp>
      <p:sp>
        <p:nvSpPr>
          <p:cNvPr id="4" name="Slide Number Placeholder 3"/>
          <p:cNvSpPr>
            <a:spLocks noGrp="1"/>
          </p:cNvSpPr>
          <p:nvPr>
            <p:ph type="sldNum" sz="quarter" idx="12"/>
          </p:nvPr>
        </p:nvSpPr>
        <p:spPr/>
        <p:txBody>
          <a:bodyPr/>
          <a:lstStyle/>
          <a:p>
            <a:fld id="{909BA4EE-6CAF-4A51-A20B-D390D9EBFAA8}" type="slidenum">
              <a:rPr lang="en-US" sz="1200" smtClean="0"/>
              <a:pPr/>
              <a:t>6</a:t>
            </a:fld>
            <a:endParaRPr lang="en-US" sz="1200" dirty="0"/>
          </a:p>
        </p:txBody>
      </p:sp>
      <p:sp>
        <p:nvSpPr>
          <p:cNvPr id="5" name="Date Placeholder 4"/>
          <p:cNvSpPr>
            <a:spLocks noGrp="1"/>
          </p:cNvSpPr>
          <p:nvPr>
            <p:ph type="dt" sz="half" idx="10"/>
          </p:nvPr>
        </p:nvSpPr>
        <p:spPr/>
        <p:txBody>
          <a:bodyPr/>
          <a:lstStyle/>
          <a:p>
            <a:r>
              <a:rPr lang="nl-BE" sz="1200" smtClean="0"/>
              <a:t>26-06-2013</a:t>
            </a:r>
            <a:endParaRPr lang="en-US" sz="1200" dirty="0"/>
          </a:p>
        </p:txBody>
      </p:sp>
    </p:spTree>
    <p:extLst>
      <p:ext uri="{BB962C8B-B14F-4D97-AF65-F5344CB8AC3E}">
        <p14:creationId xmlns:p14="http://schemas.microsoft.com/office/powerpoint/2010/main" val="865800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74638"/>
            <a:ext cx="8001000" cy="1498178"/>
          </a:xfrm>
        </p:spPr>
        <p:txBody>
          <a:bodyPr>
            <a:normAutofit fontScale="90000"/>
          </a:bodyPr>
          <a:lstStyle/>
          <a:p>
            <a:r>
              <a:rPr lang="en-US" dirty="0" smtClean="0"/>
              <a:t>Analysis of 2011 sales for 11 valuable medicines launched in the EU in the period 2005- 2007</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399" y="1664311"/>
            <a:ext cx="6477001"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nl-BE" sz="1200" smtClean="0"/>
              <a:t>26-06-2013</a:t>
            </a:r>
            <a:endParaRPr lang="en-US" sz="1200" dirty="0"/>
          </a:p>
        </p:txBody>
      </p:sp>
      <p:sp>
        <p:nvSpPr>
          <p:cNvPr id="4" name="Slide Number Placeholder 3"/>
          <p:cNvSpPr>
            <a:spLocks noGrp="1"/>
          </p:cNvSpPr>
          <p:nvPr>
            <p:ph type="sldNum" sz="quarter" idx="12"/>
          </p:nvPr>
        </p:nvSpPr>
        <p:spPr/>
        <p:txBody>
          <a:bodyPr/>
          <a:lstStyle/>
          <a:p>
            <a:fld id="{909BA4EE-6CAF-4A51-A20B-D390D9EBFAA8}" type="slidenum">
              <a:rPr lang="en-US" smtClean="0"/>
              <a:pPr/>
              <a:t>7</a:t>
            </a:fld>
            <a:endParaRPr lang="en-US" dirty="0"/>
          </a:p>
        </p:txBody>
      </p:sp>
    </p:spTree>
    <p:extLst>
      <p:ext uri="{BB962C8B-B14F-4D97-AF65-F5344CB8AC3E}">
        <p14:creationId xmlns:p14="http://schemas.microsoft.com/office/powerpoint/2010/main" val="3259625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 QUESTION OF SOLIDARITY</a:t>
            </a:r>
            <a:endParaRPr lang="en-US" dirty="0"/>
          </a:p>
        </p:txBody>
      </p:sp>
      <p:sp>
        <p:nvSpPr>
          <p:cNvPr id="3" name="Content Placeholder 2"/>
          <p:cNvSpPr>
            <a:spLocks noGrp="1"/>
          </p:cNvSpPr>
          <p:nvPr>
            <p:ph idx="1"/>
          </p:nvPr>
        </p:nvSpPr>
        <p:spPr/>
        <p:txBody>
          <a:bodyPr/>
          <a:lstStyle/>
          <a:p>
            <a:r>
              <a:rPr lang="en-US" sz="2400" dirty="0" smtClean="0"/>
              <a:t>The sense of fairness and equity between Member States is being eroded. And without equity between Member States, how can there be equity between European citizens</a:t>
            </a:r>
          </a:p>
          <a:p>
            <a:pPr lvl="1"/>
            <a:r>
              <a:rPr lang="en-US" sz="2000" i="1" dirty="0" smtClean="0"/>
              <a:t>State of the union, 11 </a:t>
            </a:r>
            <a:r>
              <a:rPr lang="en-US" sz="2000" i="1" dirty="0" err="1" smtClean="0"/>
              <a:t>sept</a:t>
            </a:r>
            <a:r>
              <a:rPr lang="en-US" sz="2000" i="1" dirty="0" smtClean="0"/>
              <a:t> 2012, by Jose Manuel </a:t>
            </a:r>
            <a:r>
              <a:rPr lang="en-US" sz="2000" i="1" dirty="0" err="1" smtClean="0"/>
              <a:t>Barroso</a:t>
            </a:r>
            <a:r>
              <a:rPr lang="en-US" sz="2000" i="1" dirty="0" smtClean="0"/>
              <a:t>, President of the European Commission </a:t>
            </a:r>
            <a:endParaRPr lang="en-US" sz="2000" i="1" dirty="0"/>
          </a:p>
        </p:txBody>
      </p:sp>
      <p:sp>
        <p:nvSpPr>
          <p:cNvPr id="4" name="Slide Number Placeholder 3"/>
          <p:cNvSpPr>
            <a:spLocks noGrp="1"/>
          </p:cNvSpPr>
          <p:nvPr>
            <p:ph type="sldNum" sz="quarter" idx="12"/>
          </p:nvPr>
        </p:nvSpPr>
        <p:spPr/>
        <p:txBody>
          <a:bodyPr/>
          <a:lstStyle/>
          <a:p>
            <a:fld id="{909BA4EE-6CAF-4A51-A20B-D390D9EBFAA8}" type="slidenum">
              <a:rPr lang="en-US" sz="1200" smtClean="0"/>
              <a:pPr/>
              <a:t>8</a:t>
            </a:fld>
            <a:endParaRPr lang="en-US" sz="1200" dirty="0"/>
          </a:p>
        </p:txBody>
      </p:sp>
      <p:sp>
        <p:nvSpPr>
          <p:cNvPr id="5" name="Date Placeholder 4"/>
          <p:cNvSpPr>
            <a:spLocks noGrp="1"/>
          </p:cNvSpPr>
          <p:nvPr>
            <p:ph type="dt" sz="half" idx="10"/>
          </p:nvPr>
        </p:nvSpPr>
        <p:spPr/>
        <p:txBody>
          <a:bodyPr/>
          <a:lstStyle/>
          <a:p>
            <a:r>
              <a:rPr lang="nl-BE" sz="1200" smtClean="0"/>
              <a:t>26-06-2013</a:t>
            </a:r>
            <a:endParaRPr lang="en-US" sz="1200" dirty="0"/>
          </a:p>
        </p:txBody>
      </p:sp>
    </p:spTree>
    <p:extLst>
      <p:ext uri="{BB962C8B-B14F-4D97-AF65-F5344CB8AC3E}">
        <p14:creationId xmlns:p14="http://schemas.microsoft.com/office/powerpoint/2010/main" val="3470220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BE" dirty="0" smtClean="0"/>
              <a:t>CROSS-COUNTRY: EUROPEAN INITIATIVES</a:t>
            </a:r>
            <a:endParaRPr lang="nl-BE" dirty="0"/>
          </a:p>
        </p:txBody>
      </p:sp>
      <p:sp>
        <p:nvSpPr>
          <p:cNvPr id="3" name="Tijdelijke aanduiding voor inhoud 2"/>
          <p:cNvSpPr>
            <a:spLocks noGrp="1"/>
          </p:cNvSpPr>
          <p:nvPr>
            <p:ph idx="1"/>
          </p:nvPr>
        </p:nvSpPr>
        <p:spPr/>
        <p:txBody>
          <a:bodyPr>
            <a:normAutofit/>
          </a:bodyPr>
          <a:lstStyle/>
          <a:p>
            <a:pPr marL="457200" indent="-457200">
              <a:buAutoNum type="arabicPeriod"/>
            </a:pPr>
            <a:r>
              <a:rPr lang="en-US" sz="2400" dirty="0" smtClean="0"/>
              <a:t>CAVOD </a:t>
            </a:r>
            <a:r>
              <a:rPr lang="en-US" sz="2400" dirty="0"/>
              <a:t>– Clinical Added Value of Orphan </a:t>
            </a:r>
            <a:r>
              <a:rPr lang="en-US" sz="2400" dirty="0" smtClean="0"/>
              <a:t>Drugs </a:t>
            </a:r>
          </a:p>
          <a:p>
            <a:pPr marL="857250" lvl="1" indent="-457200">
              <a:buFont typeface="Arial" pitchFamily="34" charset="0"/>
              <a:buChar char="•"/>
            </a:pPr>
            <a:r>
              <a:rPr lang="en-US" sz="2400" dirty="0" smtClean="0"/>
              <a:t>Information </a:t>
            </a:r>
            <a:r>
              <a:rPr lang="en-US" sz="2400" dirty="0"/>
              <a:t>needed to make (informed) </a:t>
            </a:r>
            <a:r>
              <a:rPr lang="en-US" sz="2400" dirty="0" smtClean="0"/>
              <a:t>decisions </a:t>
            </a:r>
          </a:p>
          <a:p>
            <a:pPr marL="857250" lvl="1" indent="-457200">
              <a:buFont typeface="Arial" pitchFamily="34" charset="0"/>
              <a:buChar char="•"/>
            </a:pPr>
            <a:r>
              <a:rPr lang="en-US" sz="2400" dirty="0" smtClean="0"/>
              <a:t>Approaches </a:t>
            </a:r>
            <a:r>
              <a:rPr lang="en-US" sz="2400" dirty="0"/>
              <a:t>to understand what that </a:t>
            </a:r>
            <a:r>
              <a:rPr lang="en-US" sz="2400" dirty="0" smtClean="0"/>
              <a:t>information </a:t>
            </a:r>
            <a:r>
              <a:rPr lang="nl-BE" sz="2400" dirty="0" smtClean="0"/>
              <a:t>means</a:t>
            </a:r>
          </a:p>
          <a:p>
            <a:pPr marL="400050" lvl="1" indent="0">
              <a:buNone/>
            </a:pPr>
            <a:endParaRPr lang="nl-BE" sz="2000" dirty="0" smtClean="0"/>
          </a:p>
        </p:txBody>
      </p:sp>
      <p:sp>
        <p:nvSpPr>
          <p:cNvPr id="4" name="Date Placeholder 3"/>
          <p:cNvSpPr>
            <a:spLocks noGrp="1"/>
          </p:cNvSpPr>
          <p:nvPr>
            <p:ph type="dt" sz="half" idx="10"/>
          </p:nvPr>
        </p:nvSpPr>
        <p:spPr/>
        <p:txBody>
          <a:bodyPr/>
          <a:lstStyle/>
          <a:p>
            <a:r>
              <a:rPr lang="nl-BE" sz="1200" smtClean="0"/>
              <a:t>26-06-2013</a:t>
            </a:r>
            <a:endParaRPr lang="en-US" sz="1200" dirty="0"/>
          </a:p>
        </p:txBody>
      </p:sp>
      <p:sp>
        <p:nvSpPr>
          <p:cNvPr id="5" name="Slide Number Placeholder 4"/>
          <p:cNvSpPr>
            <a:spLocks noGrp="1"/>
          </p:cNvSpPr>
          <p:nvPr>
            <p:ph type="sldNum" sz="quarter" idx="12"/>
          </p:nvPr>
        </p:nvSpPr>
        <p:spPr/>
        <p:txBody>
          <a:bodyPr/>
          <a:lstStyle/>
          <a:p>
            <a:fld id="{909BA4EE-6CAF-4A51-A20B-D390D9EBFAA8}" type="slidenum">
              <a:rPr lang="en-US" sz="1200" smtClean="0"/>
              <a:pPr/>
              <a:t>9</a:t>
            </a:fld>
            <a:endParaRPr lang="en-US" sz="1200" dirty="0"/>
          </a:p>
        </p:txBody>
      </p:sp>
    </p:spTree>
    <p:extLst>
      <p:ext uri="{BB962C8B-B14F-4D97-AF65-F5344CB8AC3E}">
        <p14:creationId xmlns:p14="http://schemas.microsoft.com/office/powerpoint/2010/main" val="845338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TS010385378">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406B6EB-8CCB-429C-9D3B-EA09378A39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TS010385378</Template>
  <TotalTime>0</TotalTime>
  <Words>808</Words>
  <Application>Microsoft Office PowerPoint</Application>
  <PresentationFormat>Diavoorstelling (4:3)</PresentationFormat>
  <Paragraphs>145</Paragraphs>
  <Slides>30</Slides>
  <Notes>0</Notes>
  <HiddenSlides>0</HiddenSlides>
  <MMClips>0</MMClips>
  <ScaleCrop>false</ScaleCrop>
  <HeadingPairs>
    <vt:vector size="4" baseType="variant">
      <vt:variant>
        <vt:lpstr>Thema</vt:lpstr>
      </vt:variant>
      <vt:variant>
        <vt:i4>1</vt:i4>
      </vt:variant>
      <vt:variant>
        <vt:lpstr>Diatitels</vt:lpstr>
      </vt:variant>
      <vt:variant>
        <vt:i4>30</vt:i4>
      </vt:variant>
    </vt:vector>
  </HeadingPairs>
  <TitlesOfParts>
    <vt:vector size="31" baseType="lpstr">
      <vt:lpstr>TS010385378</vt:lpstr>
      <vt:lpstr>Access to medicines:  can differential pricing be an answer?</vt:lpstr>
      <vt:lpstr>Access to medicines: a major concern</vt:lpstr>
      <vt:lpstr>Access to medicines: a major concern</vt:lpstr>
      <vt:lpstr>BELGIAN PRESIDENCY 2010</vt:lpstr>
      <vt:lpstr>Council conclusions on innovation and solidarity in pharmaceuitcals</vt:lpstr>
      <vt:lpstr>Council conclusions 6.12.2010  (nr.24)</vt:lpstr>
      <vt:lpstr>Analysis of 2011 sales for 11 valuable medicines launched in the EU in the period 2005- 2007</vt:lpstr>
      <vt:lpstr>A QUESTION OF SOLIDARITY</vt:lpstr>
      <vt:lpstr>CROSS-COUNTRY: EUROPEAN INITIATIVES</vt:lpstr>
      <vt:lpstr>CROSS-COUNTRY: EUROPEAN INITIATIVES</vt:lpstr>
      <vt:lpstr>MOCA</vt:lpstr>
      <vt:lpstr>MOCA</vt:lpstr>
      <vt:lpstr>MOCA</vt:lpstr>
      <vt:lpstr>Differential Pricing </vt:lpstr>
      <vt:lpstr>Differential Pricing </vt:lpstr>
      <vt:lpstr>Differential Pricing </vt:lpstr>
      <vt:lpstr>REFLECTION ON DIFFERENTIAL PRICING</vt:lpstr>
      <vt:lpstr>CODE OF CONDUCT – SOFT LAW APPROACH FOR ACCESS TO INNOVATIVE DRUGS</vt:lpstr>
      <vt:lpstr>CODE OF CONDUCT – SOFT LAW APPROACH FOR ACCESS TO INNOVATIVE DRUGS</vt:lpstr>
      <vt:lpstr>CODE OF CONDUCT – SOFT LAW APPROACH FOR ACCESS TO INNOVATIVE DRUGS</vt:lpstr>
      <vt:lpstr>CODE OF CONDUCT – SOFT LAW APPROACH FOR ACCESS TO INNOVATIVE DRUGS</vt:lpstr>
      <vt:lpstr>CODE OF CONDUCT – SOFT LAW APPROACH FOR ACCESS TO INNOVATIVE DRUGS</vt:lpstr>
      <vt:lpstr>External reference pricing: impact </vt:lpstr>
      <vt:lpstr>External reference pricing: impact </vt:lpstr>
      <vt:lpstr>External reference pricing: impact </vt:lpstr>
      <vt:lpstr>External reference pricing (ERP)</vt:lpstr>
      <vt:lpstr>External reference pricing (ERP)</vt:lpstr>
      <vt:lpstr>Parallel trade</vt:lpstr>
      <vt:lpstr>Transparent market entry plan</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Equity of Access to Quality Healthcare</dc:title>
  <dc:creator>Martin Georgiev</dc:creator>
  <cp:lastModifiedBy>Sofie Veltjen</cp:lastModifiedBy>
  <cp:revision>10</cp:revision>
  <cp:lastPrinted>2013-06-26T08:21:19Z</cp:lastPrinted>
  <dcterms:created xsi:type="dcterms:W3CDTF">2013-05-23T10:20:59Z</dcterms:created>
  <dcterms:modified xsi:type="dcterms:W3CDTF">2013-06-26T08:40:03Z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TC103853789990</vt:lpwstr>
  </property>
</Properties>
</file>