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10"/>
  </p:notesMasterIdLst>
  <p:handoutMasterIdLst>
    <p:handoutMasterId r:id="rId11"/>
  </p:handoutMasterIdLst>
  <p:sldIdLst>
    <p:sldId id="256" r:id="rId2"/>
    <p:sldId id="269" r:id="rId3"/>
    <p:sldId id="272" r:id="rId4"/>
    <p:sldId id="281" r:id="rId5"/>
    <p:sldId id="273" r:id="rId6"/>
    <p:sldId id="282" r:id="rId7"/>
    <p:sldId id="283" r:id="rId8"/>
    <p:sldId id="284" r:id="rId9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73B6"/>
    <a:srgbClr val="1FB25A"/>
    <a:srgbClr val="005696"/>
    <a:srgbClr val="065F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1" autoAdjust="0"/>
  </p:normalViewPr>
  <p:slideViewPr>
    <p:cSldViewPr>
      <p:cViewPr>
        <p:scale>
          <a:sx n="75" d="100"/>
          <a:sy n="75" d="100"/>
        </p:scale>
        <p:origin x="-114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373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68" y="-8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D3A4E66-C3FB-4792-B790-513CEFCCD562}" type="datetimeFigureOut">
              <a:rPr lang="en-GB" smtClean="0"/>
              <a:t>21/11/2013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3A1525-6D8D-4AA1-86D5-EB44DDB7917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4597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B33D0FE-E8EE-419D-9EE1-C9766D2B4291}" type="datetimeFigureOut">
              <a:rPr lang="en-US"/>
              <a:pPr>
                <a:defRPr/>
              </a:pPr>
              <a:t>11/21/2013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A63D6FD-0B6F-4954-AF65-D74BDECBE2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9169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63D6FD-0B6F-4954-AF65-D74BDECBE26F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031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A63D6FD-0B6F-4954-AF65-D74BDECBE26F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10874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Zilvinas\Desktop\EPF Template 2013\powerpoint\EPF-PPT-back-fixed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8" y="-1"/>
            <a:ext cx="9253441" cy="6939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 Placeholder 5"/>
          <p:cNvSpPr>
            <a:spLocks noGrp="1"/>
          </p:cNvSpPr>
          <p:nvPr>
            <p:ph type="body" sz="quarter" idx="10" hasCustomPrompt="1"/>
          </p:nvPr>
        </p:nvSpPr>
        <p:spPr>
          <a:xfrm>
            <a:off x="1620292" y="1844824"/>
            <a:ext cx="5688013" cy="1080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b="1" i="0" cap="all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smtClean="0"/>
              <a:t>“Title”</a:t>
            </a:r>
            <a:endParaRPr lang="en-GB" dirty="0"/>
          </a:p>
        </p:txBody>
      </p:sp>
      <p:sp>
        <p:nvSpPr>
          <p:cNvPr id="18" name="Text Placeholder 5"/>
          <p:cNvSpPr>
            <a:spLocks noGrp="1"/>
          </p:cNvSpPr>
          <p:nvPr>
            <p:ph type="body" sz="quarter" idx="11" hasCustomPrompt="1"/>
          </p:nvPr>
        </p:nvSpPr>
        <p:spPr>
          <a:xfrm>
            <a:off x="1620292" y="2924944"/>
            <a:ext cx="5688013" cy="108012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Subtitle</a:t>
            </a:r>
            <a:endParaRPr lang="en-GB" dirty="0"/>
          </a:p>
        </p:txBody>
      </p:sp>
      <p:sp>
        <p:nvSpPr>
          <p:cNvPr id="19" name="Text Placeholder 5"/>
          <p:cNvSpPr>
            <a:spLocks noGrp="1"/>
          </p:cNvSpPr>
          <p:nvPr>
            <p:ph type="body" sz="quarter" idx="12" hasCustomPrompt="1"/>
          </p:nvPr>
        </p:nvSpPr>
        <p:spPr>
          <a:xfrm>
            <a:off x="539554" y="4869162"/>
            <a:ext cx="2164233" cy="360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Date</a:t>
            </a:r>
            <a:endParaRPr lang="en-GB" dirty="0"/>
          </a:p>
        </p:txBody>
      </p:sp>
      <p:sp>
        <p:nvSpPr>
          <p:cNvPr id="22" name="Text Placeholder 5"/>
          <p:cNvSpPr>
            <a:spLocks noGrp="1"/>
          </p:cNvSpPr>
          <p:nvPr>
            <p:ph type="body" sz="quarter" idx="13" hasCustomPrompt="1"/>
          </p:nvPr>
        </p:nvSpPr>
        <p:spPr>
          <a:xfrm>
            <a:off x="539554" y="5229201"/>
            <a:ext cx="2164233" cy="36004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Location</a:t>
            </a:r>
            <a:endParaRPr lang="en-GB" dirty="0"/>
          </a:p>
        </p:txBody>
      </p:sp>
      <p:sp>
        <p:nvSpPr>
          <p:cNvPr id="23" name="Text Placeholder 5"/>
          <p:cNvSpPr>
            <a:spLocks noGrp="1"/>
          </p:cNvSpPr>
          <p:nvPr>
            <p:ph type="body" sz="quarter" idx="14" hasCustomPrompt="1"/>
          </p:nvPr>
        </p:nvSpPr>
        <p:spPr>
          <a:xfrm>
            <a:off x="1598004" y="4005065"/>
            <a:ext cx="5688013" cy="792088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Speaker</a:t>
            </a:r>
          </a:p>
          <a:p>
            <a:pPr lvl="0"/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&amp;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 hasCustomPrompt="1"/>
          </p:nvPr>
        </p:nvSpPr>
        <p:spPr>
          <a:xfrm>
            <a:off x="441907" y="1726446"/>
            <a:ext cx="8136904" cy="4536480"/>
          </a:xfrm>
          <a:prstGeom prst="rect">
            <a:avLst/>
          </a:prstGeom>
        </p:spPr>
        <p:txBody>
          <a:bodyPr/>
          <a:lstStyle>
            <a:lvl1pPr>
              <a:defRPr sz="2800" baseline="0">
                <a:latin typeface="Calibri" pitchFamily="34" charset="0"/>
              </a:defRPr>
            </a:lvl1pPr>
            <a:lvl2pPr>
              <a:defRPr sz="2400" baseline="0">
                <a:solidFill>
                  <a:srgbClr val="005696"/>
                </a:solidFill>
                <a:latin typeface="Calibri" pitchFamily="34" charset="0"/>
              </a:defRPr>
            </a:lvl2pPr>
            <a:lvl3pPr>
              <a:defRPr baseline="0">
                <a:solidFill>
                  <a:srgbClr val="1FB25A"/>
                </a:solidFill>
                <a:latin typeface="Calibri" pitchFamily="34" charset="0"/>
              </a:defRPr>
            </a:lvl3pPr>
            <a:lvl4pPr>
              <a:defRPr baseline="0">
                <a:latin typeface="Calibri" pitchFamily="34" charset="0"/>
              </a:defRPr>
            </a:lvl4pPr>
            <a:lvl5pPr>
              <a:defRPr baseline="0">
                <a:latin typeface="Calibri" pitchFamily="34" charset="0"/>
              </a:defRPr>
            </a:lvl5pPr>
          </a:lstStyle>
          <a:p>
            <a:pPr lvl="0"/>
            <a:r>
              <a:rPr lang="en-US" dirty="0" smtClean="0"/>
              <a:t>Item 1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467843" y="188640"/>
            <a:ext cx="6912471" cy="6477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b="1" cap="none" baseline="0">
                <a:solidFill>
                  <a:srgbClr val="005696"/>
                </a:solidFill>
              </a:defRPr>
            </a:lvl1pPr>
          </a:lstStyle>
          <a:p>
            <a:pPr lvl="0"/>
            <a:r>
              <a:rPr lang="en-US" dirty="0" smtClean="0"/>
              <a:t>Slide Title</a:t>
            </a:r>
            <a:endParaRPr lang="en-GB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5" hasCustomPrompt="1"/>
          </p:nvPr>
        </p:nvSpPr>
        <p:spPr>
          <a:xfrm>
            <a:off x="467544" y="1196754"/>
            <a:ext cx="8064896" cy="431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 baseline="0">
                <a:solidFill>
                  <a:srgbClr val="065FA6"/>
                </a:solidFill>
              </a:defRPr>
            </a:lvl1pPr>
          </a:lstStyle>
          <a:p>
            <a:pPr lvl="0"/>
            <a:r>
              <a:rPr lang="en-US" dirty="0" smtClean="0"/>
              <a:t>Subtitle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28598" y="1714490"/>
            <a:ext cx="8143932" cy="4411675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sz="1800" baseline="0"/>
            </a:lvl1pPr>
            <a:lvl2pPr>
              <a:defRPr sz="2400"/>
            </a:lvl2pPr>
            <a:lvl3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>
              <a:buClr>
                <a:srgbClr val="065FA6"/>
              </a:buClr>
              <a:buFont typeface="Rockwell Std" pitchFamily="18" charset="0"/>
              <a:buChar char="»"/>
            </a:pPr>
            <a:r>
              <a:rPr lang="fr-BE" b="1" dirty="0" smtClean="0">
                <a:solidFill>
                  <a:srgbClr val="065FA6"/>
                </a:solidFill>
                <a:latin typeface="Rockwell Std" pitchFamily="18" charset="0"/>
              </a:rPr>
              <a:t> Paragraphe 1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428598" y="142854"/>
            <a:ext cx="7215239" cy="571504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sz="1800" baseline="0"/>
            </a:lvl1pPr>
            <a:lvl2pPr>
              <a:defRPr sz="2400"/>
            </a:lvl2pPr>
            <a:lvl3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2800" b="1" cap="all" dirty="0" err="1" smtClean="0">
                <a:solidFill>
                  <a:srgbClr val="002060"/>
                </a:solidFill>
                <a:latin typeface="Rockwell Std" pitchFamily="18" charset="0"/>
              </a:rPr>
              <a:t>Title</a:t>
            </a:r>
            <a:r>
              <a:rPr lang="fr-BE" sz="2800" b="1" cap="all" dirty="0" smtClean="0">
                <a:solidFill>
                  <a:srgbClr val="002060"/>
                </a:solidFill>
                <a:latin typeface="Rockwell Std" pitchFamily="18" charset="0"/>
              </a:rPr>
              <a:t> </a:t>
            </a:r>
            <a:r>
              <a:rPr lang="fr-BE" sz="2800" b="1" dirty="0" err="1" smtClean="0">
                <a:solidFill>
                  <a:srgbClr val="0073B6"/>
                </a:solidFill>
                <a:latin typeface="Rockwell Std" pitchFamily="18" charset="0"/>
              </a:rPr>
              <a:t>Layout</a:t>
            </a:r>
            <a:endParaRPr lang="en-US" sz="2800" b="1" dirty="0">
              <a:solidFill>
                <a:srgbClr val="0073B6"/>
              </a:solidFill>
              <a:latin typeface="Rockwell Std" pitchFamily="18" charset="0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sz="half" idx="12" hasCustomPrompt="1"/>
          </p:nvPr>
        </p:nvSpPr>
        <p:spPr>
          <a:xfrm>
            <a:off x="428598" y="1142985"/>
            <a:ext cx="8143932" cy="571504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sz="2800" baseline="0"/>
            </a:lvl1pPr>
            <a:lvl2pPr>
              <a:defRPr sz="2400"/>
            </a:lvl2pPr>
            <a:lvl3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2400" b="1" dirty="0" smtClean="0">
                <a:solidFill>
                  <a:srgbClr val="002060"/>
                </a:solidFill>
                <a:latin typeface="Rockwell Std" pitchFamily="18" charset="0"/>
              </a:rPr>
              <a:t>TITLE</a:t>
            </a:r>
            <a:endParaRPr lang="en-US" sz="2800" b="1" dirty="0">
              <a:solidFill>
                <a:srgbClr val="0073B6"/>
              </a:solidFill>
              <a:latin typeface="Rockwell St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2986"/>
            <a:ext cx="4038600" cy="4983179"/>
          </a:xfrm>
          <a:prstGeom prst="rect">
            <a:avLst/>
          </a:prstGeom>
        </p:spPr>
        <p:txBody>
          <a:bodyPr/>
          <a:lstStyle>
            <a:lvl1pPr>
              <a:buNone/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sz="half" idx="10" hasCustomPrompt="1"/>
          </p:nvPr>
        </p:nvSpPr>
        <p:spPr>
          <a:xfrm>
            <a:off x="4786315" y="1142986"/>
            <a:ext cx="3786215" cy="4983179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sz="1800" baseline="0"/>
            </a:lvl1pPr>
            <a:lvl2pPr>
              <a:defRPr sz="2400"/>
            </a:lvl2pPr>
            <a:lvl3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>
              <a:buClr>
                <a:srgbClr val="065FA6"/>
              </a:buClr>
              <a:buFont typeface="Rockwell Std" pitchFamily="18" charset="0"/>
              <a:buChar char="»"/>
            </a:pPr>
            <a:r>
              <a:rPr lang="fr-BE" b="1" dirty="0" smtClean="0">
                <a:solidFill>
                  <a:srgbClr val="065FA6"/>
                </a:solidFill>
                <a:latin typeface="Rockwell Std" pitchFamily="18" charset="0"/>
              </a:rPr>
              <a:t> Paragraphe 1</a:t>
            </a:r>
          </a:p>
          <a:p>
            <a:pPr lvl="2"/>
            <a:r>
              <a:rPr lang="en-US" dirty="0" smtClean="0"/>
              <a:t>Third level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428598" y="142854"/>
            <a:ext cx="7215239" cy="571504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sz="1800" baseline="0"/>
            </a:lvl1pPr>
            <a:lvl2pPr>
              <a:defRPr sz="2400"/>
            </a:lvl2pPr>
            <a:lvl3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2800" b="1" cap="all" dirty="0" err="1" smtClean="0">
                <a:solidFill>
                  <a:srgbClr val="002060"/>
                </a:solidFill>
                <a:latin typeface="Rockwell Std" pitchFamily="18" charset="0"/>
              </a:rPr>
              <a:t>Title</a:t>
            </a:r>
            <a:r>
              <a:rPr lang="fr-BE" sz="2800" b="1" cap="all" dirty="0" smtClean="0">
                <a:solidFill>
                  <a:srgbClr val="002060"/>
                </a:solidFill>
                <a:latin typeface="Rockwell Std" pitchFamily="18" charset="0"/>
              </a:rPr>
              <a:t> </a:t>
            </a:r>
            <a:r>
              <a:rPr lang="fr-BE" sz="2800" b="1" dirty="0" err="1" smtClean="0">
                <a:solidFill>
                  <a:srgbClr val="0073B6"/>
                </a:solidFill>
                <a:latin typeface="Rockwell Std" pitchFamily="18" charset="0"/>
              </a:rPr>
              <a:t>Layout</a:t>
            </a:r>
            <a:endParaRPr lang="en-US" sz="2800" b="1" dirty="0">
              <a:solidFill>
                <a:srgbClr val="0073B6"/>
              </a:solidFill>
              <a:latin typeface="Rockwell St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h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28598" y="1714490"/>
            <a:ext cx="8143932" cy="4411675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lang="fr-BE" sz="1600" baseline="0" dirty="0" smtClean="0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  <a:lvl2pPr>
              <a:defRPr sz="2400"/>
            </a:lvl2pPr>
            <a:lvl3pPr>
              <a:buNone/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>
              <a:buClr>
                <a:srgbClr val="065FA6"/>
              </a:buClr>
              <a:buFont typeface="Rockwell Std" pitchFamily="18" charset="0"/>
              <a:buChar char="»"/>
            </a:pPr>
            <a:r>
              <a:rPr lang="fr-BE" b="1" dirty="0" smtClean="0">
                <a:solidFill>
                  <a:srgbClr val="065FA6"/>
                </a:solidFill>
                <a:latin typeface="Rockwell Std" pitchFamily="18" charset="0"/>
              </a:rPr>
              <a:t>Paragraphe 2</a:t>
            </a:r>
          </a:p>
          <a:p>
            <a:pPr>
              <a:buClr>
                <a:srgbClr val="065FA6"/>
              </a:buClr>
            </a:pPr>
            <a:r>
              <a:rPr lang="fr-BE" sz="16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	Lorem </a:t>
            </a:r>
            <a:r>
              <a:rPr lang="fr-BE" sz="1600" dirty="0" err="1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ipsum</a:t>
            </a:r>
            <a:r>
              <a:rPr lang="fr-BE" sz="16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, </a:t>
            </a:r>
            <a:r>
              <a:rPr lang="fr-BE" sz="1600" dirty="0" err="1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dolor</a:t>
            </a:r>
            <a:r>
              <a:rPr lang="fr-BE" sz="16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r>
              <a:rPr lang="fr-BE" sz="1600" dirty="0" err="1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sit</a:t>
            </a:r>
            <a:r>
              <a:rPr lang="fr-BE" sz="1600" dirty="0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 </a:t>
            </a:r>
            <a:r>
              <a:rPr lang="fr-BE" sz="1600" dirty="0" err="1" smtClean="0">
                <a:solidFill>
                  <a:schemeClr val="bg1">
                    <a:lumMod val="50000"/>
                  </a:schemeClr>
                </a:solidFill>
                <a:latin typeface="+mj-lt"/>
              </a:rPr>
              <a:t>amet</a:t>
            </a:r>
            <a:endParaRPr lang="fr-BE" sz="1600" dirty="0" smtClean="0">
              <a:solidFill>
                <a:schemeClr val="bg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428598" y="142854"/>
            <a:ext cx="7215239" cy="571504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sz="1800" baseline="0"/>
            </a:lvl1pPr>
            <a:lvl2pPr>
              <a:defRPr sz="2400"/>
            </a:lvl2pPr>
            <a:lvl3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2800" b="1" cap="all" dirty="0" err="1" smtClean="0">
                <a:solidFill>
                  <a:srgbClr val="002060"/>
                </a:solidFill>
                <a:latin typeface="Rockwell Std" pitchFamily="18" charset="0"/>
              </a:rPr>
              <a:t>Title</a:t>
            </a:r>
            <a:r>
              <a:rPr lang="fr-BE" sz="2800" b="1" cap="all" dirty="0" smtClean="0">
                <a:solidFill>
                  <a:srgbClr val="002060"/>
                </a:solidFill>
                <a:latin typeface="Rockwell Std" pitchFamily="18" charset="0"/>
              </a:rPr>
              <a:t> </a:t>
            </a:r>
            <a:r>
              <a:rPr lang="fr-BE" sz="2800" b="1" dirty="0" err="1" smtClean="0">
                <a:solidFill>
                  <a:srgbClr val="0073B6"/>
                </a:solidFill>
                <a:latin typeface="Rockwell Std" pitchFamily="18" charset="0"/>
              </a:rPr>
              <a:t>Layout</a:t>
            </a:r>
            <a:endParaRPr lang="en-US" sz="2800" b="1" dirty="0">
              <a:solidFill>
                <a:srgbClr val="0073B6"/>
              </a:solidFill>
              <a:latin typeface="Rockwell Std" pitchFamily="18" charset="0"/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sz="half" idx="12" hasCustomPrompt="1"/>
          </p:nvPr>
        </p:nvSpPr>
        <p:spPr>
          <a:xfrm>
            <a:off x="428598" y="1142985"/>
            <a:ext cx="8143932" cy="571504"/>
          </a:xfrm>
          <a:prstGeom prst="rect">
            <a:avLst/>
          </a:prstGeom>
        </p:spPr>
        <p:txBody>
          <a:bodyPr/>
          <a:lstStyle>
            <a:lvl1pPr>
              <a:buClr>
                <a:srgbClr val="065FA6"/>
              </a:buClr>
              <a:buFont typeface="Arial" pitchFamily="34" charset="0"/>
              <a:buNone/>
              <a:defRPr sz="2800" cap="all" baseline="0"/>
            </a:lvl1pPr>
            <a:lvl2pPr>
              <a:defRPr sz="2400"/>
            </a:lvl2pPr>
            <a:lvl3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3pPr>
            <a:lvl4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4pPr>
            <a:lvl5pPr>
              <a:defRPr sz="1600" b="0" i="0" baseline="0">
                <a:solidFill>
                  <a:schemeClr val="bg1">
                    <a:lumMod val="50000"/>
                  </a:schemeClr>
                </a:solidFill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fr-BE" sz="2400" b="1" dirty="0" smtClean="0">
                <a:solidFill>
                  <a:srgbClr val="002060"/>
                </a:solidFill>
                <a:latin typeface="Rockwell Std" pitchFamily="18" charset="0"/>
              </a:rPr>
              <a:t>TITLE</a:t>
            </a:r>
            <a:endParaRPr lang="en-US" sz="2800" b="1" dirty="0">
              <a:solidFill>
                <a:srgbClr val="0073B6"/>
              </a:solidFill>
              <a:latin typeface="Rockwell St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or Thank you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3" descr="C:\Users\Zilvinas\Desktop\EPF Template 2013\powerpoint\EPF-PPT-back-fixed.gif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8" y="-1"/>
            <a:ext cx="9253441" cy="69393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TextBox 17"/>
          <p:cNvSpPr txBox="1"/>
          <p:nvPr userDrawn="1"/>
        </p:nvSpPr>
        <p:spPr>
          <a:xfrm>
            <a:off x="1115616" y="2924946"/>
            <a:ext cx="367240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  <a:latin typeface="+mj-lt"/>
                <a:cs typeface="Calibri" pitchFamily="34" charset="0"/>
              </a:rPr>
              <a:t>/</a:t>
            </a:r>
            <a:r>
              <a:rPr lang="en-GB" sz="2400" dirty="0" err="1" smtClean="0">
                <a:solidFill>
                  <a:schemeClr val="bg1"/>
                </a:solidFill>
                <a:latin typeface="+mj-lt"/>
                <a:cs typeface="Calibri" pitchFamily="34" charset="0"/>
              </a:rPr>
              <a:t>europeanpatientsforum</a:t>
            </a:r>
            <a:endParaRPr lang="en-GB" sz="2400" dirty="0" smtClean="0">
              <a:solidFill>
                <a:schemeClr val="bg1"/>
              </a:solidFill>
              <a:latin typeface="+mj-lt"/>
              <a:cs typeface="Calibri" pitchFamily="34" charset="0"/>
            </a:endParaRPr>
          </a:p>
          <a:p>
            <a:endParaRPr lang="en-GB" sz="2400" dirty="0" smtClean="0">
              <a:solidFill>
                <a:schemeClr val="bg1"/>
              </a:solidFill>
              <a:latin typeface="+mj-lt"/>
              <a:cs typeface="Calibri" pitchFamily="34" charset="0"/>
            </a:endParaRPr>
          </a:p>
          <a:p>
            <a:r>
              <a:rPr lang="en-GB" sz="2400" dirty="0" smtClean="0">
                <a:solidFill>
                  <a:schemeClr val="bg1"/>
                </a:solidFill>
                <a:latin typeface="+mj-lt"/>
                <a:cs typeface="Calibri" pitchFamily="34" charset="0"/>
              </a:rPr>
              <a:t>/</a:t>
            </a:r>
            <a:r>
              <a:rPr lang="en-GB" sz="2400" dirty="0" err="1" smtClean="0">
                <a:solidFill>
                  <a:schemeClr val="bg1"/>
                </a:solidFill>
                <a:latin typeface="+mj-lt"/>
                <a:cs typeface="Calibri" pitchFamily="34" charset="0"/>
              </a:rPr>
              <a:t>eupatientsforum</a:t>
            </a:r>
            <a:endParaRPr lang="en-GB" sz="2400" dirty="0" smtClean="0">
              <a:solidFill>
                <a:schemeClr val="bg1"/>
              </a:solidFill>
              <a:latin typeface="+mj-lt"/>
              <a:cs typeface="Calibri" pitchFamily="34" charset="0"/>
            </a:endParaRPr>
          </a:p>
        </p:txBody>
      </p:sp>
      <p:pic>
        <p:nvPicPr>
          <p:cNvPr id="19" name="Picture 18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938" y="2882764"/>
            <a:ext cx="532839" cy="522431"/>
          </a:xfrm>
          <a:prstGeom prst="rect">
            <a:avLst/>
          </a:prstGeom>
        </p:spPr>
      </p:pic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624" y="3666190"/>
            <a:ext cx="516153" cy="504056"/>
          </a:xfrm>
          <a:prstGeom prst="rect">
            <a:avLst/>
          </a:prstGeom>
        </p:spPr>
      </p:pic>
      <p:pic>
        <p:nvPicPr>
          <p:cNvPr id="21" name="Picture 5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08104" y="2894161"/>
            <a:ext cx="504056" cy="4996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 userDrawn="1"/>
        </p:nvSpPr>
        <p:spPr>
          <a:xfrm>
            <a:off x="0" y="4365106"/>
            <a:ext cx="92525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0"/>
              </a:spcBef>
            </a:pPr>
            <a:r>
              <a:rPr lang="fr-BE" sz="2400" b="1" kern="1200" dirty="0" smtClean="0">
                <a:solidFill>
                  <a:schemeClr val="bg1"/>
                </a:solidFill>
                <a:latin typeface="+mn-lt"/>
                <a:ea typeface="+mn-ea"/>
                <a:cs typeface="+mn-cs"/>
              </a:rPr>
              <a:t>More information</a:t>
            </a:r>
          </a:p>
          <a:p>
            <a:pPr algn="ctr">
              <a:spcBef>
                <a:spcPts val="0"/>
              </a:spcBef>
            </a:pPr>
            <a:r>
              <a:rPr lang="fr-BE" sz="2400" kern="1200" dirty="0" smtClean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n-lt"/>
                <a:ea typeface="+mn-ea"/>
                <a:cs typeface="+mn-cs"/>
              </a:rPr>
              <a:t>www.eu-patient.eu</a:t>
            </a:r>
          </a:p>
          <a:p>
            <a:pPr algn="ctr">
              <a:spcBef>
                <a:spcPts val="0"/>
              </a:spcBef>
            </a:pPr>
            <a:r>
              <a:rPr lang="fr-BE" sz="2400" kern="1200" dirty="0" smtClean="0">
                <a:solidFill>
                  <a:schemeClr val="bg1"/>
                </a:solidFill>
                <a:uFill>
                  <a:solidFill>
                    <a:schemeClr val="bg1"/>
                  </a:solidFill>
                </a:uFill>
                <a:latin typeface="+mn-lt"/>
                <a:ea typeface="+mn-ea"/>
                <a:cs typeface="+mn-cs"/>
              </a:rPr>
              <a:t>info@eu-patient.eu</a:t>
            </a:r>
            <a:endParaRPr lang="fr-FR" sz="24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6" name="TextBox 25"/>
          <p:cNvSpPr txBox="1"/>
          <p:nvPr userDrawn="1"/>
        </p:nvSpPr>
        <p:spPr>
          <a:xfrm>
            <a:off x="539552" y="1052737"/>
            <a:ext cx="806489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BE" sz="4000" b="1" kern="1200" dirty="0" smtClean="0">
                <a:solidFill>
                  <a:schemeClr val="bg1"/>
                </a:solidFill>
                <a:latin typeface="+mj-lt"/>
                <a:ea typeface="+mn-ea"/>
                <a:cs typeface="+mn-cs"/>
              </a:rPr>
              <a:t>THANK YOU FOR YOUR ATTENTION!</a:t>
            </a:r>
            <a:endParaRPr lang="en-US" sz="4000" b="1" kern="1200" dirty="0" smtClean="0">
              <a:solidFill>
                <a:schemeClr val="bg1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-36512" y="2165957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1" dirty="0" smtClean="0">
                <a:solidFill>
                  <a:schemeClr val="bg1"/>
                </a:solidFill>
                <a:latin typeface="+mj-lt"/>
                <a:cs typeface="Calibri" pitchFamily="34" charset="0"/>
              </a:rPr>
              <a:t>Follow us on Social Media! </a:t>
            </a:r>
          </a:p>
          <a:p>
            <a:pPr algn="ctr"/>
            <a:r>
              <a:rPr lang="en-GB" sz="2400" b="1" dirty="0" smtClean="0">
                <a:solidFill>
                  <a:schemeClr val="bg1"/>
                </a:solidFill>
                <a:latin typeface="+mj-lt"/>
                <a:cs typeface="Calibri" pitchFamily="34" charset="0"/>
              </a:rPr>
              <a:t>  </a:t>
            </a:r>
            <a:endParaRPr lang="en-GB" sz="2400" dirty="0">
              <a:solidFill>
                <a:schemeClr val="bg1"/>
              </a:solidFill>
              <a:latin typeface="+mj-lt"/>
              <a:cs typeface="Calibri" pitchFamily="34" charset="0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6012160" y="2913144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chemeClr val="bg1"/>
                </a:solidFill>
                <a:latin typeface="+mj-lt"/>
                <a:cs typeface="Calibri" pitchFamily="34" charset="0"/>
              </a:rPr>
              <a:t>/</a:t>
            </a:r>
            <a:r>
              <a:rPr lang="en-GB" sz="2400" dirty="0" err="1" smtClean="0">
                <a:solidFill>
                  <a:schemeClr val="bg1"/>
                </a:solidFill>
                <a:latin typeface="+mj-lt"/>
                <a:cs typeface="Calibri" pitchFamily="34" charset="0"/>
              </a:rPr>
              <a:t>eupatient</a:t>
            </a:r>
            <a:endParaRPr lang="en-GB" sz="2400" dirty="0" smtClean="0">
              <a:solidFill>
                <a:schemeClr val="bg1"/>
              </a:solidFill>
              <a:latin typeface="+mj-lt"/>
              <a:cs typeface="Calibri" pitchFamily="34" charset="0"/>
            </a:endParaRPr>
          </a:p>
          <a:p>
            <a:endParaRPr lang="en-GB" sz="2400" dirty="0" smtClean="0">
              <a:solidFill>
                <a:schemeClr val="bg1"/>
              </a:solidFill>
              <a:latin typeface="+mj-lt"/>
              <a:cs typeface="Calibri" pitchFamily="34" charset="0"/>
            </a:endParaRPr>
          </a:p>
          <a:p>
            <a:r>
              <a:rPr lang="en-GB" sz="2400" dirty="0" smtClean="0">
                <a:solidFill>
                  <a:schemeClr val="bg1"/>
                </a:solidFill>
                <a:latin typeface="+mj-lt"/>
                <a:cs typeface="Calibri" pitchFamily="34" charset="0"/>
              </a:rPr>
              <a:t> eu-patient.eu/blog</a:t>
            </a:r>
            <a:endParaRPr lang="en-GB" sz="2400" dirty="0">
              <a:solidFill>
                <a:schemeClr val="bg1"/>
              </a:solidFill>
              <a:latin typeface="+mj-lt"/>
              <a:cs typeface="Calibri" pitchFamily="34" charset="0"/>
            </a:endParaRPr>
          </a:p>
        </p:txBody>
      </p:sp>
      <p:pic>
        <p:nvPicPr>
          <p:cNvPr id="3074" name="Picture 2" descr="http://www.hankooktea.com/images/Wordpress%20Logo.png"/>
          <p:cNvPicPr>
            <a:picLocks noChangeAspect="1" noChangeArrowheads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3635710"/>
            <a:ext cx="576064" cy="565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90600"/>
            <a:ext cx="7924800" cy="9906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981200"/>
            <a:ext cx="79248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F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B8AFF5-6867-4A9E-8104-D28A3D7791D3}" type="datetime1">
              <a:rPr lang="en-US"/>
              <a:pPr>
                <a:defRPr/>
              </a:pPr>
              <a:t>11/21/2013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6350D4-3E0A-488D-A8FA-D94BFB6E4ADB}" type="slidenum">
              <a:rPr lang="en-GB"/>
              <a:pPr>
                <a:defRPr/>
              </a:pPr>
              <a:t>‹#›</a:t>
            </a:fld>
            <a:endParaRPr lang="en-GB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800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Zilvinas\Desktop\EPF Template 2013\powerpoint\EPF-PPT-back2-fixed.gi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" y="34652"/>
            <a:ext cx="9169524" cy="6876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57" r:id="rId2"/>
    <p:sldLayoutId id="2147483758" r:id="rId3"/>
    <p:sldLayoutId id="2147483760" r:id="rId4"/>
    <p:sldLayoutId id="2147483763" r:id="rId5"/>
    <p:sldLayoutId id="2147483764" r:id="rId6"/>
    <p:sldLayoutId id="2147483765" r:id="rId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fr-BE" b="1" dirty="0">
                <a:latin typeface="Rockwell Std" pitchFamily="18" charset="0"/>
              </a:rPr>
              <a:t>21 </a:t>
            </a:r>
            <a:r>
              <a:rPr lang="fr-BE" b="1" dirty="0" err="1">
                <a:latin typeface="Rockwell Std" pitchFamily="18" charset="0"/>
              </a:rPr>
              <a:t>November</a:t>
            </a:r>
            <a:r>
              <a:rPr lang="fr-BE" b="1" dirty="0">
                <a:latin typeface="Rockwell Std" pitchFamily="18" charset="0"/>
              </a:rPr>
              <a:t> 2013 </a:t>
            </a:r>
          </a:p>
          <a:p>
            <a:endParaRPr lang="en-GB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b="1" dirty="0" smtClean="0"/>
              <a:t>Brussels</a:t>
            </a:r>
            <a:endParaRPr lang="en-GB" b="1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fr-BE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Rockwell Std" pitchFamily="18" charset="0"/>
              </a:rPr>
              <a:t>Cristina Padeanu</a:t>
            </a:r>
            <a:endParaRPr lang="fr-BE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Rockwell Std" pitchFamily="18" charset="0"/>
            </a:endParaRPr>
          </a:p>
          <a:p>
            <a:endParaRPr lang="en-GB" dirty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1"/>
          </p:nvPr>
        </p:nvSpPr>
        <p:spPr>
          <a:xfrm>
            <a:off x="1620292" y="2924944"/>
            <a:ext cx="5976044" cy="1080120"/>
          </a:xfrm>
        </p:spPr>
        <p:txBody>
          <a:bodyPr/>
          <a:lstStyle/>
          <a:p>
            <a:r>
              <a:rPr lang="fr-BE" sz="2400" b="1" cap="all" dirty="0" smtClean="0">
                <a:latin typeface="Rockwell Std" pitchFamily="18" charset="0"/>
              </a:rPr>
              <a:t>-Patient </a:t>
            </a:r>
            <a:r>
              <a:rPr lang="fr-BE" sz="2400" b="1" cap="all" dirty="0">
                <a:latin typeface="Rockwell Std" pitchFamily="18" charset="0"/>
              </a:rPr>
              <a:t>Evidence </a:t>
            </a:r>
            <a:r>
              <a:rPr lang="fr-BE" sz="2400" b="1" cap="all" dirty="0" smtClean="0">
                <a:latin typeface="Rockwell Std" pitchFamily="18" charset="0"/>
              </a:rPr>
              <a:t>Workshop -</a:t>
            </a:r>
            <a:endParaRPr lang="en-US" sz="2400" b="1" cap="all" dirty="0">
              <a:latin typeface="Rockwell Std" pitchFamily="18" charset="0"/>
            </a:endParaRPr>
          </a:p>
          <a:p>
            <a:endParaRPr lang="en-GB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0"/>
          </p:nvPr>
        </p:nvSpPr>
        <p:spPr>
          <a:xfrm>
            <a:off x="395537" y="908722"/>
            <a:ext cx="8424936" cy="2016224"/>
          </a:xfrm>
        </p:spPr>
        <p:txBody>
          <a:bodyPr/>
          <a:lstStyle/>
          <a:p>
            <a:r>
              <a:rPr lang="en-GB" altLang="nl-BE" dirty="0"/>
              <a:t>Joint Action on Patient Safety and Quality of Health  Care</a:t>
            </a:r>
            <a:r>
              <a:rPr lang="fr-BE" dirty="0" smtClean="0">
                <a:latin typeface="Rockwell Std" pitchFamily="18" charset="0"/>
              </a:rPr>
              <a:t> (PASQ) </a:t>
            </a:r>
            <a:r>
              <a:rPr lang="fr-BE" dirty="0" err="1" smtClean="0">
                <a:latin typeface="Rockwell Std" pitchFamily="18" charset="0"/>
              </a:rPr>
              <a:t>project</a:t>
            </a:r>
            <a:endParaRPr lang="fr-BE" dirty="0" smtClean="0">
              <a:latin typeface="Rockwell Std" pitchFamily="18" charset="0"/>
            </a:endParaRPr>
          </a:p>
          <a:p>
            <a:endParaRPr lang="fr-BE" dirty="0">
              <a:latin typeface="Rockwell St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9pPr>
          </a:lstStyle>
          <a:p>
            <a:fld id="{4BAACB5E-7ABE-4FD6-943C-C4C92B06967F}" type="slidenum">
              <a:rPr lang="en-GB" altLang="nl-BE" sz="1200" smtClean="0">
                <a:solidFill>
                  <a:schemeClr val="bg2"/>
                </a:solidFill>
              </a:rPr>
              <a:pPr/>
              <a:t>2</a:t>
            </a:fld>
            <a:endParaRPr lang="en-GB" altLang="nl-BE" sz="1200" smtClean="0"/>
          </a:p>
        </p:txBody>
      </p:sp>
      <p:sp>
        <p:nvSpPr>
          <p:cNvPr id="56422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07504" y="-22572"/>
            <a:ext cx="8137525" cy="9906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GB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Background</a:t>
            </a:r>
          </a:p>
        </p:txBody>
      </p:sp>
      <p:sp>
        <p:nvSpPr>
          <p:cNvPr id="12292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179512" y="1268760"/>
            <a:ext cx="8610600" cy="4821238"/>
          </a:xfrm>
          <a:prstGeom prst="rect">
            <a:avLst/>
          </a:prstGeom>
        </p:spPr>
        <p:txBody>
          <a:bodyPr/>
          <a:lstStyle/>
          <a:p>
            <a:r>
              <a:rPr lang="en-GB" altLang="nl-BE" sz="2800" dirty="0" smtClean="0"/>
              <a:t>2009: Council Recommendation on patient safety, including the prevention and control of healthcare associated infections;</a:t>
            </a:r>
            <a:endParaRPr lang="nl-NL" altLang="nl-BE" sz="2800" dirty="0" smtClean="0"/>
          </a:p>
          <a:p>
            <a:r>
              <a:rPr lang="en-GB" altLang="nl-BE" sz="2800" dirty="0" smtClean="0"/>
              <a:t>Council Working Party on Public Health at Senior Level: proposed to organise a joint action on quality of care and patient safety, based on the Reflection paper on healthcare quality, including the topic patient involvement; </a:t>
            </a:r>
            <a:endParaRPr lang="nl-NL" altLang="nl-BE" sz="2800" dirty="0" smtClean="0"/>
          </a:p>
          <a:p>
            <a:r>
              <a:rPr lang="en-GB" altLang="nl-BE" sz="2800" dirty="0" smtClean="0"/>
              <a:t>Based on the achievements of the </a:t>
            </a:r>
            <a:r>
              <a:rPr lang="en-GB" altLang="nl-BE" sz="2800" dirty="0" err="1" smtClean="0"/>
              <a:t>EUNetPaS</a:t>
            </a:r>
            <a:r>
              <a:rPr lang="en-GB" altLang="nl-BE" sz="2800" dirty="0" smtClean="0"/>
              <a:t> project;</a:t>
            </a:r>
            <a:endParaRPr lang="nl-NL" altLang="nl-BE" sz="2800" dirty="0" smtClean="0"/>
          </a:p>
          <a:p>
            <a:pPr>
              <a:buFontTx/>
              <a:buNone/>
            </a:pPr>
            <a:endParaRPr lang="en-GB" altLang="nl-BE" b="1" dirty="0" smtClean="0">
              <a:solidFill>
                <a:schemeClr val="accent2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0329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9pPr>
          </a:lstStyle>
          <a:p>
            <a:fld id="{F9419DFB-B148-4C18-9BA8-16AA963B61E0}" type="slidenum">
              <a:rPr lang="en-GB" altLang="nl-BE" sz="1200" smtClean="0">
                <a:solidFill>
                  <a:schemeClr val="bg2"/>
                </a:solidFill>
              </a:rPr>
              <a:pPr/>
              <a:t>3</a:t>
            </a:fld>
            <a:endParaRPr lang="en-GB" altLang="nl-BE" sz="1200" smtClean="0"/>
          </a:p>
        </p:txBody>
      </p:sp>
      <p:sp>
        <p:nvSpPr>
          <p:cNvPr id="563203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79512" y="28104"/>
            <a:ext cx="8137525" cy="9906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GB" b="1" dirty="0" smtClean="0"/>
              <a:t>Overall </a:t>
            </a:r>
            <a:r>
              <a:rPr lang="en-GB" b="1" dirty="0" smtClean="0"/>
              <a:t>objectives</a:t>
            </a:r>
            <a:r>
              <a:rPr lang="en-GB" b="1" i="1" dirty="0" smtClean="0"/>
              <a:t>  </a:t>
            </a:r>
            <a:endParaRPr lang="en-GB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700213"/>
            <a:ext cx="8610600" cy="4821237"/>
          </a:xfrm>
          <a:prstGeom prst="rect">
            <a:avLst/>
          </a:prstGeom>
        </p:spPr>
        <p:txBody>
          <a:bodyPr/>
          <a:lstStyle/>
          <a:p>
            <a:pPr marL="609600" indent="-609600">
              <a:lnSpc>
                <a:spcPct val="90000"/>
              </a:lnSpc>
            </a:pPr>
            <a:r>
              <a:rPr lang="en-GB" altLang="nl-BE" sz="2800" dirty="0" smtClean="0"/>
              <a:t>To support the implementation of the Council Recommendations on patient safety by cooperation among Member States and stakeholders;</a:t>
            </a:r>
          </a:p>
          <a:p>
            <a:pPr marL="609600" indent="-609600">
              <a:lnSpc>
                <a:spcPct val="90000"/>
              </a:lnSpc>
            </a:pPr>
            <a:r>
              <a:rPr lang="en-GB" altLang="nl-BE" sz="2800" dirty="0" smtClean="0"/>
              <a:t>To strengthen cooperation between EU Member States and EU stakeholders on issues related to quality of health care, including patient safety and patient involvement. </a:t>
            </a:r>
          </a:p>
        </p:txBody>
      </p:sp>
    </p:spTree>
    <p:extLst>
      <p:ext uri="{BB962C8B-B14F-4D97-AF65-F5344CB8AC3E}">
        <p14:creationId xmlns:p14="http://schemas.microsoft.com/office/powerpoint/2010/main" val="112190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9pPr>
          </a:lstStyle>
          <a:p>
            <a:pPr algn="r"/>
            <a:fld id="{700275F8-E8F3-4F6E-8164-9A55299E3E3F}" type="slidenum">
              <a:rPr lang="en-GB" altLang="nl-BE" sz="1200">
                <a:solidFill>
                  <a:schemeClr val="bg2"/>
                </a:solidFill>
              </a:rPr>
              <a:pPr algn="r"/>
              <a:t>4</a:t>
            </a:fld>
            <a:endParaRPr lang="en-GB" altLang="nl-BE" sz="1200"/>
          </a:p>
        </p:txBody>
      </p:sp>
      <p:sp>
        <p:nvSpPr>
          <p:cNvPr id="56422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8132" y="0"/>
            <a:ext cx="8137525" cy="9906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GB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General information on PASQ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196752"/>
            <a:ext cx="8610600" cy="5469161"/>
          </a:xfrm>
          <a:prstGeom prst="rect">
            <a:avLst/>
          </a:prstGeom>
        </p:spPr>
        <p:txBody>
          <a:bodyPr/>
          <a:lstStyle/>
          <a:p>
            <a:r>
              <a:rPr lang="en-GB" altLang="nl-BE" sz="2800" dirty="0" smtClean="0"/>
              <a:t>It is co-funded through the Public Health Programme of the European Commission</a:t>
            </a:r>
          </a:p>
          <a:p>
            <a:r>
              <a:rPr lang="en-GB" altLang="nl-BE" sz="2800" dirty="0" smtClean="0">
                <a:solidFill>
                  <a:prstClr val="black"/>
                </a:solidFill>
              </a:rPr>
              <a:t>EPF </a:t>
            </a:r>
            <a:r>
              <a:rPr lang="en-GB" altLang="nl-BE" sz="2800" dirty="0">
                <a:solidFill>
                  <a:prstClr val="black"/>
                </a:solidFill>
              </a:rPr>
              <a:t>is involved in all </a:t>
            </a:r>
            <a:r>
              <a:rPr lang="en-GB" altLang="nl-BE" sz="2800" dirty="0" smtClean="0">
                <a:solidFill>
                  <a:prstClr val="black"/>
                </a:solidFill>
              </a:rPr>
              <a:t>work packages </a:t>
            </a:r>
            <a:r>
              <a:rPr lang="en-GB" altLang="nl-BE" sz="2800" dirty="0">
                <a:solidFill>
                  <a:prstClr val="black"/>
                </a:solidFill>
              </a:rPr>
              <a:t>to certain degrees of responsibility</a:t>
            </a:r>
          </a:p>
          <a:p>
            <a:r>
              <a:rPr lang="en-GB" altLang="nl-BE" sz="2800" dirty="0">
                <a:solidFill>
                  <a:prstClr val="black"/>
                </a:solidFill>
              </a:rPr>
              <a:t>EPF is the only patient organisation represented in the </a:t>
            </a:r>
            <a:r>
              <a:rPr lang="en-GB" altLang="nl-BE" sz="2800" dirty="0" smtClean="0">
                <a:solidFill>
                  <a:prstClr val="black"/>
                </a:solidFill>
              </a:rPr>
              <a:t>partnership</a:t>
            </a:r>
          </a:p>
          <a:p>
            <a:r>
              <a:rPr lang="en-GB" altLang="nl-BE" sz="2800" dirty="0" smtClean="0">
                <a:solidFill>
                  <a:prstClr val="black"/>
                </a:solidFill>
              </a:rPr>
              <a:t>Relies on partners from all EU Members States, Norway and </a:t>
            </a:r>
            <a:r>
              <a:rPr lang="en-GB" altLang="nl-BE" sz="2800" smtClean="0">
                <a:solidFill>
                  <a:prstClr val="black"/>
                </a:solidFill>
              </a:rPr>
              <a:t>European stakeholders. </a:t>
            </a:r>
            <a:endParaRPr lang="en-GB" altLang="nl-BE" sz="2800" dirty="0"/>
          </a:p>
          <a:p>
            <a:endParaRPr lang="en-GB" altLang="nl-BE" dirty="0" smtClean="0"/>
          </a:p>
        </p:txBody>
      </p:sp>
    </p:spTree>
    <p:extLst>
      <p:ext uri="{BB962C8B-B14F-4D97-AF65-F5344CB8AC3E}">
        <p14:creationId xmlns:p14="http://schemas.microsoft.com/office/powerpoint/2010/main" val="1142216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9pPr>
          </a:lstStyle>
          <a:p>
            <a:pPr algn="r"/>
            <a:fld id="{700275F8-E8F3-4F6E-8164-9A55299E3E3F}" type="slidenum">
              <a:rPr lang="en-GB" altLang="nl-BE" sz="1200">
                <a:solidFill>
                  <a:schemeClr val="bg2"/>
                </a:solidFill>
              </a:rPr>
              <a:pPr algn="r"/>
              <a:t>5</a:t>
            </a:fld>
            <a:endParaRPr lang="en-GB" altLang="nl-BE" sz="1200"/>
          </a:p>
        </p:txBody>
      </p:sp>
      <p:sp>
        <p:nvSpPr>
          <p:cNvPr id="56422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8132" y="0"/>
            <a:ext cx="8137525" cy="9906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GB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PASQ WORKPACKAGES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124744"/>
            <a:ext cx="8610600" cy="5541169"/>
          </a:xfrm>
          <a:prstGeom prst="rect">
            <a:avLst/>
          </a:prstGeom>
        </p:spPr>
        <p:txBody>
          <a:bodyPr/>
          <a:lstStyle/>
          <a:p>
            <a:r>
              <a:rPr lang="en-GB" altLang="nl-BE" sz="2800" dirty="0" smtClean="0"/>
              <a:t>PASQ relies </a:t>
            </a:r>
            <a:r>
              <a:rPr lang="en-GB" altLang="nl-BE" sz="2800" dirty="0"/>
              <a:t>on 7 </a:t>
            </a:r>
            <a:r>
              <a:rPr lang="en-GB" altLang="nl-BE" sz="2800" dirty="0" err="1"/>
              <a:t>workpackages</a:t>
            </a:r>
            <a:r>
              <a:rPr lang="en-GB" altLang="nl-BE" sz="2800" dirty="0"/>
              <a:t> (WPs), out of which 3 are horizontal and specific for all EC funded projects:</a:t>
            </a:r>
          </a:p>
          <a:p>
            <a:pPr lvl="1"/>
            <a:r>
              <a:rPr lang="en-GB" altLang="nl-BE" sz="2400" dirty="0"/>
              <a:t>WP1: Coordination</a:t>
            </a:r>
          </a:p>
          <a:p>
            <a:pPr lvl="1"/>
            <a:r>
              <a:rPr lang="en-GB" altLang="nl-BE" sz="2400" dirty="0"/>
              <a:t>WP2: Dissemination</a:t>
            </a:r>
          </a:p>
          <a:p>
            <a:pPr lvl="1"/>
            <a:r>
              <a:rPr lang="en-GB" altLang="nl-BE" sz="2400" dirty="0"/>
              <a:t>WP3: </a:t>
            </a:r>
            <a:r>
              <a:rPr lang="en-GB" altLang="nl-BE" sz="2400" dirty="0" smtClean="0"/>
              <a:t>Evaluation</a:t>
            </a:r>
          </a:p>
          <a:p>
            <a:pPr marL="0" indent="0">
              <a:buNone/>
            </a:pPr>
            <a:endParaRPr lang="en-GB" altLang="nl-BE" b="1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63496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9pPr>
          </a:lstStyle>
          <a:p>
            <a:pPr algn="r"/>
            <a:fld id="{700275F8-E8F3-4F6E-8164-9A55299E3E3F}" type="slidenum">
              <a:rPr lang="en-GB" altLang="nl-BE" sz="1200">
                <a:solidFill>
                  <a:schemeClr val="bg2"/>
                </a:solidFill>
              </a:rPr>
              <a:pPr algn="r"/>
              <a:t>6</a:t>
            </a:fld>
            <a:endParaRPr lang="en-GB" altLang="nl-BE" sz="1200"/>
          </a:p>
        </p:txBody>
      </p:sp>
      <p:sp>
        <p:nvSpPr>
          <p:cNvPr id="56422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8132" y="0"/>
            <a:ext cx="8137525" cy="9906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GB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PASQ WORKPACKAGES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124744"/>
            <a:ext cx="8610600" cy="5541169"/>
          </a:xfrm>
          <a:prstGeom prst="rect">
            <a:avLst/>
          </a:prstGeom>
        </p:spPr>
        <p:txBody>
          <a:bodyPr/>
          <a:lstStyle/>
          <a:p>
            <a:r>
              <a:rPr lang="en-GB" sz="2800" dirty="0" smtClean="0">
                <a:solidFill>
                  <a:prstClr val="black"/>
                </a:solidFill>
              </a:rPr>
              <a:t>Work </a:t>
            </a:r>
            <a:r>
              <a:rPr lang="en-GB" sz="2800" dirty="0">
                <a:solidFill>
                  <a:prstClr val="black"/>
                </a:solidFill>
              </a:rPr>
              <a:t>Package </a:t>
            </a:r>
            <a:r>
              <a:rPr lang="en-GB" sz="2800" dirty="0" smtClean="0">
                <a:solidFill>
                  <a:prstClr val="black"/>
                </a:solidFill>
              </a:rPr>
              <a:t>4: Patient Safety Good Clinical Practices</a:t>
            </a:r>
          </a:p>
          <a:p>
            <a:r>
              <a:rPr lang="en-GB" sz="2800" dirty="0">
                <a:solidFill>
                  <a:prstClr val="black"/>
                </a:solidFill>
              </a:rPr>
              <a:t>Work Package </a:t>
            </a:r>
            <a:r>
              <a:rPr lang="en-GB" sz="2800" dirty="0" smtClean="0">
                <a:solidFill>
                  <a:prstClr val="black"/>
                </a:solidFill>
              </a:rPr>
              <a:t>5: Patient Safety Initiative Implementation</a:t>
            </a:r>
          </a:p>
          <a:p>
            <a:r>
              <a:rPr lang="en-GB" sz="2800" dirty="0">
                <a:solidFill>
                  <a:prstClr val="black"/>
                </a:solidFill>
              </a:rPr>
              <a:t>Work Package </a:t>
            </a:r>
            <a:r>
              <a:rPr lang="en-GB" sz="2800" dirty="0" smtClean="0">
                <a:solidFill>
                  <a:prstClr val="black"/>
                </a:solidFill>
              </a:rPr>
              <a:t>6: </a:t>
            </a:r>
            <a:r>
              <a:rPr lang="en-US" sz="2800" dirty="0">
                <a:solidFill>
                  <a:prstClr val="black"/>
                </a:solidFill>
              </a:rPr>
              <a:t>EU Collaboration for </a:t>
            </a:r>
            <a:r>
              <a:rPr lang="en-US" sz="2800" dirty="0" smtClean="0">
                <a:solidFill>
                  <a:prstClr val="black"/>
                </a:solidFill>
              </a:rPr>
              <a:t> </a:t>
            </a:r>
            <a:r>
              <a:rPr lang="en-US" sz="2800" dirty="0">
                <a:solidFill>
                  <a:prstClr val="black"/>
                </a:solidFill>
              </a:rPr>
              <a:t>Healthcare Quality </a:t>
            </a:r>
            <a:r>
              <a:rPr lang="en-US" sz="2800" dirty="0" smtClean="0">
                <a:solidFill>
                  <a:prstClr val="black"/>
                </a:solidFill>
              </a:rPr>
              <a:t>Management Systems</a:t>
            </a:r>
          </a:p>
          <a:p>
            <a:r>
              <a:rPr lang="en-GB" sz="2800" dirty="0">
                <a:solidFill>
                  <a:prstClr val="black"/>
                </a:solidFill>
              </a:rPr>
              <a:t>Work Package </a:t>
            </a:r>
            <a:r>
              <a:rPr lang="en-GB" sz="2800" dirty="0" smtClean="0">
                <a:solidFill>
                  <a:prstClr val="black"/>
                </a:solidFill>
              </a:rPr>
              <a:t>7: Network Sustainability</a:t>
            </a:r>
          </a:p>
          <a:p>
            <a:endParaRPr lang="en-GB" altLang="nl-BE" b="1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44219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5"/>
          <p:cNvSpPr txBox="1">
            <a:spLocks noGrp="1"/>
          </p:cNvSpPr>
          <p:nvPr/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Verdana" pitchFamily="34" charset="0"/>
                <a:ea typeface="ＭＳ Ｐゴシック" pitchFamily="-107" charset="-128"/>
              </a:defRPr>
            </a:lvl9pPr>
          </a:lstStyle>
          <a:p>
            <a:pPr algn="r"/>
            <a:fld id="{700275F8-E8F3-4F6E-8164-9A55299E3E3F}" type="slidenum">
              <a:rPr lang="en-GB" altLang="nl-BE" sz="1200">
                <a:solidFill>
                  <a:schemeClr val="bg2"/>
                </a:solidFill>
              </a:rPr>
              <a:pPr algn="r"/>
              <a:t>7</a:t>
            </a:fld>
            <a:endParaRPr lang="en-GB" altLang="nl-BE" sz="1200"/>
          </a:p>
        </p:txBody>
      </p:sp>
      <p:sp>
        <p:nvSpPr>
          <p:cNvPr id="564227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18132" y="0"/>
            <a:ext cx="8137525" cy="990600"/>
          </a:xfrm>
          <a:prstGeom prst="rect">
            <a:avLst/>
          </a:prstGeom>
        </p:spPr>
        <p:txBody>
          <a:bodyPr/>
          <a:lstStyle/>
          <a:p>
            <a:pPr algn="ctr">
              <a:defRPr/>
            </a:pPr>
            <a:r>
              <a:rPr lang="en-GB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EPF’s ROLE IN </a:t>
            </a:r>
            <a:r>
              <a:rPr lang="en-GB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THE </a:t>
            </a:r>
            <a:r>
              <a:rPr lang="en-GB" sz="3600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WPs</a:t>
            </a:r>
            <a:endParaRPr lang="en-GB" sz="3600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16388" name="Rectangle 4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124744"/>
            <a:ext cx="8610600" cy="5541169"/>
          </a:xfrm>
          <a:prstGeom prst="rect">
            <a:avLst/>
          </a:prstGeom>
        </p:spPr>
        <p:txBody>
          <a:bodyPr/>
          <a:lstStyle/>
          <a:p>
            <a:r>
              <a:rPr lang="en-GB" sz="2800" dirty="0" smtClean="0">
                <a:solidFill>
                  <a:prstClr val="black"/>
                </a:solidFill>
              </a:rPr>
              <a:t>Work </a:t>
            </a:r>
            <a:r>
              <a:rPr lang="en-GB" sz="2800" dirty="0">
                <a:solidFill>
                  <a:prstClr val="black"/>
                </a:solidFill>
              </a:rPr>
              <a:t>Package </a:t>
            </a:r>
            <a:r>
              <a:rPr lang="en-GB" sz="2800" dirty="0" smtClean="0">
                <a:solidFill>
                  <a:prstClr val="black"/>
                </a:solidFill>
              </a:rPr>
              <a:t>4 and Work </a:t>
            </a:r>
            <a:r>
              <a:rPr lang="en-GB" sz="2800" dirty="0">
                <a:solidFill>
                  <a:prstClr val="black"/>
                </a:solidFill>
              </a:rPr>
              <a:t>Package 6: </a:t>
            </a:r>
            <a:r>
              <a:rPr lang="en-US" sz="2800" dirty="0">
                <a:solidFill>
                  <a:prstClr val="black"/>
                </a:solidFill>
              </a:rPr>
              <a:t>monitoring of </a:t>
            </a:r>
            <a:endParaRPr lang="en-US" sz="28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en-US" sz="2800" dirty="0" smtClean="0">
                <a:solidFill>
                  <a:prstClr val="black"/>
                </a:solidFill>
              </a:rPr>
              <a:t>practices collection and further searching into the practices for best examples on patient involvement.</a:t>
            </a:r>
            <a:endParaRPr lang="en-US" sz="2800" dirty="0">
              <a:solidFill>
                <a:prstClr val="black"/>
              </a:solidFill>
            </a:endParaRPr>
          </a:p>
          <a:p>
            <a:endParaRPr lang="en-GB" sz="2800" dirty="0" smtClean="0">
              <a:solidFill>
                <a:prstClr val="black"/>
              </a:solidFill>
            </a:endParaRPr>
          </a:p>
          <a:p>
            <a:r>
              <a:rPr lang="en-GB" sz="2800" dirty="0">
                <a:solidFill>
                  <a:prstClr val="black"/>
                </a:solidFill>
              </a:rPr>
              <a:t>Work Package </a:t>
            </a:r>
            <a:r>
              <a:rPr lang="en-GB" sz="2800" dirty="0" smtClean="0">
                <a:solidFill>
                  <a:prstClr val="black"/>
                </a:solidFill>
              </a:rPr>
              <a:t>5: evaluation of Safe Clinical Practices implementation and analysis of data relating to patients.</a:t>
            </a:r>
          </a:p>
          <a:p>
            <a:endParaRPr lang="en-GB" sz="2800" dirty="0" smtClean="0">
              <a:solidFill>
                <a:prstClr val="black"/>
              </a:solidFill>
            </a:endParaRPr>
          </a:p>
          <a:p>
            <a:r>
              <a:rPr lang="en-GB" sz="2800" dirty="0" smtClean="0">
                <a:solidFill>
                  <a:prstClr val="black"/>
                </a:solidFill>
              </a:rPr>
              <a:t>Work </a:t>
            </a:r>
            <a:r>
              <a:rPr lang="en-GB" sz="2800" dirty="0">
                <a:solidFill>
                  <a:prstClr val="black"/>
                </a:solidFill>
              </a:rPr>
              <a:t>Package </a:t>
            </a:r>
            <a:r>
              <a:rPr lang="en-GB" sz="2800" dirty="0" smtClean="0">
                <a:solidFill>
                  <a:prstClr val="black"/>
                </a:solidFill>
              </a:rPr>
              <a:t>7: essential to ensure that patient involvement and empowerment in patient safety are shared and valued over time by the project network.</a:t>
            </a:r>
          </a:p>
          <a:p>
            <a:endParaRPr lang="en-GB" altLang="nl-BE" b="1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45369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249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_PPT PRESENTATIO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PF Candara">
      <a:majorFont>
        <a:latin typeface="Candara"/>
        <a:ea typeface=""/>
        <a:cs typeface=""/>
      </a:majorFont>
      <a:minorFont>
        <a:latin typeface="Candar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spcBef>
            <a:spcPts val="0"/>
          </a:spcBef>
          <a:defRPr sz="1800" b="1" kern="1200" dirty="0" smtClean="0">
            <a:solidFill>
              <a:schemeClr val="bg1"/>
            </a:solidFill>
            <a:latin typeface="+mn-lt"/>
            <a:ea typeface="+mn-ea"/>
            <a:cs typeface="+mn-cs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TEMPLATE_PPT PRESENTATION</Template>
  <TotalTime>521</TotalTime>
  <Words>342</Words>
  <Application>Microsoft Office PowerPoint</Application>
  <PresentationFormat>On-screen Show (4:3)</PresentationFormat>
  <Paragraphs>42</Paragraphs>
  <Slides>8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TEMPLATE_PPT PRESENTATION</vt:lpstr>
      <vt:lpstr>PowerPoint Presentation</vt:lpstr>
      <vt:lpstr>Background</vt:lpstr>
      <vt:lpstr>Overall objectives  </vt:lpstr>
      <vt:lpstr>General information on PASQ</vt:lpstr>
      <vt:lpstr>PASQ WORKPACKAGES</vt:lpstr>
      <vt:lpstr>PASQ WORKPACKAGES</vt:lpstr>
      <vt:lpstr>EPF’s ROLE IN THE WPs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Cristina</dc:creator>
  <cp:lastModifiedBy>Cristina</cp:lastModifiedBy>
  <cp:revision>35</cp:revision>
  <cp:lastPrinted>2013-11-20T13:17:05Z</cp:lastPrinted>
  <dcterms:created xsi:type="dcterms:W3CDTF">2013-11-19T16:07:21Z</dcterms:created>
  <dcterms:modified xsi:type="dcterms:W3CDTF">2013-11-21T16:47:25Z</dcterms:modified>
</cp:coreProperties>
</file>