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2" r:id="rId3"/>
    <p:sldId id="264" r:id="rId4"/>
    <p:sldId id="299" r:id="rId5"/>
    <p:sldId id="300" r:id="rId6"/>
    <p:sldId id="305" r:id="rId7"/>
    <p:sldId id="297" r:id="rId8"/>
    <p:sldId id="265" r:id="rId9"/>
    <p:sldId id="270" r:id="rId10"/>
    <p:sldId id="271" r:id="rId11"/>
    <p:sldId id="272" r:id="rId12"/>
    <p:sldId id="273" r:id="rId13"/>
    <p:sldId id="274" r:id="rId14"/>
    <p:sldId id="301" r:id="rId15"/>
    <p:sldId id="302" r:id="rId16"/>
    <p:sldId id="303" r:id="rId17"/>
    <p:sldId id="304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59" r:id="rId33"/>
    <p:sldId id="293" r:id="rId34"/>
    <p:sldId id="294" r:id="rId3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6"/>
    <a:srgbClr val="1FB25A"/>
    <a:srgbClr val="005696"/>
    <a:srgbClr val="065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4" autoAdjust="0"/>
    <p:restoredTop sz="94671" autoAdjust="0"/>
  </p:normalViewPr>
  <p:slideViewPr>
    <p:cSldViewPr>
      <p:cViewPr>
        <p:scale>
          <a:sx n="75" d="100"/>
          <a:sy n="75" d="100"/>
        </p:scale>
        <p:origin x="-177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7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ristina\Documents\Council_Recommendation_Survey\CR_Survey_Monkey\SurveySummary_03042013_name_selection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ristina\Desktop\CR_SurveySummary_11202013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 b="1"/>
            </a:pPr>
            <a:r>
              <a:rPr lang="nl-BE" sz="2200" b="1"/>
              <a:t>What was the role of your organization in realising the actions (if any)? Please tick as many options as apply:</a:t>
            </a:r>
          </a:p>
        </c:rich>
      </c:tx>
      <c:layout>
        <c:manualLayout>
          <c:xMode val="edge"/>
          <c:yMode val="edge"/>
          <c:x val="0.11631964165520843"/>
          <c:y val="3.208556149732620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37518543698703"/>
          <c:y val="0.21657754010695188"/>
          <c:w val="0.86632091322311944"/>
          <c:h val="0.4705882352941176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'[CR_SurveySummary_11202013.xls]Question 5'!$A$4:$A$9</c:f>
              <c:strCache>
                <c:ptCount val="6"/>
                <c:pt idx="0">
                  <c:v>Being involved in the consultation procedures</c:v>
                </c:pt>
                <c:pt idx="1">
                  <c:v>Being part of the action implementation</c:v>
                </c:pt>
                <c:pt idx="2">
                  <c:v>Developing information actions for the patients</c:v>
                </c:pt>
                <c:pt idx="3">
                  <c:v>Monitoring the actions in the interest of patients</c:v>
                </c:pt>
                <c:pt idx="4">
                  <c:v>None</c:v>
                </c:pt>
                <c:pt idx="5">
                  <c:v>Other (please specify)</c:v>
                </c:pt>
              </c:strCache>
            </c:strRef>
          </c:cat>
          <c:val>
            <c:numRef>
              <c:f>'[CR_SurveySummary_11202013.xls]Question 5'!$C$4:$C$9</c:f>
              <c:numCache>
                <c:formatCode>0.0%</c:formatCode>
                <c:ptCount val="6"/>
                <c:pt idx="0">
                  <c:v>0.24</c:v>
                </c:pt>
                <c:pt idx="1">
                  <c:v>0.16</c:v>
                </c:pt>
                <c:pt idx="2">
                  <c:v>0.4</c:v>
                </c:pt>
                <c:pt idx="3">
                  <c:v>0.44</c:v>
                </c:pt>
                <c:pt idx="4">
                  <c:v>0.36</c:v>
                </c:pt>
                <c:pt idx="5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99776"/>
        <c:axId val="33101312"/>
      </c:barChart>
      <c:catAx>
        <c:axId val="3309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00"/>
            </a:pPr>
            <a:endParaRPr lang="nl-BE"/>
          </a:p>
        </c:txPr>
        <c:crossAx val="33101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1013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l-BE"/>
          </a:p>
        </c:txPr>
        <c:crossAx val="33099776"/>
        <c:crossesAt val="1"/>
        <c:crossBetween val="between"/>
      </c:valAx>
      <c:spPr>
        <a:solidFill>
          <a:srgbClr val="EEEEEE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n-lt"/>
          <a:ea typeface="Microsoft Sans Serif"/>
          <a:cs typeface="Microsoft Sans Serif"/>
        </a:defRPr>
      </a:pPr>
      <a:endParaRPr lang="nl-B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>
                <a:latin typeface="+mn-lt"/>
              </a:defRPr>
            </a:pPr>
            <a:r>
              <a:rPr lang="en-US" sz="1600" b="1">
                <a:latin typeface="+mn-lt"/>
              </a:rPr>
              <a:t>1. Internet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'[SurveySummary_03042013_name_selection.xls]Question 8 (2)'!$A$4:$B$4</c:f>
              <c:strCache>
                <c:ptCount val="1"/>
                <c:pt idx="0">
                  <c:v>Internet Internet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Lbls>
            <c:txPr>
              <a:bodyPr/>
              <a:lstStyle/>
              <a:p>
                <a:pPr>
                  <a:defRPr sz="1200" b="1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'[SurveySummary_03042013_name_selection.xls]Question 8 (2)'!$A$4:$B$4</c:f>
              <c:strCache>
                <c:ptCount val="2"/>
                <c:pt idx="0">
                  <c:v>Internet</c:v>
                </c:pt>
                <c:pt idx="1">
                  <c:v>Internet</c:v>
                </c:pt>
              </c:strCache>
            </c:strRef>
          </c:cat>
          <c:val>
            <c:numRef>
              <c:f>'[SurveySummary_03042013_name_selection.xls]Question 8 (2)'!$C$4,'[SurveySummary_03042013_name_selection.xls]Question 8 (2)'!$E$4</c:f>
              <c:numCache>
                <c:formatCode>0.00%</c:formatCode>
                <c:ptCount val="2"/>
                <c:pt idx="0" formatCode="0.0%">
                  <c:v>0.76900000000000002</c:v>
                </c:pt>
                <c:pt idx="1">
                  <c:v>0.23099999999999998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Calibri"/>
          <a:ea typeface="Calibri"/>
          <a:cs typeface="Calibri"/>
        </a:defRPr>
      </a:pPr>
      <a:endParaRPr lang="nl-B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l-BE" sz="1600"/>
              <a:t>3. Health professionals during face-to-face consultations 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'[SurveySummary_03042013_name_selection.xls]Question 8 (2)'!$A$6:$B$6</c:f>
              <c:strCache>
                <c:ptCount val="1"/>
                <c:pt idx="0">
                  <c:v>Health professionals during face-to-face consultations Health professionals during face-to-face consultations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Lbls>
            <c:txPr>
              <a:bodyPr/>
              <a:lstStyle/>
              <a:p>
                <a:pPr>
                  <a:defRPr sz="1200" b="1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'[SurveySummary_03042013_name_selection.xls]Question 8 (2)'!$A$6:$B$6</c:f>
              <c:strCache>
                <c:ptCount val="2"/>
                <c:pt idx="0">
                  <c:v>Health professionals during face-to-face consultations</c:v>
                </c:pt>
                <c:pt idx="1">
                  <c:v>Health professionals during face-to-face consultations</c:v>
                </c:pt>
              </c:strCache>
            </c:strRef>
          </c:cat>
          <c:val>
            <c:numRef>
              <c:f>'[SurveySummary_03042013_name_selection.xls]Question 8 (2)'!$C$6,'[SurveySummary_03042013_name_selection.xls]Question 8 (2)'!$E$6</c:f>
              <c:numCache>
                <c:formatCode>0.00%</c:formatCode>
                <c:ptCount val="2"/>
                <c:pt idx="0" formatCode="0.0%">
                  <c:v>0.42299999999999999</c:v>
                </c:pt>
                <c:pt idx="1">
                  <c:v>0.57699999999999996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/>
              <a:t>2. Your organsation/ other patient organisations 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'[SurveySummary_03042013_name_selection.xls]Question 8 (2)'!$A$5:$B$5</c:f>
              <c:strCache>
                <c:ptCount val="1"/>
                <c:pt idx="0">
                  <c:v>Your organsation/ other patient organisations Your organsation/ other patient organisations</c:v>
                </c:pt>
              </c:strCache>
            </c:strRef>
          </c:tx>
          <c:explosion val="24"/>
          <c:dPt>
            <c:idx val="0"/>
            <c:bubble3D val="0"/>
          </c:dPt>
          <c:dPt>
            <c:idx val="1"/>
            <c:bubble3D val="0"/>
          </c:dPt>
          <c:dLbls>
            <c:txPr>
              <a:bodyPr/>
              <a:lstStyle/>
              <a:p>
                <a:pPr>
                  <a:defRPr sz="1200" b="1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'[SurveySummary_03042013_name_selection.xls]Question 8 (2)'!$A$5:$B$5</c:f>
              <c:strCache>
                <c:ptCount val="2"/>
                <c:pt idx="0">
                  <c:v>Your organsation/ other patient organisations</c:v>
                </c:pt>
                <c:pt idx="1">
                  <c:v>Your organsation/ other patient organisations</c:v>
                </c:pt>
              </c:strCache>
            </c:strRef>
          </c:cat>
          <c:val>
            <c:numRef>
              <c:f>'[SurveySummary_03042013_name_selection.xls]Question 8 (2)'!$C$5,'[SurveySummary_03042013_name_selection.xls]Question 8 (2)'!$E$5</c:f>
              <c:numCache>
                <c:formatCode>0.00%</c:formatCode>
                <c:ptCount val="2"/>
                <c:pt idx="0" formatCode="0.0%">
                  <c:v>0.5</c:v>
                </c:pt>
                <c:pt idx="1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 b="1"/>
            </a:pPr>
            <a:r>
              <a:rPr lang="nl-BE" sz="2200" b="1"/>
              <a:t>Are patients in your country informed on the following:</a:t>
            </a:r>
          </a:p>
        </c:rich>
      </c:tx>
      <c:layout>
        <c:manualLayout>
          <c:xMode val="edge"/>
          <c:yMode val="edge"/>
          <c:x val="0.17881974761920102"/>
          <c:y val="3.529416833376656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1180676236769339E-2"/>
          <c:y val="0.1823532030577939"/>
          <c:w val="0.72743178885869153"/>
          <c:h val="0.48529481458929025"/>
        </c:manualLayout>
      </c:layout>
      <c:barChart>
        <c:barDir val="col"/>
        <c:grouping val="stacked"/>
        <c:varyColors val="0"/>
        <c:ser>
          <c:idx val="0"/>
          <c:order val="0"/>
          <c:tx>
            <c:v>I do not know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'[CR_SurveySummary_11202013.xls]Question 9'!$A$4:$A$8</c:f>
              <c:strCache>
                <c:ptCount val="5"/>
                <c:pt idx="0">
                  <c:v>the Patient safety standards and/or actions and/or best practices that exist in your country?</c:v>
                </c:pt>
                <c:pt idx="1">
                  <c:v>the Safety actions that are in place to reduce or prevent medical errors?</c:v>
                </c:pt>
                <c:pt idx="2">
                  <c:v>patients’ right to informed consent?</c:v>
                </c:pt>
                <c:pt idx="3">
                  <c:v>complaints procedures for patients if something goes wrong?</c:v>
                </c:pt>
                <c:pt idx="4">
                  <c:v>available compensation for patients if something goes wrong?</c:v>
                </c:pt>
              </c:strCache>
            </c:strRef>
          </c:cat>
          <c:val>
            <c:numRef>
              <c:f>'[CR_SurveySummary_11202013.xls]Question 9'!$E$4:$E$8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v>No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'[CR_SurveySummary_11202013.xls]Question 9'!$A$4:$A$8</c:f>
              <c:strCache>
                <c:ptCount val="5"/>
                <c:pt idx="0">
                  <c:v>the Patient safety standards and/or actions and/or best practices that exist in your country?</c:v>
                </c:pt>
                <c:pt idx="1">
                  <c:v>the Safety actions that are in place to reduce or prevent medical errors?</c:v>
                </c:pt>
                <c:pt idx="2">
                  <c:v>patients’ right to informed consent?</c:v>
                </c:pt>
                <c:pt idx="3">
                  <c:v>complaints procedures for patients if something goes wrong?</c:v>
                </c:pt>
                <c:pt idx="4">
                  <c:v>available compensation for patients if something goes wrong?</c:v>
                </c:pt>
              </c:strCache>
            </c:strRef>
          </c:cat>
          <c:val>
            <c:numRef>
              <c:f>'[CR_SurveySummary_11202013.xls]Question 9'!$D$4:$D$8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2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ser>
          <c:idx val="2"/>
          <c:order val="2"/>
          <c:tx>
            <c:v>Yes</c:v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'[CR_SurveySummary_11202013.xls]Question 9'!$A$4:$A$8</c:f>
              <c:strCache>
                <c:ptCount val="5"/>
                <c:pt idx="0">
                  <c:v>the Patient safety standards and/or actions and/or best practices that exist in your country?</c:v>
                </c:pt>
                <c:pt idx="1">
                  <c:v>the Safety actions that are in place to reduce or prevent medical errors?</c:v>
                </c:pt>
                <c:pt idx="2">
                  <c:v>patients’ right to informed consent?</c:v>
                </c:pt>
                <c:pt idx="3">
                  <c:v>complaints procedures for patients if something goes wrong?</c:v>
                </c:pt>
                <c:pt idx="4">
                  <c:v>available compensation for patients if something goes wrong?</c:v>
                </c:pt>
              </c:strCache>
            </c:strRef>
          </c:cat>
          <c:val>
            <c:numRef>
              <c:f>'[CR_SurveySummary_11202013.xls]Question 9'!$C$4:$C$8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21</c:v>
                </c:pt>
                <c:pt idx="3">
                  <c:v>18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50080"/>
        <c:axId val="33151616"/>
      </c:barChart>
      <c:catAx>
        <c:axId val="3315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b="1"/>
            </a:pPr>
            <a:endParaRPr lang="nl-BE"/>
          </a:p>
        </c:txPr>
        <c:crossAx val="33151616"/>
        <c:crosses val="autoZero"/>
        <c:auto val="1"/>
        <c:lblAlgn val="ctr"/>
        <c:lblOffset val="100"/>
        <c:tickMarkSkip val="1"/>
        <c:noMultiLvlLbl val="0"/>
      </c:catAx>
      <c:valAx>
        <c:axId val="3315161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l-BE"/>
          </a:p>
        </c:txPr>
        <c:crossAx val="33150080"/>
        <c:crossesAt val="1"/>
        <c:crossBetween val="between"/>
      </c:valAx>
      <c:spPr>
        <a:solidFill>
          <a:srgbClr val="EEEEEE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81770971969556971"/>
          <c:y val="0.33235341847630179"/>
          <c:w val="0.16840306329186891"/>
          <c:h val="0.1882355644467550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n-lt"/>
          <a:ea typeface="Microsoft Sans Serif"/>
          <a:cs typeface="Microsoft Sans Serif"/>
        </a:defRPr>
      </a:pPr>
      <a:endParaRPr lang="nl-B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/>
            </a:pPr>
            <a:r>
              <a:rPr lang="nl-BE" sz="1800" b="1"/>
              <a:t>Do patient organisations provide education for patients in patient safety?</a:t>
            </a:r>
          </a:p>
        </c:rich>
      </c:tx>
      <c:layout>
        <c:manualLayout>
          <c:xMode val="edge"/>
          <c:yMode val="edge"/>
          <c:x val="0.10937518226888304"/>
          <c:y val="3.529411764705882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527814276486334"/>
          <c:y val="0.24705917833636595"/>
          <c:w val="0.39236177632950903"/>
          <c:h val="0.66470683695260357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333333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333333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333333"/>
                </a:solidFill>
                <a:prstDash val="solid"/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'Question 13'!$A$4:$A$6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'Question 13'!$C$4:$C$6</c:f>
              <c:numCache>
                <c:formatCode>0.0%</c:formatCode>
                <c:ptCount val="3"/>
                <c:pt idx="0">
                  <c:v>0.625</c:v>
                </c:pt>
                <c:pt idx="1">
                  <c:v>0.16699999999999998</c:v>
                </c:pt>
                <c:pt idx="2">
                  <c:v>0.20800000000000002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EEEEEE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9184697695309281"/>
          <c:y val="0.39540246277163005"/>
          <c:w val="0.19426604803975142"/>
          <c:h val="0.35533104176519253"/>
        </c:manualLayout>
      </c:layout>
      <c:overlay val="0"/>
      <c:spPr>
        <a:solidFill>
          <a:srgbClr val="FFFFFF"/>
        </a:solidFill>
        <a:ln w="3175">
          <a:solidFill>
            <a:srgbClr val="333333"/>
          </a:solidFill>
          <a:prstDash val="solid"/>
        </a:ln>
      </c:spPr>
    </c:legend>
    <c:plotVisOnly val="1"/>
    <c:dispBlanksAs val="zero"/>
    <c:showDLblsOverMax val="0"/>
  </c:chart>
  <c:spPr>
    <a:solidFill>
      <a:srgbClr val="EEEEEE"/>
    </a:solidFill>
    <a:ln w="3175">
      <a:solidFill>
        <a:srgbClr val="333333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333333"/>
          </a:solidFill>
          <a:latin typeface="+mn-lt"/>
          <a:ea typeface="Microsoft Sans Serif"/>
          <a:cs typeface="Microsoft Sans Serif"/>
        </a:defRPr>
      </a:pPr>
      <a:endParaRPr lang="nl-B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/>
            </a:pPr>
            <a:r>
              <a:rPr lang="nl-BE" sz="1800" b="1"/>
              <a:t>Does your country provide training or education for patients in these skills?</a:t>
            </a:r>
          </a:p>
        </c:rich>
      </c:tx>
      <c:layout>
        <c:manualLayout>
          <c:xMode val="edge"/>
          <c:yMode val="edge"/>
          <c:x val="0.13411690509672017"/>
          <c:y val="2.198340645588645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527814276486334"/>
          <c:y val="0.24705917833636595"/>
          <c:w val="0.39236177632950903"/>
          <c:h val="0.66470683695260357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'[CR_SurveySummary_11202013.xls]Question 12'!$A$4:$A$6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I do not know</c:v>
                </c:pt>
              </c:strCache>
            </c:strRef>
          </c:cat>
          <c:val>
            <c:numRef>
              <c:f>'[CR_SurveySummary_11202013.xls]Question 12'!$C$4:$C$6</c:f>
              <c:numCache>
                <c:formatCode>0.0%</c:formatCode>
                <c:ptCount val="3"/>
                <c:pt idx="0">
                  <c:v>0.16</c:v>
                </c:pt>
                <c:pt idx="1">
                  <c:v>0.6</c:v>
                </c:pt>
                <c:pt idx="2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rgbClr val="EEEEEE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81770971969556971"/>
          <c:y val="0.43537903545308387"/>
          <c:w val="0.16840306329186891"/>
          <c:h val="0.3180168136454439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zero"/>
    <c:showDLblsOverMax val="0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n-lt"/>
          <a:ea typeface="Microsoft Sans Serif"/>
          <a:cs typeface="Microsoft Sans Serif"/>
        </a:defRPr>
      </a:pPr>
      <a:endParaRPr lang="nl-B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 b="1"/>
            </a:pPr>
            <a:r>
              <a:rPr lang="nl-BE" sz="2200" b="1"/>
              <a:t>What in your opinion would help the implementation of the Council Recommendation in your country?</a:t>
            </a:r>
          </a:p>
        </c:rich>
      </c:tx>
      <c:layout>
        <c:manualLayout>
          <c:xMode val="edge"/>
          <c:yMode val="edge"/>
          <c:x val="0.10763907138243167"/>
          <c:y val="3.208556149732620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937518543698703"/>
          <c:y val="0.21657754010695188"/>
          <c:w val="0.86632091322311944"/>
          <c:h val="0.3368983957219251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'[CR_SurveySummary_11202013.xls]Question 18'!$A$4:$A$9</c:f>
              <c:strCache>
                <c:ptCount val="6"/>
                <c:pt idx="0">
                  <c:v>Stronger advocacy by patient organisations</c:v>
                </c:pt>
                <c:pt idx="1">
                  <c:v>Better promotion at the national/ regional/ local level by the designated authority</c:v>
                </c:pt>
                <c:pt idx="2">
                  <c:v>Involving health professionals in promoting the Council Recommendation</c:v>
                </c:pt>
                <c:pt idx="3">
                  <c:v>Involving patients and citizens in promoting the Council Recommendation</c:v>
                </c:pt>
                <c:pt idx="4">
                  <c:v>Organising an information/communication campaign</c:v>
                </c:pt>
                <c:pt idx="5">
                  <c:v>Other (please specify)</c:v>
                </c:pt>
              </c:strCache>
            </c:strRef>
          </c:cat>
          <c:val>
            <c:numRef>
              <c:f>'[CR_SurveySummary_11202013.xls]Question 18'!$C$4:$C$9</c:f>
              <c:numCache>
                <c:formatCode>0.0%</c:formatCode>
                <c:ptCount val="6"/>
                <c:pt idx="0">
                  <c:v>0.56000000000000005</c:v>
                </c:pt>
                <c:pt idx="1">
                  <c:v>0.44</c:v>
                </c:pt>
                <c:pt idx="2">
                  <c:v>0.56000000000000005</c:v>
                </c:pt>
                <c:pt idx="3">
                  <c:v>0.68</c:v>
                </c:pt>
                <c:pt idx="4">
                  <c:v>0.52</c:v>
                </c:pt>
                <c:pt idx="5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9824"/>
        <c:axId val="33268480"/>
      </c:barChart>
      <c:catAx>
        <c:axId val="3322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nl-BE"/>
          </a:p>
        </c:txPr>
        <c:crossAx val="3326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26848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l-BE"/>
          </a:p>
        </c:txPr>
        <c:crossAx val="33229824"/>
        <c:crossesAt val="1"/>
        <c:crossBetween val="between"/>
      </c:valAx>
      <c:spPr>
        <a:solidFill>
          <a:srgbClr val="EEEEEE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+mn-lt"/>
          <a:ea typeface="Microsoft Sans Serif"/>
          <a:cs typeface="Microsoft Sans Serif"/>
        </a:defRPr>
      </a:pPr>
      <a:endParaRPr lang="nl-B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4E66-C3FB-4792-B790-513CEFCCD562}" type="datetimeFigureOut">
              <a:rPr lang="en-GB" smtClean="0"/>
              <a:t>21/11/2013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A1525-6D8D-4AA1-86D5-EB44DDB79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59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33D0FE-E8EE-419D-9EE1-C9766D2B4291}" type="datetimeFigureOut">
              <a:rPr lang="en-US"/>
              <a:pPr>
                <a:defRPr/>
              </a:pPr>
              <a:t>11/21/2013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63D6FD-0B6F-4954-AF65-D74BDECBE2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16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3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87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9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620291" y="184482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“Title”</a:t>
            </a:r>
            <a:endParaRPr lang="en-GB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20291" y="292494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2" y="486916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2" y="5229200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</a:t>
            </a:r>
            <a:endParaRPr lang="en-GB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598004" y="4005064"/>
            <a:ext cx="5688013" cy="7920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</a:t>
            </a:r>
          </a:p>
          <a:p>
            <a:pPr lvl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41906" y="1726446"/>
            <a:ext cx="8136904" cy="453648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solidFill>
                  <a:srgbClr val="005696"/>
                </a:solidFill>
                <a:latin typeface="Calibri" pitchFamily="34" charset="0"/>
              </a:defRPr>
            </a:lvl2pPr>
            <a:lvl3pPr>
              <a:defRPr baseline="0">
                <a:solidFill>
                  <a:srgbClr val="1FB25A"/>
                </a:solidFill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Item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67841" y="188640"/>
            <a:ext cx="6912471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cap="none" baseline="0">
                <a:solidFill>
                  <a:srgbClr val="005696"/>
                </a:solidFill>
              </a:defRPr>
            </a:lvl1pPr>
          </a:lstStyle>
          <a:p>
            <a:pPr lvl="0"/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7544" y="1196752"/>
            <a:ext cx="8064896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065FA6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 smtClean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 smtClean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 smtClean="0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4983179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86314" y="1142984"/>
            <a:ext cx="3786214" cy="4983179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 smtClean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 smtClean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 smtClean="0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lang="fr-BE" sz="16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2400"/>
            </a:lvl2pPr>
            <a:lvl3pPr>
              <a:buNone/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 smtClean="0">
                <a:solidFill>
                  <a:srgbClr val="065FA6"/>
                </a:solidFill>
                <a:latin typeface="Rockwell Std" pitchFamily="18" charset="0"/>
              </a:rPr>
              <a:t>Paragraphe 2</a:t>
            </a:r>
          </a:p>
          <a:p>
            <a:pPr>
              <a:buClr>
                <a:srgbClr val="065FA6"/>
              </a:buClr>
            </a:pP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	Lorem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ipsum</a:t>
            </a: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dolor</a:t>
            </a: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sit</a:t>
            </a: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amet</a:t>
            </a:r>
            <a:endParaRPr lang="fr-BE" sz="16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 smtClean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 smtClean="0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6" y="1142984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cap="all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or 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1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1115616" y="2924944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  <a:latin typeface="+mj-lt"/>
                <a:cs typeface="Calibri" pitchFamily="34" charset="0"/>
              </a:rPr>
              <a:t>europeanpatientsforum</a:t>
            </a:r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  <a:latin typeface="+mj-lt"/>
                <a:cs typeface="Calibri" pitchFamily="34" charset="0"/>
              </a:rPr>
              <a:t>eupatientsforum</a:t>
            </a:r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36" y="2882762"/>
            <a:ext cx="532838" cy="5224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21" y="3666189"/>
            <a:ext cx="516153" cy="504056"/>
          </a:xfrm>
          <a:prstGeom prst="rect">
            <a:avLst/>
          </a:prstGeom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2894159"/>
            <a:ext cx="504056" cy="49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 userDrawn="1"/>
        </p:nvSpPr>
        <p:spPr>
          <a:xfrm>
            <a:off x="0" y="4365104"/>
            <a:ext cx="9252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BE" sz="2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More information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www.eu-patient.eu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info@eu-patient.eu</a:t>
            </a:r>
            <a:endParaRPr lang="fr-FR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539552" y="1052736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sz="40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THANK YOU FOR YOUR ATTENTION!</a:t>
            </a:r>
            <a:endParaRPr lang="en-US" sz="4000" b="1" kern="1200" dirty="0" smtClean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-36512" y="216595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Follow us on Social Media! </a:t>
            </a:r>
          </a:p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  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012160" y="2913144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  <a:latin typeface="+mj-lt"/>
                <a:cs typeface="Calibri" pitchFamily="34" charset="0"/>
              </a:rPr>
              <a:t>eupatient</a:t>
            </a:r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 eu-patient.eu/blog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3074" name="Picture 2" descr="http://www.hankooktea.com/images/Wordpress%20Logo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35709"/>
            <a:ext cx="576064" cy="56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extLst/>
          </a:lstStyle>
          <a:p>
            <a:pPr>
              <a:defRPr/>
            </a:pPr>
            <a:r>
              <a:rPr lang="en-US" dirty="0" smtClean="0"/>
              <a:t>08-05-06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>
              <a:defRPr/>
            </a:pPr>
            <a:fld id="{76E2914F-7AD7-4236-956A-1B69F91885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  <a:prstGeom prst="rect">
            <a:avLst/>
          </a:prstGeom>
        </p:spPr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1066800"/>
            <a:ext cx="9144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485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Zilvinas\Desktop\EPF Template 2013\powerpoint\EPF-PPT-back2-fixed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652"/>
            <a:ext cx="9169524" cy="68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57" r:id="rId2"/>
    <p:sldLayoutId id="2147483758" r:id="rId3"/>
    <p:sldLayoutId id="2147483760" r:id="rId4"/>
    <p:sldLayoutId id="2147483763" r:id="rId5"/>
    <p:sldLayoutId id="2147483764" r:id="rId6"/>
    <p:sldLayoutId id="2147483766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pasq.e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health/cross_border_care/policy/index_en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uque.eu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-patient.eu/Initatives-Policy/Projects/EPF-led-EU-Projects/ValuePlu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idenceintopractice.scot.nhs.uk/patient-safety/what-is-patient-safety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idenceintopractice.scot.nhs.uk/patient-safety/what-is-patient-safety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idenceintopractice.scot.nhs.uk/patient-safety/what-is-patient-safety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nd.org/content/dam/rand/pubs/research_briefs/2009/RAND_RB9472.pdf" TargetMode="External"/><Relationship Id="rId2" Type="http://schemas.openxmlformats.org/officeDocument/2006/relationships/hyperlink" Target="http://www.who.in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public_opinion/archives/ebs/ebs_327_en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39552" y="5229200"/>
            <a:ext cx="3312368" cy="360040"/>
          </a:xfrm>
        </p:spPr>
        <p:txBody>
          <a:bodyPr/>
          <a:lstStyle/>
          <a:p>
            <a:r>
              <a:rPr lang="en-GB" b="1" dirty="0"/>
              <a:t>Kaisa Immonen-Charalambous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Std" pitchFamily="18" charset="0"/>
              </a:rPr>
              <a:t>21 </a:t>
            </a:r>
            <a:r>
              <a:rPr lang="fr-BE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Std" pitchFamily="18" charset="0"/>
              </a:rPr>
              <a:t>November</a:t>
            </a:r>
            <a:r>
              <a:rPr lang="fr-B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Std" pitchFamily="18" charset="0"/>
              </a:rPr>
              <a:t> 2013, Brussels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331640" y="2924944"/>
            <a:ext cx="6192687" cy="1080120"/>
          </a:xfrm>
        </p:spPr>
        <p:txBody>
          <a:bodyPr/>
          <a:lstStyle/>
          <a:p>
            <a:r>
              <a:rPr lang="en-IE" sz="2400" b="1" cap="all" dirty="0" smtClean="0">
                <a:latin typeface="Rockwell Std" pitchFamily="18" charset="0"/>
              </a:rPr>
              <a:t>EPF </a:t>
            </a:r>
            <a:r>
              <a:rPr lang="en-IE" sz="2400" b="1" cap="all" dirty="0">
                <a:latin typeface="Rockwell Std" pitchFamily="18" charset="0"/>
              </a:rPr>
              <a:t>workshop on patient safety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95537" y="1556792"/>
            <a:ext cx="8424936" cy="1152128"/>
          </a:xfrm>
        </p:spPr>
        <p:txBody>
          <a:bodyPr/>
          <a:lstStyle/>
          <a:p>
            <a:r>
              <a:rPr lang="fr-BE" dirty="0">
                <a:latin typeface="Rockwell Std" pitchFamily="18" charset="0"/>
              </a:rPr>
              <a:t>‘‘Patients </a:t>
            </a:r>
            <a:r>
              <a:rPr lang="fr-BE" dirty="0" err="1">
                <a:latin typeface="Rockwell Std" pitchFamily="18" charset="0"/>
              </a:rPr>
              <a:t>at</a:t>
            </a:r>
            <a:r>
              <a:rPr lang="fr-BE" dirty="0">
                <a:latin typeface="Rockwell Std" pitchFamily="18" charset="0"/>
              </a:rPr>
              <a:t> the Centre of Patient </a:t>
            </a:r>
            <a:r>
              <a:rPr lang="fr-BE" dirty="0" err="1">
                <a:latin typeface="Rockwell Std" pitchFamily="18" charset="0"/>
              </a:rPr>
              <a:t>Safety</a:t>
            </a:r>
            <a:r>
              <a:rPr lang="fr-BE" dirty="0">
                <a:latin typeface="Rockwell Std" pitchFamily="18" charset="0"/>
              </a:rPr>
              <a:t> </a:t>
            </a:r>
            <a:r>
              <a:rPr lang="fr-BE" dirty="0" smtClean="0">
                <a:latin typeface="Rockwell Std" pitchFamily="18" charset="0"/>
              </a:rPr>
              <a:t>’’</a:t>
            </a:r>
          </a:p>
          <a:p>
            <a:endParaRPr lang="fr-BE" dirty="0">
              <a:latin typeface="Rockwell Std" pitchFamily="18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179512" y="980728"/>
            <a:ext cx="8640960" cy="5145435"/>
          </a:xfrm>
          <a:prstGeom prst="rect">
            <a:avLst/>
          </a:prstGeom>
        </p:spPr>
        <p:txBody>
          <a:bodyPr/>
          <a:lstStyle/>
          <a:p>
            <a:pPr lvl="1"/>
            <a:endParaRPr lang="nl-BE" dirty="0">
              <a:latin typeface="+mj-lt"/>
            </a:endParaRPr>
          </a:p>
          <a:p>
            <a:r>
              <a:rPr lang="en-GB" sz="2400" dirty="0">
                <a:latin typeface="+mj-lt"/>
              </a:rPr>
              <a:t>  </a:t>
            </a:r>
            <a:endParaRPr lang="nl-BE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395536" y="188640"/>
            <a:ext cx="7248298" cy="720080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GB" b="1" dirty="0" smtClean="0">
                <a:solidFill>
                  <a:srgbClr val="005686"/>
                </a:solidFill>
                <a:latin typeface="+mj-lt"/>
              </a:rPr>
              <a:t>Council Recommendation </a:t>
            </a:r>
            <a:r>
              <a:rPr lang="en-GB" sz="2400" b="1" dirty="0" smtClean="0">
                <a:solidFill>
                  <a:srgbClr val="005686"/>
                </a:solidFill>
                <a:latin typeface="+mj-lt"/>
              </a:rPr>
              <a:t>(2009)</a:t>
            </a:r>
            <a:endParaRPr lang="nl-BE" sz="2400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3288" y="1124744"/>
            <a:ext cx="828092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IE" sz="2000" b="1" dirty="0">
                <a:latin typeface="+mn-lt"/>
              </a:rPr>
              <a:t>2. Empower and inform citizens and patients by: </a:t>
            </a:r>
          </a:p>
          <a:p>
            <a:pPr>
              <a:spcAft>
                <a:spcPts val="1200"/>
              </a:spcAft>
            </a:pPr>
            <a:r>
              <a:rPr lang="en-IE" sz="2000" dirty="0">
                <a:latin typeface="+mn-lt"/>
              </a:rPr>
              <a:t>(a) </a:t>
            </a:r>
            <a:r>
              <a:rPr lang="en-IE" sz="2000" b="1" dirty="0">
                <a:latin typeface="+mn-lt"/>
              </a:rPr>
              <a:t>involving</a:t>
            </a:r>
            <a:r>
              <a:rPr lang="en-IE" sz="2000" dirty="0">
                <a:latin typeface="+mn-lt"/>
              </a:rPr>
              <a:t> patient organisations and representatives in the development of policies and programmes on patient safety at all appropriate levels; 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latin typeface="+mn-lt"/>
              </a:rPr>
              <a:t>(</a:t>
            </a:r>
            <a:r>
              <a:rPr lang="en-GB" sz="2000" dirty="0">
                <a:latin typeface="+mn-lt"/>
              </a:rPr>
              <a:t>b) disseminating </a:t>
            </a:r>
            <a:r>
              <a:rPr lang="en-GB" sz="2000" b="1" dirty="0">
                <a:latin typeface="+mn-lt"/>
              </a:rPr>
              <a:t>information</a:t>
            </a:r>
            <a:r>
              <a:rPr lang="en-GB" sz="2000" dirty="0">
                <a:latin typeface="+mn-lt"/>
              </a:rPr>
              <a:t> to patients on: </a:t>
            </a:r>
          </a:p>
          <a:p>
            <a:pPr>
              <a:spcAft>
                <a:spcPts val="1200"/>
              </a:spcAft>
            </a:pPr>
            <a:r>
              <a:rPr lang="en-IE" sz="2000" dirty="0" smtClean="0">
                <a:latin typeface="+mn-lt"/>
              </a:rPr>
              <a:t>	(</a:t>
            </a:r>
            <a:r>
              <a:rPr lang="en-IE" sz="2000" dirty="0" err="1">
                <a:latin typeface="+mn-lt"/>
              </a:rPr>
              <a:t>i</a:t>
            </a:r>
            <a:r>
              <a:rPr lang="en-IE" sz="2000" dirty="0">
                <a:latin typeface="+mn-lt"/>
              </a:rPr>
              <a:t>) patient safety standards which are in place; </a:t>
            </a:r>
          </a:p>
          <a:p>
            <a:pPr>
              <a:spcAft>
                <a:spcPts val="1200"/>
              </a:spcAft>
            </a:pPr>
            <a:r>
              <a:rPr lang="en-IE" sz="2000" dirty="0" smtClean="0">
                <a:latin typeface="+mn-lt"/>
              </a:rPr>
              <a:t>	(</a:t>
            </a:r>
            <a:r>
              <a:rPr lang="en-IE" sz="2000" dirty="0">
                <a:latin typeface="+mn-lt"/>
              </a:rPr>
              <a:t>ii) risk, safety measures which are in place to reduce or </a:t>
            </a:r>
            <a:r>
              <a:rPr lang="en-IE" sz="2000" dirty="0" smtClean="0">
                <a:latin typeface="+mn-lt"/>
              </a:rPr>
              <a:t>prevent 	errors </a:t>
            </a:r>
            <a:r>
              <a:rPr lang="en-IE" sz="2000" dirty="0">
                <a:latin typeface="+mn-lt"/>
              </a:rPr>
              <a:t>and harm, including best practices, and the right to </a:t>
            </a:r>
            <a:r>
              <a:rPr lang="en-IE" sz="2000" dirty="0" smtClean="0">
                <a:latin typeface="+mn-lt"/>
              </a:rPr>
              <a:t>	informed consent </a:t>
            </a:r>
            <a:r>
              <a:rPr lang="en-IE" sz="2000" dirty="0">
                <a:latin typeface="+mn-lt"/>
              </a:rPr>
              <a:t>to treatment, to facilitate patient choice </a:t>
            </a:r>
            <a:r>
              <a:rPr lang="en-IE" sz="2000" dirty="0" smtClean="0">
                <a:latin typeface="+mn-lt"/>
              </a:rPr>
              <a:t>and 	decision-making</a:t>
            </a:r>
            <a:r>
              <a:rPr lang="en-IE" sz="2000" dirty="0">
                <a:latin typeface="+mn-lt"/>
              </a:rPr>
              <a:t>; </a:t>
            </a:r>
            <a:endParaRPr lang="en-IE" sz="2000" dirty="0" smtClean="0"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en-IE" sz="2000" dirty="0">
                <a:latin typeface="+mn-lt"/>
              </a:rPr>
              <a:t>	</a:t>
            </a:r>
            <a:r>
              <a:rPr lang="en-IE" sz="2000" dirty="0" smtClean="0">
                <a:latin typeface="+mn-lt"/>
              </a:rPr>
              <a:t>(</a:t>
            </a:r>
            <a:r>
              <a:rPr lang="en-IE" sz="2000" dirty="0">
                <a:latin typeface="+mn-lt"/>
              </a:rPr>
              <a:t>iii) complaints procedures and available remedies and redress and </a:t>
            </a:r>
            <a:r>
              <a:rPr lang="en-IE" sz="2000" dirty="0" smtClean="0">
                <a:latin typeface="+mn-lt"/>
              </a:rPr>
              <a:t>	the </a:t>
            </a:r>
            <a:r>
              <a:rPr lang="en-IE" sz="2000" dirty="0">
                <a:latin typeface="+mn-lt"/>
              </a:rPr>
              <a:t>terms and conditions applicable; </a:t>
            </a:r>
            <a:endParaRPr lang="en-IE" sz="2000" dirty="0" smtClean="0"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en-IE" sz="2000" dirty="0" smtClean="0">
                <a:latin typeface="+mn-lt"/>
              </a:rPr>
              <a:t>(</a:t>
            </a:r>
            <a:r>
              <a:rPr lang="en-IE" sz="2000" dirty="0">
                <a:latin typeface="+mn-lt"/>
              </a:rPr>
              <a:t>c) considering the possibilities of development of </a:t>
            </a:r>
            <a:r>
              <a:rPr lang="en-IE" sz="2000" b="1" dirty="0">
                <a:latin typeface="+mn-lt"/>
              </a:rPr>
              <a:t>core competencies </a:t>
            </a:r>
            <a:r>
              <a:rPr lang="en-IE" sz="2000" dirty="0">
                <a:latin typeface="+mn-lt"/>
              </a:rPr>
              <a:t>in patient safety namely, the core knowledge, attitudes and skills required to achieve safer care, for patients. </a:t>
            </a:r>
          </a:p>
          <a:p>
            <a:pPr>
              <a:spcAft>
                <a:spcPts val="1200"/>
              </a:spcAft>
            </a:pPr>
            <a:endParaRPr lang="en-GB" sz="2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497" y="83671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C00000"/>
                </a:solidFill>
              </a:rPr>
              <a:t>“</a:t>
            </a:r>
            <a:endParaRPr lang="en-GB" sz="54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9912" y="5805264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C00000"/>
                </a:solidFill>
              </a:rPr>
              <a:t>”</a:t>
            </a:r>
            <a:endParaRPr lang="en-GB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99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179512" y="1124744"/>
            <a:ext cx="8640960" cy="5001419"/>
          </a:xfrm>
          <a:prstGeom prst="rect">
            <a:avLst/>
          </a:prstGeom>
        </p:spPr>
        <p:txBody>
          <a:bodyPr/>
          <a:lstStyle/>
          <a:p>
            <a:pPr lvl="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/>
              <a:t>Following </a:t>
            </a:r>
            <a:r>
              <a:rPr lang="en-GB" sz="2400" dirty="0" err="1" smtClean="0"/>
              <a:t>EUNetPas</a:t>
            </a:r>
            <a:r>
              <a:rPr lang="en-GB" sz="2400" dirty="0" smtClean="0"/>
              <a:t> project (2008-2011)</a:t>
            </a:r>
          </a:p>
          <a:p>
            <a:pPr lvl="0">
              <a:buFont typeface="Arial" pitchFamily="34" charset="0"/>
              <a:buChar char="•"/>
            </a:pPr>
            <a:r>
              <a:rPr lang="en-GB" sz="2400" dirty="0" smtClean="0"/>
              <a:t>Developing permanent collaboration </a:t>
            </a:r>
            <a:r>
              <a:rPr lang="en-GB" sz="2400" dirty="0"/>
              <a:t>between EU Member States </a:t>
            </a:r>
            <a:r>
              <a:rPr lang="en-GB" sz="2400" dirty="0" smtClean="0"/>
              <a:t>and stakeholders in </a:t>
            </a:r>
            <a:r>
              <a:rPr lang="en-GB" sz="2400" dirty="0"/>
              <a:t>the field of </a:t>
            </a:r>
            <a:r>
              <a:rPr lang="en-GB" sz="2400" dirty="0" smtClean="0"/>
              <a:t>quality of care,  incl. patient safety:</a:t>
            </a:r>
            <a:endParaRPr lang="nl-BE" sz="2400" dirty="0" smtClean="0"/>
          </a:p>
          <a:p>
            <a:pPr lvl="1"/>
            <a:r>
              <a:rPr lang="en-GB" sz="2200" dirty="0" smtClean="0"/>
              <a:t>support MS in </a:t>
            </a:r>
            <a:r>
              <a:rPr lang="en-GB" sz="2200" u="sng" dirty="0" smtClean="0"/>
              <a:t>implementing the Council Recommendation</a:t>
            </a:r>
            <a:endParaRPr lang="nl-BE" sz="2200" dirty="0" smtClean="0"/>
          </a:p>
          <a:p>
            <a:pPr lvl="1"/>
            <a:r>
              <a:rPr lang="en-GB" sz="2200" dirty="0" smtClean="0"/>
              <a:t>enhanced </a:t>
            </a:r>
            <a:r>
              <a:rPr lang="en-GB" sz="2200" dirty="0"/>
              <a:t>cooperation between </a:t>
            </a:r>
            <a:r>
              <a:rPr lang="en-GB" sz="2200" dirty="0" smtClean="0"/>
              <a:t>MS in </a:t>
            </a:r>
            <a:r>
              <a:rPr lang="en-GB" sz="2200" dirty="0"/>
              <a:t>the field of </a:t>
            </a:r>
            <a:r>
              <a:rPr lang="en-GB" sz="2200" u="sng" dirty="0" smtClean="0"/>
              <a:t>quality</a:t>
            </a:r>
            <a:endParaRPr lang="nl-BE" sz="2200" dirty="0"/>
          </a:p>
          <a:p>
            <a:pPr lvl="1"/>
            <a:r>
              <a:rPr lang="en-GB" sz="2200" dirty="0" smtClean="0"/>
              <a:t>sharing </a:t>
            </a:r>
            <a:r>
              <a:rPr lang="en-GB" sz="2200" dirty="0"/>
              <a:t>of good practices in </a:t>
            </a:r>
            <a:r>
              <a:rPr lang="en-GB" sz="2200" u="sng" dirty="0"/>
              <a:t>patient empowerment and </a:t>
            </a:r>
            <a:r>
              <a:rPr lang="en-GB" sz="2200" u="sng" dirty="0" smtClean="0"/>
              <a:t>involvement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EPF </a:t>
            </a:r>
            <a:r>
              <a:rPr lang="en-GB" sz="2400" dirty="0"/>
              <a:t>is involved as </a:t>
            </a:r>
            <a:r>
              <a:rPr lang="en-GB" sz="2400" dirty="0" smtClean="0"/>
              <a:t>Associate Partner in all core WPs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Looking at good organisational practices (GOP) and good clinical practices (SCP) involving patients 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>
                <a:hlinkClick r:id="rId2"/>
              </a:rPr>
              <a:t>www.pasq.eu</a:t>
            </a:r>
            <a:endParaRPr lang="nl-BE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395536" y="116632"/>
            <a:ext cx="7248298" cy="79208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GB" b="1" dirty="0">
                <a:solidFill>
                  <a:srgbClr val="005686"/>
                </a:solidFill>
                <a:latin typeface="+mj-lt"/>
              </a:rPr>
              <a:t>Joint Action </a:t>
            </a:r>
            <a:r>
              <a:rPr lang="en-GB" b="1" dirty="0" err="1" smtClean="0">
                <a:solidFill>
                  <a:srgbClr val="005686"/>
                </a:solidFill>
                <a:latin typeface="+mj-lt"/>
              </a:rPr>
              <a:t>PaSQ</a:t>
            </a:r>
            <a:r>
              <a:rPr lang="en-GB" b="1" dirty="0" smtClean="0">
                <a:solidFill>
                  <a:srgbClr val="005686"/>
                </a:solidFill>
                <a:latin typeface="+mj-lt"/>
              </a:rPr>
              <a:t> </a:t>
            </a:r>
            <a:r>
              <a:rPr lang="en-GB" sz="2400" b="1" dirty="0" smtClean="0">
                <a:solidFill>
                  <a:srgbClr val="005686"/>
                </a:solidFill>
                <a:latin typeface="+mj-lt"/>
              </a:rPr>
              <a:t>(2012-2015)</a:t>
            </a:r>
            <a:endParaRPr lang="nl-BE" sz="2400" dirty="0">
              <a:solidFill>
                <a:srgbClr val="005686"/>
              </a:solidFill>
              <a:latin typeface="+mj-lt"/>
            </a:endParaRPr>
          </a:p>
        </p:txBody>
      </p:sp>
      <p:pic>
        <p:nvPicPr>
          <p:cNvPr id="4" name="Picture 3" descr="\\EPFCENTRAL001\EPF-Files\PROJECTS\RUNNING PROJECTS\JA on Patient Safety and Quality\PASQ_logo\PaSQ logo RGB for Digital media\PaSQ logo RGB for Digital media\PaSQ-logo-rgb-without-tex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5497768"/>
            <a:ext cx="2876935" cy="110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86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323528" y="188640"/>
            <a:ext cx="7248298" cy="720080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GB" sz="3000" b="1" dirty="0" smtClean="0">
                <a:solidFill>
                  <a:srgbClr val="005686"/>
                </a:solidFill>
                <a:latin typeface="+mj-lt"/>
              </a:rPr>
              <a:t>EU Pharmacovigilance legislation</a:t>
            </a:r>
            <a:endParaRPr lang="nl-BE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4294967295"/>
          </p:nvPr>
        </p:nvSpPr>
        <p:spPr>
          <a:xfrm>
            <a:off x="323528" y="1196752"/>
            <a:ext cx="8363272" cy="5356448"/>
          </a:xfrm>
          <a:prstGeom prst="rect">
            <a:avLst/>
          </a:prstGeom>
        </p:spPr>
        <p:txBody>
          <a:bodyPr/>
          <a:lstStyle/>
          <a:p>
            <a:pPr marL="87313" indent="0" eaLnBrk="0" fontAlgn="base" hangingPunct="0"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Pct val="142000"/>
              <a:buNone/>
              <a:defRPr/>
            </a:pPr>
            <a:r>
              <a:rPr lang="en-GB" sz="2100" b="1" dirty="0">
                <a:latin typeface="Calibri" pitchFamily="34" charset="0"/>
              </a:rPr>
              <a:t>Directive 2010/84 and Regulation 1235/2010 </a:t>
            </a:r>
          </a:p>
          <a:p>
            <a:pPr marL="342900" lvl="1" indent="-342900">
              <a:spcAft>
                <a:spcPts val="600"/>
              </a:spcAft>
              <a:buSzPct val="126000"/>
              <a:buFont typeface="Arial" pitchFamily="34" charset="0"/>
              <a:buChar char="•"/>
            </a:pPr>
            <a:r>
              <a:rPr lang="en-GB" sz="2100" dirty="0" smtClean="0">
                <a:solidFill>
                  <a:srgbClr val="262626"/>
                </a:solidFill>
              </a:rPr>
              <a:t>Rules apply from:  2/12 July 2012</a:t>
            </a:r>
          </a:p>
          <a:p>
            <a:pPr marL="342900" lvl="1" indent="-342900">
              <a:spcAft>
                <a:spcPts val="600"/>
              </a:spcAft>
              <a:buSzPct val="126000"/>
              <a:buFont typeface="Arial" pitchFamily="34" charset="0"/>
              <a:buChar char="•"/>
            </a:pPr>
            <a:r>
              <a:rPr lang="en-IE" sz="2100" b="1" dirty="0" smtClean="0">
                <a:solidFill>
                  <a:srgbClr val="C00000"/>
                </a:solidFill>
              </a:rPr>
              <a:t>NEW: </a:t>
            </a:r>
            <a:r>
              <a:rPr lang="en-IE" sz="2100" b="1" dirty="0" smtClean="0">
                <a:solidFill>
                  <a:srgbClr val="262626"/>
                </a:solidFill>
              </a:rPr>
              <a:t>2 patient representatives in EMA PRAC</a:t>
            </a:r>
            <a:r>
              <a:rPr lang="en-IE" sz="2100" dirty="0" smtClean="0">
                <a:solidFill>
                  <a:srgbClr val="262626"/>
                </a:solidFill>
              </a:rPr>
              <a:t> (Pharmacovigilance </a:t>
            </a:r>
            <a:r>
              <a:rPr lang="en-IE" sz="2100" dirty="0">
                <a:solidFill>
                  <a:srgbClr val="262626"/>
                </a:solidFill>
              </a:rPr>
              <a:t>Risk Assessment </a:t>
            </a:r>
            <a:r>
              <a:rPr lang="en-IE" sz="2100" dirty="0" smtClean="0">
                <a:solidFill>
                  <a:srgbClr val="262626"/>
                </a:solidFill>
              </a:rPr>
              <a:t>Committee) </a:t>
            </a:r>
          </a:p>
          <a:p>
            <a:pPr marL="0" lvl="1" indent="0">
              <a:spcAft>
                <a:spcPts val="600"/>
              </a:spcAft>
              <a:buSzPct val="126000"/>
              <a:buNone/>
            </a:pPr>
            <a:r>
              <a:rPr lang="en-IE" sz="2100" b="1" dirty="0">
                <a:solidFill>
                  <a:srgbClr val="262626"/>
                </a:solidFill>
              </a:rPr>
              <a:t>	</a:t>
            </a:r>
            <a:r>
              <a:rPr lang="en-IE" sz="2100" b="1" dirty="0" smtClean="0"/>
              <a:t>Marco Greco / EPF, Albert van der </a:t>
            </a:r>
            <a:r>
              <a:rPr lang="en-IE" sz="2100" b="1" dirty="0" err="1" smtClean="0"/>
              <a:t>Zejden</a:t>
            </a:r>
            <a:r>
              <a:rPr lang="en-IE" sz="2100" b="1" dirty="0" smtClean="0"/>
              <a:t> / IAPO</a:t>
            </a:r>
          </a:p>
          <a:p>
            <a:pPr marL="342900" lvl="1" indent="-342900">
              <a:spcAft>
                <a:spcPts val="600"/>
              </a:spcAft>
              <a:buSzPct val="126000"/>
              <a:buFont typeface="Arial" pitchFamily="34" charset="0"/>
              <a:buChar char="•"/>
            </a:pPr>
            <a:r>
              <a:rPr lang="en-IE" sz="2100" b="1" dirty="0" smtClean="0">
                <a:solidFill>
                  <a:srgbClr val="C00000"/>
                </a:solidFill>
              </a:rPr>
              <a:t>NEW: </a:t>
            </a:r>
            <a:r>
              <a:rPr lang="en-IE" sz="2100" b="1" dirty="0" smtClean="0">
                <a:solidFill>
                  <a:srgbClr val="262626"/>
                </a:solidFill>
              </a:rPr>
              <a:t>direct patient reporting </a:t>
            </a:r>
            <a:r>
              <a:rPr lang="en-IE" sz="2100" dirty="0" smtClean="0">
                <a:solidFill>
                  <a:srgbClr val="262626"/>
                </a:solidFill>
              </a:rPr>
              <a:t>of ADRs in all EU </a:t>
            </a:r>
            <a:r>
              <a:rPr lang="en-IE" sz="2100" dirty="0">
                <a:solidFill>
                  <a:srgbClr val="262626"/>
                </a:solidFill>
              </a:rPr>
              <a:t>MS </a:t>
            </a:r>
            <a:r>
              <a:rPr lang="en-IE" sz="2100" dirty="0" smtClean="0">
                <a:solidFill>
                  <a:srgbClr val="262626"/>
                </a:solidFill>
              </a:rPr>
              <a:t>– web + other forms </a:t>
            </a:r>
          </a:p>
          <a:p>
            <a:pPr marL="342900" lvl="1" indent="-342900">
              <a:spcAft>
                <a:spcPts val="600"/>
              </a:spcAft>
              <a:buSzPct val="126000"/>
              <a:buFont typeface="Arial" pitchFamily="34" charset="0"/>
              <a:buChar char="•"/>
            </a:pPr>
            <a:r>
              <a:rPr lang="en-IE" sz="2100" b="1" dirty="0">
                <a:solidFill>
                  <a:srgbClr val="262626"/>
                </a:solidFill>
              </a:rPr>
              <a:t>EPF 2012 toolkit on pharmacovigilance</a:t>
            </a:r>
            <a:r>
              <a:rPr lang="en-IE" sz="2100" dirty="0">
                <a:solidFill>
                  <a:srgbClr val="262626"/>
                </a:solidFill>
              </a:rPr>
              <a:t>: guidance and recommendations</a:t>
            </a:r>
          </a:p>
          <a:p>
            <a:pPr marL="742950" lvl="2" indent="-342900">
              <a:spcAft>
                <a:spcPts val="600"/>
              </a:spcAft>
              <a:buSzPct val="126000"/>
            </a:pPr>
            <a:r>
              <a:rPr lang="en-IE" sz="2100" dirty="0">
                <a:solidFill>
                  <a:srgbClr val="262626"/>
                </a:solidFill>
              </a:rPr>
              <a:t>Feedback indicates:  not much patient engagement, and low awareness </a:t>
            </a:r>
            <a:endParaRPr lang="en-IE" sz="2100" dirty="0" smtClean="0">
              <a:solidFill>
                <a:srgbClr val="262626"/>
              </a:solidFill>
            </a:endParaRPr>
          </a:p>
          <a:p>
            <a:pPr marL="742950" lvl="2" indent="-342900">
              <a:buSzPct val="126000"/>
            </a:pPr>
            <a:r>
              <a:rPr lang="en-IE" sz="2100" dirty="0" smtClean="0">
                <a:solidFill>
                  <a:srgbClr val="262626"/>
                </a:solidFill>
              </a:rPr>
              <a:t>Potential for strengthening patients’ involvement &amp; trust </a:t>
            </a:r>
            <a:endParaRPr lang="en-IE" sz="2100" dirty="0">
              <a:solidFill>
                <a:srgbClr val="262626"/>
              </a:solidFill>
            </a:endParaRPr>
          </a:p>
          <a:p>
            <a:pPr marL="457200" lvl="1" indent="0">
              <a:buNone/>
            </a:pPr>
            <a:endParaRPr lang="en-IE" sz="2000" dirty="0" smtClean="0">
              <a:solidFill>
                <a:srgbClr val="262626"/>
              </a:solidFill>
            </a:endParaRPr>
          </a:p>
          <a:p>
            <a:pPr lvl="1"/>
            <a:endParaRPr lang="en-IE" sz="2000" dirty="0">
              <a:solidFill>
                <a:srgbClr val="262626"/>
              </a:solidFill>
            </a:endParaRPr>
          </a:p>
          <a:p>
            <a:pPr lvl="1"/>
            <a:endParaRPr lang="en-IE" sz="2000" dirty="0">
              <a:solidFill>
                <a:srgbClr val="262626"/>
              </a:solidFill>
            </a:endParaRPr>
          </a:p>
          <a:p>
            <a:pPr lvl="1"/>
            <a:endParaRPr lang="en-GB" sz="2000" dirty="0" smtClean="0">
              <a:solidFill>
                <a:srgbClr val="262626"/>
              </a:solidFill>
            </a:endParaRPr>
          </a:p>
          <a:p>
            <a:endParaRPr lang="en-GB" sz="2200" dirty="0" smtClean="0">
              <a:solidFill>
                <a:srgbClr val="262626"/>
              </a:solidFill>
            </a:endParaRPr>
          </a:p>
          <a:p>
            <a:pPr>
              <a:buFont typeface="Arial" charset="0"/>
              <a:buNone/>
            </a:pPr>
            <a:endParaRPr lang="en-US" sz="1200" b="1" dirty="0" smtClean="0">
              <a:solidFill>
                <a:srgbClr val="003A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0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395536" y="1196752"/>
            <a:ext cx="8640960" cy="5328592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GB" sz="2400" dirty="0" smtClean="0"/>
              <a:t>Directive </a:t>
            </a:r>
            <a:r>
              <a:rPr lang="en-GB" sz="2400" dirty="0" smtClean="0">
                <a:hlinkClick r:id="rId2"/>
              </a:rPr>
              <a:t>2011/24/EU</a:t>
            </a:r>
            <a:r>
              <a:rPr lang="en-GB" sz="2400" dirty="0" smtClean="0"/>
              <a:t> requires </a:t>
            </a:r>
            <a:r>
              <a:rPr lang="en-GB" sz="2400" dirty="0"/>
              <a:t>Member States </a:t>
            </a:r>
            <a:r>
              <a:rPr lang="en-GB" sz="2400" dirty="0" smtClean="0"/>
              <a:t>to:</a:t>
            </a:r>
          </a:p>
          <a:p>
            <a:pPr lvl="1"/>
            <a:r>
              <a:rPr lang="en-GB" sz="2000" dirty="0" smtClean="0"/>
              <a:t>Make publicly available their </a:t>
            </a:r>
            <a:r>
              <a:rPr lang="en-GB" sz="2000" b="1" dirty="0" smtClean="0"/>
              <a:t>safety and quality standards &amp; guidelines</a:t>
            </a:r>
            <a:r>
              <a:rPr lang="en-GB" sz="2000" dirty="0" smtClean="0"/>
              <a:t>;</a:t>
            </a:r>
          </a:p>
          <a:p>
            <a:pPr lvl="1"/>
            <a:r>
              <a:rPr lang="en-GB" sz="2000" dirty="0" smtClean="0"/>
              <a:t>cooperate </a:t>
            </a:r>
            <a:r>
              <a:rPr lang="en-GB" sz="2000" dirty="0"/>
              <a:t>with each other on </a:t>
            </a:r>
            <a:r>
              <a:rPr lang="en-GB" sz="2000" dirty="0" smtClean="0"/>
              <a:t>improving safety </a:t>
            </a:r>
            <a:r>
              <a:rPr lang="en-GB" sz="2000" dirty="0"/>
              <a:t>and quality standards; </a:t>
            </a:r>
            <a:endParaRPr lang="en-GB" sz="2000" dirty="0" smtClean="0"/>
          </a:p>
          <a:p>
            <a:pPr lvl="1">
              <a:spcAft>
                <a:spcPts val="600"/>
              </a:spcAft>
            </a:pPr>
            <a:r>
              <a:rPr lang="en-GB" sz="2000" dirty="0" smtClean="0"/>
              <a:t>ensure information </a:t>
            </a:r>
            <a:r>
              <a:rPr lang="en-GB" sz="2000" dirty="0"/>
              <a:t>on </a:t>
            </a:r>
            <a:r>
              <a:rPr lang="en-GB" sz="2000" dirty="0" smtClean="0"/>
              <a:t>health </a:t>
            </a:r>
            <a:r>
              <a:rPr lang="en-GB" sz="2000" dirty="0"/>
              <a:t>professionals’ right to practise </a:t>
            </a:r>
            <a:r>
              <a:rPr lang="en-GB" sz="2000" dirty="0" smtClean="0"/>
              <a:t>is given to </a:t>
            </a:r>
            <a:r>
              <a:rPr lang="en-GB" sz="2000" dirty="0"/>
              <a:t>other Member </a:t>
            </a:r>
            <a:r>
              <a:rPr lang="en-GB" sz="2000" dirty="0" smtClean="0"/>
              <a:t>States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GB" sz="2400" dirty="0" smtClean="0"/>
              <a:t>National Contact Points must </a:t>
            </a:r>
            <a:r>
              <a:rPr lang="en-GB" sz="2400" b="1" dirty="0" smtClean="0"/>
              <a:t>provide </a:t>
            </a:r>
            <a:r>
              <a:rPr lang="en-GB" sz="2400" b="1" dirty="0"/>
              <a:t>patients </a:t>
            </a:r>
            <a:r>
              <a:rPr lang="en-GB" sz="2400" b="1" dirty="0" smtClean="0"/>
              <a:t>all relevant info </a:t>
            </a:r>
            <a:r>
              <a:rPr lang="en-GB" sz="2400" dirty="0" smtClean="0"/>
              <a:t>“to enable them to make an informed choice”</a:t>
            </a:r>
          </a:p>
          <a:p>
            <a:pPr marL="0" indent="0">
              <a:buNone/>
            </a:pPr>
            <a:r>
              <a:rPr lang="en-GB" sz="2400" dirty="0" smtClean="0"/>
              <a:t>EU legal basis </a:t>
            </a:r>
            <a:r>
              <a:rPr lang="en-GB" sz="2400" dirty="0"/>
              <a:t>for future </a:t>
            </a:r>
            <a:r>
              <a:rPr lang="en-GB" sz="2400" dirty="0" smtClean="0"/>
              <a:t>actions in: safety &amp; quality, </a:t>
            </a:r>
            <a:r>
              <a:rPr lang="en-GB" sz="2400" dirty="0" err="1" smtClean="0"/>
              <a:t>eHealth</a:t>
            </a:r>
            <a:r>
              <a:rPr lang="en-GB" sz="2400" dirty="0" smtClean="0"/>
              <a:t>, HTA, European Reference Networks  </a:t>
            </a:r>
            <a:r>
              <a:rPr lang="en-GB" sz="2400" dirty="0" smtClean="0">
                <a:sym typeface="Wingdings" pitchFamily="2" charset="2"/>
              </a:rPr>
              <a:t> </a:t>
            </a:r>
            <a:r>
              <a:rPr lang="en-GB" sz="2400" b="1" dirty="0" smtClean="0"/>
              <a:t>closer </a:t>
            </a:r>
            <a:r>
              <a:rPr lang="en-GB" sz="2400" b="1" dirty="0"/>
              <a:t>cooperation between Member States, more transparency, </a:t>
            </a:r>
            <a:r>
              <a:rPr lang="en-GB" sz="2400" b="1" dirty="0" smtClean="0"/>
              <a:t>more </a:t>
            </a:r>
            <a:r>
              <a:rPr lang="en-GB" sz="2400" b="1" dirty="0"/>
              <a:t>patient </a:t>
            </a:r>
            <a:r>
              <a:rPr lang="en-GB" sz="2400" b="1" dirty="0" smtClean="0"/>
              <a:t>involvement</a:t>
            </a:r>
            <a:r>
              <a:rPr lang="en-GB" sz="2400" dirty="0" smtClean="0"/>
              <a:t>.</a:t>
            </a:r>
            <a:endParaRPr lang="nl-BE" sz="2400" dirty="0"/>
          </a:p>
          <a:p>
            <a:pPr marL="0" indent="0">
              <a:buNone/>
            </a:pPr>
            <a:endParaRPr lang="nl-BE" sz="2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07504" y="188640"/>
            <a:ext cx="7776864" cy="720080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b="1" dirty="0" smtClean="0">
                <a:solidFill>
                  <a:srgbClr val="005686"/>
                </a:solidFill>
                <a:latin typeface="+mj-lt"/>
              </a:rPr>
              <a:t>Directive </a:t>
            </a:r>
            <a:r>
              <a:rPr lang="en-US" b="1" dirty="0">
                <a:solidFill>
                  <a:srgbClr val="005686"/>
                </a:solidFill>
                <a:latin typeface="+mj-lt"/>
              </a:rPr>
              <a:t>on </a:t>
            </a:r>
            <a:r>
              <a:rPr lang="en-US" b="1" dirty="0" smtClean="0">
                <a:solidFill>
                  <a:srgbClr val="005686"/>
                </a:solidFill>
                <a:latin typeface="+mj-lt"/>
              </a:rPr>
              <a:t>Cross-Border Healthcare</a:t>
            </a:r>
            <a:endParaRPr lang="nl-BE" sz="2400" dirty="0">
              <a:solidFill>
                <a:srgbClr val="00568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27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+mj-lt"/>
              </a:rPr>
              <a:t>The changing role of patients</a:t>
            </a:r>
            <a:endParaRPr lang="nl-BE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79512" y="1196752"/>
            <a:ext cx="8856984" cy="54726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588" lvl="0" indent="12700">
              <a:spcBef>
                <a:spcPts val="0"/>
              </a:spcBef>
              <a:spcAft>
                <a:spcPts val="1200"/>
              </a:spcAft>
            </a:pPr>
            <a:r>
              <a:rPr lang="en-IE" sz="2400" dirty="0" smtClean="0"/>
              <a:t>Patients moving from passive recipients of healthcare to </a:t>
            </a:r>
            <a:r>
              <a:rPr lang="en-IE" sz="2400" b="1" dirty="0" smtClean="0"/>
              <a:t>active, involved &amp; politicised </a:t>
            </a:r>
            <a:r>
              <a:rPr lang="en-IE" sz="2400" dirty="0" smtClean="0"/>
              <a:t>actors </a:t>
            </a:r>
          </a:p>
          <a:p>
            <a:pPr marL="1588" lvl="0" indent="12700">
              <a:spcBef>
                <a:spcPts val="0"/>
              </a:spcBef>
              <a:spcAft>
                <a:spcPts val="1200"/>
              </a:spcAft>
            </a:pPr>
            <a:r>
              <a:rPr lang="en-IE" sz="2400" b="1" dirty="0" smtClean="0"/>
              <a:t>Patient-</a:t>
            </a:r>
            <a:r>
              <a:rPr lang="en-IE" sz="2400" b="1" dirty="0" err="1" smtClean="0"/>
              <a:t>centredness</a:t>
            </a:r>
            <a:r>
              <a:rPr lang="en-IE" sz="2400" b="1" dirty="0" smtClean="0"/>
              <a:t> </a:t>
            </a:r>
            <a:r>
              <a:rPr lang="en-IE" sz="2400" dirty="0" smtClean="0"/>
              <a:t>is a key operating principle of EU health systems</a:t>
            </a:r>
          </a:p>
          <a:p>
            <a:pPr marL="1588" lvl="0" indent="12700">
              <a:spcBef>
                <a:spcPts val="0"/>
              </a:spcBef>
              <a:spcAft>
                <a:spcPts val="1200"/>
              </a:spcAft>
            </a:pPr>
            <a:r>
              <a:rPr lang="en-IE" sz="2400" dirty="0" smtClean="0"/>
              <a:t>But big gap between theory and practice … </a:t>
            </a:r>
          </a:p>
          <a:p>
            <a:pPr marL="1588" lvl="0" indent="12700">
              <a:spcBef>
                <a:spcPts val="0"/>
              </a:spcBef>
              <a:spcAft>
                <a:spcPts val="1200"/>
              </a:spcAft>
            </a:pPr>
            <a:r>
              <a:rPr lang="en-IE" sz="2400" b="1" dirty="0" smtClean="0"/>
              <a:t>EPF: involvement of patients in patient safety needed </a:t>
            </a:r>
            <a:r>
              <a:rPr lang="en-IE" sz="2400" b="1" u="sng" dirty="0" smtClean="0"/>
              <a:t>both</a:t>
            </a:r>
            <a:r>
              <a:rPr lang="en-IE" sz="2400" b="1" dirty="0" smtClean="0"/>
              <a:t> </a:t>
            </a:r>
            <a:r>
              <a:rPr lang="en-IE" sz="2400" b="1" dirty="0"/>
              <a:t>at individual and collective </a:t>
            </a:r>
            <a:r>
              <a:rPr lang="en-IE" sz="2400" b="1" dirty="0" smtClean="0"/>
              <a:t>levels </a:t>
            </a:r>
            <a:endParaRPr lang="en-GB" sz="24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308610"/>
            <a:ext cx="3203848" cy="214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251520" y="142852"/>
            <a:ext cx="7776864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+mj-lt"/>
              </a:rPr>
              <a:t>“Patient safety </a:t>
            </a:r>
            <a:r>
              <a:rPr lang="en-GB" b="1" dirty="0">
                <a:solidFill>
                  <a:srgbClr val="005686"/>
                </a:solidFill>
                <a:latin typeface="+mj-lt"/>
              </a:rPr>
              <a:t>– </a:t>
            </a:r>
            <a:r>
              <a:rPr lang="en-GB" b="1" dirty="0" smtClean="0">
                <a:solidFill>
                  <a:srgbClr val="005686"/>
                </a:solidFill>
                <a:latin typeface="+mj-lt"/>
              </a:rPr>
              <a:t>everyone’s business”</a:t>
            </a:r>
            <a:endParaRPr lang="nl-BE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323528" y="1124745"/>
            <a:ext cx="8433321" cy="53131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1588" lvl="0" indent="12700">
              <a:spcBef>
                <a:spcPts val="0"/>
              </a:spcBef>
              <a:spcAft>
                <a:spcPts val="1200"/>
              </a:spcAft>
            </a:pPr>
            <a:r>
              <a:rPr lang="en-IE" sz="2300" b="1" dirty="0" smtClean="0"/>
              <a:t>1. Individual level: </a:t>
            </a:r>
          </a:p>
          <a:p>
            <a:pPr marL="1588" lvl="0" indent="12700">
              <a:spcBef>
                <a:spcPts val="0"/>
              </a:spcBef>
              <a:spcAft>
                <a:spcPts val="1200"/>
              </a:spcAft>
            </a:pPr>
            <a:r>
              <a:rPr lang="en-IE" sz="2300" dirty="0" smtClean="0"/>
              <a:t>Individual patient’s </a:t>
            </a:r>
            <a:r>
              <a:rPr lang="en-IE" sz="2300" b="1" dirty="0"/>
              <a:t>experience</a:t>
            </a:r>
            <a:r>
              <a:rPr lang="en-IE" sz="2300" dirty="0"/>
              <a:t> of his/her healthcare “journey</a:t>
            </a:r>
            <a:r>
              <a:rPr lang="en-IE" sz="2300" dirty="0" smtClean="0"/>
              <a:t>”</a:t>
            </a:r>
            <a:endParaRPr lang="en-IE" sz="2300" dirty="0"/>
          </a:p>
          <a:p>
            <a:pPr marL="1588" lvl="0" indent="12700">
              <a:spcBef>
                <a:spcPts val="0"/>
              </a:spcBef>
              <a:spcAft>
                <a:spcPts val="1200"/>
              </a:spcAft>
            </a:pPr>
            <a:r>
              <a:rPr lang="en-IE" sz="2300" dirty="0" smtClean="0"/>
              <a:t>Rich resource </a:t>
            </a:r>
            <a:r>
              <a:rPr lang="en-IE" sz="2300" dirty="0"/>
              <a:t>of information about gaps and failures </a:t>
            </a:r>
            <a:r>
              <a:rPr lang="en-IE" sz="2300" dirty="0" smtClean="0"/>
              <a:t>in the system</a:t>
            </a:r>
            <a:endParaRPr lang="en-IE" sz="2300" dirty="0"/>
          </a:p>
          <a:p>
            <a:pPr marL="1588" lvl="0" indent="12700">
              <a:spcBef>
                <a:spcPts val="0"/>
              </a:spcBef>
              <a:spcAft>
                <a:spcPts val="1200"/>
              </a:spcAft>
            </a:pPr>
            <a:r>
              <a:rPr lang="en-IE" sz="2300" dirty="0" smtClean="0"/>
              <a:t>Patients </a:t>
            </a:r>
            <a:r>
              <a:rPr lang="en-IE" sz="2300" dirty="0"/>
              <a:t>can </a:t>
            </a:r>
            <a:r>
              <a:rPr lang="en-IE" sz="2300" dirty="0" smtClean="0"/>
              <a:t>contribute </a:t>
            </a:r>
            <a:r>
              <a:rPr lang="en-GB" sz="2300" dirty="0"/>
              <a:t>t</a:t>
            </a:r>
            <a:r>
              <a:rPr lang="en-IE" sz="2300" dirty="0" err="1"/>
              <a:t>hemselves</a:t>
            </a:r>
            <a:r>
              <a:rPr lang="en-IE" sz="2300" dirty="0"/>
              <a:t> </a:t>
            </a:r>
            <a:r>
              <a:rPr lang="en-IE" sz="2300" dirty="0" smtClean="0"/>
              <a:t>– by </a:t>
            </a:r>
            <a:r>
              <a:rPr lang="en-GB" sz="2300" b="1" dirty="0" smtClean="0"/>
              <a:t>g</a:t>
            </a:r>
            <a:r>
              <a:rPr lang="en-IE" sz="2300" b="1" dirty="0" err="1"/>
              <a:t>etting</a:t>
            </a:r>
            <a:r>
              <a:rPr lang="en-IE" sz="2300" b="1" dirty="0"/>
              <a:t> actively involved </a:t>
            </a:r>
            <a:r>
              <a:rPr lang="en-IE" sz="2300" dirty="0"/>
              <a:t>in their </a:t>
            </a:r>
            <a:r>
              <a:rPr lang="en-IE" sz="2300" dirty="0" smtClean="0"/>
              <a:t>treatment</a:t>
            </a:r>
          </a:p>
          <a:p>
            <a:pPr marL="1588" lvl="0" indent="12700">
              <a:spcBef>
                <a:spcPts val="0"/>
              </a:spcBef>
              <a:spcAft>
                <a:spcPts val="1200"/>
              </a:spcAft>
            </a:pPr>
            <a:r>
              <a:rPr lang="en-GB" sz="2300" dirty="0" smtClean="0"/>
              <a:t>Important to support and empower:</a:t>
            </a:r>
          </a:p>
          <a:p>
            <a:pPr marL="631825" lvl="1" indent="-452438" defTabSz="719138">
              <a:buBlip>
                <a:blip r:embed="rId2"/>
              </a:buBlip>
            </a:pPr>
            <a:r>
              <a:rPr lang="en-GB" sz="2300" i="1" dirty="0" smtClean="0"/>
              <a:t>Information to patients </a:t>
            </a:r>
          </a:p>
          <a:p>
            <a:pPr marL="631825" lvl="1" indent="-452438" defTabSz="719138">
              <a:buBlip>
                <a:blip r:embed="rId2"/>
              </a:buBlip>
            </a:pPr>
            <a:r>
              <a:rPr lang="en-GB" sz="2300" i="1" dirty="0" smtClean="0"/>
              <a:t>Health literacy</a:t>
            </a:r>
          </a:p>
          <a:p>
            <a:pPr marL="631825" lvl="1" indent="-452438" defTabSz="719138">
              <a:buBlip>
                <a:blip r:embed="rId2"/>
              </a:buBlip>
            </a:pPr>
            <a:r>
              <a:rPr lang="en-GB" sz="2300" i="1" dirty="0" smtClean="0"/>
              <a:t>Communication with health professionals</a:t>
            </a:r>
          </a:p>
          <a:p>
            <a:pPr marL="631825" lvl="1" indent="-452438" defTabSz="719138">
              <a:buBlip>
                <a:blip r:embed="rId2"/>
              </a:buBlip>
            </a:pPr>
            <a:r>
              <a:rPr lang="en-IE" sz="2300" i="1" dirty="0" smtClean="0"/>
              <a:t>Professionals</a:t>
            </a:r>
            <a:r>
              <a:rPr lang="en-IE" sz="2300" i="1" dirty="0"/>
              <a:t>' attitudes</a:t>
            </a:r>
            <a:r>
              <a:rPr lang="en-GB" sz="2300" i="1" dirty="0" smtClean="0"/>
              <a:t> </a:t>
            </a:r>
          </a:p>
          <a:p>
            <a:pPr marL="631825" lvl="1" indent="-452438" defTabSz="719138">
              <a:buBlip>
                <a:blip r:embed="rId2"/>
              </a:buBlip>
            </a:pPr>
            <a:r>
              <a:rPr lang="en-GB" sz="2300" i="1" dirty="0" smtClean="0"/>
              <a:t>Patient-friendly healthcare environment</a:t>
            </a:r>
          </a:p>
          <a:p>
            <a:pPr marL="179387" lvl="1" indent="0" defTabSz="719138">
              <a:buNone/>
            </a:pPr>
            <a:endParaRPr lang="en-GB" sz="2300" i="1" dirty="0" smtClean="0"/>
          </a:p>
          <a:p>
            <a:pPr marL="0" lvl="1" indent="0" defTabSz="719138">
              <a:buNone/>
            </a:pPr>
            <a:endParaRPr lang="en-GB" i="1" dirty="0" smtClean="0"/>
          </a:p>
        </p:txBody>
      </p:sp>
      <p:pic>
        <p:nvPicPr>
          <p:cNvPr id="10" name="Picture 5" descr="HappyPensione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140968"/>
            <a:ext cx="2555776" cy="3389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2921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251520" y="142852"/>
            <a:ext cx="7704856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+mj-lt"/>
              </a:rPr>
              <a:t>“Patient safety </a:t>
            </a:r>
            <a:r>
              <a:rPr lang="en-GB" b="1" dirty="0">
                <a:solidFill>
                  <a:srgbClr val="005686"/>
                </a:solidFill>
                <a:latin typeface="+mj-lt"/>
              </a:rPr>
              <a:t>– </a:t>
            </a:r>
            <a:r>
              <a:rPr lang="en-GB" b="1" dirty="0" smtClean="0">
                <a:solidFill>
                  <a:srgbClr val="005686"/>
                </a:solidFill>
                <a:latin typeface="+mj-lt"/>
              </a:rPr>
              <a:t>everyone’s business”</a:t>
            </a:r>
            <a:endParaRPr lang="nl-BE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323528" y="1052736"/>
            <a:ext cx="8433321" cy="55446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588" lvl="0" indent="12700">
              <a:spcBef>
                <a:spcPts val="0"/>
              </a:spcBef>
              <a:spcAft>
                <a:spcPts val="1800"/>
              </a:spcAft>
            </a:pPr>
            <a:r>
              <a:rPr lang="en-IE" sz="2500" b="1" dirty="0" smtClean="0">
                <a:solidFill>
                  <a:srgbClr val="C00000"/>
                </a:solidFill>
              </a:rPr>
              <a:t>Important caveats: </a:t>
            </a:r>
            <a:endParaRPr lang="en-IE" sz="2500" b="1" dirty="0">
              <a:solidFill>
                <a:srgbClr val="C00000"/>
              </a:solidFill>
            </a:endParaRPr>
          </a:p>
          <a:p>
            <a:pPr marL="344488" lvl="0">
              <a:spcBef>
                <a:spcPts val="0"/>
              </a:spcBef>
              <a:spcAft>
                <a:spcPts val="1200"/>
              </a:spcAft>
              <a:buSzPct val="119000"/>
              <a:buFont typeface="Arial" pitchFamily="34" charset="0"/>
              <a:buChar char="•"/>
              <a:tabLst>
                <a:tab pos="1882775" algn="l"/>
              </a:tabLst>
            </a:pPr>
            <a:r>
              <a:rPr lang="en-IE" sz="2500" b="1" dirty="0" smtClean="0"/>
              <a:t>Respect</a:t>
            </a:r>
            <a:r>
              <a:rPr lang="en-IE" sz="2500" dirty="0" smtClean="0"/>
              <a:t> patients’ willingness to get involved – or not </a:t>
            </a:r>
          </a:p>
          <a:p>
            <a:pPr marL="344488" lvl="0">
              <a:spcBef>
                <a:spcPts val="0"/>
              </a:spcBef>
              <a:spcAft>
                <a:spcPts val="1200"/>
              </a:spcAft>
              <a:buSzPct val="119000"/>
              <a:buFont typeface="Arial" pitchFamily="34" charset="0"/>
              <a:buChar char="•"/>
              <a:tabLst>
                <a:tab pos="1882775" algn="l"/>
              </a:tabLst>
            </a:pPr>
            <a:r>
              <a:rPr lang="en-IE" sz="2500" dirty="0" smtClean="0"/>
              <a:t>Do not over-estimate patients’ </a:t>
            </a:r>
            <a:r>
              <a:rPr lang="en-IE" sz="2500" b="1" dirty="0" smtClean="0"/>
              <a:t>capacity</a:t>
            </a:r>
            <a:r>
              <a:rPr lang="en-IE" sz="2500" dirty="0" smtClean="0"/>
              <a:t> to get involved </a:t>
            </a:r>
          </a:p>
          <a:p>
            <a:pPr marL="344488" lvl="0">
              <a:spcBef>
                <a:spcPts val="0"/>
              </a:spcBef>
              <a:spcAft>
                <a:spcPts val="1200"/>
              </a:spcAft>
              <a:buSzPct val="119000"/>
              <a:buFont typeface="Arial" pitchFamily="34" charset="0"/>
              <a:buChar char="•"/>
            </a:pPr>
            <a:r>
              <a:rPr lang="en-IE" sz="2500" dirty="0" smtClean="0"/>
              <a:t>Patients in vulnerable situation – no shifting of burden of “responsibility” on them</a:t>
            </a:r>
          </a:p>
          <a:p>
            <a:pPr marL="344488" lvl="0">
              <a:spcBef>
                <a:spcPts val="0"/>
              </a:spcBef>
              <a:spcAft>
                <a:spcPts val="1200"/>
              </a:spcAft>
              <a:buSzPct val="119000"/>
              <a:buFont typeface="Arial" pitchFamily="34" charset="0"/>
              <a:buChar char="•"/>
            </a:pPr>
            <a:r>
              <a:rPr lang="en-IE" sz="2500" dirty="0" smtClean="0"/>
              <a:t>Patients </a:t>
            </a:r>
            <a:r>
              <a:rPr lang="en-IE" sz="2500" u="sng" dirty="0" smtClean="0"/>
              <a:t>already</a:t>
            </a:r>
            <a:r>
              <a:rPr lang="en-IE" sz="2500" dirty="0" smtClean="0"/>
              <a:t> observe much – healthcare staff need to </a:t>
            </a:r>
            <a:r>
              <a:rPr lang="en-IE" sz="2500" u="sng" dirty="0" smtClean="0"/>
              <a:t>listen</a:t>
            </a:r>
            <a:r>
              <a:rPr lang="en-IE" sz="2500" dirty="0" smtClean="0"/>
              <a:t> more, take their views seriously</a:t>
            </a:r>
          </a:p>
          <a:p>
            <a:pPr marL="344488" lvl="0">
              <a:spcBef>
                <a:spcPts val="0"/>
              </a:spcBef>
              <a:spcAft>
                <a:spcPts val="1200"/>
              </a:spcAft>
              <a:buSzPct val="119000"/>
              <a:buFont typeface="Arial" pitchFamily="34" charset="0"/>
              <a:buChar char="•"/>
            </a:pPr>
            <a:endParaRPr lang="en-IE" sz="2500" dirty="0" smtClean="0"/>
          </a:p>
          <a:p>
            <a:pPr marL="1588" lvl="0" indent="0">
              <a:spcBef>
                <a:spcPts val="0"/>
              </a:spcBef>
              <a:spcAft>
                <a:spcPts val="1200"/>
              </a:spcAft>
              <a:buSzPct val="119000"/>
            </a:pPr>
            <a:r>
              <a:rPr lang="en-IE" sz="2500" b="1" dirty="0" smtClean="0"/>
              <a:t>Appropriate support </a:t>
            </a:r>
            <a:r>
              <a:rPr lang="en-IE" sz="2500" dirty="0" smtClean="0"/>
              <a:t>and </a:t>
            </a:r>
            <a:r>
              <a:rPr lang="en-IE" sz="2500" b="1" dirty="0" smtClean="0"/>
              <a:t>enabling environment </a:t>
            </a:r>
            <a:r>
              <a:rPr lang="en-IE" sz="2500" dirty="0" smtClean="0"/>
              <a:t>is key</a:t>
            </a:r>
            <a:endParaRPr lang="en-GB" sz="2500" i="1" dirty="0" smtClean="0"/>
          </a:p>
        </p:txBody>
      </p:sp>
    </p:spTree>
    <p:extLst>
      <p:ext uri="{BB962C8B-B14F-4D97-AF65-F5344CB8AC3E}">
        <p14:creationId xmlns:p14="http://schemas.microsoft.com/office/powerpoint/2010/main" val="341237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4294967295"/>
          </p:nvPr>
        </p:nvSpPr>
        <p:spPr>
          <a:xfrm>
            <a:off x="323528" y="1124744"/>
            <a:ext cx="4591372" cy="53309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400" b="1" dirty="0" smtClean="0"/>
              <a:t>2. Collective level: 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/>
              <a:t>Patient organisations – role in informing &amp; educating patients </a:t>
            </a:r>
            <a:r>
              <a:rPr lang="en-GB" sz="2400" i="1" u="sng" dirty="0" smtClean="0"/>
              <a:t>and</a:t>
            </a:r>
            <a:r>
              <a:rPr lang="en-GB" sz="2400" dirty="0" smtClean="0"/>
              <a:t> health professionals 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2400" dirty="0" smtClean="0"/>
              <a:t>Effective advocacy through access to the community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endParaRPr lang="en-GB" sz="2400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sz="half" idx="4294967295"/>
          </p:nvPr>
        </p:nvSpPr>
        <p:spPr>
          <a:xfrm>
            <a:off x="179512" y="142852"/>
            <a:ext cx="7704856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+mj-lt"/>
              </a:rPr>
              <a:t>“Patient safety </a:t>
            </a:r>
            <a:r>
              <a:rPr lang="en-GB" b="1" dirty="0">
                <a:solidFill>
                  <a:srgbClr val="005686"/>
                </a:solidFill>
                <a:latin typeface="+mj-lt"/>
              </a:rPr>
              <a:t>– </a:t>
            </a:r>
            <a:r>
              <a:rPr lang="en-GB" b="1" dirty="0" smtClean="0">
                <a:solidFill>
                  <a:srgbClr val="005686"/>
                </a:solidFill>
                <a:latin typeface="+mj-lt"/>
              </a:rPr>
              <a:t>everyone’s business”</a:t>
            </a:r>
            <a:endParaRPr lang="nl-BE" b="1" dirty="0">
              <a:solidFill>
                <a:srgbClr val="005686"/>
              </a:solidFill>
              <a:latin typeface="+mj-lt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992003"/>
            <a:ext cx="42291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323528" y="3861048"/>
            <a:ext cx="8401080" cy="243771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lvl="0" indent="0"/>
            <a:r>
              <a:rPr lang="en-IE" sz="2400" dirty="0" smtClean="0"/>
              <a:t>Involvement in </a:t>
            </a:r>
            <a:r>
              <a:rPr lang="en-IE" sz="2400" b="1" dirty="0" smtClean="0"/>
              <a:t>co-designing </a:t>
            </a:r>
            <a:r>
              <a:rPr lang="en-GB" sz="2400" b="1" dirty="0"/>
              <a:t>h</a:t>
            </a:r>
            <a:r>
              <a:rPr lang="en-IE" sz="2400" b="1" dirty="0" err="1"/>
              <a:t>ealthcare</a:t>
            </a:r>
            <a:r>
              <a:rPr lang="en-IE" sz="2400" b="1" dirty="0"/>
              <a:t> services </a:t>
            </a:r>
            <a:r>
              <a:rPr lang="en-IE" sz="2400" dirty="0"/>
              <a:t>to make them more </a:t>
            </a:r>
            <a:r>
              <a:rPr lang="en-IE" sz="2400" dirty="0" smtClean="0"/>
              <a:t>patient-centred &amp; meet real-life </a:t>
            </a:r>
            <a:r>
              <a:rPr lang="en-IE" sz="2400" dirty="0"/>
              <a:t>needs and preferences of </a:t>
            </a:r>
            <a:r>
              <a:rPr lang="en-IE" sz="2400" dirty="0" smtClean="0"/>
              <a:t>patients</a:t>
            </a:r>
            <a:endParaRPr lang="en-IE" sz="2400" dirty="0"/>
          </a:p>
          <a:p>
            <a:pPr marL="0" lvl="0" indent="0">
              <a:spcBef>
                <a:spcPts val="0"/>
              </a:spcBef>
            </a:pPr>
            <a:endParaRPr lang="en-GB" sz="1400" dirty="0" smtClean="0"/>
          </a:p>
          <a:p>
            <a:pPr marL="893763" lvl="1" indent="-452438">
              <a:buBlip>
                <a:blip r:embed="rId3"/>
              </a:buBlip>
            </a:pPr>
            <a:r>
              <a:rPr lang="en-GB" dirty="0" smtClean="0"/>
              <a:t>Important to involve patient organisations at policy level</a:t>
            </a:r>
          </a:p>
          <a:p>
            <a:pPr marL="893763" lvl="1" indent="-452438">
              <a:buBlip>
                <a:blip r:embed="rId3"/>
              </a:buBlip>
            </a:pPr>
            <a:r>
              <a:rPr lang="en-GB" dirty="0" smtClean="0"/>
              <a:t>International, EU and Member States  </a:t>
            </a:r>
          </a:p>
          <a:p>
            <a:pPr marL="441325" lvl="1" indent="0">
              <a:buNone/>
            </a:pP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013226" y="3085535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0069A4"/>
                </a:solidFill>
              </a:rPr>
              <a:t>WHO Patients for Patient Safety programme </a:t>
            </a:r>
            <a:endParaRPr lang="en-GB" sz="1400" b="1" dirty="0">
              <a:solidFill>
                <a:srgbClr val="0069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395536" y="142852"/>
            <a:ext cx="7920880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>
                <a:solidFill>
                  <a:srgbClr val="005686"/>
                </a:solidFill>
                <a:latin typeface="+mj-lt"/>
              </a:rPr>
              <a:t>EPF survey </a:t>
            </a:r>
            <a:r>
              <a:rPr lang="en-GB" sz="2800" b="1" dirty="0">
                <a:solidFill>
                  <a:srgbClr val="005686"/>
                </a:solidFill>
                <a:latin typeface="+mj-lt"/>
              </a:rPr>
              <a:t>on Council </a:t>
            </a:r>
            <a:r>
              <a:rPr lang="en-GB" sz="2800" b="1" dirty="0" smtClean="0">
                <a:solidFill>
                  <a:srgbClr val="005686"/>
                </a:solidFill>
                <a:latin typeface="+mj-lt"/>
              </a:rPr>
              <a:t>Recommendation</a:t>
            </a:r>
            <a:endParaRPr lang="nl-BE" sz="2800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4" name="Content Placeholder 1"/>
          <p:cNvSpPr>
            <a:spLocks noGrp="1"/>
          </p:cNvSpPr>
          <p:nvPr>
            <p:ph sz="half" idx="4294967295"/>
          </p:nvPr>
        </p:nvSpPr>
        <p:spPr>
          <a:xfrm>
            <a:off x="179512" y="1124744"/>
            <a:ext cx="8640960" cy="5001419"/>
          </a:xfrm>
          <a:prstGeom prst="rect">
            <a:avLst/>
          </a:prstGeo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endParaRPr lang="en-GB" sz="2400" dirty="0"/>
          </a:p>
          <a:p>
            <a:pPr>
              <a:buSzPct val="114000"/>
              <a:buFont typeface="Arial" pitchFamily="34" charset="0"/>
              <a:buChar char="•"/>
            </a:pPr>
            <a:r>
              <a:rPr lang="en-GB" sz="2400" dirty="0" smtClean="0"/>
              <a:t>Autumn 2012 - 2013 </a:t>
            </a:r>
          </a:p>
          <a:p>
            <a:pPr>
              <a:buSzPct val="114000"/>
              <a:buFont typeface="Arial" pitchFamily="34" charset="0"/>
              <a:buChar char="•"/>
            </a:pPr>
            <a:r>
              <a:rPr lang="en-GB" sz="2400" dirty="0" smtClean="0"/>
              <a:t>Exploring perceptions and knowledge of EPF member organisations </a:t>
            </a:r>
          </a:p>
          <a:p>
            <a:pPr>
              <a:buSzPct val="114000"/>
              <a:buFont typeface="Arial" pitchFamily="34" charset="0"/>
              <a:buChar char="•"/>
            </a:pPr>
            <a:r>
              <a:rPr lang="en-GB" sz="2400" dirty="0" smtClean="0"/>
              <a:t>Focus on awareness of EU recommendations, patient organisations’ involvement at MS level, assessing priorities </a:t>
            </a:r>
          </a:p>
          <a:p>
            <a:pPr>
              <a:buSzPct val="114000"/>
              <a:buFont typeface="Arial" pitchFamily="34" charset="0"/>
              <a:buChar char="•"/>
            </a:pPr>
            <a:r>
              <a:rPr lang="en-GB" sz="2400" dirty="0" err="1" smtClean="0"/>
              <a:t>Ongoing</a:t>
            </a:r>
            <a:r>
              <a:rPr lang="en-GB" sz="2400" dirty="0" smtClean="0"/>
              <a:t> online survey </a:t>
            </a:r>
          </a:p>
          <a:p>
            <a:pPr>
              <a:buSzPct val="114000"/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C00000"/>
                </a:solidFill>
              </a:rPr>
              <a:t>Work in progress: interim results! 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  <a:p>
            <a:pPr>
              <a:buFont typeface="Arial" pitchFamily="34" charset="0"/>
              <a:buChar char="•"/>
            </a:pPr>
            <a:endParaRPr lang="en-GB" sz="2400" dirty="0"/>
          </a:p>
          <a:p>
            <a:pPr lvl="1"/>
            <a:endParaRPr lang="nl-BE" dirty="0">
              <a:latin typeface="+mj-lt"/>
            </a:endParaRPr>
          </a:p>
          <a:p>
            <a:r>
              <a:rPr lang="en-GB" sz="2400" dirty="0">
                <a:latin typeface="+mj-lt"/>
              </a:rPr>
              <a:t>  </a:t>
            </a:r>
            <a:endParaRPr lang="nl-B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51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Rockwell Std" pitchFamily="18" charset="0"/>
              </a:rPr>
              <a:t>Survey status (November 2013) </a:t>
            </a:r>
            <a:endParaRPr lang="en-US" b="1" dirty="0" smtClean="0">
              <a:solidFill>
                <a:srgbClr val="005686"/>
              </a:solidFill>
              <a:latin typeface="Rockwell Std" pitchFamily="18" charset="0"/>
            </a:endParaRPr>
          </a:p>
          <a:p>
            <a:endParaRPr lang="fr-FR" dirty="0"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657022"/>
              </p:ext>
            </p:extLst>
          </p:nvPr>
        </p:nvGraphicFramePr>
        <p:xfrm>
          <a:off x="323528" y="692696"/>
          <a:ext cx="8424936" cy="5802625"/>
        </p:xfrm>
        <a:graphic>
          <a:graphicData uri="http://schemas.openxmlformats.org/drawingml/2006/table">
            <a:tbl>
              <a:tblPr/>
              <a:tblGrid>
                <a:gridCol w="4212468"/>
                <a:gridCol w="4212468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Responses received:</a:t>
                      </a:r>
                      <a:endParaRPr lang="nl-BE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Responses</a:t>
                      </a:r>
                      <a:r>
                        <a:rPr lang="en-GB" sz="2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not received:</a:t>
                      </a:r>
                      <a:endParaRPr lang="nl-BE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b="1" i="0" u="none" strike="noStrike" dirty="0" smtClean="0">
                          <a:effectLst/>
                          <a:latin typeface="+mn-lt"/>
                        </a:rPr>
                        <a:t>Belgium</a:t>
                      </a:r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b="1" i="0" u="none" strike="noStrike" dirty="0" smtClean="0">
                          <a:effectLst/>
                          <a:latin typeface="+mn-lt"/>
                        </a:rPr>
                        <a:t>Austria</a:t>
                      </a:r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 smtClean="0">
                          <a:effectLst/>
                          <a:latin typeface="+mn-lt"/>
                        </a:rPr>
                        <a:t>Bulgaria (2)</a:t>
                      </a:r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Denmark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Czech Republic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Germany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Cyprus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Lithuania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Estonia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Luxembourg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France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Malta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Greece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Portugal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Hungary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Finland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0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b="1" i="0" u="none" strike="noStrike" dirty="0" smtClean="0">
                          <a:effectLst/>
                          <a:latin typeface="+mn-lt"/>
                        </a:rPr>
                        <a:t>Ireland</a:t>
                      </a:r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0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 smtClean="0">
                          <a:effectLst/>
                          <a:latin typeface="+mn-lt"/>
                        </a:rPr>
                        <a:t>Italy</a:t>
                      </a:r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0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Latvia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909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Netherlands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 smtClean="0">
                          <a:effectLst/>
                          <a:latin typeface="+mn-lt"/>
                        </a:rPr>
                        <a:t>Poland (2)</a:t>
                      </a:r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Romania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>
                          <a:effectLst/>
                          <a:latin typeface="+mn-lt"/>
                        </a:rPr>
                        <a:t>Slovenia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Slovakia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 smtClean="0">
                          <a:effectLst/>
                          <a:latin typeface="+mn-lt"/>
                        </a:rPr>
                        <a:t>Spain (2)</a:t>
                      </a:r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Sweden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>
                          <a:effectLst/>
                          <a:latin typeface="+mn-lt"/>
                        </a:rPr>
                        <a:t>United Kingdom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 smtClean="0">
                          <a:effectLst/>
                          <a:latin typeface="+mn-lt"/>
                        </a:rPr>
                        <a:t>International  organisations (2)</a:t>
                      </a:r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067"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b="1" i="0" u="none" strike="noStrike" dirty="0" smtClean="0">
                          <a:effectLst/>
                          <a:latin typeface="+mn-lt"/>
                        </a:rPr>
                        <a:t>European based organisations (2)</a:t>
                      </a:r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BE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05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755576" y="1412776"/>
            <a:ext cx="8143932" cy="5073427"/>
          </a:xfrm>
          <a:prstGeom prst="rect">
            <a:avLst/>
          </a:prstGeom>
        </p:spPr>
        <p:txBody>
          <a:bodyPr/>
          <a:lstStyle/>
          <a:p>
            <a:pPr marL="457200" indent="-457200">
              <a:buSzPct val="90000"/>
              <a:buFont typeface="+mj-lt"/>
              <a:buAutoNum type="arabicPeriod"/>
            </a:pPr>
            <a:r>
              <a:rPr lang="en-GB" sz="2800" dirty="0"/>
              <a:t>What is patient safety?</a:t>
            </a:r>
            <a:endParaRPr lang="en-GB" sz="2800" dirty="0" smtClean="0"/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GB" sz="2800" dirty="0"/>
              <a:t>Overview of the EU legislative framework and opportunities for patients’ involvement 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GB" sz="2800" dirty="0" smtClean="0"/>
              <a:t>The patients’ role in patient safety 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GB" sz="2800" dirty="0" smtClean="0"/>
              <a:t>Part III: EPF member survey on the Council Recommendation on patient safety </a:t>
            </a:r>
          </a:p>
          <a:p>
            <a:pPr marL="457200" indent="-457200">
              <a:buSzPct val="90000"/>
              <a:buFont typeface="+mj-lt"/>
              <a:buAutoNum type="arabicPeriod"/>
            </a:pPr>
            <a:r>
              <a:rPr lang="en-GB" sz="2800" dirty="0" smtClean="0"/>
              <a:t>Conclusions &amp; key messages </a:t>
            </a:r>
            <a:endParaRPr lang="nl-BE" sz="2800" dirty="0"/>
          </a:p>
          <a:p>
            <a:pPr>
              <a:buFont typeface="Arial" pitchFamily="34" charset="0"/>
              <a:buChar char="•"/>
            </a:pPr>
            <a:endParaRPr lang="fr-BE" sz="28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fr-BE" sz="28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fr-BE" sz="2800" dirty="0" smtClean="0">
              <a:latin typeface="+mj-lt"/>
            </a:endParaRPr>
          </a:p>
          <a:p>
            <a:endParaRPr lang="fr-BE" sz="2800" dirty="0" smtClean="0">
              <a:latin typeface="+mj-lt"/>
            </a:endParaRPr>
          </a:p>
          <a:p>
            <a:pPr lvl="2"/>
            <a:endParaRPr lang="fr-FR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fr-BE" b="1" dirty="0" err="1" smtClean="0">
                <a:solidFill>
                  <a:srgbClr val="005686"/>
                </a:solidFill>
                <a:latin typeface="+mj-lt"/>
              </a:rPr>
              <a:t>Overview</a:t>
            </a:r>
            <a:endParaRPr lang="fr-FR" b="1" dirty="0">
              <a:solidFill>
                <a:srgbClr val="00568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07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2132856"/>
            <a:ext cx="8143932" cy="3993307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fr-BE" b="1" dirty="0" err="1" smtClean="0">
                <a:solidFill>
                  <a:srgbClr val="005686"/>
                </a:solidFill>
                <a:latin typeface="+mj-lt"/>
              </a:rPr>
              <a:t>Awareness</a:t>
            </a:r>
            <a:r>
              <a:rPr lang="fr-BE" b="1" dirty="0" smtClean="0">
                <a:solidFill>
                  <a:srgbClr val="005686"/>
                </a:solidFill>
                <a:latin typeface="+mj-lt"/>
              </a:rPr>
              <a:t> of the CR</a:t>
            </a:r>
            <a:endParaRPr lang="fr-FR" dirty="0">
              <a:solidFill>
                <a:srgbClr val="005686"/>
              </a:solidFill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436794"/>
              </p:ext>
            </p:extLst>
          </p:nvPr>
        </p:nvGraphicFramePr>
        <p:xfrm>
          <a:off x="683568" y="1700808"/>
          <a:ext cx="7704855" cy="3384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43477"/>
                <a:gridCol w="1430689"/>
                <a:gridCol w="1430689"/>
              </a:tblGrid>
              <a:tr h="133607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2200" b="1" u="none" strike="noStrike" dirty="0">
                          <a:effectLst/>
                        </a:rPr>
                        <a:t>Did you know about the Council Recommendation before this survey?</a:t>
                      </a:r>
                      <a:endParaRPr lang="en-US" sz="22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682766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u="none" strike="noStrike" dirty="0">
                          <a:effectLst/>
                        </a:rPr>
                        <a:t>Yes</a:t>
                      </a:r>
                      <a:endParaRPr lang="nl-BE" sz="18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b="1" u="none" strike="noStrike" dirty="0" smtClean="0">
                          <a:effectLst/>
                        </a:rPr>
                        <a:t>53,8%</a:t>
                      </a:r>
                      <a:endParaRPr lang="nl-BE" sz="18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b="1" u="none" strike="noStrike" dirty="0" smtClean="0">
                          <a:effectLst/>
                        </a:rPr>
                        <a:t>(14)</a:t>
                      </a:r>
                      <a:endParaRPr lang="nl-BE" sz="18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ctr"/>
                </a:tc>
              </a:tr>
              <a:tr h="682766">
                <a:tc>
                  <a:txBody>
                    <a:bodyPr/>
                    <a:lstStyle/>
                    <a:p>
                      <a:pPr algn="l" fontAlgn="b"/>
                      <a:r>
                        <a:rPr lang="nl-BE" sz="1800" b="1" u="none" strike="noStrike" dirty="0">
                          <a:effectLst/>
                        </a:rPr>
                        <a:t>No</a:t>
                      </a:r>
                      <a:endParaRPr lang="nl-BE" sz="18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b="1" u="none" strike="noStrike" dirty="0" smtClean="0">
                          <a:effectLst/>
                        </a:rPr>
                        <a:t>46,2%</a:t>
                      </a:r>
                      <a:endParaRPr lang="nl-BE" sz="18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800" b="1" u="none" strike="noStrike" dirty="0" smtClean="0">
                          <a:effectLst/>
                        </a:rPr>
                        <a:t>(12)</a:t>
                      </a:r>
                      <a:endParaRPr lang="nl-BE" sz="1800" b="1" i="0" u="none" strike="noStrike" dirty="0"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ctr"/>
                </a:tc>
              </a:tr>
              <a:tr h="682766">
                <a:tc gridSpan="2">
                  <a:txBody>
                    <a:bodyPr/>
                    <a:lstStyle/>
                    <a:p>
                      <a:pPr algn="r" fontAlgn="b"/>
                      <a:r>
                        <a:rPr lang="nl-BE" sz="1600" u="none" strike="noStrike" dirty="0">
                          <a:effectLst/>
                        </a:rPr>
                        <a:t>answered question</a:t>
                      </a:r>
                      <a:endParaRPr lang="nl-BE" sz="1600" b="1" i="1" u="none" strike="noStrike" dirty="0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BE" sz="1600" u="none" strike="noStrike" dirty="0" smtClean="0">
                          <a:effectLst/>
                        </a:rPr>
                        <a:t>26</a:t>
                      </a:r>
                      <a:endParaRPr lang="nl-BE" sz="1600" b="1" i="0" u="none" strike="noStrike" dirty="0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77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+mj-lt"/>
              </a:rPr>
              <a:t>Awareness (2)</a:t>
            </a:r>
            <a:endParaRPr lang="en-US" b="1" dirty="0" smtClean="0">
              <a:solidFill>
                <a:srgbClr val="005686"/>
              </a:solidFill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023848"/>
              </p:ext>
            </p:extLst>
          </p:nvPr>
        </p:nvGraphicFramePr>
        <p:xfrm>
          <a:off x="611559" y="1268759"/>
          <a:ext cx="7992888" cy="4536504"/>
        </p:xfrm>
        <a:graphic>
          <a:graphicData uri="http://schemas.openxmlformats.org/drawingml/2006/table">
            <a:tbl>
              <a:tblPr/>
              <a:tblGrid>
                <a:gridCol w="5024542"/>
                <a:gridCol w="1484173"/>
                <a:gridCol w="1484173"/>
              </a:tblGrid>
              <a:tr h="99767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2200" b="1" i="0" u="none" strike="noStrike" dirty="0">
                          <a:effectLst/>
                          <a:latin typeface="+mn-lt"/>
                        </a:rPr>
                        <a:t>If yes, how did you find out about the Council Recommendation?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50983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from the news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 smtClean="0">
                          <a:effectLst/>
                          <a:latin typeface="+mn-lt"/>
                        </a:rPr>
                        <a:t>6,3%</a:t>
                      </a:r>
                      <a:endParaRPr lang="nl-BE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5098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from the European Patients’ Forum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 smtClean="0">
                          <a:effectLst/>
                          <a:latin typeface="+mn-lt"/>
                        </a:rPr>
                        <a:t>75,0</a:t>
                      </a:r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98967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from an information campaign dedicated to the Council Recommendation developed in my country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5098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+mn-lt"/>
                        </a:rPr>
                        <a:t>information from the organization I represent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 smtClean="0">
                          <a:effectLst/>
                          <a:latin typeface="+mn-lt"/>
                        </a:rPr>
                        <a:t>18,8%</a:t>
                      </a:r>
                      <a:endParaRPr lang="nl-BE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509832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Other (please specify)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 smtClean="0">
                          <a:effectLst/>
                          <a:latin typeface="+mn-lt"/>
                        </a:rPr>
                        <a:t>18,8%</a:t>
                      </a:r>
                      <a:endParaRPr lang="nl-BE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509832">
                <a:tc gridSpan="2">
                  <a:txBody>
                    <a:bodyPr/>
                    <a:lstStyle/>
                    <a:p>
                      <a:pPr algn="r" fontAlgn="b"/>
                      <a:r>
                        <a:rPr lang="nl-BE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answered question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nl-B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323528" y="2780928"/>
            <a:ext cx="88204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42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65FA6"/>
                </a:solidFill>
                <a:latin typeface="Rockwell Std" pitchFamily="18" charset="0"/>
              </a:rPr>
              <a:t>Implementation</a:t>
            </a:r>
            <a:endParaRPr lang="en-US" b="1" dirty="0" smtClean="0">
              <a:solidFill>
                <a:srgbClr val="065FA6"/>
              </a:solidFill>
              <a:latin typeface="Rockwell Std" pitchFamily="18" charset="0"/>
            </a:endParaRPr>
          </a:p>
          <a:p>
            <a:endParaRPr lang="fr-FR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684537"/>
              </p:ext>
            </p:extLst>
          </p:nvPr>
        </p:nvGraphicFramePr>
        <p:xfrm>
          <a:off x="107504" y="1196753"/>
          <a:ext cx="9036495" cy="5023139"/>
        </p:xfrm>
        <a:graphic>
          <a:graphicData uri="http://schemas.openxmlformats.org/drawingml/2006/table">
            <a:tbl>
              <a:tblPr/>
              <a:tblGrid>
                <a:gridCol w="5375156"/>
                <a:gridCol w="830987"/>
                <a:gridCol w="1415176"/>
                <a:gridCol w="1415176"/>
              </a:tblGrid>
              <a:tr h="33947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 dirty="0">
                          <a:effectLst/>
                          <a:latin typeface="+mn-lt"/>
                        </a:rPr>
                        <a:t>Which aspects of the Council Recommendation are in place in your country, as far as you know</a:t>
                      </a:r>
                      <a:r>
                        <a:rPr lang="en-US" sz="1500" b="1" i="0" u="none" strike="noStrike" dirty="0" smtClean="0">
                          <a:effectLst/>
                          <a:latin typeface="+mn-lt"/>
                        </a:rPr>
                        <a:t>? (25 answers)</a:t>
                      </a:r>
                      <a:endParaRPr lang="en-US" sz="15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467368">
                <a:tc>
                  <a:txBody>
                    <a:bodyPr/>
                    <a:lstStyle/>
                    <a:p>
                      <a:pPr algn="l" fontAlgn="ctr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Answer Options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 do not know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273281">
                <a:tc>
                  <a:txBody>
                    <a:bodyPr/>
                    <a:lstStyle/>
                    <a:p>
                      <a:pPr algn="l" fontAlgn="b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national/regional policy/programme on patient safety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34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+mn-lt"/>
                        </a:rPr>
                        <a:t>designation of a national authority or body responsible for patient safety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7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2245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+mn-lt"/>
                        </a:rPr>
                        <a:t>patient safety as a priority issue in health policies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12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2245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+mn-lt"/>
                        </a:rPr>
                        <a:t>development of safer systems, processes and tools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12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2245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+mn-lt"/>
                        </a:rPr>
                        <a:t>regular update of patient safety standards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10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34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+mn-lt"/>
                        </a:rPr>
                        <a:t>involving health professional organisations in patient safety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22458">
                <a:tc>
                  <a:txBody>
                    <a:bodyPr/>
                    <a:lstStyle/>
                    <a:p>
                      <a:pPr algn="l" fontAlgn="b"/>
                      <a:r>
                        <a:rPr lang="nl-BE" sz="1300" b="0" i="0" u="none" strike="noStrike">
                          <a:effectLst/>
                          <a:latin typeface="+mn-lt"/>
                        </a:rPr>
                        <a:t>promotion of safe practices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2245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+mn-lt"/>
                        </a:rPr>
                        <a:t>empowering and informing citizens and patients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34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+mn-lt"/>
                        </a:rPr>
                        <a:t>creation of blame-free reporting and learning systems on harmful events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34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effectLst/>
                          <a:latin typeface="+mn-lt"/>
                        </a:rPr>
                        <a:t>education and training of health care workers on patient safety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11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7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34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+mn-lt"/>
                        </a:rPr>
                        <a:t>working with European Commission and other member states to measure patient safety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434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+mn-lt"/>
                        </a:rPr>
                        <a:t>working with European Commission and other member states sharing knowledge and best practices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16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22245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+mn-lt"/>
                        </a:rPr>
                        <a:t>national research initiatives on patient safety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300" b="0" i="0" u="none" strike="noStrike" dirty="0" smtClean="0">
                          <a:effectLst/>
                          <a:latin typeface="+mn-lt"/>
                        </a:rPr>
                        <a:t>13</a:t>
                      </a:r>
                      <a:endParaRPr lang="nl-BE" sz="13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10208" y="4002236"/>
            <a:ext cx="8856984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97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Rockwell Std" pitchFamily="18" charset="0"/>
              </a:rPr>
              <a:t>Patient organisation involvement</a:t>
            </a:r>
            <a:endParaRPr lang="en-US" b="1" dirty="0" smtClean="0">
              <a:solidFill>
                <a:srgbClr val="005686"/>
              </a:solidFill>
              <a:latin typeface="Rockwell Std" pitchFamily="18" charset="0"/>
            </a:endParaRPr>
          </a:p>
          <a:p>
            <a:endParaRPr lang="fr-FR" dirty="0">
              <a:latin typeface="+mj-lt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986949"/>
              </p:ext>
            </p:extLst>
          </p:nvPr>
        </p:nvGraphicFramePr>
        <p:xfrm>
          <a:off x="0" y="1196752"/>
          <a:ext cx="9036496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413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539552" y="1700808"/>
            <a:ext cx="8143932" cy="4411675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Rockwell Std" pitchFamily="18" charset="0"/>
              </a:rPr>
              <a:t>Information</a:t>
            </a:r>
            <a:endParaRPr lang="en-US" b="1" dirty="0" smtClean="0">
              <a:solidFill>
                <a:srgbClr val="005686"/>
              </a:solidFill>
              <a:latin typeface="Rockwell Std" pitchFamily="18" charset="0"/>
            </a:endParaRPr>
          </a:p>
          <a:p>
            <a:endParaRPr lang="fr-FR" dirty="0">
              <a:latin typeface="+mj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54984196"/>
              </p:ext>
            </p:extLst>
          </p:nvPr>
        </p:nvGraphicFramePr>
        <p:xfrm>
          <a:off x="611560" y="980728"/>
          <a:ext cx="7920880" cy="680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0"/>
              </a:tblGrid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3 main sources of information about patient safety available in your country:</a:t>
                      </a:r>
                      <a:endParaRPr lang="en-US" sz="2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28184" y="2127771"/>
            <a:ext cx="29158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n-lt"/>
              </a:rPr>
              <a:t>Mentioned as a source</a:t>
            </a:r>
          </a:p>
          <a:p>
            <a:r>
              <a:rPr lang="en-GB" dirty="0" smtClean="0">
                <a:latin typeface="+mn-lt"/>
              </a:rPr>
              <a:t>Not mentioned as source</a:t>
            </a:r>
            <a:endParaRPr lang="nl-BE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20472" y="2193831"/>
            <a:ext cx="162018" cy="18466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sp>
        <p:nvSpPr>
          <p:cNvPr id="12" name="TextBox 11"/>
          <p:cNvSpPr txBox="1"/>
          <p:nvPr/>
        </p:nvSpPr>
        <p:spPr>
          <a:xfrm>
            <a:off x="8820472" y="2564904"/>
            <a:ext cx="162018" cy="18466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898723"/>
              </p:ext>
            </p:extLst>
          </p:nvPr>
        </p:nvGraphicFramePr>
        <p:xfrm>
          <a:off x="1691680" y="1700808"/>
          <a:ext cx="439248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233014"/>
              </p:ext>
            </p:extLst>
          </p:nvPr>
        </p:nvGraphicFramePr>
        <p:xfrm>
          <a:off x="4415178" y="40050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562175"/>
              </p:ext>
            </p:extLst>
          </p:nvPr>
        </p:nvGraphicFramePr>
        <p:xfrm>
          <a:off x="179512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2192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Rockwell Std" pitchFamily="18" charset="0"/>
              </a:rPr>
              <a:t>Information </a:t>
            </a:r>
            <a:r>
              <a:rPr lang="en-GB" b="1" cap="all" dirty="0" smtClean="0">
                <a:solidFill>
                  <a:srgbClr val="005686"/>
                </a:solidFill>
                <a:latin typeface="Rockwell Std" pitchFamily="18" charset="0"/>
              </a:rPr>
              <a:t>(2)</a:t>
            </a:r>
            <a:endParaRPr lang="en-US" b="1" dirty="0" smtClean="0">
              <a:solidFill>
                <a:srgbClr val="005686"/>
              </a:solidFill>
              <a:latin typeface="Rockwell Std" pitchFamily="18" charset="0"/>
            </a:endParaRPr>
          </a:p>
          <a:p>
            <a:endParaRPr lang="fr-FR" dirty="0">
              <a:latin typeface="+mj-lt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98576"/>
              </p:ext>
            </p:extLst>
          </p:nvPr>
        </p:nvGraphicFramePr>
        <p:xfrm>
          <a:off x="0" y="1124744"/>
          <a:ext cx="91440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552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Rockwell Std" pitchFamily="18" charset="0"/>
              </a:rPr>
              <a:t>Priorities</a:t>
            </a:r>
            <a:endParaRPr lang="en-US" b="1" dirty="0" smtClean="0">
              <a:solidFill>
                <a:srgbClr val="005686"/>
              </a:solidFill>
              <a:latin typeface="Rockwell Std" pitchFamily="18" charset="0"/>
            </a:endParaRPr>
          </a:p>
          <a:p>
            <a:endParaRPr lang="fr-FR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065158"/>
              </p:ext>
            </p:extLst>
          </p:nvPr>
        </p:nvGraphicFramePr>
        <p:xfrm>
          <a:off x="395537" y="1124741"/>
          <a:ext cx="8568950" cy="3985704"/>
        </p:xfrm>
        <a:graphic>
          <a:graphicData uri="http://schemas.openxmlformats.org/drawingml/2006/table">
            <a:tbl>
              <a:tblPr/>
              <a:tblGrid>
                <a:gridCol w="3927942"/>
                <a:gridCol w="1160252"/>
                <a:gridCol w="1160252"/>
                <a:gridCol w="1160252"/>
                <a:gridCol w="1160252"/>
              </a:tblGrid>
              <a:tr h="1448763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2200" b="1" i="0" u="none" strike="noStrike" dirty="0">
                          <a:effectLst/>
                          <a:latin typeface="+mn-lt"/>
                        </a:rPr>
                        <a:t>In your opinion which 3 actions </a:t>
                      </a:r>
                      <a:r>
                        <a:rPr lang="en-US" sz="2200" b="1" i="0" u="none" strike="noStrike" dirty="0" smtClean="0">
                          <a:effectLst/>
                          <a:latin typeface="+mn-lt"/>
                        </a:rPr>
                        <a:t>out of 13 from </a:t>
                      </a:r>
                      <a:r>
                        <a:rPr lang="en-US" sz="2200" b="1" i="0" u="none" strike="noStrike" dirty="0">
                          <a:effectLst/>
                          <a:latin typeface="+mn-lt"/>
                        </a:rPr>
                        <a:t>the Council Recommendation are the most important?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845647">
                <a:tc>
                  <a:txBody>
                    <a:bodyPr/>
                    <a:lstStyle/>
                    <a:p>
                      <a:pPr algn="l" fontAlgn="b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national/regional policy/programme on patient safety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 smtClean="0">
                          <a:effectLst/>
                          <a:latin typeface="+mn-lt"/>
                        </a:rPr>
                        <a:t>12</a:t>
                      </a:r>
                      <a:endParaRPr lang="nl-BE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 smtClean="0">
                          <a:effectLst/>
                          <a:latin typeface="+mn-lt"/>
                        </a:rPr>
                        <a:t>70.58%</a:t>
                      </a:r>
                      <a:endParaRPr lang="nl-BE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8456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patient safety as a priority issue in health policies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 smtClean="0">
                          <a:effectLst/>
                          <a:latin typeface="+mn-lt"/>
                        </a:rPr>
                        <a:t>55.55%</a:t>
                      </a:r>
                      <a:endParaRPr lang="nl-BE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  <a:tr h="8456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empowering and informing citizens and patients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 smtClean="0">
                          <a:effectLst/>
                          <a:latin typeface="+mn-lt"/>
                        </a:rPr>
                        <a:t>12</a:t>
                      </a:r>
                      <a:endParaRPr lang="nl-BE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2000" b="0" i="0" u="none" strike="noStrike" dirty="0" smtClean="0">
                          <a:effectLst/>
                          <a:latin typeface="+mn-lt"/>
                        </a:rPr>
                        <a:t>63.15%</a:t>
                      </a:r>
                      <a:endParaRPr lang="nl-BE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2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67544" y="1196752"/>
            <a:ext cx="8496944" cy="5184576"/>
          </a:xfrm>
          <a:prstGeom prst="rect">
            <a:avLst/>
          </a:prstGeom>
        </p:spPr>
        <p:txBody>
          <a:bodyPr/>
          <a:lstStyle/>
          <a:p>
            <a:pPr marL="0" lvl="2" indent="0" algn="ctr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“Information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guidance, 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empowerment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health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literacy”</a:t>
            </a:r>
          </a:p>
          <a:p>
            <a:pPr marL="0" lvl="2" indent="0">
              <a:buNone/>
            </a:pP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0" lvl="2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“Knowledge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about 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patients 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rights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and conviction about their 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enforceability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”</a:t>
            </a:r>
          </a:p>
          <a:p>
            <a:pPr marL="0" lvl="2" indent="0">
              <a:buNone/>
            </a:pP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0" lvl="2" indent="0" algn="ctr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“Better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communication about p. safety to patients via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all 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media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 forms”</a:t>
            </a:r>
          </a:p>
          <a:p>
            <a:pPr marL="0" lvl="2" indent="0">
              <a:buNone/>
            </a:pP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0" lvl="2" indent="0" algn="r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“More information in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the hospitals, in primary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care”</a:t>
            </a:r>
          </a:p>
          <a:p>
            <a:pPr marL="0" lvl="2" indent="0">
              <a:buNone/>
            </a:pP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0" lvl="2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“Information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on patient safety and the possibility to 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report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on side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effects”</a:t>
            </a:r>
          </a:p>
          <a:p>
            <a:pPr marL="0" lvl="2" indent="0">
              <a:buNone/>
            </a:pP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0" lvl="2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“Understandable 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information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and control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body/mechanisms”</a:t>
            </a:r>
          </a:p>
          <a:p>
            <a:pPr marL="0" lvl="2" indent="0" algn="r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“Education, seminars”</a:t>
            </a:r>
            <a:endParaRPr lang="en-US" sz="2000" dirty="0">
              <a:latin typeface="+mn-lt"/>
            </a:endParaRP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“A </a:t>
            </a:r>
            <a:r>
              <a:rPr lang="en-US" sz="2000" b="1" dirty="0">
                <a:solidFill>
                  <a:srgbClr val="C00000"/>
                </a:solidFill>
                <a:latin typeface="+mn-lt"/>
              </a:rPr>
              <a:t>genuine partnership with patient input made from the </a:t>
            </a:r>
            <a:r>
              <a:rPr lang="en-US" sz="2000" b="1" dirty="0" smtClean="0">
                <a:solidFill>
                  <a:srgbClr val="C00000"/>
                </a:solidFill>
                <a:latin typeface="+mn-lt"/>
              </a:rPr>
              <a:t>start”</a:t>
            </a:r>
          </a:p>
          <a:p>
            <a:pPr marL="914400" lvl="2" indent="0">
              <a:buNone/>
            </a:pPr>
            <a:endParaRPr lang="fr-FR" sz="2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Rockwell Std" pitchFamily="18" charset="0"/>
              </a:rPr>
              <a:t>Key competences for patients</a:t>
            </a:r>
            <a:endParaRPr lang="en-US" b="1" dirty="0" smtClean="0">
              <a:solidFill>
                <a:srgbClr val="005686"/>
              </a:solidFill>
              <a:latin typeface="Rockwell Std" pitchFamily="18" charset="0"/>
            </a:endParaRPr>
          </a:p>
          <a:p>
            <a:endParaRPr lang="fr-F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724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Rockwell Std" pitchFamily="18" charset="0"/>
              </a:rPr>
              <a:t>Key competences for patients</a:t>
            </a:r>
            <a:endParaRPr lang="en-US" b="1" dirty="0" smtClean="0">
              <a:solidFill>
                <a:srgbClr val="005686"/>
              </a:solidFill>
              <a:latin typeface="Rockwell Std" pitchFamily="18" charset="0"/>
            </a:endParaRPr>
          </a:p>
          <a:p>
            <a:endParaRPr lang="fr-FR" dirty="0">
              <a:latin typeface="+mj-lt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822117"/>
              </p:ext>
            </p:extLst>
          </p:nvPr>
        </p:nvGraphicFramePr>
        <p:xfrm>
          <a:off x="4737922" y="1700808"/>
          <a:ext cx="4419465" cy="3814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6359046"/>
              </p:ext>
            </p:extLst>
          </p:nvPr>
        </p:nvGraphicFramePr>
        <p:xfrm>
          <a:off x="0" y="1700808"/>
          <a:ext cx="449999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083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714488"/>
            <a:ext cx="8143932" cy="4411675"/>
          </a:xfrm>
          <a:prstGeom prst="rect">
            <a:avLst/>
          </a:prstGeom>
        </p:spPr>
        <p:txBody>
          <a:bodyPr/>
          <a:lstStyle/>
          <a:p>
            <a:endParaRPr lang="fr-BE" sz="24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fr-FR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en-GB" b="1" dirty="0" smtClean="0">
                <a:solidFill>
                  <a:srgbClr val="005686"/>
                </a:solidFill>
                <a:latin typeface="Rockwell Std" pitchFamily="18" charset="0"/>
              </a:rPr>
              <a:t>Requests from EPF members</a:t>
            </a:r>
            <a:endParaRPr lang="en-US" b="1" dirty="0" smtClean="0">
              <a:solidFill>
                <a:srgbClr val="005686"/>
              </a:solidFill>
              <a:latin typeface="Rockwell Std" pitchFamily="18" charset="0"/>
            </a:endParaRPr>
          </a:p>
          <a:p>
            <a:endParaRPr lang="fr-FR" dirty="0">
              <a:latin typeface="+mj-lt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235963"/>
              </p:ext>
            </p:extLst>
          </p:nvPr>
        </p:nvGraphicFramePr>
        <p:xfrm>
          <a:off x="0" y="1124744"/>
          <a:ext cx="9144000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1187624" y="3861048"/>
            <a:ext cx="936104" cy="27363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63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300" b="1" dirty="0" smtClean="0">
                <a:solidFill>
                  <a:srgbClr val="005686"/>
                </a:solidFill>
                <a:latin typeface="+mj-lt"/>
              </a:rPr>
              <a:t>What is Patient Safety?</a:t>
            </a:r>
            <a:endParaRPr lang="en-US" sz="3300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628799"/>
            <a:ext cx="8607900" cy="4320481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IE" sz="2400" dirty="0" smtClean="0">
                <a:latin typeface="Calibri" panose="020F0502020204030204" pitchFamily="34" charset="0"/>
              </a:rPr>
              <a:t>“The </a:t>
            </a:r>
            <a:r>
              <a:rPr lang="en-IE" sz="2400" dirty="0">
                <a:latin typeface="Calibri" panose="020F0502020204030204" pitchFamily="34" charset="0"/>
              </a:rPr>
              <a:t>absence of preventable harm to a patient during the process of health care. </a:t>
            </a:r>
            <a:r>
              <a:rPr lang="en-IE" sz="1800" dirty="0" smtClean="0">
                <a:latin typeface="Calibri" panose="020F0502020204030204" pitchFamily="34" charset="0"/>
              </a:rPr>
              <a:t>(WHO) </a:t>
            </a:r>
          </a:p>
          <a:p>
            <a:pPr>
              <a:spcAft>
                <a:spcPts val="1200"/>
              </a:spcAft>
            </a:pPr>
            <a:r>
              <a:rPr lang="en-IE" sz="2400" dirty="0" smtClean="0">
                <a:latin typeface="Calibri" panose="020F0502020204030204" pitchFamily="34" charset="0"/>
              </a:rPr>
              <a:t>In </a:t>
            </a:r>
            <a:r>
              <a:rPr lang="en-IE" sz="2400" dirty="0">
                <a:latin typeface="Calibri" panose="020F0502020204030204" pitchFamily="34" charset="0"/>
              </a:rPr>
              <a:t>simple terms: “When things go right, nothing bad happens.” </a:t>
            </a:r>
            <a:r>
              <a:rPr lang="en-IE" sz="1800" dirty="0" smtClean="0">
                <a:latin typeface="Calibri" panose="020F0502020204030204" pitchFamily="34" charset="0"/>
              </a:rPr>
              <a:t>(NHS </a:t>
            </a:r>
            <a:r>
              <a:rPr lang="en-IE" sz="1800" dirty="0">
                <a:latin typeface="Calibri" panose="020F0502020204030204" pitchFamily="34" charset="0"/>
              </a:rPr>
              <a:t>Scotland)</a:t>
            </a:r>
          </a:p>
          <a:p>
            <a:pPr>
              <a:spcAft>
                <a:spcPts val="600"/>
              </a:spcAft>
            </a:pPr>
            <a:r>
              <a:rPr lang="en-IE" sz="2400" dirty="0" smtClean="0">
                <a:latin typeface="Calibri" panose="020F0502020204030204" pitchFamily="34" charset="0"/>
              </a:rPr>
              <a:t>(process or discipline </a:t>
            </a:r>
            <a:r>
              <a:rPr lang="en-GB" sz="2400" dirty="0" smtClean="0"/>
              <a:t>o</a:t>
            </a:r>
            <a:r>
              <a:rPr lang="en-IE" sz="2400" dirty="0">
                <a:latin typeface="Calibri" panose="020F0502020204030204" pitchFamily="34" charset="0"/>
              </a:rPr>
              <a:t>f patient safety): </a:t>
            </a:r>
            <a:r>
              <a:rPr lang="en-IE" sz="2400" dirty="0" smtClean="0">
                <a:latin typeface="Calibri" panose="020F0502020204030204" pitchFamily="34" charset="0"/>
              </a:rPr>
              <a:t>“the </a:t>
            </a:r>
            <a:r>
              <a:rPr lang="en-IE" sz="2400" dirty="0">
                <a:latin typeface="Calibri" panose="020F0502020204030204" pitchFamily="34" charset="0"/>
              </a:rPr>
              <a:t>coordinated efforts to prevent harm, caused by the process of health care itself, from occurring to </a:t>
            </a:r>
            <a:r>
              <a:rPr lang="en-IE" sz="2400" dirty="0" smtClean="0">
                <a:latin typeface="Calibri" panose="020F0502020204030204" pitchFamily="34" charset="0"/>
              </a:rPr>
              <a:t>patients” </a:t>
            </a:r>
            <a:r>
              <a:rPr lang="en-IE" sz="1600" dirty="0" smtClean="0">
                <a:latin typeface="Calibri" panose="020F0502020204030204" pitchFamily="34" charset="0"/>
              </a:rPr>
              <a:t>(WHO) </a:t>
            </a:r>
          </a:p>
          <a:p>
            <a:r>
              <a:rPr lang="en-IE" sz="2400" dirty="0">
                <a:latin typeface="Calibri" panose="020F0502020204030204" pitchFamily="34" charset="0"/>
              </a:rPr>
              <a:t>“Patient safety incident”: any healthcare-related event that was unintended, unexpected and undesired </a:t>
            </a:r>
            <a:r>
              <a:rPr lang="en-IE" sz="2400" dirty="0" smtClean="0">
                <a:latin typeface="Calibri" panose="020F0502020204030204" pitchFamily="34" charset="0"/>
              </a:rPr>
              <a:t>and which </a:t>
            </a:r>
            <a:r>
              <a:rPr lang="en-IE" sz="2400" dirty="0">
                <a:latin typeface="Calibri" panose="020F0502020204030204" pitchFamily="34" charset="0"/>
              </a:rPr>
              <a:t>could have or did cause harm to patients.  </a:t>
            </a:r>
            <a:r>
              <a:rPr lang="en-IE" sz="2400" dirty="0" smtClean="0">
                <a:latin typeface="Calibri" panose="020F0502020204030204" pitchFamily="34" charset="0"/>
              </a:rPr>
              <a:t>(Incl. adverse events, near misses)</a:t>
            </a:r>
          </a:p>
          <a:p>
            <a:endParaRPr lang="en-IE" sz="2400" dirty="0" smtClean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32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980728"/>
            <a:ext cx="8391876" cy="5145435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BE" sz="2400" dirty="0" smtClean="0"/>
              <a:t>46% of </a:t>
            </a:r>
            <a:r>
              <a:rPr lang="fr-BE" sz="2400" dirty="0" err="1" smtClean="0"/>
              <a:t>respondents</a:t>
            </a:r>
            <a:r>
              <a:rPr lang="fr-BE" sz="2400" dirty="0" smtClean="0"/>
              <a:t> are </a:t>
            </a:r>
            <a:r>
              <a:rPr lang="fr-BE" sz="2400" dirty="0" err="1" smtClean="0"/>
              <a:t>unaware</a:t>
            </a:r>
            <a:r>
              <a:rPr lang="fr-BE" sz="2400" dirty="0" smtClean="0"/>
              <a:t> of the CR…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BE" sz="2400" dirty="0" smtClean="0"/>
              <a:t>… but </a:t>
            </a:r>
            <a:r>
              <a:rPr lang="fr-BE" sz="2400" dirty="0" err="1" smtClean="0"/>
              <a:t>many</a:t>
            </a:r>
            <a:r>
              <a:rPr lang="fr-BE" sz="2400" dirty="0" smtClean="0"/>
              <a:t> </a:t>
            </a:r>
            <a:r>
              <a:rPr lang="fr-BE" sz="2400" dirty="0" err="1" smtClean="0"/>
              <a:t>respondents</a:t>
            </a:r>
            <a:r>
              <a:rPr lang="fr-BE" sz="2400" dirty="0" smtClean="0"/>
              <a:t> </a:t>
            </a:r>
            <a:r>
              <a:rPr lang="fr-BE" sz="2400" dirty="0" err="1" smtClean="0"/>
              <a:t>had</a:t>
            </a:r>
            <a:r>
              <a:rPr lang="fr-BE" sz="2400" dirty="0" smtClean="0"/>
              <a:t> </a:t>
            </a:r>
            <a:r>
              <a:rPr lang="fr-BE" sz="2400" dirty="0" err="1" smtClean="0"/>
              <a:t>some</a:t>
            </a:r>
            <a:r>
              <a:rPr lang="fr-BE" sz="2400" dirty="0" smtClean="0"/>
              <a:t> </a:t>
            </a:r>
            <a:r>
              <a:rPr lang="fr-BE" sz="2400" dirty="0" err="1" smtClean="0"/>
              <a:t>role</a:t>
            </a:r>
            <a:r>
              <a:rPr lang="fr-BE" sz="2400" dirty="0" smtClean="0"/>
              <a:t> in </a:t>
            </a:r>
            <a:r>
              <a:rPr lang="fr-BE" sz="2400" dirty="0" err="1" smtClean="0"/>
              <a:t>developing</a:t>
            </a:r>
            <a:r>
              <a:rPr lang="fr-BE" sz="2400" dirty="0" smtClean="0"/>
              <a:t> patient </a:t>
            </a:r>
            <a:r>
              <a:rPr lang="fr-BE" sz="2400" dirty="0" err="1" smtClean="0"/>
              <a:t>safety</a:t>
            </a:r>
            <a:r>
              <a:rPr lang="fr-BE" sz="2400" dirty="0" smtClean="0"/>
              <a:t> information or </a:t>
            </a:r>
            <a:r>
              <a:rPr lang="fr-BE" sz="2400" dirty="0" err="1" smtClean="0"/>
              <a:t>participating</a:t>
            </a:r>
            <a:r>
              <a:rPr lang="fr-BE" sz="2400" dirty="0" smtClean="0"/>
              <a:t> in consultations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BE" sz="2400" b="1" dirty="0" smtClean="0"/>
              <a:t>Patient </a:t>
            </a:r>
            <a:r>
              <a:rPr lang="fr-BE" sz="2400" b="1" dirty="0" err="1" smtClean="0"/>
              <a:t>involvement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poorly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implemented</a:t>
            </a:r>
            <a:endParaRPr lang="fr-BE" sz="2400" b="1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BE" sz="2400" dirty="0" smtClean="0"/>
              <a:t>EPF by </a:t>
            </a:r>
            <a:r>
              <a:rPr lang="fr-BE" sz="2400" dirty="0"/>
              <a:t>far the </a:t>
            </a:r>
            <a:r>
              <a:rPr lang="fr-BE" sz="2400" dirty="0" err="1"/>
              <a:t>most</a:t>
            </a:r>
            <a:r>
              <a:rPr lang="fr-BE" sz="2400" dirty="0"/>
              <a:t> </a:t>
            </a:r>
            <a:r>
              <a:rPr lang="fr-BE" sz="2400" dirty="0" err="1"/>
              <a:t>common</a:t>
            </a:r>
            <a:r>
              <a:rPr lang="fr-BE" sz="2400" dirty="0"/>
              <a:t> source of information </a:t>
            </a:r>
            <a:r>
              <a:rPr lang="fr-BE" sz="2400" dirty="0" smtClean="0"/>
              <a:t>(</a:t>
            </a:r>
            <a:r>
              <a:rPr lang="fr-BE" sz="2400" dirty="0" smtClean="0"/>
              <a:t>75</a:t>
            </a:r>
            <a:r>
              <a:rPr lang="fr-BE" sz="2400" dirty="0" smtClean="0"/>
              <a:t>%) </a:t>
            </a:r>
            <a:r>
              <a:rPr lang="fr-BE" sz="2400" dirty="0" err="1" smtClean="0"/>
              <a:t>followed</a:t>
            </a:r>
            <a:r>
              <a:rPr lang="fr-BE" sz="2400" dirty="0" smtClean="0"/>
              <a:t> by patient organisation </a:t>
            </a:r>
            <a:r>
              <a:rPr lang="fr-BE" sz="2400" dirty="0" err="1" smtClean="0"/>
              <a:t>at</a:t>
            </a:r>
            <a:r>
              <a:rPr lang="fr-BE" sz="2400" dirty="0" smtClean="0"/>
              <a:t> national </a:t>
            </a:r>
            <a:r>
              <a:rPr lang="fr-BE" sz="2400" dirty="0" err="1" smtClean="0"/>
              <a:t>level</a:t>
            </a:r>
            <a:r>
              <a:rPr lang="fr-BE" sz="2400" dirty="0" smtClean="0"/>
              <a:t> (</a:t>
            </a:r>
            <a:r>
              <a:rPr lang="fr-BE" sz="2400" dirty="0" smtClean="0"/>
              <a:t>18.8%)</a:t>
            </a:r>
            <a:endParaRPr lang="fr-BE" sz="2400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BE" sz="2400" dirty="0" smtClean="0"/>
              <a:t>Patient organisation</a:t>
            </a:r>
            <a:r>
              <a:rPr lang="en-GB" sz="2400" dirty="0" smtClean="0"/>
              <a:t>s</a:t>
            </a:r>
            <a:r>
              <a:rPr lang="fr-BE" sz="2400" dirty="0" smtClean="0"/>
              <a:t> = important </a:t>
            </a:r>
            <a:r>
              <a:rPr lang="fr-BE" sz="2400" dirty="0"/>
              <a:t>source of </a:t>
            </a:r>
            <a:r>
              <a:rPr lang="fr-BE" sz="2400" dirty="0" err="1"/>
              <a:t>capacity</a:t>
            </a:r>
            <a:r>
              <a:rPr lang="fr-BE" sz="2400" dirty="0"/>
              <a:t>-building for patients </a:t>
            </a:r>
            <a:endParaRPr lang="fr-BE" sz="2400" dirty="0" smtClean="0"/>
          </a:p>
          <a:p>
            <a:pPr>
              <a:buFont typeface="Arial" pitchFamily="34" charset="0"/>
              <a:buChar char="•"/>
            </a:pPr>
            <a:r>
              <a:rPr lang="fr-BE" sz="2400" b="1" dirty="0" smtClean="0"/>
              <a:t>56% </a:t>
            </a:r>
            <a:r>
              <a:rPr lang="fr-BE" sz="2400" b="1" dirty="0" err="1" smtClean="0"/>
              <a:t>recommend</a:t>
            </a:r>
            <a:r>
              <a:rPr lang="fr-BE" sz="2400" b="1" dirty="0" smtClean="0"/>
              <a:t> </a:t>
            </a:r>
            <a:r>
              <a:rPr lang="fr-BE" sz="2400" b="1" dirty="0" err="1"/>
              <a:t>involving</a:t>
            </a:r>
            <a:r>
              <a:rPr lang="fr-BE" sz="2400" b="1" dirty="0"/>
              <a:t> patients and </a:t>
            </a:r>
            <a:r>
              <a:rPr lang="fr-BE" sz="2400" b="1" dirty="0" err="1"/>
              <a:t>citizens</a:t>
            </a:r>
            <a:r>
              <a:rPr lang="fr-BE" sz="2400" b="1" dirty="0"/>
              <a:t> more </a:t>
            </a:r>
            <a:r>
              <a:rPr lang="fr-BE" sz="2400" dirty="0"/>
              <a:t>in </a:t>
            </a:r>
            <a:r>
              <a:rPr lang="fr-BE" sz="2400" dirty="0" err="1"/>
              <a:t>promoting</a:t>
            </a:r>
            <a:r>
              <a:rPr lang="fr-BE" sz="2400" dirty="0"/>
              <a:t> patient </a:t>
            </a:r>
            <a:r>
              <a:rPr lang="fr-BE" sz="2400" dirty="0" err="1" smtClean="0"/>
              <a:t>safety</a:t>
            </a:r>
            <a:r>
              <a:rPr lang="fr-BE" sz="2400" dirty="0" smtClean="0"/>
              <a:t> in </a:t>
            </a:r>
            <a:r>
              <a:rPr lang="fr-BE" sz="2400" dirty="0" err="1" smtClean="0"/>
              <a:t>their</a:t>
            </a:r>
            <a:r>
              <a:rPr lang="fr-BE" sz="2400" dirty="0" smtClean="0"/>
              <a:t> country </a:t>
            </a:r>
            <a:r>
              <a:rPr lang="fr-BE" sz="3000" dirty="0"/>
              <a:t/>
            </a:r>
            <a:br>
              <a:rPr lang="fr-BE" sz="3000" dirty="0"/>
            </a:br>
            <a:endParaRPr lang="fr-BE" sz="2200" dirty="0"/>
          </a:p>
          <a:p>
            <a:pPr>
              <a:buFont typeface="Arial" pitchFamily="34" charset="0"/>
              <a:buChar char="•"/>
            </a:pPr>
            <a:endParaRPr lang="fr-BE" sz="2400" dirty="0" smtClean="0">
              <a:latin typeface="+mj-lt"/>
            </a:endParaRPr>
          </a:p>
          <a:p>
            <a:endParaRPr lang="fr-BE" sz="2400" dirty="0" smtClean="0">
              <a:latin typeface="+mj-lt"/>
            </a:endParaRPr>
          </a:p>
          <a:p>
            <a:pPr lvl="2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fr-BE" b="1" dirty="0" smtClean="0">
                <a:solidFill>
                  <a:srgbClr val="005686"/>
                </a:solidFill>
                <a:latin typeface="+mj-lt"/>
              </a:rPr>
              <a:t>EPF </a:t>
            </a:r>
            <a:r>
              <a:rPr lang="fr-BE" b="1" dirty="0" err="1" smtClean="0">
                <a:solidFill>
                  <a:srgbClr val="005686"/>
                </a:solidFill>
                <a:latin typeface="+mj-lt"/>
              </a:rPr>
              <a:t>survey</a:t>
            </a:r>
            <a:r>
              <a:rPr lang="fr-BE" b="1" dirty="0" smtClean="0">
                <a:solidFill>
                  <a:srgbClr val="005686"/>
                </a:solidFill>
                <a:latin typeface="+mj-lt"/>
              </a:rPr>
              <a:t> shows:</a:t>
            </a:r>
            <a:endParaRPr lang="fr-FR" b="1" dirty="0">
              <a:solidFill>
                <a:srgbClr val="005686"/>
              </a:solidFill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438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179512" y="1268760"/>
            <a:ext cx="8568952" cy="485740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IE" sz="2200" dirty="0" smtClean="0"/>
              <a:t>New </a:t>
            </a:r>
            <a:r>
              <a:rPr lang="en-IE" sz="2200" dirty="0"/>
              <a:t>EU </a:t>
            </a:r>
            <a:r>
              <a:rPr lang="en-IE" sz="2200" dirty="0" smtClean="0"/>
              <a:t>legislation and initiatives  </a:t>
            </a:r>
            <a:r>
              <a:rPr lang="en-IE" sz="2200" dirty="0"/>
              <a:t>= a need and an opportunity to increase patients’ engagement with PS and patients’ collective involvement at policy level </a:t>
            </a:r>
            <a:endParaRPr lang="en-IE" sz="2200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IE" sz="2200" dirty="0" smtClean="0"/>
              <a:t>Foster PI and </a:t>
            </a:r>
            <a:r>
              <a:rPr lang="en-IE" sz="2200" dirty="0"/>
              <a:t>patient-health professional collaboration </a:t>
            </a:r>
            <a:r>
              <a:rPr lang="en-IE" sz="2200" dirty="0" smtClean="0">
                <a:sym typeface="Wingdings" pitchFamily="2" charset="2"/>
              </a:rPr>
              <a:t> </a:t>
            </a:r>
            <a:r>
              <a:rPr lang="en-IE" sz="2200" dirty="0" smtClean="0"/>
              <a:t>cultural </a:t>
            </a:r>
            <a:r>
              <a:rPr lang="en-IE" sz="2200" dirty="0"/>
              <a:t>shift towards more patient-centred health systems, public trust </a:t>
            </a:r>
            <a:endParaRPr lang="en-IE" sz="2200" dirty="0" smtClean="0"/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IE" sz="2200" dirty="0" smtClean="0"/>
              <a:t>More </a:t>
            </a:r>
            <a:r>
              <a:rPr lang="en-IE" sz="2200" dirty="0"/>
              <a:t>research needed to define best practices in patient involvement in </a:t>
            </a:r>
            <a:r>
              <a:rPr lang="en-IE" sz="2200" dirty="0" smtClean="0"/>
              <a:t>PS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IE" sz="2200" dirty="0" smtClean="0"/>
              <a:t>Need to activate EPF membership &amp; create awareness of this priority area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IE" sz="2200" dirty="0" smtClean="0"/>
              <a:t>Need to formulate a strategy for EPF – objectives &amp; priority actions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IE" sz="2200" dirty="0" smtClean="0"/>
              <a:t>Integrated approach: policy, projects, membership &amp; communications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IE" sz="2200" dirty="0" smtClean="0"/>
          </a:p>
          <a:p>
            <a:pPr marL="0" lvl="2" indent="0">
              <a:spcBef>
                <a:spcPts val="0"/>
              </a:spcBef>
              <a:spcAft>
                <a:spcPts val="1200"/>
              </a:spcAft>
              <a:buClr>
                <a:srgbClr val="065FA6"/>
              </a:buClr>
              <a:buNone/>
            </a:pPr>
            <a:endParaRPr lang="en-IE" sz="2200" dirty="0">
              <a:solidFill>
                <a:schemeClr val="tx1"/>
              </a:solidFill>
              <a:sym typeface="Wingdings" pitchFamily="2" charset="2"/>
            </a:endParaRPr>
          </a:p>
          <a:p>
            <a:pPr lvl="2">
              <a:spcAft>
                <a:spcPts val="1200"/>
              </a:spcAft>
            </a:pP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r>
              <a:rPr lang="fr-BE" b="1" dirty="0" smtClean="0">
                <a:solidFill>
                  <a:srgbClr val="005686"/>
                </a:solidFill>
                <a:latin typeface="+mj-lt"/>
              </a:rPr>
              <a:t>Conclusions &amp; key messages  </a:t>
            </a:r>
            <a:endParaRPr lang="fr-F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273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4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539552" y="142852"/>
            <a:ext cx="7344816" cy="571504"/>
          </a:xfrm>
          <a:prstGeom prst="rect">
            <a:avLst/>
          </a:prstGeom>
        </p:spPr>
        <p:txBody>
          <a:bodyPr/>
          <a:lstStyle/>
          <a:p>
            <a:r>
              <a:rPr lang="nl-BE" b="1" dirty="0" smtClean="0">
                <a:solidFill>
                  <a:srgbClr val="005686"/>
                </a:solidFill>
                <a:latin typeface="+mj-lt"/>
              </a:rPr>
              <a:t>Patient/public empowerment</a:t>
            </a:r>
            <a:endParaRPr lang="fr-FR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348896" y="1196752"/>
            <a:ext cx="8519728" cy="5400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/>
            <a:r>
              <a:rPr lang="en-US" sz="2300" dirty="0"/>
              <a:t>A multi-dimensional process that helps people </a:t>
            </a:r>
            <a:r>
              <a:rPr lang="en-US" sz="2300" b="1" dirty="0"/>
              <a:t>gain control </a:t>
            </a:r>
            <a:r>
              <a:rPr lang="en-US" sz="2300" dirty="0"/>
              <a:t>over their own lives and increases the capacity of people to act on issues that </a:t>
            </a:r>
            <a:r>
              <a:rPr lang="en-US" sz="2300" b="1" dirty="0"/>
              <a:t>they themselves define as important</a:t>
            </a:r>
            <a:r>
              <a:rPr lang="en-US" sz="2300" dirty="0"/>
              <a:t>. </a:t>
            </a:r>
            <a:endParaRPr lang="en-US" sz="2300" dirty="0" smtClean="0"/>
          </a:p>
          <a:p>
            <a:pPr marL="0" indent="0" algn="r"/>
            <a:r>
              <a:rPr lang="en-US" sz="1400" i="1" dirty="0" smtClean="0">
                <a:solidFill>
                  <a:srgbClr val="0069A4"/>
                </a:solidFill>
              </a:rPr>
              <a:t>(</a:t>
            </a:r>
            <a:r>
              <a:rPr lang="en-US" sz="1400" i="1" dirty="0">
                <a:solidFill>
                  <a:srgbClr val="0069A4"/>
                </a:solidFill>
              </a:rPr>
              <a:t>Luttrell et al. (2009), Understanding and </a:t>
            </a:r>
            <a:r>
              <a:rPr lang="en-US" sz="1400" i="1" dirty="0" err="1" smtClean="0">
                <a:solidFill>
                  <a:srgbClr val="0069A4"/>
                </a:solidFill>
              </a:rPr>
              <a:t>operationalising</a:t>
            </a:r>
            <a:r>
              <a:rPr lang="en-US" sz="1400" i="1" dirty="0" smtClean="0">
                <a:solidFill>
                  <a:srgbClr val="0069A4"/>
                </a:solidFill>
              </a:rPr>
              <a:t> </a:t>
            </a:r>
            <a:r>
              <a:rPr lang="en-US" sz="1400" i="1" dirty="0">
                <a:solidFill>
                  <a:srgbClr val="0069A4"/>
                </a:solidFill>
              </a:rPr>
              <a:t>empowerment. Overseas Development Institute working paper</a:t>
            </a:r>
            <a:r>
              <a:rPr lang="en-US" sz="1400" i="1" dirty="0" smtClean="0">
                <a:solidFill>
                  <a:srgbClr val="0069A4"/>
                </a:solidFill>
              </a:rPr>
              <a:t>.)</a:t>
            </a:r>
          </a:p>
          <a:p>
            <a:pPr marL="0" indent="0"/>
            <a:endParaRPr lang="en-US" sz="2000" i="1" dirty="0" smtClean="0"/>
          </a:p>
          <a:p>
            <a:pPr marL="0" indent="0"/>
            <a:r>
              <a:rPr lang="en-US" sz="2300" dirty="0" smtClean="0"/>
              <a:t>A </a:t>
            </a:r>
            <a:r>
              <a:rPr lang="en-US" sz="2300" dirty="0"/>
              <a:t>process through which individuals and social groups are able to </a:t>
            </a:r>
            <a:r>
              <a:rPr lang="en-US" sz="2300" b="1" dirty="0"/>
              <a:t>express their needs</a:t>
            </a:r>
            <a:r>
              <a:rPr lang="en-US" sz="2300" dirty="0"/>
              <a:t>, present their concerns, devise strategies for involvement in decision-making, and</a:t>
            </a:r>
            <a:r>
              <a:rPr lang="en-US" sz="2300" b="1" dirty="0"/>
              <a:t> take political, social, and cultural action </a:t>
            </a:r>
            <a:r>
              <a:rPr lang="en-US" sz="2300" dirty="0"/>
              <a:t>to meet those needs. </a:t>
            </a:r>
            <a:endParaRPr lang="nl-BE" sz="2300" dirty="0"/>
          </a:p>
          <a:p>
            <a:pPr algn="r"/>
            <a:r>
              <a:rPr lang="en-US" sz="1400" i="1" dirty="0">
                <a:solidFill>
                  <a:srgbClr val="0069A4"/>
                </a:solidFill>
              </a:rPr>
              <a:t>(Deepening our Understanding of Quality improvement in Europe; </a:t>
            </a:r>
            <a:r>
              <a:rPr lang="en-US" sz="1400" i="1" dirty="0">
                <a:solidFill>
                  <a:srgbClr val="0069A4"/>
                </a:solidFill>
                <a:hlinkClick r:id="rId2"/>
              </a:rPr>
              <a:t>http://www.duque.eu/</a:t>
            </a:r>
            <a:r>
              <a:rPr lang="en-US" sz="1400" i="1" dirty="0">
                <a:solidFill>
                  <a:srgbClr val="0069A4"/>
                </a:solidFill>
              </a:rPr>
              <a:t>)</a:t>
            </a:r>
            <a:r>
              <a:rPr lang="en-US" sz="1400" dirty="0">
                <a:solidFill>
                  <a:srgbClr val="0069A4"/>
                </a:solidFill>
              </a:rPr>
              <a:t> </a:t>
            </a:r>
          </a:p>
          <a:p>
            <a:endParaRPr lang="en-GB" dirty="0" smtClean="0">
              <a:latin typeface="+mj-lt"/>
            </a:endParaRPr>
          </a:p>
          <a:p>
            <a:pPr algn="ctr"/>
            <a:r>
              <a:rPr lang="en-IE" sz="2300" b="1" dirty="0" smtClean="0"/>
              <a:t>Elements: Information </a:t>
            </a:r>
            <a:r>
              <a:rPr lang="en-IE" sz="2300" b="1" dirty="0"/>
              <a:t>– Informed consent – feedback loop – </a:t>
            </a:r>
            <a:r>
              <a:rPr lang="en-IE" sz="2300" b="1" dirty="0" smtClean="0"/>
              <a:t>enabling </a:t>
            </a:r>
            <a:r>
              <a:rPr lang="en-GB" sz="2400" b="1" dirty="0" smtClean="0"/>
              <a:t>a</a:t>
            </a:r>
            <a:r>
              <a:rPr lang="en-IE" sz="2400" b="1" dirty="0" err="1"/>
              <a:t>nd</a:t>
            </a:r>
            <a:r>
              <a:rPr lang="en-IE" sz="2400" b="1" dirty="0"/>
              <a:t> supportive</a:t>
            </a:r>
            <a:r>
              <a:rPr lang="en-IE" sz="2300" b="1" dirty="0" smtClean="0"/>
              <a:t> healthcare </a:t>
            </a:r>
            <a:r>
              <a:rPr lang="en-IE" sz="2300" b="1" dirty="0"/>
              <a:t>environment – health </a:t>
            </a:r>
            <a:r>
              <a:rPr lang="en-IE" sz="2300" b="1" dirty="0" smtClean="0"/>
              <a:t>professional’s training</a:t>
            </a:r>
            <a:endParaRPr lang="en-GB" dirty="0" smtClean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64" y="91147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C00000"/>
                </a:solidFill>
              </a:rPr>
              <a:t>“</a:t>
            </a:r>
            <a:endParaRPr lang="en-GB" sz="5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3321" y="2852936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C00000"/>
                </a:solidFill>
              </a:rPr>
              <a:t>“</a:t>
            </a:r>
            <a:endParaRPr lang="en-GB" sz="54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4022267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C00000"/>
                </a:solidFill>
              </a:rPr>
              <a:t>”</a:t>
            </a:r>
            <a:endParaRPr lang="en-GB" sz="54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6735" y="1773244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C00000"/>
                </a:solidFill>
              </a:rPr>
              <a:t>”</a:t>
            </a:r>
            <a:endParaRPr lang="en-GB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5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395536" y="142852"/>
            <a:ext cx="7488832" cy="571504"/>
          </a:xfrm>
          <a:prstGeom prst="rect">
            <a:avLst/>
          </a:prstGeom>
        </p:spPr>
        <p:txBody>
          <a:bodyPr/>
          <a:lstStyle/>
          <a:p>
            <a:r>
              <a:rPr lang="nl-BE" b="1" dirty="0" smtClean="0">
                <a:solidFill>
                  <a:srgbClr val="005686"/>
                </a:solidFill>
                <a:latin typeface="+mj-lt"/>
              </a:rPr>
              <a:t>Patient/public involvement</a:t>
            </a:r>
            <a:endParaRPr lang="fr-FR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539552" y="1268760"/>
            <a:ext cx="8604448" cy="518457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/>
            <a:r>
              <a:rPr lang="en-US" sz="2300" dirty="0" smtClean="0"/>
              <a:t>The </a:t>
            </a:r>
            <a:r>
              <a:rPr lang="en-US" sz="2300" dirty="0"/>
              <a:t>extent to which patients and their families or caregivers, whenever appropriate, participate in decisions related to their condition (e.g. through shared decision-making, self-management) and </a:t>
            </a:r>
            <a:r>
              <a:rPr lang="en-US" sz="2300" b="1" dirty="0"/>
              <a:t>contribute to </a:t>
            </a:r>
            <a:r>
              <a:rPr lang="en-US" sz="2300" b="1" dirty="0" err="1"/>
              <a:t>organisational</a:t>
            </a:r>
            <a:r>
              <a:rPr lang="en-US" sz="2300" b="1" dirty="0"/>
              <a:t> learning through their specific experience as patients </a:t>
            </a:r>
            <a:r>
              <a:rPr lang="en-US" sz="2300" dirty="0"/>
              <a:t>(e.g. patient reporting of adverse events or participation in root cause analysis related to their care</a:t>
            </a:r>
            <a:r>
              <a:rPr lang="en-US" sz="2300" dirty="0" smtClean="0"/>
              <a:t>).</a:t>
            </a:r>
            <a:endParaRPr lang="en-US" sz="2300" b="1" dirty="0" smtClean="0"/>
          </a:p>
          <a:p>
            <a:pPr marL="0" indent="0"/>
            <a:endParaRPr lang="nl-BE" sz="2300" dirty="0" smtClean="0"/>
          </a:p>
          <a:p>
            <a:pPr marL="0" indent="0"/>
            <a:r>
              <a:rPr lang="en-US" sz="2300" b="1" dirty="0"/>
              <a:t>Collective patient/public involvement </a:t>
            </a:r>
            <a:r>
              <a:rPr lang="en-US" sz="2300" dirty="0"/>
              <a:t>is the extent to which patients and citizens, through their representative </a:t>
            </a:r>
            <a:r>
              <a:rPr lang="en-US" sz="2300" dirty="0" err="1"/>
              <a:t>organisations</a:t>
            </a:r>
            <a:r>
              <a:rPr lang="en-US" sz="2300" dirty="0"/>
              <a:t>, contribute to shaping the health care system through involvement in health care policy-making, </a:t>
            </a:r>
            <a:r>
              <a:rPr lang="en-US" sz="2300" dirty="0" err="1"/>
              <a:t>organisation</a:t>
            </a:r>
            <a:r>
              <a:rPr lang="en-US" sz="2300" dirty="0"/>
              <a:t> and delivery. </a:t>
            </a:r>
          </a:p>
          <a:p>
            <a:pPr marL="0" indent="0" algn="r"/>
            <a:r>
              <a:rPr lang="en-US" sz="1600" i="1" dirty="0">
                <a:solidFill>
                  <a:srgbClr val="0069A4"/>
                </a:solidFill>
              </a:rPr>
              <a:t>(</a:t>
            </a:r>
            <a:r>
              <a:rPr lang="en-US" sz="1400" i="1" dirty="0">
                <a:solidFill>
                  <a:srgbClr val="0069A4"/>
                </a:solidFill>
              </a:rPr>
              <a:t>European Patients Forum for </a:t>
            </a:r>
            <a:r>
              <a:rPr lang="en-US" sz="1400" i="1" dirty="0" err="1">
                <a:solidFill>
                  <a:srgbClr val="0069A4"/>
                </a:solidFill>
              </a:rPr>
              <a:t>PaSQ</a:t>
            </a:r>
            <a:r>
              <a:rPr lang="en-US" sz="1400" i="1" dirty="0">
                <a:solidFill>
                  <a:srgbClr val="0069A4"/>
                </a:solidFill>
              </a:rPr>
              <a:t>, adapted from the Value+ project: </a:t>
            </a:r>
            <a:r>
              <a:rPr lang="en-US" sz="1400" i="1" dirty="0">
                <a:solidFill>
                  <a:srgbClr val="0073B6"/>
                </a:solidFill>
                <a:hlinkClick r:id="rId3"/>
              </a:rPr>
              <a:t>http://www.eu-patient.eu/Initatives-Policy/Projects/EPF-led-EU-Projects/ValuePlus</a:t>
            </a:r>
            <a:r>
              <a:rPr lang="en-US" sz="1600" i="1" dirty="0">
                <a:hlinkClick r:id="rId3"/>
              </a:rPr>
              <a:t>/</a:t>
            </a:r>
            <a:endParaRPr lang="en-US" sz="1600" dirty="0">
              <a:solidFill>
                <a:srgbClr val="005686"/>
              </a:solidFill>
            </a:endParaRPr>
          </a:p>
          <a:p>
            <a:pPr marL="0" indent="0"/>
            <a:endParaRPr lang="nl-BE" sz="2300" dirty="0" smtClean="0">
              <a:solidFill>
                <a:srgbClr val="0069A4"/>
              </a:solidFill>
            </a:endParaRPr>
          </a:p>
          <a:p>
            <a:pPr marL="0" indent="0"/>
            <a:r>
              <a:rPr lang="nl-BE" sz="2300" b="1" dirty="0" smtClean="0"/>
              <a:t>Levels: Consultation </a:t>
            </a:r>
            <a:r>
              <a:rPr lang="nl-BE" sz="2300" b="1" dirty="0" smtClean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nl-BE" sz="2300" b="1" dirty="0" smtClean="0">
                <a:sym typeface="Wingdings" pitchFamily="2" charset="2"/>
              </a:rPr>
              <a:t> C</a:t>
            </a:r>
            <a:r>
              <a:rPr lang="nl-BE" sz="2300" b="1" dirty="0" smtClean="0"/>
              <a:t>ollaboration </a:t>
            </a:r>
            <a:r>
              <a:rPr lang="nl-BE" sz="2300" b="1" dirty="0" smtClean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nl-BE" sz="2300" b="1" dirty="0" smtClean="0">
                <a:sym typeface="Wingdings" pitchFamily="2" charset="2"/>
              </a:rPr>
              <a:t> </a:t>
            </a:r>
            <a:r>
              <a:rPr lang="nl-BE" sz="2300" b="1" dirty="0" smtClean="0"/>
              <a:t> User-Led </a:t>
            </a:r>
            <a:endParaRPr lang="nl-BE" sz="2300" b="1" dirty="0"/>
          </a:p>
          <a:p>
            <a:pPr marL="0" indent="0"/>
            <a:endParaRPr lang="nl-BE" sz="2300" b="1" dirty="0"/>
          </a:p>
          <a:p>
            <a:endParaRPr lang="en-GB" dirty="0" smtClean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034" y="1052254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C00000"/>
                </a:solidFill>
              </a:rPr>
              <a:t>“</a:t>
            </a:r>
            <a:endParaRPr lang="en-GB" sz="5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450912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rgbClr val="C00000"/>
                </a:solidFill>
              </a:rPr>
              <a:t>”</a:t>
            </a:r>
            <a:endParaRPr lang="en-GB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8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300" b="1" dirty="0">
                <a:solidFill>
                  <a:srgbClr val="005686"/>
                </a:solidFill>
                <a:latin typeface="+mj-lt"/>
              </a:rPr>
              <a:t>Some </a:t>
            </a:r>
            <a:r>
              <a:rPr lang="en-US" sz="3300" b="1" dirty="0" smtClean="0">
                <a:solidFill>
                  <a:srgbClr val="005686"/>
                </a:solidFill>
                <a:latin typeface="+mj-lt"/>
              </a:rPr>
              <a:t>terminology (ii)</a:t>
            </a:r>
            <a:endParaRPr lang="en-US" sz="3300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556793"/>
            <a:ext cx="8607900" cy="4392488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E" sz="2400" b="1" dirty="0" smtClean="0">
                <a:latin typeface="Calibri" panose="020F0502020204030204" pitchFamily="34" charset="0"/>
              </a:rPr>
              <a:t>“Harm”:  </a:t>
            </a:r>
            <a:r>
              <a:rPr lang="en-IE" sz="2400" dirty="0">
                <a:latin typeface="Calibri" panose="020F0502020204030204" pitchFamily="34" charset="0"/>
              </a:rPr>
              <a:t>a patient’s health or quality of life is negatively affected by any aspect of their interaction with health care. </a:t>
            </a:r>
            <a:endParaRPr lang="en-IE" sz="2400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IE" sz="2400" dirty="0" smtClean="0">
                <a:latin typeface="Calibri" panose="020F0502020204030204" pitchFamily="34" charset="0"/>
              </a:rPr>
              <a:t>Some </a:t>
            </a:r>
            <a:r>
              <a:rPr lang="en-IE" sz="2400" dirty="0">
                <a:latin typeface="Calibri" panose="020F0502020204030204" pitchFamily="34" charset="0"/>
              </a:rPr>
              <a:t>incidents of harm are preventable, while others are recognised as complications of care. </a:t>
            </a:r>
            <a:endParaRPr lang="en-IE" sz="2400" dirty="0" smtClean="0">
              <a:latin typeface="Calibri" panose="020F0502020204030204" pitchFamily="34" charset="0"/>
            </a:endParaRPr>
          </a:p>
          <a:p>
            <a:r>
              <a:rPr lang="en-IE" sz="2400" dirty="0">
                <a:latin typeface="Calibri" panose="020F0502020204030204" pitchFamily="34" charset="0"/>
              </a:rPr>
              <a:t>Examples:</a:t>
            </a:r>
          </a:p>
          <a:p>
            <a:pPr lvl="1"/>
            <a:r>
              <a:rPr lang="en-IE" sz="2000" dirty="0" smtClean="0">
                <a:latin typeface="Calibri" panose="020F0502020204030204" pitchFamily="34" charset="0"/>
              </a:rPr>
              <a:t>allergic </a:t>
            </a:r>
            <a:r>
              <a:rPr lang="en-IE" sz="2000" dirty="0">
                <a:latin typeface="Calibri" panose="020F0502020204030204" pitchFamily="34" charset="0"/>
              </a:rPr>
              <a:t>reaction to a medication  </a:t>
            </a:r>
          </a:p>
          <a:p>
            <a:pPr lvl="1">
              <a:spcAft>
                <a:spcPts val="600"/>
              </a:spcAft>
            </a:pPr>
            <a:r>
              <a:rPr lang="en-IE" sz="2000" dirty="0">
                <a:latin typeface="Calibri" panose="020F0502020204030204" pitchFamily="34" charset="0"/>
              </a:rPr>
              <a:t>incision made </a:t>
            </a:r>
            <a:r>
              <a:rPr lang="en-GB" sz="2000" dirty="0" err="1"/>
              <a:t>i</a:t>
            </a:r>
            <a:r>
              <a:rPr lang="en-IE" sz="2000" dirty="0"/>
              <a:t>n the wrong place on</a:t>
            </a:r>
            <a:r>
              <a:rPr lang="en-IE" sz="2000" dirty="0">
                <a:latin typeface="Calibri" panose="020F0502020204030204" pitchFamily="34" charset="0"/>
              </a:rPr>
              <a:t> a patient scheduled for s</a:t>
            </a:r>
            <a:r>
              <a:rPr lang="en-IE" sz="2000" dirty="0"/>
              <a:t>urgery</a:t>
            </a:r>
            <a:endParaRPr lang="en-IE" sz="2000" dirty="0">
              <a:latin typeface="Calibri" panose="020F0502020204030204" pitchFamily="34" charset="0"/>
            </a:endParaRPr>
          </a:p>
          <a:p>
            <a:r>
              <a:rPr lang="en-IE" sz="2400" dirty="0" smtClean="0">
                <a:latin typeface="Calibri" panose="020F0502020204030204" pitchFamily="34" charset="0"/>
              </a:rPr>
              <a:t>Severity and </a:t>
            </a:r>
            <a:r>
              <a:rPr lang="en-IE" sz="2400" dirty="0">
                <a:latin typeface="Calibri" panose="020F0502020204030204" pitchFamily="34" charset="0"/>
              </a:rPr>
              <a:t>impact of unintentional harm can range from a brief </a:t>
            </a:r>
            <a:r>
              <a:rPr lang="en-IE" sz="2400" dirty="0" smtClean="0">
                <a:latin typeface="Calibri" panose="020F0502020204030204" pitchFamily="34" charset="0"/>
              </a:rPr>
              <a:t>inconvenience </a:t>
            </a:r>
            <a:r>
              <a:rPr lang="en-IE" sz="2400" dirty="0">
                <a:latin typeface="Calibri" panose="020F0502020204030204" pitchFamily="34" charset="0"/>
              </a:rPr>
              <a:t>to a prolonged </a:t>
            </a:r>
            <a:r>
              <a:rPr lang="en-IE" sz="2400" dirty="0" smtClean="0">
                <a:latin typeface="Calibri" panose="020F0502020204030204" pitchFamily="34" charset="0"/>
              </a:rPr>
              <a:t>hospitalisation, </a:t>
            </a:r>
            <a:r>
              <a:rPr lang="en-IE" sz="2400" dirty="0">
                <a:latin typeface="Calibri" panose="020F0502020204030204" pitchFamily="34" charset="0"/>
              </a:rPr>
              <a:t>disabling </a:t>
            </a:r>
            <a:r>
              <a:rPr lang="en-IE" sz="2400" dirty="0" smtClean="0">
                <a:latin typeface="Calibri" panose="020F0502020204030204" pitchFamily="34" charset="0"/>
              </a:rPr>
              <a:t>injury or even </a:t>
            </a:r>
            <a:r>
              <a:rPr lang="en-IE" sz="2400" dirty="0">
                <a:latin typeface="Calibri" panose="020F0502020204030204" pitchFamily="34" charset="0"/>
              </a:rPr>
              <a:t>death.</a:t>
            </a:r>
          </a:p>
          <a:p>
            <a:endParaRPr lang="en-IE" sz="2400" dirty="0">
              <a:latin typeface="Calibri" panose="020F0502020204030204" pitchFamily="34" charset="0"/>
            </a:endParaRPr>
          </a:p>
          <a:p>
            <a:endParaRPr lang="en-IE" sz="2400" dirty="0" smtClean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140" y="6089005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1400" kern="1200" dirty="0" smtClean="0">
                <a:latin typeface="Calibri" pitchFamily="34" charset="0"/>
              </a:rPr>
              <a:t>Source: </a:t>
            </a:r>
            <a:r>
              <a:rPr lang="en-GB" sz="1400" dirty="0">
                <a:latin typeface="Calibri" pitchFamily="34" charset="0"/>
              </a:rPr>
              <a:t>NHS Scotland, </a:t>
            </a:r>
            <a:r>
              <a:rPr lang="en-GB" sz="1400" dirty="0">
                <a:latin typeface="Calibri" pitchFamily="34" charset="0"/>
                <a:hlinkClick r:id="rId2"/>
              </a:rPr>
              <a:t>http://</a:t>
            </a:r>
            <a:r>
              <a:rPr lang="en-GB" sz="1400" dirty="0" smtClean="0">
                <a:latin typeface="Calibri" pitchFamily="34" charset="0"/>
                <a:hlinkClick r:id="rId2"/>
              </a:rPr>
              <a:t>www.evidenceintopractice.scot.nhs.uk/patient-safety/what-is-patient-safety.aspx</a:t>
            </a:r>
            <a:r>
              <a:rPr lang="en-GB" sz="1400" dirty="0" smtClean="0">
                <a:latin typeface="Calibri" pitchFamily="34" charset="0"/>
              </a:rPr>
              <a:t>  </a:t>
            </a:r>
            <a:endParaRPr lang="en-GB" sz="1400" kern="12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45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300" b="1" dirty="0">
                <a:solidFill>
                  <a:srgbClr val="005686"/>
                </a:solidFill>
                <a:latin typeface="+mj-lt"/>
              </a:rPr>
              <a:t>Some </a:t>
            </a:r>
            <a:r>
              <a:rPr lang="en-US" sz="3300" b="1" dirty="0" smtClean="0">
                <a:solidFill>
                  <a:srgbClr val="005686"/>
                </a:solidFill>
                <a:latin typeface="+mj-lt"/>
              </a:rPr>
              <a:t>terminology (iii)</a:t>
            </a:r>
            <a:endParaRPr lang="en-US" sz="3300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268760"/>
            <a:ext cx="8607900" cy="4680521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E" sz="2400" b="1" dirty="0" smtClean="0">
                <a:latin typeface="Calibri" panose="020F0502020204030204" pitchFamily="34" charset="0"/>
              </a:rPr>
              <a:t>Errors </a:t>
            </a:r>
            <a:r>
              <a:rPr lang="en-IE" sz="2400" b="1" dirty="0" err="1" smtClean="0">
                <a:latin typeface="Calibri" panose="020F0502020204030204" pitchFamily="34" charset="0"/>
              </a:rPr>
              <a:t>vs</a:t>
            </a:r>
            <a:r>
              <a:rPr lang="en-IE" sz="2400" b="1" dirty="0" smtClean="0">
                <a:latin typeface="Calibri" panose="020F0502020204030204" pitchFamily="34" charset="0"/>
              </a:rPr>
              <a:t> violations: </a:t>
            </a:r>
          </a:p>
          <a:p>
            <a:pPr>
              <a:spcAft>
                <a:spcPts val="600"/>
              </a:spcAft>
            </a:pPr>
            <a:r>
              <a:rPr lang="en-IE" sz="2400" dirty="0" smtClean="0">
                <a:latin typeface="Calibri" panose="020F0502020204030204" pitchFamily="34" charset="0"/>
              </a:rPr>
              <a:t>Error = unintentional action</a:t>
            </a:r>
            <a:endParaRPr lang="en-IE" sz="2400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 sz="2000" dirty="0" smtClean="0">
                <a:latin typeface="Calibri" panose="020F0502020204030204" pitchFamily="34" charset="0"/>
              </a:rPr>
              <a:t>Example of incorrectly </a:t>
            </a:r>
            <a:r>
              <a:rPr lang="en-IE" sz="2000" dirty="0">
                <a:latin typeface="Calibri" panose="020F0502020204030204" pitchFamily="34" charset="0"/>
              </a:rPr>
              <a:t>executed </a:t>
            </a:r>
            <a:r>
              <a:rPr lang="en-IE" sz="2000" dirty="0" smtClean="0">
                <a:latin typeface="Calibri" panose="020F0502020204030204" pitchFamily="34" charset="0"/>
              </a:rPr>
              <a:t>plans as a result </a:t>
            </a:r>
            <a:r>
              <a:rPr lang="en-IE" sz="2000" dirty="0">
                <a:latin typeface="Calibri" panose="020F0502020204030204" pitchFamily="34" charset="0"/>
              </a:rPr>
              <a:t>of attention </a:t>
            </a:r>
            <a:r>
              <a:rPr lang="en-IE" sz="2000" dirty="0" smtClean="0">
                <a:latin typeface="Calibri" panose="020F0502020204030204" pitchFamily="34" charset="0"/>
              </a:rPr>
              <a:t>failure: an </a:t>
            </a:r>
            <a:r>
              <a:rPr lang="en-IE" sz="2000" dirty="0" err="1" smtClean="0">
                <a:latin typeface="Calibri" panose="020F0502020204030204" pitchFamily="34" charset="0"/>
              </a:rPr>
              <a:t>anaesthesist</a:t>
            </a:r>
            <a:r>
              <a:rPr lang="en-IE" sz="2000" dirty="0" smtClean="0">
                <a:latin typeface="Calibri" panose="020F0502020204030204" pitchFamily="34" charset="0"/>
              </a:rPr>
              <a:t> </a:t>
            </a:r>
            <a:r>
              <a:rPr lang="en-IE" sz="2000" dirty="0">
                <a:latin typeface="Calibri" panose="020F0502020204030204" pitchFamily="34" charset="0"/>
              </a:rPr>
              <a:t>wants to adjust the airflow to a patient but turns the </a:t>
            </a:r>
            <a:r>
              <a:rPr lang="en-IE" sz="2000" dirty="0" smtClean="0">
                <a:latin typeface="Calibri" panose="020F0502020204030204" pitchFamily="34" charset="0"/>
              </a:rPr>
              <a:t>wrong </a:t>
            </a:r>
            <a:r>
              <a:rPr lang="en-IE" sz="2000" dirty="0">
                <a:latin typeface="Calibri" panose="020F0502020204030204" pitchFamily="34" charset="0"/>
              </a:rPr>
              <a:t>dial.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 sz="2000" dirty="0" smtClean="0">
                <a:latin typeface="Calibri" panose="020F0502020204030204" pitchFamily="34" charset="0"/>
              </a:rPr>
              <a:t>Example of a plan that is </a:t>
            </a:r>
            <a:r>
              <a:rPr lang="en-IE" sz="2000" dirty="0">
                <a:latin typeface="Calibri" panose="020F0502020204030204" pitchFamily="34" charset="0"/>
              </a:rPr>
              <a:t>not </a:t>
            </a:r>
            <a:r>
              <a:rPr lang="en-IE" sz="2000" dirty="0" smtClean="0">
                <a:latin typeface="Calibri" panose="020F0502020204030204" pitchFamily="34" charset="0"/>
              </a:rPr>
              <a:t>executed: a </a:t>
            </a:r>
            <a:r>
              <a:rPr lang="en-IE" sz="2000" dirty="0">
                <a:latin typeface="Calibri" panose="020F0502020204030204" pitchFamily="34" charset="0"/>
              </a:rPr>
              <a:t>GP forgets to issue </a:t>
            </a:r>
            <a:r>
              <a:rPr lang="en-IE" sz="2000" dirty="0" smtClean="0">
                <a:latin typeface="Calibri" panose="020F0502020204030204" pitchFamily="34" charset="0"/>
              </a:rPr>
              <a:t>her promised prescription </a:t>
            </a:r>
            <a:r>
              <a:rPr lang="en-IE" sz="2000" dirty="0">
                <a:latin typeface="Calibri" panose="020F0502020204030204" pitchFamily="34" charset="0"/>
              </a:rPr>
              <a:t>for a patient after finishing her other home visits.</a:t>
            </a:r>
          </a:p>
          <a:p>
            <a:pPr lvl="1">
              <a:spcAft>
                <a:spcPts val="600"/>
              </a:spcAft>
            </a:pPr>
            <a:r>
              <a:rPr lang="en-IE" sz="2000" dirty="0" smtClean="0">
                <a:latin typeface="Calibri" panose="020F0502020204030204" pitchFamily="34" charset="0"/>
              </a:rPr>
              <a:t>Example of the </a:t>
            </a:r>
            <a:r>
              <a:rPr lang="en-IE" sz="2000" dirty="0">
                <a:latin typeface="Calibri" panose="020F0502020204030204" pitchFamily="34" charset="0"/>
              </a:rPr>
              <a:t>wrong </a:t>
            </a:r>
            <a:r>
              <a:rPr lang="en-IE" sz="2000" dirty="0" smtClean="0">
                <a:latin typeface="Calibri" panose="020F0502020204030204" pitchFamily="34" charset="0"/>
              </a:rPr>
              <a:t>plan: initial misdiagnosis and wrong treatment.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IE" sz="2400" dirty="0">
                <a:latin typeface="Calibri" panose="020F0502020204030204" pitchFamily="34" charset="0"/>
              </a:rPr>
              <a:t>Violation = deliberate action, including negligence , medical malpractice. </a:t>
            </a:r>
            <a:endParaRPr lang="en-IE" sz="2400" dirty="0" smtClean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 sz="2000" dirty="0" smtClean="0">
                <a:latin typeface="Calibri" panose="020F0502020204030204" pitchFamily="34" charset="0"/>
              </a:rPr>
              <a:t>Example: deliberately inadequate record-keeping because you are “too busy”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IE" sz="2000" dirty="0" smtClean="0">
                <a:latin typeface="Calibri" panose="020F0502020204030204" pitchFamily="34" charset="0"/>
              </a:rPr>
              <a:t>Deviation from accepted standards of practice (by action or omission)</a:t>
            </a:r>
            <a:endParaRPr lang="en-IE" sz="2000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6114405"/>
            <a:ext cx="8424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1200" kern="1200" dirty="0" smtClean="0">
                <a:latin typeface="Calibri" pitchFamily="34" charset="0"/>
              </a:rPr>
              <a:t>Source: </a:t>
            </a:r>
            <a:r>
              <a:rPr lang="en-GB" sz="1200" dirty="0">
                <a:latin typeface="Calibri" pitchFamily="34" charset="0"/>
              </a:rPr>
              <a:t>NHS Scotland, </a:t>
            </a:r>
            <a:r>
              <a:rPr lang="en-GB" sz="1200" dirty="0">
                <a:latin typeface="Calibri" pitchFamily="34" charset="0"/>
                <a:hlinkClick r:id="rId2"/>
              </a:rPr>
              <a:t>http://</a:t>
            </a:r>
            <a:r>
              <a:rPr lang="en-GB" sz="1200" dirty="0" smtClean="0">
                <a:latin typeface="Calibri" pitchFamily="34" charset="0"/>
                <a:hlinkClick r:id="rId2"/>
              </a:rPr>
              <a:t>www.evidenceintopractice.scot.nhs.uk/patient-safety/what-is-patient-safety.aspx</a:t>
            </a:r>
            <a:r>
              <a:rPr lang="en-GB" sz="1200" dirty="0" smtClean="0">
                <a:latin typeface="Calibri" pitchFamily="34" charset="0"/>
              </a:rPr>
              <a:t>  </a:t>
            </a:r>
            <a:endParaRPr lang="en-GB" sz="1200" kern="12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46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300" b="1" dirty="0" smtClean="0">
                <a:solidFill>
                  <a:srgbClr val="005686"/>
                </a:solidFill>
                <a:latin typeface="+mj-lt"/>
              </a:rPr>
              <a:t>System </a:t>
            </a:r>
            <a:r>
              <a:rPr lang="en-US" sz="3300" b="1" dirty="0" err="1" smtClean="0">
                <a:solidFill>
                  <a:srgbClr val="005686"/>
                </a:solidFill>
                <a:latin typeface="+mj-lt"/>
              </a:rPr>
              <a:t>vs</a:t>
            </a:r>
            <a:r>
              <a:rPr lang="en-US" sz="3300" b="1" dirty="0" smtClean="0">
                <a:solidFill>
                  <a:srgbClr val="005686"/>
                </a:solidFill>
                <a:latin typeface="+mj-lt"/>
              </a:rPr>
              <a:t> individual?</a:t>
            </a:r>
            <a:endParaRPr lang="en-US" sz="3300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428596" y="1268760"/>
            <a:ext cx="8607900" cy="4680521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IE" sz="2400" b="1" dirty="0" smtClean="0">
                <a:latin typeface="Calibri" panose="020F0502020204030204" pitchFamily="34" charset="0"/>
              </a:rPr>
              <a:t>The “Swiss cheese model”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IE" sz="2400" dirty="0" smtClean="0">
                <a:latin typeface="Calibri" panose="020F0502020204030204" pitchFamily="34" charset="0"/>
              </a:rPr>
              <a:t>Serious </a:t>
            </a:r>
            <a:r>
              <a:rPr lang="en-IE" sz="2400" dirty="0">
                <a:latin typeface="Calibri" panose="020F0502020204030204" pitchFamily="34" charset="0"/>
              </a:rPr>
              <a:t>patient safety incidents are usually caused by </a:t>
            </a:r>
            <a:r>
              <a:rPr lang="en-IE" sz="2400" i="1" dirty="0">
                <a:latin typeface="Calibri" panose="020F0502020204030204" pitchFamily="34" charset="0"/>
              </a:rPr>
              <a:t>multiple systems failures </a:t>
            </a:r>
            <a:endParaRPr lang="en-IE" sz="2400" i="1" dirty="0" smtClean="0">
              <a:latin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IE" sz="2400" dirty="0" smtClean="0">
                <a:latin typeface="Calibri" panose="020F0502020204030204" pitchFamily="34" charset="0"/>
              </a:rPr>
              <a:t>- only </a:t>
            </a:r>
            <a:r>
              <a:rPr lang="en-IE" sz="2400" dirty="0">
                <a:latin typeface="Calibri" panose="020F0502020204030204" pitchFamily="34" charset="0"/>
              </a:rPr>
              <a:t>rarely </a:t>
            </a:r>
            <a:r>
              <a:rPr lang="en-IE" sz="2400" dirty="0" smtClean="0">
                <a:latin typeface="Calibri" panose="020F0502020204030204" pitchFamily="34" charset="0"/>
              </a:rPr>
              <a:t>by </a:t>
            </a:r>
            <a:r>
              <a:rPr lang="en-IE" sz="2400" dirty="0">
                <a:latin typeface="Calibri" panose="020F0502020204030204" pitchFamily="34" charset="0"/>
              </a:rPr>
              <a:t>frontline </a:t>
            </a:r>
            <a:r>
              <a:rPr lang="en-IE" sz="2400" dirty="0" err="1" smtClean="0">
                <a:latin typeface="Calibri" panose="020F0502020204030204" pitchFamily="34" charset="0"/>
              </a:rPr>
              <a:t>hcp</a:t>
            </a:r>
            <a:r>
              <a:rPr lang="en-IE" sz="2400" dirty="0" smtClean="0">
                <a:latin typeface="Calibri" panose="020F0502020204030204" pitchFamily="34" charset="0"/>
              </a:rPr>
              <a:t> errors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en-IE" sz="2400" dirty="0" smtClean="0">
                <a:latin typeface="Calibri" panose="020F0502020204030204" pitchFamily="34" charset="0"/>
              </a:rPr>
              <a:t>But </a:t>
            </a:r>
            <a:r>
              <a:rPr lang="en-IE" sz="2400" dirty="0" err="1" smtClean="0">
                <a:latin typeface="Calibri" panose="020F0502020204030204" pitchFamily="34" charset="0"/>
              </a:rPr>
              <a:t>hcp</a:t>
            </a:r>
            <a:r>
              <a:rPr lang="en-IE" sz="2400" dirty="0" smtClean="0">
                <a:latin typeface="Calibri" panose="020F0502020204030204" pitchFamily="34" charset="0"/>
              </a:rPr>
              <a:t> must be vigilant for even seemingly unimportant errors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en-IE" sz="2400" dirty="0" smtClean="0">
                <a:latin typeface="Calibri" panose="020F0502020204030204" pitchFamily="34" charset="0"/>
              </a:rPr>
              <a:t>Any incident even “trivial” can be learned from </a:t>
            </a:r>
          </a:p>
          <a:p>
            <a:pPr marL="0" indent="0">
              <a:spcAft>
                <a:spcPts val="600"/>
              </a:spcAft>
              <a:buNone/>
            </a:pPr>
            <a:endParaRPr lang="en-IE" sz="2400" dirty="0" smtClean="0">
              <a:latin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IE" sz="2400" b="1" dirty="0" smtClean="0">
                <a:latin typeface="Calibri" panose="020F0502020204030204" pitchFamily="34" charset="0"/>
              </a:rPr>
              <a:t>Patient safety needs a system approach – building patient safety culture in organisations, no-blame no-shame reporting and learning systems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6114405"/>
            <a:ext cx="8424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GB" sz="1200" kern="1200" dirty="0" smtClean="0">
                <a:latin typeface="Calibri" pitchFamily="34" charset="0"/>
              </a:rPr>
              <a:t>Source: </a:t>
            </a:r>
            <a:r>
              <a:rPr lang="en-GB" sz="1200" dirty="0">
                <a:latin typeface="Calibri" pitchFamily="34" charset="0"/>
              </a:rPr>
              <a:t>NHS Scotland, </a:t>
            </a:r>
            <a:r>
              <a:rPr lang="en-GB" sz="1200" dirty="0">
                <a:latin typeface="Calibri" pitchFamily="34" charset="0"/>
                <a:hlinkClick r:id="rId2"/>
              </a:rPr>
              <a:t>http://</a:t>
            </a:r>
            <a:r>
              <a:rPr lang="en-GB" sz="1200" dirty="0" smtClean="0">
                <a:latin typeface="Calibri" pitchFamily="34" charset="0"/>
                <a:hlinkClick r:id="rId2"/>
              </a:rPr>
              <a:t>www.evidenceintopractice.scot.nhs.uk/patient-safety/what-is-patient-safety.aspx</a:t>
            </a:r>
            <a:r>
              <a:rPr lang="en-GB" sz="1200" dirty="0" smtClean="0">
                <a:latin typeface="Calibri" pitchFamily="34" charset="0"/>
              </a:rPr>
              <a:t>  </a:t>
            </a:r>
            <a:endParaRPr lang="en-GB" sz="1200" kern="12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5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428596" y="142852"/>
            <a:ext cx="7215238" cy="5715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300" b="1" dirty="0" smtClean="0">
                <a:solidFill>
                  <a:srgbClr val="005686"/>
                </a:solidFill>
                <a:latin typeface="+mj-lt"/>
              </a:rPr>
              <a:t>Why is Patient Safety important</a:t>
            </a:r>
            <a:endParaRPr lang="en-US" sz="3300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323528" y="1268760"/>
            <a:ext cx="8607900" cy="49685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IE" sz="2400" b="1" dirty="0" smtClean="0">
                <a:latin typeface="Calibri" panose="020F0502020204030204" pitchFamily="34" charset="0"/>
              </a:rPr>
              <a:t>WHO estimates: </a:t>
            </a:r>
          </a:p>
          <a:p>
            <a:r>
              <a:rPr lang="en-IE" sz="2400" dirty="0" smtClean="0">
                <a:latin typeface="Calibri" panose="020F0502020204030204" pitchFamily="34" charset="0"/>
              </a:rPr>
              <a:t>“As </a:t>
            </a:r>
            <a:r>
              <a:rPr lang="en-IE" sz="2400" dirty="0">
                <a:latin typeface="Calibri" panose="020F0502020204030204" pitchFamily="34" charset="0"/>
              </a:rPr>
              <a:t>many as </a:t>
            </a:r>
            <a:r>
              <a:rPr lang="en-IE" sz="2400" dirty="0" smtClean="0">
                <a:latin typeface="Calibri" panose="020F0502020204030204" pitchFamily="34" charset="0"/>
              </a:rPr>
              <a:t>1 in </a:t>
            </a:r>
            <a:r>
              <a:rPr lang="en-IE" sz="2400" dirty="0">
                <a:latin typeface="Calibri" panose="020F0502020204030204" pitchFamily="34" charset="0"/>
              </a:rPr>
              <a:t>10 patients is </a:t>
            </a:r>
            <a:r>
              <a:rPr lang="en-IE" sz="2400" dirty="0" smtClean="0">
                <a:latin typeface="Calibri" panose="020F0502020204030204" pitchFamily="34" charset="0"/>
              </a:rPr>
              <a:t>harmed” </a:t>
            </a:r>
            <a:r>
              <a:rPr lang="en-IE" sz="2400" dirty="0">
                <a:latin typeface="Calibri" panose="020F0502020204030204" pitchFamily="34" charset="0"/>
              </a:rPr>
              <a:t>while receiving hospital </a:t>
            </a:r>
            <a:r>
              <a:rPr lang="en-IE" sz="2400" dirty="0" smtClean="0">
                <a:latin typeface="Calibri" panose="020F0502020204030204" pitchFamily="34" charset="0"/>
              </a:rPr>
              <a:t>care in developed countries</a:t>
            </a:r>
          </a:p>
          <a:p>
            <a:r>
              <a:rPr lang="en-IE" sz="2400" dirty="0" smtClean="0">
                <a:latin typeface="Calibri" panose="020F0502020204030204" pitchFamily="34" charset="0"/>
              </a:rPr>
              <a:t>“At </a:t>
            </a:r>
            <a:r>
              <a:rPr lang="en-IE" sz="2400" dirty="0">
                <a:latin typeface="Calibri" panose="020F0502020204030204" pitchFamily="34" charset="0"/>
              </a:rPr>
              <a:t>any given time, 1.4 million people worldwide suffer from infections acquired in </a:t>
            </a:r>
            <a:r>
              <a:rPr lang="en-IE" sz="2400" dirty="0" smtClean="0">
                <a:latin typeface="Calibri" panose="020F0502020204030204" pitchFamily="34" charset="0"/>
              </a:rPr>
              <a:t>hospitals.” </a:t>
            </a:r>
            <a:r>
              <a:rPr lang="en-IE" sz="1400" dirty="0" smtClean="0">
                <a:latin typeface="Calibri" panose="020F0502020204030204" pitchFamily="34" charset="0"/>
              </a:rPr>
              <a:t>“</a:t>
            </a:r>
            <a:r>
              <a:rPr lang="en-IE" sz="1200" dirty="0" smtClean="0">
                <a:latin typeface="Calibri" panose="020F0502020204030204" pitchFamily="34" charset="0"/>
              </a:rPr>
              <a:t>Ten facts about patient safety”, at </a:t>
            </a:r>
            <a:r>
              <a:rPr lang="en-IE" sz="1200" dirty="0" smtClean="0">
                <a:latin typeface="Calibri" panose="020F0502020204030204" pitchFamily="34" charset="0"/>
                <a:hlinkClick r:id="rId2"/>
              </a:rPr>
              <a:t>www.who.int</a:t>
            </a:r>
            <a:r>
              <a:rPr lang="en-IE" sz="1200" dirty="0" smtClean="0">
                <a:latin typeface="Calibri" panose="020F0502020204030204" pitchFamily="34" charset="0"/>
              </a:rPr>
              <a:t>  </a:t>
            </a:r>
          </a:p>
          <a:p>
            <a:r>
              <a:rPr lang="en-IE" sz="2400" dirty="0" smtClean="0">
                <a:latin typeface="Calibri" panose="020F0502020204030204" pitchFamily="34" charset="0"/>
              </a:rPr>
              <a:t>Medical errors </a:t>
            </a:r>
            <a:r>
              <a:rPr lang="en-IE" sz="2400" dirty="0">
                <a:latin typeface="Calibri" panose="020F0502020204030204" pitchFamily="34" charset="0"/>
              </a:rPr>
              <a:t>and health-care related adverse events occur in between </a:t>
            </a:r>
            <a:r>
              <a:rPr lang="en-IE" sz="2400" dirty="0" smtClean="0">
                <a:latin typeface="Calibri" panose="020F0502020204030204" pitchFamily="34" charset="0"/>
              </a:rPr>
              <a:t>8-12</a:t>
            </a:r>
            <a:r>
              <a:rPr lang="en-IE" sz="2400" dirty="0">
                <a:latin typeface="Calibri" panose="020F0502020204030204" pitchFamily="34" charset="0"/>
              </a:rPr>
              <a:t>% of </a:t>
            </a:r>
            <a:r>
              <a:rPr lang="en-IE" sz="2400" dirty="0" smtClean="0">
                <a:latin typeface="Calibri" panose="020F0502020204030204" pitchFamily="34" charset="0"/>
              </a:rPr>
              <a:t>EU hospitalizations  </a:t>
            </a:r>
            <a:r>
              <a:rPr lang="en-IE" sz="1200" dirty="0" smtClean="0">
                <a:latin typeface="Calibri" panose="020F0502020204030204" pitchFamily="34" charset="0"/>
              </a:rPr>
              <a:t>(Conklin</a:t>
            </a:r>
            <a:r>
              <a:rPr lang="en-IE" sz="1200" dirty="0">
                <a:latin typeface="Calibri" panose="020F0502020204030204" pitchFamily="34" charset="0"/>
              </a:rPr>
              <a:t>, A. Room for improvement; Strong patient safety systems could limit health, social and economic harms </a:t>
            </a:r>
            <a:r>
              <a:rPr lang="en-IE" sz="1200" dirty="0" smtClean="0">
                <a:latin typeface="Calibri" panose="020F0502020204030204" pitchFamily="34" charset="0"/>
              </a:rPr>
              <a:t>from </a:t>
            </a:r>
            <a:r>
              <a:rPr lang="en-IE" sz="1200" dirty="0">
                <a:latin typeface="Calibri" panose="020F0502020204030204" pitchFamily="34" charset="0"/>
              </a:rPr>
              <a:t>medical error. RAND Europe, </a:t>
            </a:r>
            <a:r>
              <a:rPr lang="en-IE" sz="1200" dirty="0" smtClean="0">
                <a:latin typeface="Calibri" panose="020F0502020204030204" pitchFamily="34" charset="0"/>
              </a:rPr>
              <a:t>2009 </a:t>
            </a:r>
            <a:r>
              <a:rPr lang="en-IE" sz="1200" dirty="0" smtClean="0">
                <a:latin typeface="Calibri" panose="020F0502020204030204" pitchFamily="34" charset="0"/>
                <a:hlinkClick r:id="rId3"/>
              </a:rPr>
              <a:t>http</a:t>
            </a:r>
            <a:r>
              <a:rPr lang="en-IE" sz="1200" dirty="0">
                <a:latin typeface="Calibri" panose="020F0502020204030204" pitchFamily="34" charset="0"/>
                <a:hlinkClick r:id="rId3"/>
              </a:rPr>
              <a:t>://</a:t>
            </a:r>
            <a:r>
              <a:rPr lang="en-IE" sz="1200" dirty="0" smtClean="0">
                <a:latin typeface="Calibri" panose="020F0502020204030204" pitchFamily="34" charset="0"/>
                <a:hlinkClick r:id="rId3"/>
              </a:rPr>
              <a:t>www.rand.org/content/dam/rand/pubs/research_briefs/2009/RAND_RB9472.pdf</a:t>
            </a:r>
            <a:r>
              <a:rPr lang="en-IE" sz="1200" dirty="0" smtClean="0">
                <a:latin typeface="Calibri" panose="020F0502020204030204" pitchFamily="34" charset="0"/>
              </a:rPr>
              <a:t>) </a:t>
            </a:r>
            <a:endParaRPr lang="en-IE" sz="1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IE" sz="24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sz="2400" b="1" dirty="0" smtClean="0">
                <a:latin typeface="Calibri" panose="020F0502020204030204" pitchFamily="34" charset="0"/>
              </a:rPr>
              <a:t>EU citizens’ perceptions </a:t>
            </a:r>
            <a:r>
              <a:rPr lang="en-GB" sz="2400" b="1" dirty="0">
                <a:latin typeface="Calibri" pitchFamily="34" charset="0"/>
              </a:rPr>
              <a:t>o</a:t>
            </a:r>
            <a:r>
              <a:rPr lang="en-IE" sz="2400" b="1" dirty="0">
                <a:latin typeface="Calibri" pitchFamily="34" charset="0"/>
              </a:rPr>
              <a:t>f healthcare</a:t>
            </a:r>
            <a:r>
              <a:rPr lang="en-IE" sz="2400" b="1" dirty="0" smtClean="0">
                <a:latin typeface="Calibri" panose="020F0502020204030204" pitchFamily="34" charset="0"/>
              </a:rPr>
              <a:t>:</a:t>
            </a:r>
          </a:p>
          <a:p>
            <a:r>
              <a:rPr lang="en-IE" sz="2400" dirty="0" smtClean="0">
                <a:latin typeface="Calibri" panose="020F0502020204030204" pitchFamily="34" charset="0"/>
              </a:rPr>
              <a:t>50% think </a:t>
            </a:r>
            <a:r>
              <a:rPr lang="en-IE" sz="2400" dirty="0">
                <a:latin typeface="Calibri" panose="020F0502020204030204" pitchFamily="34" charset="0"/>
              </a:rPr>
              <a:t>there is a risk of patients </a:t>
            </a:r>
            <a:r>
              <a:rPr lang="en-IE" sz="2400" dirty="0" smtClean="0">
                <a:latin typeface="Calibri" panose="020F0502020204030204" pitchFamily="34" charset="0"/>
              </a:rPr>
              <a:t>being </a:t>
            </a:r>
            <a:r>
              <a:rPr lang="en-IE" sz="2400" dirty="0">
                <a:latin typeface="Calibri" panose="020F0502020204030204" pitchFamily="34" charset="0"/>
              </a:rPr>
              <a:t>harmed by hospital </a:t>
            </a:r>
            <a:r>
              <a:rPr lang="en-IE" sz="2400" dirty="0" smtClean="0">
                <a:latin typeface="Calibri" panose="020F0502020204030204" pitchFamily="34" charset="0"/>
              </a:rPr>
              <a:t>care and 36% in primary care. </a:t>
            </a:r>
            <a:r>
              <a:rPr lang="en-IE" sz="1200" dirty="0" smtClean="0">
                <a:latin typeface="Calibri" panose="020F0502020204030204" pitchFamily="34" charset="0"/>
              </a:rPr>
              <a:t>(Special </a:t>
            </a:r>
            <a:r>
              <a:rPr lang="en-IE" sz="1200" dirty="0" err="1" smtClean="0">
                <a:latin typeface="Calibri" panose="020F0502020204030204" pitchFamily="34" charset="0"/>
              </a:rPr>
              <a:t>Eurobarometer</a:t>
            </a:r>
            <a:r>
              <a:rPr lang="en-IE" sz="1200" dirty="0" smtClean="0">
                <a:latin typeface="Calibri" panose="020F0502020204030204" pitchFamily="34" charset="0"/>
              </a:rPr>
              <a:t> 327, Patient safety and quality of healthcare, April 2010. European Commission, </a:t>
            </a:r>
            <a:r>
              <a:rPr lang="en-IE" sz="1200" dirty="0" smtClean="0">
                <a:latin typeface="Calibri" panose="020F0502020204030204" pitchFamily="34" charset="0"/>
                <a:hlinkClick r:id="rId4"/>
              </a:rPr>
              <a:t>http://ec.europa.eu/public_opinion/archives/ebs/ebs_327_en.pdf</a:t>
            </a:r>
            <a:r>
              <a:rPr lang="en-IE" sz="1200" dirty="0" smtClean="0">
                <a:latin typeface="Calibri" panose="020F0502020204030204" pitchFamily="34" charset="0"/>
              </a:rPr>
              <a:t>  )</a:t>
            </a: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20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31762"/>
            <a:ext cx="8467732" cy="796908"/>
          </a:xfrm>
        </p:spPr>
        <p:txBody>
          <a:bodyPr>
            <a:noAutofit/>
          </a:bodyPr>
          <a:lstStyle/>
          <a:p>
            <a:pPr algn="l"/>
            <a:r>
              <a:rPr lang="en-GB" sz="3200" b="1" dirty="0" smtClean="0">
                <a:solidFill>
                  <a:srgbClr val="005686"/>
                </a:solidFill>
              </a:rPr>
              <a:t>EPF involvement in Patient Safety</a:t>
            </a:r>
            <a:endParaRPr lang="en-GB" sz="3200" b="1" dirty="0">
              <a:solidFill>
                <a:srgbClr val="00568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568952" cy="525658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400" b="1" dirty="0" smtClean="0"/>
              <a:t>EC Patient Safety &amp; Quality Working Group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000" dirty="0" smtClean="0"/>
              <a:t>EC Communication (2008) and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000" dirty="0" smtClean="0"/>
              <a:t>Council Recommendation (2009)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000" dirty="0" smtClean="0"/>
              <a:t>Reflection paper on quality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400" b="1" dirty="0" smtClean="0"/>
              <a:t>Advocacy: EU legislation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000" dirty="0" smtClean="0"/>
              <a:t>Directive on patients’ rights in cross-border healthcare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000" dirty="0" smtClean="0"/>
              <a:t>Pharmacovigilance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000" dirty="0" smtClean="0"/>
              <a:t>Falsified medicines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400" b="1" dirty="0" smtClean="0"/>
              <a:t>EU Projects on patient safety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000" dirty="0" err="1" smtClean="0"/>
              <a:t>EUNetPas</a:t>
            </a:r>
            <a:r>
              <a:rPr lang="en-GB" sz="2000" dirty="0" smtClean="0"/>
              <a:t> (2008-2011)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15000"/>
            </a:pPr>
            <a:r>
              <a:rPr lang="en-GB" sz="2000" dirty="0" smtClean="0"/>
              <a:t>Joint Action </a:t>
            </a:r>
            <a:r>
              <a:rPr lang="en-GB" sz="2000" dirty="0" err="1" smtClean="0"/>
              <a:t>PaSQ</a:t>
            </a:r>
            <a:r>
              <a:rPr lang="en-GB" sz="2000" dirty="0" smtClean="0"/>
              <a:t>  (2012-2015)</a:t>
            </a:r>
          </a:p>
          <a:p>
            <a:pPr lvl="0">
              <a:buSzPct val="115000"/>
            </a:pPr>
            <a:r>
              <a:rPr lang="en-GB" sz="2400" b="1" i="1" dirty="0" smtClean="0"/>
              <a:t>Building partnerships and collaboration </a:t>
            </a:r>
            <a:r>
              <a:rPr lang="en-GB" sz="2400" b="1" dirty="0" smtClean="0"/>
              <a:t>with WHO, health professionals, other stakeholders</a:t>
            </a:r>
            <a:endParaRPr lang="en-GB" sz="2000" b="1" dirty="0" smtClean="0"/>
          </a:p>
        </p:txBody>
      </p:sp>
      <p:pic>
        <p:nvPicPr>
          <p:cNvPr id="5" name="Picture 2" descr="logo-EUNetPaS-transpar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5" y="3738809"/>
            <a:ext cx="2711574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\\10.8.0.1\EPF-Files\COMMUNICATION\VISUALS\SHUTTERSTOCK\EU context\shutterstock_3980018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350" y="1556792"/>
            <a:ext cx="2339752" cy="156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4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4294967295"/>
          </p:nvPr>
        </p:nvSpPr>
        <p:spPr>
          <a:xfrm>
            <a:off x="251520" y="142852"/>
            <a:ext cx="7704856" cy="57150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3000" b="1" dirty="0" smtClean="0">
                <a:solidFill>
                  <a:srgbClr val="005686"/>
                </a:solidFill>
                <a:latin typeface="+mj-lt"/>
              </a:rPr>
              <a:t>EU legislative framework in patient safety</a:t>
            </a:r>
            <a:endParaRPr lang="nl-BE" sz="3000" b="1" dirty="0">
              <a:solidFill>
                <a:srgbClr val="005686"/>
              </a:solidFill>
              <a:latin typeface="+mj-lt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4294967295"/>
          </p:nvPr>
        </p:nvSpPr>
        <p:spPr>
          <a:xfrm>
            <a:off x="323528" y="1052736"/>
            <a:ext cx="8640960" cy="5212432"/>
          </a:xfrm>
          <a:prstGeom prst="rect">
            <a:avLst/>
          </a:prstGeom>
        </p:spPr>
        <p:txBody>
          <a:bodyPr/>
          <a:lstStyle/>
          <a:p>
            <a:pPr>
              <a:buFont typeface="Arial" charset="0"/>
              <a:buNone/>
            </a:pPr>
            <a:endParaRPr lang="en-US" sz="1200" b="1" dirty="0" smtClean="0">
              <a:solidFill>
                <a:srgbClr val="003A6D"/>
              </a:solidFill>
            </a:endParaRPr>
          </a:p>
          <a:p>
            <a:pPr marL="446088" indent="-358775" eaLnBrk="0" fontAlgn="base" hangingPunct="0">
              <a:spcBef>
                <a:spcPts val="0"/>
              </a:spcBef>
              <a:spcAft>
                <a:spcPts val="900"/>
              </a:spcAft>
              <a:buClr>
                <a:schemeClr val="accent1"/>
              </a:buClr>
              <a:buSzPct val="142000"/>
              <a:defRPr/>
            </a:pPr>
            <a:r>
              <a:rPr lang="en-GB" sz="2400" dirty="0">
                <a:latin typeface="Calibri" pitchFamily="34" charset="0"/>
              </a:rPr>
              <a:t>Health: EU has limited competence – Article 168 TFEU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>
                <a:solidFill>
                  <a:srgbClr val="262626"/>
                </a:solidFill>
              </a:rPr>
              <a:t>Responsibility for organisation of health systems and delivery of healthcare is with the Member States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>
                <a:solidFill>
                  <a:srgbClr val="262626"/>
                </a:solidFill>
              </a:rPr>
              <a:t>Principles of </a:t>
            </a:r>
            <a:r>
              <a:rPr lang="en-GB" sz="1800" i="1" dirty="0" smtClean="0">
                <a:solidFill>
                  <a:srgbClr val="262626"/>
                </a:solidFill>
              </a:rPr>
              <a:t>subsidiarity</a:t>
            </a:r>
            <a:r>
              <a:rPr lang="en-GB" sz="1800" dirty="0" smtClean="0">
                <a:solidFill>
                  <a:srgbClr val="262626"/>
                </a:solidFill>
              </a:rPr>
              <a:t> &amp; </a:t>
            </a:r>
            <a:r>
              <a:rPr lang="en-GB" sz="1800" i="1" dirty="0" smtClean="0">
                <a:solidFill>
                  <a:srgbClr val="262626"/>
                </a:solidFill>
              </a:rPr>
              <a:t>proportionality </a:t>
            </a:r>
          </a:p>
          <a:p>
            <a:pPr lvl="1">
              <a:spcAft>
                <a:spcPts val="1800"/>
              </a:spcAft>
            </a:pPr>
            <a:r>
              <a:rPr lang="en-GB" sz="1800" dirty="0" smtClean="0">
                <a:solidFill>
                  <a:srgbClr val="262626"/>
                </a:solidFill>
              </a:rPr>
              <a:t>Union action shall complement national policies</a:t>
            </a:r>
          </a:p>
          <a:p>
            <a:pPr marL="457200" lvl="1" indent="0">
              <a:spcAft>
                <a:spcPts val="1800"/>
              </a:spcAft>
              <a:buNone/>
            </a:pPr>
            <a:r>
              <a:rPr lang="en-GB" sz="1800" dirty="0" smtClean="0">
                <a:solidFill>
                  <a:srgbClr val="262626"/>
                </a:solidFill>
                <a:sym typeface="Wingdings" pitchFamily="2" charset="2"/>
              </a:rPr>
              <a:t> “</a:t>
            </a:r>
            <a:r>
              <a:rPr lang="en-GB" sz="2000" b="1" dirty="0" smtClean="0">
                <a:solidFill>
                  <a:srgbClr val="262626"/>
                </a:solidFill>
                <a:sym typeface="Wingdings" pitchFamily="2" charset="2"/>
              </a:rPr>
              <a:t>Soft law” &amp; collaboration for exchange of best practices</a:t>
            </a:r>
            <a:endParaRPr lang="en-GB" sz="2000" b="1" dirty="0" smtClean="0">
              <a:solidFill>
                <a:srgbClr val="262626"/>
              </a:solidFill>
            </a:endParaRPr>
          </a:p>
          <a:p>
            <a:pPr marL="446088" indent="-358775" eaLnBrk="0" fontAlgn="base" hangingPunct="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42000"/>
              <a:defRPr/>
            </a:pPr>
            <a:r>
              <a:rPr lang="en-GB" sz="2400" dirty="0">
                <a:latin typeface="Calibri" pitchFamily="34" charset="0"/>
              </a:rPr>
              <a:t>Binding legislation </a:t>
            </a:r>
            <a:r>
              <a:rPr lang="en-GB" sz="2400" dirty="0" smtClean="0">
                <a:latin typeface="Calibri" pitchFamily="34" charset="0"/>
              </a:rPr>
              <a:t>(</a:t>
            </a:r>
            <a:r>
              <a:rPr lang="en-GB" sz="2400" dirty="0" err="1" smtClean="0">
                <a:latin typeface="Calibri" pitchFamily="34" charset="0"/>
              </a:rPr>
              <a:t>Reg</a:t>
            </a:r>
            <a:r>
              <a:rPr lang="en-GB" sz="2400" dirty="0" smtClean="0">
                <a:latin typeface="Calibri" pitchFamily="34" charset="0"/>
              </a:rPr>
              <a:t> </a:t>
            </a:r>
            <a:r>
              <a:rPr lang="en-GB" sz="2400" dirty="0">
                <a:latin typeface="Calibri" pitchFamily="34" charset="0"/>
              </a:rPr>
              <a:t>&amp; </a:t>
            </a:r>
            <a:r>
              <a:rPr lang="en-GB" sz="2400" dirty="0" err="1" smtClean="0">
                <a:latin typeface="Calibri" pitchFamily="34" charset="0"/>
              </a:rPr>
              <a:t>Dir</a:t>
            </a:r>
            <a:r>
              <a:rPr lang="en-GB" sz="2400" dirty="0" smtClean="0">
                <a:latin typeface="Calibri" pitchFamily="34" charset="0"/>
              </a:rPr>
              <a:t>) </a:t>
            </a:r>
            <a:r>
              <a:rPr lang="en-GB" sz="2400" dirty="0">
                <a:latin typeface="Calibri" pitchFamily="34" charset="0"/>
              </a:rPr>
              <a:t>to harmonise MS laws </a:t>
            </a:r>
            <a:r>
              <a:rPr lang="en-GB" sz="2400" b="1" i="1" dirty="0">
                <a:latin typeface="Calibri" pitchFamily="34" charset="0"/>
              </a:rPr>
              <a:t>in some areas of </a:t>
            </a:r>
            <a:r>
              <a:rPr lang="en-GB" sz="2400" b="1" i="1" dirty="0" smtClean="0">
                <a:latin typeface="Calibri" pitchFamily="34" charset="0"/>
              </a:rPr>
              <a:t>exception</a:t>
            </a:r>
            <a:r>
              <a:rPr lang="en-GB" sz="2400" dirty="0" smtClean="0">
                <a:latin typeface="Calibri" pitchFamily="34" charset="0"/>
              </a:rPr>
              <a:t>, e.g. safety of medicines and devices, cross-border healthcare: </a:t>
            </a:r>
            <a:endParaRPr lang="en-GB" sz="2400" dirty="0">
              <a:latin typeface="Calibri" pitchFamily="34" charset="0"/>
            </a:endParaRPr>
          </a:p>
          <a:p>
            <a:pPr lvl="1"/>
            <a:r>
              <a:rPr lang="en-GB" sz="1800" dirty="0" smtClean="0">
                <a:solidFill>
                  <a:srgbClr val="262626"/>
                </a:solidFill>
              </a:rPr>
              <a:t>Article 168(4)(c) TFEU – “</a:t>
            </a:r>
            <a:r>
              <a:rPr lang="en-GB" sz="1800" i="1" dirty="0" smtClean="0">
                <a:solidFill>
                  <a:srgbClr val="262626"/>
                </a:solidFill>
              </a:rPr>
              <a:t>measures setting high standards of quality and safety for medicinal products and devices for medical use</a:t>
            </a:r>
            <a:r>
              <a:rPr lang="en-GB" sz="1800" dirty="0" smtClean="0">
                <a:solidFill>
                  <a:srgbClr val="262626"/>
                </a:solidFill>
              </a:rPr>
              <a:t>”</a:t>
            </a:r>
          </a:p>
          <a:p>
            <a:pPr lvl="1"/>
            <a:r>
              <a:rPr lang="en-GB" sz="1800" dirty="0" smtClean="0">
                <a:solidFill>
                  <a:srgbClr val="262626"/>
                </a:solidFill>
              </a:rPr>
              <a:t>Article 114 TFEU – internal market </a:t>
            </a:r>
          </a:p>
        </p:txBody>
      </p:sp>
    </p:spTree>
    <p:extLst>
      <p:ext uri="{BB962C8B-B14F-4D97-AF65-F5344CB8AC3E}">
        <p14:creationId xmlns:p14="http://schemas.microsoft.com/office/powerpoint/2010/main" val="62793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P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F Candara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spcBef>
            <a:spcPts val="0"/>
          </a:spcBef>
          <a:defRPr sz="1800" b="1" kern="1200" dirty="0" smtClean="0">
            <a:solidFill>
              <a:schemeClr val="bg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TEMPLATE_PPT PRESENTATION</Template>
  <TotalTime>442</TotalTime>
  <Words>2405</Words>
  <Application>Microsoft Office PowerPoint</Application>
  <PresentationFormat>On-screen Show (4:3)</PresentationFormat>
  <Paragraphs>369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TEMPLATE_PPT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EPF involvement in Patient Safety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Cristina</dc:creator>
  <cp:lastModifiedBy>Cristina</cp:lastModifiedBy>
  <cp:revision>37</cp:revision>
  <cp:lastPrinted>2013-11-20T19:16:55Z</cp:lastPrinted>
  <dcterms:created xsi:type="dcterms:W3CDTF">2013-11-19T16:07:21Z</dcterms:created>
  <dcterms:modified xsi:type="dcterms:W3CDTF">2013-11-21T16:45:21Z</dcterms:modified>
</cp:coreProperties>
</file>