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32" r:id="rId1"/>
  </p:sldMasterIdLst>
  <p:notesMasterIdLst>
    <p:notesMasterId r:id="rId12"/>
  </p:notesMasterIdLst>
  <p:handoutMasterIdLst>
    <p:handoutMasterId r:id="rId13"/>
  </p:handoutMasterIdLst>
  <p:sldIdLst>
    <p:sldId id="256" r:id="rId2"/>
    <p:sldId id="334" r:id="rId3"/>
    <p:sldId id="328" r:id="rId4"/>
    <p:sldId id="324" r:id="rId5"/>
    <p:sldId id="325" r:id="rId6"/>
    <p:sldId id="326" r:id="rId7"/>
    <p:sldId id="330" r:id="rId8"/>
    <p:sldId id="332" r:id="rId9"/>
    <p:sldId id="331" r:id="rId10"/>
    <p:sldId id="333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95"/>
    <a:srgbClr val="002F65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16" autoAdjust="0"/>
    <p:restoredTop sz="92667" autoAdjust="0"/>
  </p:normalViewPr>
  <p:slideViewPr>
    <p:cSldViewPr>
      <p:cViewPr varScale="1">
        <p:scale>
          <a:sx n="100" d="100"/>
          <a:sy n="100" d="100"/>
        </p:scale>
        <p:origin x="-4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0" y="13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37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072B5B4-41DB-431F-8620-B9F486F5D8A9}" type="datetimeFigureOut">
              <a:rPr lang="nl-BE"/>
              <a:pPr>
                <a:defRPr/>
              </a:pPr>
              <a:t>18/05/2010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3053A97-16E0-4CA8-A61B-B344B0DF2AB3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6744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0"/>
            <a:r>
              <a:rPr lang="en-GB" noProof="0" smtClean="0"/>
              <a:t>Second level</a:t>
            </a:r>
          </a:p>
          <a:p>
            <a:pPr lvl="0"/>
            <a:r>
              <a:rPr lang="en-GB" noProof="0" smtClean="0"/>
              <a:t>Third level</a:t>
            </a:r>
          </a:p>
          <a:p>
            <a:pPr lvl="0"/>
            <a:r>
              <a:rPr lang="en-GB" noProof="0" smtClean="0"/>
              <a:t>Fourth level</a:t>
            </a:r>
          </a:p>
          <a:p>
            <a:pPr lvl="0"/>
            <a:r>
              <a:rPr lang="en-GB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AE530D-0973-4EA8-AFC6-90C51A5D23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43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74119-F577-4A71-86A2-C0242A8B504E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z="24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74119-F577-4A71-86A2-C0242A8B504E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z="24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08-05-06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718FFC8-CA23-4B71-ACD9-AAF2B60378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08-05-06</a:t>
            </a:r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08-05-06</a:t>
            </a:r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08-05-06</a:t>
            </a:r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E2914F-7AD7-4236-956A-1B69F91885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0" y="10668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08-05-06</a:t>
            </a:r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08-05-06</a:t>
            </a:r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08-05-06</a:t>
            </a:r>
            <a:endParaRPr lang="en-US" sz="180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08-05-06</a:t>
            </a:r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08-05-06</a:t>
            </a:r>
            <a:endParaRPr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08-05-06</a:t>
            </a:r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08-05-06</a:t>
            </a:r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08-05-06</a:t>
            </a:r>
            <a:endParaRPr lang="en-US" sz="180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pic>
        <p:nvPicPr>
          <p:cNvPr id="11" name="Picture 10" descr="EPF logo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42844" y="6143644"/>
            <a:ext cx="1071570" cy="613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5500702"/>
            <a:ext cx="4572000" cy="156966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A STRONG PATIENTS’ VOICE TO DRIVE BETTER HEALTH IN EUROPE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endParaRPr lang="nl-BE" dirty="0">
              <a:solidFill>
                <a:srgbClr val="00529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285728"/>
            <a:ext cx="5929322" cy="107721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200" b="1" dirty="0" smtClean="0">
                <a:solidFill>
                  <a:srgbClr val="005295"/>
                </a:solidFill>
                <a:latin typeface="+mj-lt"/>
              </a:rPr>
              <a:t>EPF Annual General Meeting</a:t>
            </a:r>
          </a:p>
          <a:p>
            <a:pPr algn="r">
              <a:defRPr/>
            </a:pPr>
            <a:r>
              <a:rPr lang="en-US" sz="3200" b="1" dirty="0" smtClean="0">
                <a:solidFill>
                  <a:srgbClr val="005295"/>
                </a:solidFill>
                <a:latin typeface="+mj-lt"/>
              </a:rPr>
              <a:t>19 May 2010 </a:t>
            </a:r>
            <a:endParaRPr lang="en-US" sz="3200" b="1" dirty="0">
              <a:solidFill>
                <a:srgbClr val="005295"/>
              </a:solidFill>
              <a:latin typeface="+mj-lt"/>
            </a:endParaRPr>
          </a:p>
        </p:txBody>
      </p:sp>
      <p:pic>
        <p:nvPicPr>
          <p:cNvPr id="7" name="Picture 6" descr="EPF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1885" y="1721181"/>
            <a:ext cx="4981883" cy="2850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71546"/>
            <a:ext cx="8186766" cy="6045348"/>
          </a:xfrm>
        </p:spPr>
        <p:txBody>
          <a:bodyPr>
            <a:normAutofit/>
          </a:bodyPr>
          <a:lstStyle/>
          <a:p>
            <a:pPr lvl="1"/>
            <a:endParaRPr lang="nl-BE" sz="26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Both rewarding and  challenging year for EPF </a:t>
            </a:r>
          </a:p>
          <a:p>
            <a:pPr lvl="1">
              <a:buFont typeface="Arial" pitchFamily="34" charset="0"/>
              <a:buChar char="•"/>
            </a:pPr>
            <a:endParaRPr lang="nl-BE" sz="26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Our strength is our members – thanks to you and your investment and belief in EPF</a:t>
            </a:r>
          </a:p>
          <a:p>
            <a:pPr lvl="1">
              <a:buFont typeface="Arial" pitchFamily="34" charset="0"/>
              <a:buChar char="•"/>
            </a:pPr>
            <a:endParaRPr lang="nl-BE" sz="26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Clear evidence of achievements of all our objectives</a:t>
            </a:r>
          </a:p>
          <a:p>
            <a:pPr lvl="1">
              <a:buFont typeface="Arial" pitchFamily="34" charset="0"/>
              <a:buChar char="•"/>
            </a:pPr>
            <a:endParaRPr lang="nl-BE" sz="26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Raison  d’ etre– policy influence </a:t>
            </a:r>
          </a:p>
          <a:p>
            <a:pPr lvl="2">
              <a:buFont typeface="Arial" pitchFamily="34" charset="0"/>
              <a:buChar char="•"/>
            </a:pPr>
            <a:endParaRPr lang="nl-BE" sz="2600" dirty="0" smtClean="0">
              <a:latin typeface="Calibri" pitchFamily="34" charset="0"/>
              <a:cs typeface="Calibri" pitchFamily="34" charset="0"/>
            </a:endParaRPr>
          </a:p>
          <a:p>
            <a:pPr marL="630936" lvl="2" indent="0">
              <a:buNone/>
            </a:pPr>
            <a:r>
              <a:rPr lang="nl-BE" sz="2800" b="1" dirty="0" smtClean="0">
                <a:latin typeface="Calibri" pitchFamily="34" charset="0"/>
                <a:cs typeface="Calibri" pitchFamily="34" charset="0"/>
              </a:rPr>
              <a:t>Putting patients at the centre of EU health policy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131762"/>
            <a:ext cx="7467600" cy="796908"/>
          </a:xfrm>
        </p:spPr>
        <p:txBody>
          <a:bodyPr>
            <a:normAutofit/>
          </a:bodyPr>
          <a:lstStyle/>
          <a:p>
            <a:pPr algn="r"/>
            <a:r>
              <a:rPr lang="nl-BE" sz="4000" b="1" dirty="0" smtClean="0">
                <a:solidFill>
                  <a:srgbClr val="005295"/>
                </a:solidFill>
              </a:rPr>
              <a:t>Conclusions</a:t>
            </a:r>
            <a:endParaRPr lang="nl-BE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57224" y="2846406"/>
            <a:ext cx="7467600" cy="79690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8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HIGHLIGHTS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8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Annual Report 2009</a:t>
            </a:r>
            <a:endParaRPr kumimoji="0" lang="nl-BE" sz="48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EPF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1000108"/>
            <a:ext cx="2776693" cy="1588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124744"/>
            <a:ext cx="6048672" cy="525658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Workplan 2009– 6 Objectives</a:t>
            </a:r>
          </a:p>
          <a:p>
            <a:pPr>
              <a:buFont typeface="Arial" pitchFamily="34" charset="0"/>
              <a:buChar char="•"/>
            </a:pPr>
            <a:endParaRPr lang="en-GB" sz="26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Building capacity</a:t>
            </a:r>
          </a:p>
          <a:p>
            <a:pPr lvl="1"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Strengthening our policy impact</a:t>
            </a:r>
          </a:p>
          <a:p>
            <a:pPr lvl="1"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Harnessing  the patients’ evidence</a:t>
            </a:r>
          </a:p>
          <a:p>
            <a:pPr lvl="1"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Extending our membership base</a:t>
            </a:r>
            <a:endParaRPr lang="nl-BE" sz="2600" dirty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Developing communications and partnerships</a:t>
            </a:r>
          </a:p>
          <a:p>
            <a:pPr lvl="1"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Diversifying the funding base</a:t>
            </a:r>
          </a:p>
          <a:p>
            <a:pPr lvl="1">
              <a:buFont typeface="Arial" pitchFamily="34" charset="0"/>
              <a:buChar char="•"/>
            </a:pPr>
            <a:endParaRPr lang="nl-BE" sz="2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CONSOLIDATION AND GROWTH</a:t>
            </a:r>
          </a:p>
          <a:p>
            <a:pPr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ECONOMIC and SOCIAL CRISIS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131762"/>
            <a:ext cx="7467600" cy="796908"/>
          </a:xfrm>
        </p:spPr>
        <p:txBody>
          <a:bodyPr>
            <a:noAutofit/>
          </a:bodyPr>
          <a:lstStyle/>
          <a:p>
            <a:pPr algn="r"/>
            <a:r>
              <a:rPr lang="nl-BE" sz="4000" b="1" dirty="0" smtClean="0">
                <a:solidFill>
                  <a:srgbClr val="005295"/>
                </a:solidFill>
              </a:rPr>
              <a:t> Annual Report 2009</a:t>
            </a:r>
            <a:endParaRPr lang="nl-BE" sz="4000" b="1" dirty="0">
              <a:solidFill>
                <a:srgbClr val="00529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1" y="2259546"/>
            <a:ext cx="3329497" cy="2033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1268760"/>
            <a:ext cx="5184576" cy="4741987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VISION – high quality patient-centred healthcare throughout the EU</a:t>
            </a:r>
            <a:br>
              <a:rPr lang="nl-BE" sz="2600" dirty="0" smtClean="0">
                <a:latin typeface="Calibri" pitchFamily="34" charset="0"/>
                <a:cs typeface="Calibri" pitchFamily="34" charset="0"/>
              </a:rPr>
            </a:br>
            <a:endParaRPr lang="nl-BE" sz="2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MISSION – to present a strong and united patients’ voice</a:t>
            </a:r>
            <a:br>
              <a:rPr lang="nl-BE" sz="2600" dirty="0" smtClean="0">
                <a:latin typeface="Calibri" pitchFamily="34" charset="0"/>
                <a:cs typeface="Calibri" pitchFamily="34" charset="0"/>
              </a:rPr>
            </a:br>
            <a:endParaRPr lang="nl-BE" sz="2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5 GOALS</a:t>
            </a:r>
          </a:p>
          <a:p>
            <a:pPr lvl="1"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Equal Access</a:t>
            </a:r>
          </a:p>
          <a:p>
            <a:pPr lvl="1"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Patient Involvement</a:t>
            </a:r>
          </a:p>
          <a:p>
            <a:pPr lvl="1"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Patients’ perspective</a:t>
            </a:r>
          </a:p>
          <a:p>
            <a:pPr lvl="1"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Sustainble patient organisations</a:t>
            </a:r>
          </a:p>
          <a:p>
            <a:pPr lvl="1"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Patient Unity</a:t>
            </a:r>
          </a:p>
          <a:p>
            <a:endParaRPr lang="nl-BE" sz="2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131762"/>
            <a:ext cx="7467600" cy="796908"/>
          </a:xfrm>
        </p:spPr>
        <p:txBody>
          <a:bodyPr>
            <a:noAutofit/>
          </a:bodyPr>
          <a:lstStyle/>
          <a:p>
            <a:pPr algn="r"/>
            <a:r>
              <a:rPr lang="nl-BE" sz="4000" b="1" dirty="0" smtClean="0">
                <a:solidFill>
                  <a:srgbClr val="005295"/>
                </a:solidFill>
              </a:rPr>
              <a:t>Strategic Plan</a:t>
            </a:r>
            <a:endParaRPr lang="nl-BE" sz="4000" b="1" dirty="0">
              <a:solidFill>
                <a:srgbClr val="005295"/>
              </a:solidFill>
            </a:endParaRPr>
          </a:p>
        </p:txBody>
      </p:sp>
      <p:pic>
        <p:nvPicPr>
          <p:cNvPr id="1026" name="Picture 2" descr="http://www.blogbythebay.com/wp-content/uploads/2007/09/binocul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3404982" cy="22540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170938"/>
            <a:ext cx="5078368" cy="57864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EQUAL ACCESS FOR PATIENTS</a:t>
            </a:r>
            <a:endParaRPr lang="en-GB" sz="1500" dirty="0" smtClean="0">
              <a:latin typeface="Calibri" pitchFamily="34" charset="0"/>
              <a:cs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Co-organisation with the European Commission</a:t>
            </a:r>
          </a:p>
          <a:p>
            <a:pPr lvl="0"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Conference: Pharmaceutical Forum- Delivering for Patients</a:t>
            </a:r>
            <a:br>
              <a:rPr lang="nl-BE" sz="2600" dirty="0" smtClean="0">
                <a:latin typeface="Calibri" pitchFamily="34" charset="0"/>
                <a:cs typeface="Calibri" pitchFamily="34" charset="0"/>
              </a:rPr>
            </a:br>
            <a:endParaRPr lang="en-GB" sz="2600" dirty="0" smtClean="0">
              <a:latin typeface="Calibri" pitchFamily="34" charset="0"/>
              <a:cs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Major policy themes</a:t>
            </a:r>
            <a:endParaRPr lang="en-GB" sz="26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Patients Rights in Cross Border Health Care</a:t>
            </a:r>
            <a:endParaRPr lang="en-GB" sz="26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Pharma Package</a:t>
            </a:r>
            <a:endParaRPr lang="en-GB" sz="26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E-health / Telemedicines</a:t>
            </a:r>
            <a:endParaRPr lang="en-GB" sz="26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Clinical Trials</a:t>
            </a:r>
          </a:p>
          <a:p>
            <a:pPr lvl="1"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Medical Devices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193770"/>
            <a:ext cx="7467600" cy="642942"/>
          </a:xfrm>
        </p:spPr>
        <p:txBody>
          <a:bodyPr>
            <a:noAutofit/>
          </a:bodyPr>
          <a:lstStyle/>
          <a:p>
            <a:pPr algn="r"/>
            <a:r>
              <a:rPr lang="nl-BE" sz="4000" b="1" dirty="0" smtClean="0">
                <a:solidFill>
                  <a:srgbClr val="005295"/>
                </a:solidFill>
              </a:rPr>
              <a:t>Achievements 2009</a:t>
            </a:r>
            <a:endParaRPr lang="nl-BE" sz="4000" b="1" dirty="0">
              <a:solidFill>
                <a:srgbClr val="00529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2853247" cy="40324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142984"/>
            <a:ext cx="4862344" cy="552637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PATIENT INVOLVEMENT </a:t>
            </a:r>
            <a:endParaRPr lang="en-GB" sz="2600" dirty="0" smtClean="0">
              <a:latin typeface="Calibri" pitchFamily="34" charset="0"/>
              <a:cs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 “VALUE +” on the meaningful involvement of patients in EU health projects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3 core deliverables widely distributed, translations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Landmark conference under the Swedish Presidency, Gothenburg December 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Ongoing success – DG RESEARCH</a:t>
            </a:r>
            <a:endParaRPr lang="en-GB" sz="2600" dirty="0" smtClean="0">
              <a:latin typeface="Calibri" pitchFamily="34" charset="0"/>
              <a:cs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EPF representation in major EU level health Forums, Consultative Committees and Working Groups 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doubled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 in the last year</a:t>
            </a:r>
            <a:endParaRPr lang="en-GB" sz="2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131762"/>
            <a:ext cx="7467600" cy="796908"/>
          </a:xfrm>
        </p:spPr>
        <p:txBody>
          <a:bodyPr>
            <a:noAutofit/>
          </a:bodyPr>
          <a:lstStyle/>
          <a:p>
            <a:pPr algn="r"/>
            <a:r>
              <a:rPr lang="nl-BE" sz="4000" b="1" dirty="0" smtClean="0">
                <a:solidFill>
                  <a:srgbClr val="005295"/>
                </a:solidFill>
              </a:rPr>
              <a:t>        Achievements 2009 </a:t>
            </a:r>
            <a:endParaRPr lang="nl-BE" sz="4000" b="1" dirty="0">
              <a:solidFill>
                <a:srgbClr val="00529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83" y="1585810"/>
            <a:ext cx="2606474" cy="1175958"/>
          </a:xfrm>
          <a:prstGeom prst="rect">
            <a:avLst/>
          </a:prstGeom>
        </p:spPr>
      </p:pic>
      <p:pic>
        <p:nvPicPr>
          <p:cNvPr id="2050" name="Picture 2" descr="http://www.redcross-eu.net/A/uploaded/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567" y="3050423"/>
            <a:ext cx="983305" cy="109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82" y="3050423"/>
            <a:ext cx="1648101" cy="109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857232"/>
            <a:ext cx="8258204" cy="5402406"/>
          </a:xfrm>
        </p:spPr>
        <p:txBody>
          <a:bodyPr>
            <a:normAutofit/>
          </a:bodyPr>
          <a:lstStyle/>
          <a:p>
            <a:endParaRPr lang="nl-BE" sz="26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PATIENTS’PERSPECTIVE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 </a:t>
            </a:r>
            <a:endParaRPr lang="en-GB" sz="2600" dirty="0" smtClean="0">
              <a:latin typeface="Calibri" pitchFamily="34" charset="0"/>
              <a:cs typeface="Calibri" pitchFamily="34" charset="0"/>
            </a:endParaRPr>
          </a:p>
          <a:p>
            <a:endParaRPr lang="en-GB" sz="2600" dirty="0" smtClean="0">
              <a:latin typeface="Calibri" pitchFamily="34" charset="0"/>
              <a:cs typeface="Calibri" pitchFamily="34" charset="0"/>
            </a:endParaRPr>
          </a:p>
          <a:p>
            <a:pPr lvl="0">
              <a:buSzPct val="100000"/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EPF Manifesto “150 Million Reasons to act” launch and campaign- massive outreach work</a:t>
            </a:r>
            <a:endParaRPr lang="en-GB" sz="2600" dirty="0" smtClean="0">
              <a:latin typeface="Calibri" pitchFamily="34" charset="0"/>
              <a:cs typeface="Calibri" pitchFamily="34" charset="0"/>
            </a:endParaRPr>
          </a:p>
          <a:p>
            <a:pPr lvl="0">
              <a:buSzPct val="100000"/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EPF has participated as speaker; chair or moderator in over 50  EU health meetings in 2009 – ensuring or safeguarding the patients’ perspective.</a:t>
            </a:r>
            <a:endParaRPr lang="en-GB" sz="2600" dirty="0" smtClean="0">
              <a:latin typeface="Calibri" pitchFamily="34" charset="0"/>
              <a:cs typeface="Calibri" pitchFamily="34" charset="0"/>
            </a:endParaRPr>
          </a:p>
          <a:p>
            <a:pPr lvl="0">
              <a:buSzPct val="100000"/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 Over 120 MEPs across all EP Groupings support actively our lobbying work </a:t>
            </a:r>
            <a:endParaRPr lang="en-GB" sz="2600" dirty="0" smtClean="0">
              <a:latin typeface="Calibri" pitchFamily="34" charset="0"/>
              <a:cs typeface="Calibri" pitchFamily="34" charset="0"/>
            </a:endParaRPr>
          </a:p>
          <a:p>
            <a:endParaRPr lang="en-GB" sz="2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131762"/>
            <a:ext cx="7467600" cy="796908"/>
          </a:xfrm>
        </p:spPr>
        <p:txBody>
          <a:bodyPr>
            <a:normAutofit fontScale="90000"/>
          </a:bodyPr>
          <a:lstStyle/>
          <a:p>
            <a:pPr algn="r"/>
            <a:r>
              <a:rPr lang="nl-BE" sz="4800" b="1" dirty="0" smtClean="0">
                <a:solidFill>
                  <a:srgbClr val="005295"/>
                </a:solidFill>
              </a:rPr>
              <a:t>    </a:t>
            </a:r>
            <a:r>
              <a:rPr lang="nl-BE" sz="4400" b="1" dirty="0" smtClean="0">
                <a:solidFill>
                  <a:srgbClr val="005295"/>
                </a:solidFill>
              </a:rPr>
              <a:t>Achievements</a:t>
            </a:r>
            <a:r>
              <a:rPr lang="nl-BE" sz="4800" b="1" dirty="0" smtClean="0">
                <a:solidFill>
                  <a:srgbClr val="005295"/>
                </a:solidFill>
              </a:rPr>
              <a:t> 2009</a:t>
            </a:r>
            <a:endParaRPr lang="nl-BE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41304"/>
            <a:ext cx="8186766" cy="60453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BE" sz="2600" b="1" dirty="0" smtClean="0">
                <a:latin typeface="Calibri" pitchFamily="34" charset="0"/>
                <a:cs typeface="Calibri" pitchFamily="34" charset="0"/>
              </a:rPr>
              <a:t>SUSTAINABLE PATIENTS ORGANISATIONS</a:t>
            </a:r>
          </a:p>
          <a:p>
            <a:pPr lvl="1">
              <a:buNone/>
            </a:pPr>
            <a:endParaRPr lang="nl-BE" sz="26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Political work on core funding from the European Commission </a:t>
            </a:r>
          </a:p>
          <a:p>
            <a:pPr lvl="1"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Diversification – new EU projects, new corporate partners – pharma and IT</a:t>
            </a:r>
          </a:p>
          <a:p>
            <a:pPr lvl="1"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Continued Foundation funding</a:t>
            </a:r>
          </a:p>
          <a:p>
            <a:pPr lvl="1"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Revised funding framework and code of ethics adopted unanimously at AGM</a:t>
            </a:r>
          </a:p>
          <a:p>
            <a:pPr lvl="1"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Regional Advocacy Seminar in Sofia – 50 patient leaders from  countries</a:t>
            </a:r>
          </a:p>
          <a:p>
            <a:pPr>
              <a:buFont typeface="Courier New" pitchFamily="49" charset="0"/>
              <a:buChar char="o"/>
            </a:pPr>
            <a:endParaRPr lang="nl-BE" sz="2600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nl-BE" sz="2600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nl-BE" sz="2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131762"/>
            <a:ext cx="7467600" cy="796908"/>
          </a:xfrm>
        </p:spPr>
        <p:txBody>
          <a:bodyPr>
            <a:normAutofit fontScale="90000"/>
          </a:bodyPr>
          <a:lstStyle/>
          <a:p>
            <a:pPr algn="r"/>
            <a:r>
              <a:rPr lang="nl-BE" sz="4400" b="1" dirty="0" smtClean="0">
                <a:solidFill>
                  <a:srgbClr val="005295"/>
                </a:solidFill>
              </a:rPr>
              <a:t>Achievements</a:t>
            </a:r>
            <a:r>
              <a:rPr lang="nl-BE" sz="4800" b="1" dirty="0" smtClean="0">
                <a:solidFill>
                  <a:srgbClr val="005295"/>
                </a:solidFill>
              </a:rPr>
              <a:t> 2009</a:t>
            </a:r>
            <a:endParaRPr lang="nl-BE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8186766" cy="45720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nl-BE" sz="2600" b="1" dirty="0" smtClean="0">
                <a:latin typeface="Calibri" pitchFamily="34" charset="0"/>
                <a:cs typeface="Calibri" pitchFamily="34" charset="0"/>
              </a:rPr>
              <a:t>PATIENT UNITY</a:t>
            </a:r>
            <a:endParaRPr lang="nl-BE" sz="26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Extension of the membership to 42 Members</a:t>
            </a:r>
            <a:endParaRPr lang="en-GB" sz="26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Policy Advisory Group –operational – key resource</a:t>
            </a:r>
          </a:p>
          <a:p>
            <a:pPr lvl="1"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Specific support for members at national level re financial crisis</a:t>
            </a:r>
          </a:p>
          <a:p>
            <a:pPr lvl="1">
              <a:buFont typeface="Arial" pitchFamily="34" charset="0"/>
              <a:buChar char="•"/>
            </a:pPr>
            <a:r>
              <a:rPr lang="nl-BE" sz="2600" dirty="0" smtClean="0">
                <a:latin typeface="Calibri" pitchFamily="34" charset="0"/>
                <a:cs typeface="Calibri" pitchFamily="34" charset="0"/>
              </a:rPr>
              <a:t>Strong relationship with allies - European Cancer Patient Coalition, IAPO</a:t>
            </a:r>
          </a:p>
          <a:p>
            <a:pPr lvl="1"/>
            <a:endParaRPr lang="nl-BE" sz="2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131762"/>
            <a:ext cx="7467600" cy="796908"/>
          </a:xfrm>
        </p:spPr>
        <p:txBody>
          <a:bodyPr>
            <a:normAutofit fontScale="90000"/>
          </a:bodyPr>
          <a:lstStyle/>
          <a:p>
            <a:pPr algn="r"/>
            <a:r>
              <a:rPr lang="nl-BE" sz="4400" b="1" dirty="0" smtClean="0">
                <a:solidFill>
                  <a:srgbClr val="005295"/>
                </a:solidFill>
              </a:rPr>
              <a:t>Achievements</a:t>
            </a:r>
            <a:r>
              <a:rPr lang="nl-BE" sz="4800" b="1" dirty="0" smtClean="0">
                <a:solidFill>
                  <a:srgbClr val="005295"/>
                </a:solidFill>
              </a:rPr>
              <a:t> 2009</a:t>
            </a:r>
            <a:endParaRPr lang="nl-BE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3"/>
            <a:ext cx="9144000" cy="2928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12984</TotalTime>
  <Words>350</Words>
  <Application>Microsoft Office PowerPoint</Application>
  <PresentationFormat>On-screen Show (4:3)</PresentationFormat>
  <Paragraphs>78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PowerPoint Presentation</vt:lpstr>
      <vt:lpstr>PowerPoint Presentation</vt:lpstr>
      <vt:lpstr> Annual Report 2009</vt:lpstr>
      <vt:lpstr>Strategic Plan</vt:lpstr>
      <vt:lpstr>Achievements 2009</vt:lpstr>
      <vt:lpstr>        Achievements 2009 </vt:lpstr>
      <vt:lpstr>    Achievements 2009</vt:lpstr>
      <vt:lpstr>Achievements 2009</vt:lpstr>
      <vt:lpstr>Achievements 2009</vt:lpstr>
      <vt:lpstr>Conclusions</vt:lpstr>
    </vt:vector>
  </TitlesOfParts>
  <Company>MGDC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Grasso</dc:creator>
  <cp:lastModifiedBy>Zilvinas</cp:lastModifiedBy>
  <cp:revision>243</cp:revision>
  <dcterms:created xsi:type="dcterms:W3CDTF">2006-05-09T14:05:35Z</dcterms:created>
  <dcterms:modified xsi:type="dcterms:W3CDTF">2010-05-18T06:12:33Z</dcterms:modified>
</cp:coreProperties>
</file>