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32" r:id="rId1"/>
  </p:sldMasterIdLst>
  <p:notesMasterIdLst>
    <p:notesMasterId r:id="rId8"/>
  </p:notesMasterIdLst>
  <p:handoutMasterIdLst>
    <p:handoutMasterId r:id="rId9"/>
  </p:handoutMasterIdLst>
  <p:sldIdLst>
    <p:sldId id="256" r:id="rId2"/>
    <p:sldId id="334" r:id="rId3"/>
    <p:sldId id="330" r:id="rId4"/>
    <p:sldId id="332" r:id="rId5"/>
    <p:sldId id="335" r:id="rId6"/>
    <p:sldId id="336"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5"/>
    <a:srgbClr val="002F65"/>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16" autoAdjust="0"/>
    <p:restoredTop sz="92667" autoAdjust="0"/>
  </p:normalViewPr>
  <p:slideViewPr>
    <p:cSldViewPr>
      <p:cViewPr varScale="1">
        <p:scale>
          <a:sx n="52" d="100"/>
          <a:sy n="52" d="100"/>
        </p:scale>
        <p:origin x="-883" y="-91"/>
      </p:cViewPr>
      <p:guideLst>
        <p:guide orient="horz" pos="2160"/>
        <p:guide pos="2880"/>
      </p:guideLst>
    </p:cSldViewPr>
  </p:slideViewPr>
  <p:outlineViewPr>
    <p:cViewPr>
      <p:scale>
        <a:sx n="33" d="100"/>
        <a:sy n="33" d="100"/>
      </p:scale>
      <p:origin x="40" y="137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376" y="-10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nl-B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072B5B4-41DB-431F-8620-B9F486F5D8A9}" type="datetimeFigureOut">
              <a:rPr lang="nl-BE"/>
              <a:pPr>
                <a:defRPr/>
              </a:pPr>
              <a:t>17/05/2010</a:t>
            </a:fld>
            <a:endParaRPr lang="nl-B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nl-B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3053A97-16E0-4CA8-A61B-B344B0DF2AB3}" type="slidenum">
              <a:rPr lang="nl-BE"/>
              <a:pPr>
                <a:defRPr/>
              </a:pPr>
              <a:t>‹#›</a:t>
            </a:fld>
            <a:endParaRPr lang="nl-BE"/>
          </a:p>
        </p:txBody>
      </p:sp>
    </p:spTree>
    <p:extLst>
      <p:ext uri="{BB962C8B-B14F-4D97-AF65-F5344CB8AC3E}">
        <p14:creationId xmlns="" xmlns:p14="http://schemas.microsoft.com/office/powerpoint/2010/main" val="3166744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0"/>
            <a:r>
              <a:rPr lang="en-GB" noProof="0" smtClean="0"/>
              <a:t>Second level</a:t>
            </a:r>
          </a:p>
          <a:p>
            <a:pPr lvl="0"/>
            <a:r>
              <a:rPr lang="en-GB" noProof="0" smtClean="0"/>
              <a:t>Third level</a:t>
            </a:r>
          </a:p>
          <a:p>
            <a:pPr lvl="0"/>
            <a:r>
              <a:rPr lang="en-GB" noProof="0" smtClean="0"/>
              <a:t>Fourth level</a:t>
            </a:r>
          </a:p>
          <a:p>
            <a:pPr lvl="0"/>
            <a:r>
              <a:rPr lang="en-GB" noProof="0" smtClean="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6AE530D-0973-4EA8-AFC6-90C51A5D235C}" type="slidenum">
              <a:rPr lang="en-GB"/>
              <a:pPr>
                <a:defRPr/>
              </a:pPr>
              <a:t>‹#›</a:t>
            </a:fld>
            <a:endParaRPr lang="en-GB"/>
          </a:p>
        </p:txBody>
      </p:sp>
    </p:spTree>
    <p:extLst>
      <p:ext uri="{BB962C8B-B14F-4D97-AF65-F5344CB8AC3E}">
        <p14:creationId xmlns="" xmlns:p14="http://schemas.microsoft.com/office/powerpoint/2010/main" val="3764543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0E74119-F577-4A71-86A2-C0242A8B504E}" type="slidenum">
              <a:rPr lang="en-GB" smtClean="0"/>
              <a:pPr/>
              <a:t>1</a:t>
            </a:fld>
            <a:endParaRPr lang="en-GB"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spcBef>
                <a:spcPct val="0"/>
              </a:spcBef>
            </a:pPr>
            <a:endParaRPr lang="en-GB" sz="24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0E74119-F577-4A71-86A2-C0242A8B504E}" type="slidenum">
              <a:rPr lang="en-GB" smtClean="0"/>
              <a:pPr/>
              <a:t>2</a:t>
            </a:fld>
            <a:endParaRPr lang="en-GB"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spcBef>
                <a:spcPct val="0"/>
              </a:spcBef>
            </a:pPr>
            <a:endParaRPr lang="en-GB" sz="24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r>
              <a:rPr lang="en-US" smtClean="0"/>
              <a:t>08-05-06</a:t>
            </a: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8718FFC8-CA23-4B71-ACD9-AAF2B603789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08-05-06</a:t>
            </a:r>
            <a:endParaRPr lang="en-US" sz="1800"/>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08-05-06</a:t>
            </a:r>
            <a:endParaRPr lang="en-US" sz="1800"/>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08-05-06</a:t>
            </a:r>
            <a:endParaRPr lang="en-US" sz="1800"/>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6E2914F-7AD7-4236-956A-1B69F91885C9}" type="slidenum">
              <a:rPr lang="en-US" smtClean="0"/>
              <a:pPr>
                <a:defRPr/>
              </a:pPr>
              <a:t>‹#›</a:t>
            </a:fld>
            <a:endParaRPr lang="en-US"/>
          </a:p>
        </p:txBody>
      </p:sp>
      <p:sp>
        <p:nvSpPr>
          <p:cNvPr id="7" name="Title 6"/>
          <p:cNvSpPr>
            <a:spLocks noGrp="1"/>
          </p:cNvSpPr>
          <p:nvPr>
            <p:ph type="title"/>
          </p:nvPr>
        </p:nvSpPr>
        <p:spPr>
          <a:xfrm>
            <a:off x="914400" y="0"/>
            <a:ext cx="8229600" cy="1143000"/>
          </a:xfrm>
        </p:spPr>
        <p:txBody>
          <a:bodyPr rtlCol="0"/>
          <a:lstStyle>
            <a:extLst/>
          </a:lstStyle>
          <a:p>
            <a:r>
              <a:rPr kumimoji="0" lang="en-US" smtClean="0"/>
              <a:t>Click to edit Master title style</a:t>
            </a:r>
            <a:endParaRPr kumimoji="0" lang="en-US"/>
          </a:p>
        </p:txBody>
      </p:sp>
      <p:sp>
        <p:nvSpPr>
          <p:cNvPr id="9" name="Line 11"/>
          <p:cNvSpPr>
            <a:spLocks noChangeShapeType="1"/>
          </p:cNvSpPr>
          <p:nvPr userDrawn="1"/>
        </p:nvSpPr>
        <p:spPr bwMode="auto">
          <a:xfrm>
            <a:off x="0" y="1066800"/>
            <a:ext cx="9144000"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lstStyle/>
          <a:p>
            <a:pPr>
              <a:defRPr/>
            </a:pPr>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r>
              <a:rPr lang="en-US" smtClean="0"/>
              <a:t>08-05-06</a:t>
            </a:r>
            <a:endParaRPr lang="en-US" sz="1800"/>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r>
              <a:rPr lang="en-US" smtClean="0"/>
              <a:t>08-05-06</a:t>
            </a:r>
            <a:endParaRPr lang="en-US" sz="1800"/>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r>
              <a:rPr lang="en-US" smtClean="0"/>
              <a:t>08-05-06</a:t>
            </a:r>
            <a:endParaRPr lang="en-US" sz="1800"/>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r>
              <a:rPr lang="en-US" smtClean="0"/>
              <a:t>08-05-06</a:t>
            </a:r>
            <a:endParaRPr lang="en-US" sz="1800"/>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r>
              <a:rPr lang="en-US" smtClean="0"/>
              <a:t>08-05-06</a:t>
            </a:r>
            <a:endParaRPr lang="en-US" sz="1800"/>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r>
              <a:rPr lang="en-US" smtClean="0"/>
              <a:t>08-05-06</a:t>
            </a:r>
            <a:endParaRPr lang="en-US" sz="1800"/>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r>
              <a:rPr lang="en-US" smtClean="0"/>
              <a:t>08-05-06</a:t>
            </a:r>
            <a:endParaRPr lang="en-US" sz="180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94C92D-0306-4E69-9CD3-20855E849650}" type="slidenum">
              <a:rPr kumimoji="0" lang="en-US" smtClean="0"/>
              <a:pPr/>
              <a:t>‹#›</a:t>
            </a:fld>
            <a:endParaRPr kumimoji="0"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r>
              <a:rPr lang="en-US" smtClean="0"/>
              <a:t>08-05-06</a:t>
            </a:r>
            <a:endParaRPr lang="en-US" sz="180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0" lang="en-US" sz="1200">
              <a:solidFill>
                <a:schemeClr val="bg2">
                  <a:shade val="50000"/>
                </a:schemeClr>
              </a:solidFill>
              <a:effectLst/>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pic>
        <p:nvPicPr>
          <p:cNvPr id="11" name="Picture 10" descr="EPF logo.gif"/>
          <p:cNvPicPr>
            <a:picLocks noChangeAspect="1"/>
          </p:cNvPicPr>
          <p:nvPr userDrawn="1"/>
        </p:nvPicPr>
        <p:blipFill>
          <a:blip r:embed="rId14" cstate="print"/>
          <a:stretch>
            <a:fillRect/>
          </a:stretch>
        </p:blipFill>
        <p:spPr>
          <a:xfrm>
            <a:off x="142844" y="6143644"/>
            <a:ext cx="1071570" cy="613194"/>
          </a:xfrm>
          <a:prstGeom prst="rect">
            <a:avLst/>
          </a:prstGeom>
          <a:ln>
            <a:noFill/>
          </a:ln>
          <a:effectLst>
            <a:outerShdw blurRad="190500" algn="tl" rotWithShape="0">
              <a:srgbClr val="000000">
                <a:alpha val="70000"/>
              </a:srgbClr>
            </a:outerShdw>
          </a:effectLst>
        </p:spPr>
      </p:pic>
    </p:spTree>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5500702"/>
            <a:ext cx="4572000" cy="1569660"/>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spAutoFit/>
          </a:bodyPr>
          <a:lstStyle/>
          <a:p>
            <a:pPr>
              <a:defRPr/>
            </a:pPr>
            <a:r>
              <a:rPr lang="en-US" b="1" dirty="0">
                <a:solidFill>
                  <a:schemeClr val="bg1"/>
                </a:solidFill>
                <a:latin typeface="+mj-lt"/>
              </a:rPr>
              <a:t>A STRONG PATIENTS’ VOICE TO DRIVE BETTER HEALTH IN EUROPE</a:t>
            </a:r>
            <a:endParaRPr lang="en-US" dirty="0">
              <a:solidFill>
                <a:schemeClr val="bg1"/>
              </a:solidFill>
              <a:latin typeface="+mj-lt"/>
            </a:endParaRPr>
          </a:p>
          <a:p>
            <a:pPr>
              <a:defRPr/>
            </a:pPr>
            <a:endParaRPr lang="nl-BE" dirty="0">
              <a:solidFill>
                <a:srgbClr val="005295"/>
              </a:solidFill>
            </a:endParaRPr>
          </a:p>
        </p:txBody>
      </p:sp>
      <p:sp>
        <p:nvSpPr>
          <p:cNvPr id="5" name="TextBox 4"/>
          <p:cNvSpPr txBox="1"/>
          <p:nvPr/>
        </p:nvSpPr>
        <p:spPr>
          <a:xfrm>
            <a:off x="2857488" y="285728"/>
            <a:ext cx="5929322" cy="1077218"/>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a:spAutoFit/>
          </a:bodyPr>
          <a:lstStyle/>
          <a:p>
            <a:pPr algn="r">
              <a:defRPr/>
            </a:pPr>
            <a:r>
              <a:rPr lang="en-US" sz="3200" b="1" dirty="0" smtClean="0">
                <a:solidFill>
                  <a:srgbClr val="005295"/>
                </a:solidFill>
                <a:latin typeface="+mj-lt"/>
              </a:rPr>
              <a:t>EPF Annual General Meeting</a:t>
            </a:r>
          </a:p>
          <a:p>
            <a:pPr algn="r">
              <a:defRPr/>
            </a:pPr>
            <a:r>
              <a:rPr lang="en-US" sz="3200" b="1" dirty="0" smtClean="0">
                <a:solidFill>
                  <a:srgbClr val="005295"/>
                </a:solidFill>
                <a:latin typeface="+mj-lt"/>
              </a:rPr>
              <a:t>19 May 2010 </a:t>
            </a:r>
            <a:endParaRPr lang="en-US" sz="3200" b="1" dirty="0">
              <a:solidFill>
                <a:srgbClr val="005295"/>
              </a:solidFill>
              <a:latin typeface="+mj-lt"/>
            </a:endParaRPr>
          </a:p>
        </p:txBody>
      </p:sp>
      <p:pic>
        <p:nvPicPr>
          <p:cNvPr id="7" name="Picture 6" descr="EPF logo.gif"/>
          <p:cNvPicPr>
            <a:picLocks noChangeAspect="1"/>
          </p:cNvPicPr>
          <p:nvPr/>
        </p:nvPicPr>
        <p:blipFill>
          <a:blip r:embed="rId3" cstate="print"/>
          <a:stretch>
            <a:fillRect/>
          </a:stretch>
        </p:blipFill>
        <p:spPr>
          <a:xfrm>
            <a:off x="2161885" y="1721181"/>
            <a:ext cx="4981883" cy="2850827"/>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57224" y="2846406"/>
            <a:ext cx="7467600" cy="796908"/>
          </a:xfrm>
          <a:prstGeom prst="rect">
            <a:avLst/>
          </a:prstGeom>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BE" sz="48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j-lt"/>
                <a:ea typeface="+mj-ea"/>
                <a:cs typeface="+mj-cs"/>
              </a:rPr>
              <a:t>EPF Constitution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nl-BE"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rPr>
              <a:t>4 main </a:t>
            </a:r>
            <a:r>
              <a:rPr lang="nl-BE"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rPr>
              <a:t>changes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BE" sz="48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j-lt"/>
                <a:ea typeface="+mj-ea"/>
                <a:cs typeface="+mj-cs"/>
              </a:rPr>
              <a:t>Proposed by BOARD</a:t>
            </a:r>
            <a:r>
              <a:rPr kumimoji="0" lang="nl-BE" sz="48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j-lt"/>
                <a:ea typeface="+mj-ea"/>
                <a:cs typeface="+mj-cs"/>
              </a:rPr>
              <a:t> </a:t>
            </a:r>
            <a:endParaRPr kumimoji="0" lang="nl-BE" sz="48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j-lt"/>
              <a:ea typeface="+mj-ea"/>
              <a:cs typeface="+mj-cs"/>
            </a:endParaRPr>
          </a:p>
        </p:txBody>
      </p:sp>
      <p:pic>
        <p:nvPicPr>
          <p:cNvPr id="3" name="Picture 2" descr="EPF logo.gif"/>
          <p:cNvPicPr>
            <a:picLocks noChangeAspect="1"/>
          </p:cNvPicPr>
          <p:nvPr/>
        </p:nvPicPr>
        <p:blipFill>
          <a:blip r:embed="rId3" cstate="print"/>
          <a:stretch>
            <a:fillRect/>
          </a:stretch>
        </p:blipFill>
        <p:spPr>
          <a:xfrm>
            <a:off x="3000364" y="1000108"/>
            <a:ext cx="2776693" cy="1588932"/>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05"/>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 calcmode="lin" valueType="num">
                                      <p:cBhvr>
                                        <p:cTn id="9" dur="500" fill="hold"/>
                                        <p:tgtEl>
                                          <p:spTgt spid="7"/>
                                        </p:tgtEl>
                                        <p:attrNameLst>
                                          <p:attrName>ppt_x</p:attrName>
                                        </p:attrNameLst>
                                      </p:cBhvr>
                                      <p:tavLst>
                                        <p:tav tm="0">
                                          <p:val>
                                            <p:strVal val="#ppt_x-.2"/>
                                          </p:val>
                                        </p:tav>
                                        <p:tav tm="100000">
                                          <p:val>
                                            <p:strVal val="#ppt_x"/>
                                          </p:val>
                                        </p:tav>
                                      </p:tavLst>
                                    </p:anim>
                                    <p:anim calcmode="lin" valueType="num">
                                      <p:cBhvr>
                                        <p:cTn id="10" dur="500" fill="hold"/>
                                        <p:tgtEl>
                                          <p:spTgt spid="7"/>
                                        </p:tgtEl>
                                        <p:attrNameLst>
                                          <p:attrName>ppt_y</p:attrName>
                                        </p:attrNameLst>
                                      </p:cBhvr>
                                      <p:tavLst>
                                        <p:tav tm="0">
                                          <p:val>
                                            <p:strVal val="#ppt_y"/>
                                          </p:val>
                                        </p:tav>
                                        <p:tav tm="100000">
                                          <p:val>
                                            <p:strVal val="#ppt_y"/>
                                          </p:val>
                                        </p:tav>
                                      </p:tavLst>
                                    </p:anim>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58204" cy="5402406"/>
          </a:xfrm>
        </p:spPr>
        <p:txBody>
          <a:bodyPr>
            <a:normAutofit/>
          </a:bodyPr>
          <a:lstStyle/>
          <a:p>
            <a:endParaRPr lang="nl-BE" sz="2600" dirty="0" smtClean="0">
              <a:latin typeface="Calibri" pitchFamily="34" charset="0"/>
              <a:cs typeface="Calibri" pitchFamily="34" charset="0"/>
            </a:endParaRPr>
          </a:p>
          <a:p>
            <a:r>
              <a:rPr lang="en-GB" sz="2400" dirty="0" smtClean="0"/>
              <a:t>Article</a:t>
            </a:r>
            <a:r>
              <a:rPr lang="en-GB" sz="2400" b="1" u="sng" cap="small" dirty="0" smtClean="0"/>
              <a:t>  1) Full Membership</a:t>
            </a:r>
            <a:r>
              <a:rPr lang="en-GB" sz="2400" dirty="0" smtClean="0"/>
              <a:t>: Full Membership shall consist of pan-European patient groups and national platforms, </a:t>
            </a:r>
            <a:r>
              <a:rPr lang="en-GB" sz="2400" dirty="0" smtClean="0">
                <a:solidFill>
                  <a:srgbClr val="FF0000"/>
                </a:solidFill>
              </a:rPr>
              <a:t>in which the majority of members are patient organisations</a:t>
            </a:r>
          </a:p>
          <a:p>
            <a:pPr>
              <a:buNone/>
            </a:pPr>
            <a:r>
              <a:rPr lang="en-GB" sz="2400" dirty="0" smtClean="0"/>
              <a:t> </a:t>
            </a:r>
          </a:p>
          <a:p>
            <a:r>
              <a:rPr lang="en-GB" sz="2400" dirty="0" smtClean="0"/>
              <a:t>Justification</a:t>
            </a:r>
            <a:r>
              <a:rPr lang="en-GB" sz="2400" smtClean="0"/>
              <a:t>: </a:t>
            </a:r>
            <a:r>
              <a:rPr lang="en-GB" sz="2400" smtClean="0"/>
              <a:t>A</a:t>
            </a:r>
            <a:r>
              <a:rPr lang="en-GB" sz="2400" i="1" smtClean="0"/>
              <a:t>voids </a:t>
            </a:r>
            <a:r>
              <a:rPr lang="en-GB" sz="2400" i="1" dirty="0" smtClean="0"/>
              <a:t>a scenario whereby a mainstream health organisation with some patient organisations can become a full member and potentially dilute the patient’s perspective.</a:t>
            </a:r>
            <a:endParaRPr lang="en-GB" sz="2400" dirty="0" smtClean="0"/>
          </a:p>
          <a:p>
            <a:pPr>
              <a:buNone/>
            </a:pPr>
            <a:r>
              <a:rPr lang="en-GB" sz="2400" dirty="0" smtClean="0"/>
              <a:t> </a:t>
            </a:r>
            <a:endParaRPr lang="en-GB" sz="2400" dirty="0"/>
          </a:p>
        </p:txBody>
      </p:sp>
      <p:sp>
        <p:nvSpPr>
          <p:cNvPr id="2" name="Title 1"/>
          <p:cNvSpPr>
            <a:spLocks noGrp="1"/>
          </p:cNvSpPr>
          <p:nvPr>
            <p:ph type="title"/>
          </p:nvPr>
        </p:nvSpPr>
        <p:spPr>
          <a:xfrm>
            <a:off x="1533556" y="131762"/>
            <a:ext cx="7467600" cy="796908"/>
          </a:xfrm>
        </p:spPr>
        <p:txBody>
          <a:bodyPr>
            <a:normAutofit fontScale="90000"/>
          </a:bodyPr>
          <a:lstStyle/>
          <a:p>
            <a:pPr algn="r"/>
            <a:r>
              <a:rPr lang="nl-BE" sz="4800" b="1" dirty="0" smtClean="0">
                <a:solidFill>
                  <a:srgbClr val="005295"/>
                </a:solidFill>
              </a:rPr>
              <a:t>    </a:t>
            </a:r>
            <a:r>
              <a:rPr lang="nl-BE" sz="4400" b="1" dirty="0" smtClean="0">
                <a:solidFill>
                  <a:srgbClr val="005295"/>
                </a:solidFill>
              </a:rPr>
              <a:t>Full Membership</a:t>
            </a:r>
            <a:endParaRPr lang="nl-BE"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41304"/>
            <a:ext cx="8186766" cy="6045348"/>
          </a:xfrm>
        </p:spPr>
        <p:txBody>
          <a:bodyPr>
            <a:normAutofit/>
          </a:bodyPr>
          <a:lstStyle/>
          <a:p>
            <a:pPr lvl="0"/>
            <a:r>
              <a:rPr lang="en-GB" sz="2400" b="1" u="sng" cap="small" dirty="0" smtClean="0"/>
              <a:t>Provisional Members</a:t>
            </a:r>
            <a:r>
              <a:rPr lang="en-GB" sz="2400" u="sng" dirty="0" smtClean="0"/>
              <a:t>: This level of membership is a transitional status for the organisations that do not meet the five Full Membership criteria but intend to do so in the foreseeable future. </a:t>
            </a:r>
            <a:r>
              <a:rPr lang="en-GB" sz="2400" u="sng" dirty="0" smtClean="0">
                <a:solidFill>
                  <a:srgbClr val="FF0000"/>
                </a:solidFill>
              </a:rPr>
              <a:t>If they do not meet the criteria within 2 years then they will be considered for associate membership status</a:t>
            </a:r>
            <a:r>
              <a:rPr lang="en-GB" sz="2400" u="sng" dirty="0" smtClean="0"/>
              <a:t>. </a:t>
            </a:r>
          </a:p>
          <a:p>
            <a:r>
              <a:rPr lang="en-GB" sz="2400" dirty="0" smtClean="0"/>
              <a:t> </a:t>
            </a:r>
          </a:p>
          <a:p>
            <a:r>
              <a:rPr lang="en-GB" sz="2400" dirty="0" smtClean="0"/>
              <a:t>Justification: </a:t>
            </a:r>
            <a:r>
              <a:rPr lang="en-GB" sz="2400" i="1" dirty="0" smtClean="0"/>
              <a:t>This conforms to principles of good governance</a:t>
            </a:r>
            <a:endParaRPr lang="en-GB" sz="2400" dirty="0" smtClean="0"/>
          </a:p>
          <a:p>
            <a:pPr>
              <a:buFont typeface="Courier New" pitchFamily="49" charset="0"/>
              <a:buChar char="o"/>
            </a:pPr>
            <a:endParaRPr lang="nl-BE" sz="2600" dirty="0" smtClean="0">
              <a:latin typeface="Calibri" pitchFamily="34" charset="0"/>
              <a:cs typeface="Calibri" pitchFamily="34" charset="0"/>
            </a:endParaRPr>
          </a:p>
          <a:p>
            <a:pPr lvl="1"/>
            <a:endParaRPr lang="nl-BE" sz="2600" dirty="0" smtClean="0">
              <a:latin typeface="Calibri" pitchFamily="34" charset="0"/>
              <a:cs typeface="Calibri" pitchFamily="34" charset="0"/>
            </a:endParaRPr>
          </a:p>
          <a:p>
            <a:pPr lvl="1"/>
            <a:endParaRPr lang="nl-BE" sz="2600" b="1" dirty="0" smtClean="0">
              <a:latin typeface="Calibri" pitchFamily="34" charset="0"/>
              <a:cs typeface="Calibri" pitchFamily="34" charset="0"/>
            </a:endParaRPr>
          </a:p>
        </p:txBody>
      </p:sp>
      <p:sp>
        <p:nvSpPr>
          <p:cNvPr id="2" name="Title 1"/>
          <p:cNvSpPr>
            <a:spLocks noGrp="1"/>
          </p:cNvSpPr>
          <p:nvPr>
            <p:ph type="title"/>
          </p:nvPr>
        </p:nvSpPr>
        <p:spPr>
          <a:xfrm>
            <a:off x="1500166" y="131762"/>
            <a:ext cx="7467600" cy="796908"/>
          </a:xfrm>
        </p:spPr>
        <p:txBody>
          <a:bodyPr>
            <a:normAutofit/>
          </a:bodyPr>
          <a:lstStyle/>
          <a:p>
            <a:pPr algn="r"/>
            <a:r>
              <a:rPr lang="nl-BE" sz="4400" b="1" dirty="0" smtClean="0">
                <a:solidFill>
                  <a:srgbClr val="005295"/>
                </a:solidFill>
              </a:rPr>
              <a:t>Provisional Membership</a:t>
            </a:r>
            <a:endParaRPr lang="nl-BE"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41304"/>
            <a:ext cx="8186766" cy="6045348"/>
          </a:xfrm>
        </p:spPr>
        <p:txBody>
          <a:bodyPr>
            <a:normAutofit/>
          </a:bodyPr>
          <a:lstStyle/>
          <a:p>
            <a:r>
              <a:rPr lang="en-GB" sz="2400" dirty="0" smtClean="0">
                <a:solidFill>
                  <a:srgbClr val="FF0000"/>
                </a:solidFill>
              </a:rPr>
              <a:t>Applicant National platforms of patients’ organisations from EU candidate countries that meet full membership status may become provisional members until Accession, after which they will become full members.  </a:t>
            </a:r>
          </a:p>
          <a:p>
            <a:pPr>
              <a:buNone/>
            </a:pPr>
            <a:r>
              <a:rPr lang="en-GB" sz="2400" i="1" dirty="0" smtClean="0">
                <a:solidFill>
                  <a:srgbClr val="FF0000"/>
                </a:solidFill>
              </a:rPr>
              <a:t>	</a:t>
            </a:r>
            <a:endParaRPr lang="en-GB" sz="2400" dirty="0" smtClean="0">
              <a:solidFill>
                <a:srgbClr val="FF0000"/>
              </a:solidFill>
            </a:endParaRPr>
          </a:p>
          <a:p>
            <a:r>
              <a:rPr lang="en-GB" sz="2400" dirty="0" smtClean="0"/>
              <a:t>Justification</a:t>
            </a:r>
            <a:r>
              <a:rPr lang="en-GB" sz="2400" i="1" dirty="0" smtClean="0"/>
              <a:t>: This will enable EPF to develop a more structured and collaborative relationship in advance of Accession, it may also facilitate these organisations‘ access to Accession funding etc.</a:t>
            </a:r>
            <a:endParaRPr lang="en-GB" sz="2400" dirty="0" smtClean="0"/>
          </a:p>
          <a:p>
            <a:pPr>
              <a:buNone/>
            </a:pPr>
            <a:r>
              <a:rPr lang="en-GB" sz="2400" dirty="0" smtClean="0"/>
              <a:t> </a:t>
            </a:r>
            <a:endParaRPr lang="en-GB" sz="2400" dirty="0"/>
          </a:p>
        </p:txBody>
      </p:sp>
      <p:sp>
        <p:nvSpPr>
          <p:cNvPr id="2" name="Title 1"/>
          <p:cNvSpPr>
            <a:spLocks noGrp="1"/>
          </p:cNvSpPr>
          <p:nvPr>
            <p:ph type="title"/>
          </p:nvPr>
        </p:nvSpPr>
        <p:spPr>
          <a:xfrm>
            <a:off x="1500166" y="131762"/>
            <a:ext cx="7467600" cy="796908"/>
          </a:xfrm>
        </p:spPr>
        <p:txBody>
          <a:bodyPr>
            <a:normAutofit/>
          </a:bodyPr>
          <a:lstStyle/>
          <a:p>
            <a:pPr algn="r"/>
            <a:r>
              <a:rPr lang="nl-BE" sz="4400" dirty="0" smtClean="0">
                <a:solidFill>
                  <a:srgbClr val="005295"/>
                </a:solidFill>
              </a:rPr>
              <a:t>Candidate Countries</a:t>
            </a:r>
            <a:endParaRPr lang="nl-BE"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GB" b="1" u="sng" cap="small" dirty="0" smtClean="0">
                <a:solidFill>
                  <a:schemeClr val="tx2"/>
                </a:solidFill>
              </a:rPr>
              <a:t>Associate Members</a:t>
            </a:r>
            <a:r>
              <a:rPr lang="en-GB" u="sng" dirty="0" smtClean="0">
                <a:solidFill>
                  <a:schemeClr val="tx2"/>
                </a:solidFill>
              </a:rPr>
              <a:t>: All other </a:t>
            </a:r>
            <a:r>
              <a:rPr lang="en-GB" u="sng" dirty="0" smtClean="0">
                <a:solidFill>
                  <a:srgbClr val="FF0000"/>
                </a:solidFill>
              </a:rPr>
              <a:t>organisations that include patients’ organisations as members, who </a:t>
            </a:r>
            <a:r>
              <a:rPr lang="en-GB" u="sng" dirty="0" smtClean="0">
                <a:solidFill>
                  <a:schemeClr val="tx2"/>
                </a:solidFill>
              </a:rPr>
              <a:t>meet neither the Full nor Provisional Membership criteria will be Associate Members. These organisations must have an interest in European health and patient issues and share and uphold the views and objectives of EPF.</a:t>
            </a:r>
          </a:p>
          <a:p>
            <a:r>
              <a:rPr lang="en-GB" dirty="0" smtClean="0">
                <a:solidFill>
                  <a:schemeClr val="tx2"/>
                </a:solidFill>
              </a:rPr>
              <a:t> </a:t>
            </a:r>
          </a:p>
          <a:p>
            <a:r>
              <a:rPr lang="en-GB" dirty="0" smtClean="0"/>
              <a:t>Justification: </a:t>
            </a:r>
            <a:r>
              <a:rPr lang="en-GB" i="1" dirty="0" smtClean="0"/>
              <a:t>At the last AGM, a  detailed discussion took place with regard to criteria for associate membership and the importance of EPF retaining its unique selling point as an organisation of patients, families and carers,  whilst also cooperating closely with health ‘ allies’ .The change to the Constitution was proposed to assure this</a:t>
            </a:r>
            <a:endParaRPr lang="en-GB" dirty="0" smtClean="0"/>
          </a:p>
          <a:p>
            <a:endParaRPr lang="en-GB" dirty="0"/>
          </a:p>
        </p:txBody>
      </p:sp>
      <p:sp>
        <p:nvSpPr>
          <p:cNvPr id="3" name="Title 2"/>
          <p:cNvSpPr>
            <a:spLocks noGrp="1"/>
          </p:cNvSpPr>
          <p:nvPr>
            <p:ph type="title"/>
          </p:nvPr>
        </p:nvSpPr>
        <p:spPr/>
        <p:txBody>
          <a:bodyPr/>
          <a:lstStyle/>
          <a:p>
            <a:pPr algn="r"/>
            <a:r>
              <a:rPr lang="nl-BE" dirty="0" smtClean="0"/>
              <a:t>Associate Members</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12993</TotalTime>
  <Words>173</Words>
  <Application>Microsoft Office PowerPoint</Application>
  <PresentationFormat>On-screen Show (4:3)</PresentationFormat>
  <Paragraphs>28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Slide 1</vt:lpstr>
      <vt:lpstr>Slide 2</vt:lpstr>
      <vt:lpstr>    Full Membership</vt:lpstr>
      <vt:lpstr>Provisional Membership</vt:lpstr>
      <vt:lpstr>Candidate Countries</vt:lpstr>
      <vt:lpstr>Associate Members</vt:lpstr>
    </vt:vector>
  </TitlesOfParts>
  <Company>MGDC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Grasso</dc:creator>
  <cp:lastModifiedBy>Nicola Bedlington</cp:lastModifiedBy>
  <cp:revision>245</cp:revision>
  <dcterms:created xsi:type="dcterms:W3CDTF">2006-05-09T14:05:35Z</dcterms:created>
  <dcterms:modified xsi:type="dcterms:W3CDTF">2010-05-17T06:24:50Z</dcterms:modified>
</cp:coreProperties>
</file>