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9" r:id="rId1"/>
  </p:sldMasterIdLst>
  <p:notesMasterIdLst>
    <p:notesMasterId r:id="rId8"/>
  </p:notesMasterIdLst>
  <p:handoutMasterIdLst>
    <p:handoutMasterId r:id="rId9"/>
  </p:handoutMasterIdLst>
  <p:sldIdLst>
    <p:sldId id="256" r:id="rId2"/>
    <p:sldId id="327" r:id="rId3"/>
    <p:sldId id="323" r:id="rId4"/>
    <p:sldId id="324" r:id="rId5"/>
    <p:sldId id="325" r:id="rId6"/>
    <p:sldId id="32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5"/>
    <a:srgbClr val="002F6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6" autoAdjust="0"/>
    <p:restoredTop sz="92667" autoAdjust="0"/>
  </p:normalViewPr>
  <p:slideViewPr>
    <p:cSldViewPr>
      <p:cViewPr varScale="1">
        <p:scale>
          <a:sx n="100" d="100"/>
          <a:sy n="100" d="100"/>
        </p:scale>
        <p:origin x="-11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3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72B5B4-41DB-431F-8620-B9F486F5D8A9}" type="datetimeFigureOut">
              <a:rPr lang="nl-BE"/>
              <a:pPr>
                <a:defRPr/>
              </a:pPr>
              <a:t>19/05/2010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053A97-16E0-4CA8-A61B-B344B0DF2AB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4554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AE530D-0973-4EA8-AFC6-90C51A5D23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9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18FFC8-CA23-4B71-ACD9-AAF2B6037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1" name="Picture 13" descr="EP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2969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rgbClr val="002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E2914F-7AD7-4236-956A-1B69F9188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0" y="5500702"/>
            <a:ext cx="4572000" cy="83099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nl-BE" b="1" dirty="0" smtClean="0">
                <a:solidFill>
                  <a:srgbClr val="005295"/>
                </a:solidFill>
              </a:rPr>
              <a:t>PATIENTS’ PERSPECTIVE ON e-HEALTH</a:t>
            </a:r>
            <a:endParaRPr lang="nl-BE" b="1" dirty="0">
              <a:solidFill>
                <a:srgbClr val="005295"/>
              </a:solidFill>
            </a:endParaRPr>
          </a:p>
        </p:txBody>
      </p:sp>
      <p:pic>
        <p:nvPicPr>
          <p:cNvPr id="6" name="Picture 5" descr="EPF logo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1418143"/>
            <a:ext cx="5521334" cy="3153865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5" name="TextBox 4"/>
          <p:cNvSpPr txBox="1"/>
          <p:nvPr/>
        </p:nvSpPr>
        <p:spPr>
          <a:xfrm>
            <a:off x="3643306" y="214290"/>
            <a:ext cx="5143504" cy="83099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 smtClean="0">
                <a:solidFill>
                  <a:srgbClr val="005295"/>
                </a:solidFill>
                <a:latin typeface="+mj-lt"/>
              </a:rPr>
              <a:t>EPF AGM, Brussels 19 May 2010</a:t>
            </a:r>
            <a:endParaRPr lang="en-US" b="1" dirty="0">
              <a:solidFill>
                <a:srgbClr val="005295"/>
              </a:solidFill>
              <a:latin typeface="+mj-lt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357298"/>
            <a:ext cx="9144000" cy="5072098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endParaRPr lang="en-US" sz="4000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4000" smtClean="0">
                <a:latin typeface="Calibri" pitchFamily="34" charset="0"/>
              </a:rPr>
              <a:t>The </a:t>
            </a:r>
            <a:r>
              <a:rPr lang="en-US" sz="4000" dirty="0" smtClean="0">
                <a:latin typeface="Calibri" pitchFamily="34" charset="0"/>
              </a:rPr>
              <a:t>application of Information and </a:t>
            </a:r>
            <a:r>
              <a:rPr lang="en-US" sz="4000" smtClean="0">
                <a:latin typeface="Calibri" pitchFamily="34" charset="0"/>
              </a:rPr>
              <a:t>Communication Technologies (ICT) </a:t>
            </a:r>
            <a:r>
              <a:rPr lang="en-US" sz="4000" dirty="0" smtClean="0">
                <a:latin typeface="Calibri" pitchFamily="34" charset="0"/>
              </a:rPr>
              <a:t>to Health care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14291"/>
            <a:ext cx="91440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e-Health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357298"/>
            <a:ext cx="9144000" cy="5072098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CALLIOPE project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CALLepSOS cooperation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RENEWING HEALTH project 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Chain of Trust project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Joint Initiative/Thematic Network on e-Health governance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E-Health Users Stakeholder Group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Consultations, presentations, debates </a:t>
            </a:r>
            <a:endParaRPr lang="en-GB" sz="2000" dirty="0" smtClean="0">
              <a:latin typeface="Helvetica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14291"/>
            <a:ext cx="91440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EPF and e-Health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14422"/>
            <a:ext cx="9144000" cy="5214974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Ethical issues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Security issues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Legal framework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Trust and acceptability from users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Reimbursement issues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Electronic health record</a:t>
            </a:r>
          </a:p>
          <a:p>
            <a:pPr lvl="2" indent="338138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i="1" dirty="0" smtClean="0">
                <a:latin typeface="Calibri" pitchFamily="34" charset="0"/>
              </a:rPr>
              <a:t>Ownership of data</a:t>
            </a:r>
          </a:p>
          <a:p>
            <a:pPr lvl="2" indent="338138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i="1" dirty="0" smtClean="0">
                <a:latin typeface="Calibri" pitchFamily="34" charset="0"/>
              </a:rPr>
              <a:t>Access to record</a:t>
            </a:r>
          </a:p>
          <a:p>
            <a:pPr lvl="2" indent="338138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i="1" dirty="0" smtClean="0">
                <a:latin typeface="Calibri" pitchFamily="34" charset="0"/>
              </a:rPr>
              <a:t>Input from the patient</a:t>
            </a:r>
          </a:p>
          <a:p>
            <a:pPr lvl="2" indent="338138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i="1" dirty="0" smtClean="0">
                <a:latin typeface="Calibri" pitchFamily="34" charset="0"/>
              </a:rPr>
              <a:t>Consent – transfer and use of data</a:t>
            </a:r>
          </a:p>
          <a:p>
            <a:pPr lvl="2" indent="338138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i="1" dirty="0" smtClean="0">
                <a:latin typeface="Calibri" pitchFamily="34" charset="0"/>
              </a:rPr>
              <a:t>Cross-border dimension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US" sz="2800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14291"/>
            <a:ext cx="91440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Recurring Themes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14422"/>
            <a:ext cx="9144000" cy="5214974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Crucial need for evidence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Perspective from patients users and non-users across diseases and countries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EPF consolidated position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The HOW to be conceived – key now is ENGAGEMENT and COMMITTMENT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US" sz="2800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e-HEALTH WILL BECOME PART OF PATIENTS’ LIFE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LET’S  NOT MISS THE OPPORTUNITY TO SHAPE THE PROCESS AND THE MECHANISMS!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14291"/>
            <a:ext cx="91440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Consulting EPF Members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4000" b="1" dirty="0" smtClean="0">
                <a:solidFill>
                  <a:schemeClr val="accent2">
                    <a:lumMod val="50000"/>
                  </a:schemeClr>
                </a:solidFill>
              </a:rPr>
              <a:t>Thank you!</a:t>
            </a:r>
          </a:p>
          <a:p>
            <a:pPr algn="ctr">
              <a:buNone/>
            </a:pPr>
            <a:endParaRPr lang="en-GB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GB" sz="3600" b="1" dirty="0" smtClean="0">
                <a:solidFill>
                  <a:schemeClr val="accent2">
                    <a:lumMod val="50000"/>
                  </a:schemeClr>
                </a:solidFill>
              </a:rPr>
              <a:t>Liuska.sanna@eu-patient.eu</a:t>
            </a:r>
            <a:endParaRPr lang="en-GB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8_Ori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8336</TotalTime>
  <Words>154</Words>
  <Application>Microsoft Office PowerPoint</Application>
  <PresentationFormat>On-screen Show (4:3)</PresentationFormat>
  <Paragraphs>41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8_Oriel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Grasso</dc:creator>
  <cp:lastModifiedBy>Zilvinas</cp:lastModifiedBy>
  <cp:revision>168</cp:revision>
  <dcterms:created xsi:type="dcterms:W3CDTF">2006-05-09T14:05:35Z</dcterms:created>
  <dcterms:modified xsi:type="dcterms:W3CDTF">2010-05-19T07:10:13Z</dcterms:modified>
</cp:coreProperties>
</file>