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89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3" r:id="rId3"/>
    <p:sldId id="324" r:id="rId4"/>
    <p:sldId id="339" r:id="rId5"/>
    <p:sldId id="327" r:id="rId6"/>
    <p:sldId id="330" r:id="rId7"/>
    <p:sldId id="331" r:id="rId8"/>
    <p:sldId id="333" r:id="rId9"/>
    <p:sldId id="338" r:id="rId10"/>
    <p:sldId id="329" r:id="rId11"/>
    <p:sldId id="334" r:id="rId12"/>
    <p:sldId id="336" r:id="rId13"/>
    <p:sldId id="337" r:id="rId14"/>
    <p:sldId id="313" r:id="rId15"/>
    <p:sldId id="296" r:id="rId1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5"/>
    <a:srgbClr val="002F65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16" autoAdjust="0"/>
    <p:restoredTop sz="92667" autoAdjust="0"/>
  </p:normalViewPr>
  <p:slideViewPr>
    <p:cSldViewPr>
      <p:cViewPr varScale="1">
        <p:scale>
          <a:sx n="100" d="100"/>
          <a:sy n="100" d="100"/>
        </p:scale>
        <p:origin x="-11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0" y="13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376" y="-10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nl-BE"/>
            </a:pPr>
            <a:r>
              <a:rPr lang="en-US" dirty="0" smtClean="0"/>
              <a:t>2009</a:t>
            </a:r>
          </a:p>
          <a:p>
            <a:pPr>
              <a:defRPr lang="nl-BE"/>
            </a:pPr>
            <a:r>
              <a:rPr lang="en-US" dirty="0" smtClean="0"/>
              <a:t>Total Income</a:t>
            </a:r>
            <a:r>
              <a:rPr lang="en-US" baseline="0" dirty="0" smtClean="0"/>
              <a:t> 677</a:t>
            </a:r>
            <a:endParaRPr lang="en-US" dirty="0"/>
          </a:p>
        </c:rich>
      </c:tx>
      <c:layout>
        <c:manualLayout>
          <c:xMode val="edge"/>
          <c:yMode val="edge"/>
          <c:x val="0.20259602096159673"/>
          <c:y val="3.104034711862478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56506468418895"/>
          <c:y val="2.4448391456037773E-2"/>
          <c:w val="0.81861779699625059"/>
          <c:h val="0.805320438442866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EPF INCOME 2009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Membership 7</c:v>
                </c:pt>
                <c:pt idx="1">
                  <c:v>Core Grants 343</c:v>
                </c:pt>
                <c:pt idx="2">
                  <c:v>Events  135</c:v>
                </c:pt>
                <c:pt idx="3">
                  <c:v>Projects 186</c:v>
                </c:pt>
                <c:pt idx="4">
                  <c:v>Interest 6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7000</c:v>
                </c:pt>
                <c:pt idx="1">
                  <c:v>343000</c:v>
                </c:pt>
                <c:pt idx="2">
                  <c:v>135000</c:v>
                </c:pt>
                <c:pt idx="3">
                  <c:v>186000</c:v>
                </c:pt>
                <c:pt idx="4">
                  <c:v>6007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5">
          <a:noFill/>
        </a:ln>
      </c:spPr>
    </c:plotArea>
    <c:legend>
      <c:legendPos val="b"/>
      <c:layout>
        <c:manualLayout>
          <c:xMode val="edge"/>
          <c:yMode val="edge"/>
          <c:x val="0.19764958298231905"/>
          <c:y val="0.60372960768633244"/>
          <c:w val="0.6531850886592061"/>
          <c:h val="0.39550739456425643"/>
        </c:manualLayout>
      </c:layout>
      <c:overlay val="0"/>
      <c:txPr>
        <a:bodyPr/>
        <a:lstStyle/>
        <a:p>
          <a:pPr>
            <a:defRPr lang="nl-BE"/>
          </a:pPr>
          <a:endParaRPr lang="nl-BE"/>
        </a:p>
      </c:txPr>
    </c:legend>
    <c:plotVisOnly val="1"/>
    <c:dispBlanksAs val="zero"/>
    <c:showDLblsOverMax val="0"/>
  </c:chart>
  <c:txPr>
    <a:bodyPr/>
    <a:lstStyle/>
    <a:p>
      <a:pPr>
        <a:defRPr sz="1799"/>
      </a:pPr>
      <a:endParaRPr lang="nl-B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nl-BE"/>
            </a:pPr>
            <a:r>
              <a:rPr lang="en-US" dirty="0" smtClean="0"/>
              <a:t>2008</a:t>
            </a:r>
          </a:p>
          <a:p>
            <a:pPr>
              <a:defRPr lang="nl-BE"/>
            </a:pPr>
            <a:r>
              <a:rPr lang="en-US" dirty="0" smtClean="0"/>
              <a:t>Total</a:t>
            </a:r>
            <a:r>
              <a:rPr lang="en-US" baseline="0" dirty="0" smtClean="0"/>
              <a:t> </a:t>
            </a:r>
            <a:r>
              <a:rPr lang="en-US" dirty="0" smtClean="0"/>
              <a:t>Income 589 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151161928978414E-2"/>
          <c:y val="1.5707400307370027E-3"/>
          <c:w val="0.9025942693211555"/>
          <c:h val="0.8871426288803044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INCOME EPF 2008 EUR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Membership 7</c:v>
                </c:pt>
                <c:pt idx="1">
                  <c:v>Core grants 323</c:v>
                </c:pt>
                <c:pt idx="2">
                  <c:v>Events 144</c:v>
                </c:pt>
                <c:pt idx="3">
                  <c:v>Projects 103</c:v>
                </c:pt>
                <c:pt idx="4">
                  <c:v>Interest 12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7252</c:v>
                </c:pt>
                <c:pt idx="1">
                  <c:v>322500</c:v>
                </c:pt>
                <c:pt idx="2">
                  <c:v>144200</c:v>
                </c:pt>
                <c:pt idx="3">
                  <c:v>103863</c:v>
                </c:pt>
                <c:pt idx="4">
                  <c:v>11773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5">
          <a:noFill/>
        </a:ln>
      </c:spPr>
    </c:plotArea>
    <c:legend>
      <c:legendPos val="b"/>
      <c:layout/>
      <c:overlay val="0"/>
      <c:txPr>
        <a:bodyPr/>
        <a:lstStyle/>
        <a:p>
          <a:pPr>
            <a:defRPr lang="nl-BE"/>
          </a:pPr>
          <a:endParaRPr lang="nl-BE"/>
        </a:p>
      </c:txPr>
    </c:legend>
    <c:plotVisOnly val="1"/>
    <c:dispBlanksAs val="zero"/>
    <c:showDLblsOverMax val="0"/>
  </c:chart>
  <c:txPr>
    <a:bodyPr/>
    <a:lstStyle/>
    <a:p>
      <a:pPr>
        <a:defRPr sz="1799"/>
      </a:pPr>
      <a:endParaRPr lang="nl-B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nl-BE"/>
            </a:pPr>
            <a:r>
              <a:rPr lang="en-US" dirty="0" smtClean="0"/>
              <a:t>2008</a:t>
            </a:r>
            <a:br>
              <a:rPr lang="en-US" dirty="0" smtClean="0"/>
            </a:br>
            <a:r>
              <a:rPr lang="en-US" sz="1400" dirty="0" smtClean="0"/>
              <a:t>Total Expenditure: 666</a:t>
            </a:r>
            <a:endParaRPr lang="en-US" sz="14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6807253830365"/>
          <c:y val="7.2255426139171394E-2"/>
          <c:w val="0.72747106248325211"/>
          <c:h val="0.5660921914933736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EPF EXPENDITURE ALLOCATION 2008</c:v>
                </c:pt>
              </c:strCache>
            </c:strRef>
          </c:tx>
          <c:dPt>
            <c:idx val="2"/>
            <c:bubble3D val="0"/>
            <c:explosion val="26"/>
          </c:dPt>
          <c:dLbls>
            <c:dLbl>
              <c:idx val="2"/>
              <c:layout>
                <c:manualLayout>
                  <c:x val="0.11829850786534922"/>
                  <c:y val="-0.14264181743394488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bg1"/>
                        </a:solidFill>
                      </a:rPr>
                      <a:t>Projects</a:t>
                    </a:r>
                    <a:endParaRPr lang="en-US" sz="140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Sheet1!$A$2:$A$7</c:f>
              <c:strCache>
                <c:ptCount val="6"/>
                <c:pt idx="0">
                  <c:v>Governance 35</c:v>
                </c:pt>
                <c:pt idx="1">
                  <c:v>Policy 241</c:v>
                </c:pt>
                <c:pt idx="2">
                  <c:v>Projects 180</c:v>
                </c:pt>
                <c:pt idx="3">
                  <c:v>Capacity Building 40</c:v>
                </c:pt>
                <c:pt idx="4">
                  <c:v>Communications 50</c:v>
                </c:pt>
                <c:pt idx="5">
                  <c:v>Conference 120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30000</c:v>
                </c:pt>
                <c:pt idx="1">
                  <c:v>241000</c:v>
                </c:pt>
                <c:pt idx="2">
                  <c:v>180000</c:v>
                </c:pt>
                <c:pt idx="3">
                  <c:v>40000</c:v>
                </c:pt>
                <c:pt idx="4">
                  <c:v>50000</c:v>
                </c:pt>
                <c:pt idx="5">
                  <c:v>120000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4">
          <a:noFill/>
        </a:ln>
      </c:spPr>
    </c:plotArea>
    <c:legend>
      <c:legendPos val="b"/>
      <c:layout/>
      <c:overlay val="0"/>
      <c:txPr>
        <a:bodyPr/>
        <a:lstStyle/>
        <a:p>
          <a:pPr>
            <a:defRPr lang="nl-BE"/>
          </a:pPr>
          <a:endParaRPr lang="nl-BE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nl-B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nl-BE"/>
            </a:pPr>
            <a:r>
              <a:rPr lang="en-US" dirty="0" smtClean="0"/>
              <a:t>2009</a:t>
            </a:r>
            <a:br>
              <a:rPr lang="en-US" dirty="0" smtClean="0"/>
            </a:br>
            <a:r>
              <a:rPr lang="en-US" sz="1400" dirty="0" smtClean="0"/>
              <a:t>Total Expenditure: 757 </a:t>
            </a:r>
            <a:endParaRPr lang="en-US" sz="1400" dirty="0"/>
          </a:p>
        </c:rich>
      </c:tx>
      <c:layout>
        <c:manualLayout>
          <c:xMode val="edge"/>
          <c:yMode val="edge"/>
          <c:x val="0.24137379083352301"/>
          <c:y val="1.6410212234437761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214399723420312E-2"/>
          <c:y val="1.1833065245656633E-3"/>
          <c:w val="0.93411374209789733"/>
          <c:h val="0.7262047947456754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EPF EXPENDITURE ALLOCATION 2008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Governance 43</c:v>
                </c:pt>
                <c:pt idx="1">
                  <c:v>Policy 280</c:v>
                </c:pt>
                <c:pt idx="2">
                  <c:v>Projects 179</c:v>
                </c:pt>
                <c:pt idx="3">
                  <c:v>Capacity Building 85</c:v>
                </c:pt>
                <c:pt idx="4">
                  <c:v>Communications 50</c:v>
                </c:pt>
                <c:pt idx="5">
                  <c:v>Conference 120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43000</c:v>
                </c:pt>
                <c:pt idx="1">
                  <c:v>280000</c:v>
                </c:pt>
                <c:pt idx="2">
                  <c:v>179000</c:v>
                </c:pt>
                <c:pt idx="3">
                  <c:v>85000</c:v>
                </c:pt>
                <c:pt idx="4">
                  <c:v>70000</c:v>
                </c:pt>
                <c:pt idx="5">
                  <c:v>120000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4">
          <a:noFill/>
        </a:ln>
      </c:spPr>
    </c:plotArea>
    <c:legend>
      <c:legendPos val="b"/>
      <c:layout/>
      <c:overlay val="0"/>
      <c:txPr>
        <a:bodyPr/>
        <a:lstStyle/>
        <a:p>
          <a:pPr>
            <a:defRPr lang="nl-BE"/>
          </a:pPr>
          <a:endParaRPr lang="nl-BE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nl-B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nl-BE"/>
            </a:pPr>
            <a:r>
              <a:rPr lang="en-US" dirty="0" smtClean="0"/>
              <a:t>Income estimate</a:t>
            </a:r>
          </a:p>
          <a:p>
            <a:pPr>
              <a:defRPr lang="nl-BE"/>
            </a:pPr>
            <a:r>
              <a:rPr lang="en-US" dirty="0" smtClean="0"/>
              <a:t>609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151161928978414E-2"/>
          <c:y val="1.5707400307370032E-3"/>
          <c:w val="0.9025942693211555"/>
          <c:h val="0.8871426288803044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INCOME EPF 2009 EUR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Core grants 330</c:v>
                </c:pt>
                <c:pt idx="1">
                  <c:v>Events 185</c:v>
                </c:pt>
                <c:pt idx="2">
                  <c:v>Projects 84</c:v>
                </c:pt>
                <c:pt idx="3">
                  <c:v>Membership, Interest 10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330000</c:v>
                </c:pt>
                <c:pt idx="1">
                  <c:v>185000</c:v>
                </c:pt>
                <c:pt idx="2">
                  <c:v>84000</c:v>
                </c:pt>
                <c:pt idx="3">
                  <c:v>10000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5">
          <a:noFill/>
        </a:ln>
      </c:spPr>
    </c:plotArea>
    <c:legend>
      <c:legendPos val="b"/>
      <c:layout>
        <c:manualLayout>
          <c:xMode val="edge"/>
          <c:yMode val="edge"/>
          <c:x val="2.1501540175075346E-2"/>
          <c:y val="0.62033100519620299"/>
          <c:w val="0.97849845982492478"/>
          <c:h val="0.37966899480379768"/>
        </c:manualLayout>
      </c:layout>
      <c:overlay val="0"/>
      <c:txPr>
        <a:bodyPr/>
        <a:lstStyle/>
        <a:p>
          <a:pPr>
            <a:defRPr lang="nl-BE"/>
          </a:pPr>
          <a:endParaRPr lang="nl-BE"/>
        </a:p>
      </c:txPr>
    </c:legend>
    <c:plotVisOnly val="1"/>
    <c:dispBlanksAs val="zero"/>
    <c:showDLblsOverMax val="0"/>
  </c:chart>
  <c:txPr>
    <a:bodyPr/>
    <a:lstStyle/>
    <a:p>
      <a:pPr>
        <a:defRPr sz="1799"/>
      </a:pPr>
      <a:endParaRPr lang="nl-B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nl-BE"/>
            </a:pPr>
            <a:r>
              <a:rPr lang="en-US" dirty="0" smtClean="0"/>
              <a:t>Expenditure estimate 608</a:t>
            </a:r>
            <a:endParaRPr lang="en-US" dirty="0"/>
          </a:p>
        </c:rich>
      </c:tx>
      <c:layout>
        <c:manualLayout>
          <c:xMode val="edge"/>
          <c:yMode val="edge"/>
          <c:x val="0.23368479787018284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68072538303639"/>
          <c:y val="7.2255426139171394E-2"/>
          <c:w val="0.72747106248325166"/>
          <c:h val="0.5660921914933736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EPF EXPENDITURE ALLOCATION 2008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Governance 60</c:v>
                </c:pt>
                <c:pt idx="1">
                  <c:v>Policy 235</c:v>
                </c:pt>
                <c:pt idx="2">
                  <c:v>Projects 83</c:v>
                </c:pt>
                <c:pt idx="3">
                  <c:v>Capacity Building 90</c:v>
                </c:pt>
                <c:pt idx="4">
                  <c:v>Communications 80</c:v>
                </c:pt>
                <c:pt idx="5">
                  <c:v>Conference 60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60000</c:v>
                </c:pt>
                <c:pt idx="1">
                  <c:v>235000</c:v>
                </c:pt>
                <c:pt idx="2">
                  <c:v>83000</c:v>
                </c:pt>
                <c:pt idx="3">
                  <c:v>90000</c:v>
                </c:pt>
                <c:pt idx="4">
                  <c:v>80000</c:v>
                </c:pt>
                <c:pt idx="5">
                  <c:v>60000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4">
          <a:noFill/>
        </a:ln>
      </c:spPr>
    </c:plotArea>
    <c:legend>
      <c:legendPos val="b"/>
      <c:layout/>
      <c:overlay val="0"/>
      <c:txPr>
        <a:bodyPr/>
        <a:lstStyle/>
        <a:p>
          <a:pPr>
            <a:defRPr lang="nl-BE"/>
          </a:pPr>
          <a:endParaRPr lang="nl-BE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nl-B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72B5B4-41DB-431F-8620-B9F486F5D8A9}" type="datetimeFigureOut">
              <a:rPr lang="nl-BE"/>
              <a:pPr>
                <a:defRPr/>
              </a:pPr>
              <a:t>19/05/2010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053A97-16E0-4CA8-A61B-B344B0DF2AB3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8119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0"/>
            <a:r>
              <a:rPr lang="en-GB" noProof="0" smtClean="0"/>
              <a:t>Second level</a:t>
            </a:r>
          </a:p>
          <a:p>
            <a:pPr lvl="0"/>
            <a:r>
              <a:rPr lang="en-GB" noProof="0" smtClean="0"/>
              <a:t>Third level</a:t>
            </a:r>
          </a:p>
          <a:p>
            <a:pPr lvl="0"/>
            <a:r>
              <a:rPr lang="en-GB" noProof="0" smtClean="0"/>
              <a:t>Fourth level</a:t>
            </a:r>
          </a:p>
          <a:p>
            <a:pPr lvl="0"/>
            <a:r>
              <a:rPr lang="en-GB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AE530D-0973-4EA8-AFC6-90C51A5D23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283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E74119-F577-4A71-86A2-C0242A8B504E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00C81-1B21-493F-A6A8-B5D1218C0C58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D55BF3-CAEA-413A-A0AD-0F5B3E60E24D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466E7-E67E-4AE9-92A7-35AECD827289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z="2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08-05-06</a:t>
            </a:r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  <a:prstGeom prst="rect">
            <a:avLst/>
          </a:prstGeom>
        </p:spPr>
        <p:txBody>
          <a:bodyPr vert="horz" anchor="ctr" anchorCtr="0"/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  <a:prstGeom prst="rect">
            <a:avLst/>
          </a:prstGeom>
        </p:spPr>
        <p:txBody>
          <a:bodyPr vert="horz" anchor="ctr"/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18FFC8-CA23-4B71-ACD9-AAF2B6037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11" name="Picture 13" descr="EP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60350"/>
            <a:ext cx="129698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28575">
            <a:solidFill>
              <a:srgbClr val="002F6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08-05-06</a:t>
            </a:r>
            <a:endParaRPr lang="en-US" sz="1800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rtlCol="0" anchor="ctr"/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6E2914F-7AD7-4236-956A-1B69F9188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Footer Placeholder 9"/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2"/>
          </p:nvPr>
        </p:nvSpPr>
        <p:spPr>
          <a:xfrm>
            <a:off x="685800" y="6400800"/>
            <a:ext cx="1905000" cy="304800"/>
          </a:xfrm>
          <a:prstGeom prst="rect">
            <a:avLst/>
          </a:prstGeom>
        </p:spPr>
        <p:txBody>
          <a:bodyPr vert="horz" anchor="ctr" anchorCtr="0"/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08-05-06</a:t>
            </a:r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6250" y="5500702"/>
            <a:ext cx="4572000" cy="1200150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spAutoFit/>
          </a:bodyPr>
          <a:lstStyle/>
          <a:p>
            <a:pPr algn="r">
              <a:defRPr/>
            </a:pPr>
            <a:r>
              <a:rPr lang="en-US" b="1" dirty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A STRONG PATIENTS’ VOICE TO DRIVE BETTER HEALTH IN EUROPE</a:t>
            </a:r>
            <a:endParaRPr lang="en-US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nl-BE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 descr="EPF logo.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1700808"/>
            <a:ext cx="5521334" cy="315386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643306" y="214290"/>
            <a:ext cx="5143504" cy="1569660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spAutoFit/>
          </a:bodyPr>
          <a:lstStyle/>
          <a:p>
            <a:pPr algn="r">
              <a:defRPr/>
            </a:pPr>
            <a:r>
              <a:rPr lang="en-US" b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Annual General Meeting </a:t>
            </a:r>
            <a:endParaRPr lang="en-US" b="1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  <a:p>
            <a:pPr algn="r">
              <a:defRPr/>
            </a:pPr>
            <a:r>
              <a:rPr lang="en-US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May 2010, Brussels</a:t>
            </a:r>
            <a:br>
              <a:rPr lang="en-US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Accounts 2009 +Budget 2010</a:t>
            </a:r>
            <a:endParaRPr lang="en-US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nl-BE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7190" y="2257436"/>
            <a:ext cx="8286776" cy="2671762"/>
          </a:xfrm>
        </p:spPr>
        <p:txBody>
          <a:bodyPr/>
          <a:lstStyle/>
          <a:p>
            <a:r>
              <a:rPr lang="en-GB" i="1" dirty="0" smtClean="0">
                <a:latin typeface="Calibri" pitchFamily="34" charset="0"/>
                <a:cs typeface="Calibri" pitchFamily="34" charset="0"/>
              </a:rPr>
              <a:t>Our auditing standards require that we plan and perform our audit to obtain reasonable assurance about whether the financial statements are free of material misstatement. </a:t>
            </a:r>
          </a:p>
          <a:p>
            <a:endParaRPr lang="en-GB" i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i="1" dirty="0" smtClean="0">
                <a:latin typeface="Calibri" pitchFamily="34" charset="0"/>
                <a:cs typeface="Calibri" pitchFamily="34" charset="0"/>
              </a:rPr>
              <a:t>In our opinion, the financial statements for the year ended  31 December 2009 give a fair view of the organisation’ assets, liabilities, financial position and results of operations.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Auditor’s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Budget 2010 </a:t>
            </a:r>
            <a:r>
              <a:rPr lang="en-US" sz="20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(EUR ‘000)</a:t>
            </a: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sz="quarter" idx="1"/>
          </p:nvPr>
        </p:nvGraphicFramePr>
        <p:xfrm>
          <a:off x="785786" y="2071678"/>
          <a:ext cx="2857520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0692434"/>
              </p:ext>
            </p:extLst>
          </p:nvPr>
        </p:nvGraphicFramePr>
        <p:xfrm>
          <a:off x="5072066" y="2071678"/>
          <a:ext cx="3071813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143116"/>
            <a:ext cx="8572528" cy="27432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Prudent budget 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Income secured for 2010 (Commission and Sponsors)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Cash-flow as forecast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dirty="0" smtClean="0">
                <a:latin typeface="Calibri" pitchFamily="34" charset="0"/>
                <a:cs typeface="Calibri" pitchFamily="34" charset="0"/>
              </a:rPr>
              <a:t>Mid –Year Financial Review by Board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Budget 2010 - Key Points</a:t>
            </a:r>
            <a:endParaRPr lang="en-US" sz="3600" i="1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988840"/>
            <a:ext cx="8572528" cy="27432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None/>
            </a:pPr>
            <a:endParaRPr lang="en-GB" sz="2600" dirty="0" smtClean="0">
              <a:latin typeface="Calibri" pitchFamily="34" charset="0"/>
              <a:cs typeface="Calibri" pitchFamily="34" charset="0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Financial strategy includes: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en-GB" sz="2600" dirty="0" smtClean="0">
              <a:latin typeface="Calibri" pitchFamily="34" charset="0"/>
              <a:cs typeface="Calibri" pitchFamily="34" charset="0"/>
            </a:endParaRPr>
          </a:p>
          <a:p>
            <a:pPr lvl="3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Project funding in line with policy priorities (FP7/public health)</a:t>
            </a:r>
          </a:p>
          <a:p>
            <a:pPr lvl="3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Invitations to Tender</a:t>
            </a:r>
          </a:p>
          <a:p>
            <a:pPr lvl="3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Foundations</a:t>
            </a:r>
          </a:p>
          <a:p>
            <a:pPr lvl="3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Continued diversification - Non </a:t>
            </a:r>
            <a:r>
              <a:rPr lang="en-GB" sz="2600" dirty="0" err="1" smtClean="0">
                <a:latin typeface="Calibri" pitchFamily="34" charset="0"/>
                <a:cs typeface="Calibri" pitchFamily="34" charset="0"/>
              </a:rPr>
              <a:t>pharma</a:t>
            </a:r>
            <a:endParaRPr lang="en-GB" sz="2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 2011 and beyond</a:t>
            </a:r>
            <a:endParaRPr lang="en-US" sz="3600" i="1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339752" y="4509120"/>
            <a:ext cx="4000500" cy="2659063"/>
          </a:xfrm>
        </p:spPr>
        <p:txBody>
          <a:bodyPr/>
          <a:lstStyle/>
          <a:p>
            <a:pPr algn="ctr" eaLnBrk="1" hangingPunct="1"/>
            <a:endParaRPr lang="en-GB" dirty="0" smtClean="0"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r>
              <a:rPr lang="en-GB" sz="3200" dirty="0" smtClean="0">
                <a:solidFill>
                  <a:srgbClr val="005295"/>
                </a:solidFill>
                <a:latin typeface="Calibri" pitchFamily="34" charset="0"/>
              </a:rPr>
              <a:t>www.eu-patient.eu</a:t>
            </a:r>
          </a:p>
          <a:p>
            <a:pPr algn="ctr" eaLnBrk="1" hangingPunct="1">
              <a:buFontTx/>
              <a:buNone/>
            </a:pPr>
            <a:r>
              <a:rPr lang="en-GB" sz="3200" dirty="0" smtClean="0">
                <a:solidFill>
                  <a:srgbClr val="005295"/>
                </a:solidFill>
                <a:latin typeface="Calibri" pitchFamily="34" charset="0"/>
              </a:rPr>
              <a:t>info@eu-patient.eu</a:t>
            </a:r>
          </a:p>
          <a:p>
            <a:pPr eaLnBrk="1" hangingPunct="1"/>
            <a:endParaRPr lang="en-GB" dirty="0" smtClean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More Information?</a:t>
            </a:r>
            <a:endParaRPr lang="en-US" sz="3600" i="1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204864"/>
            <a:ext cx="3600400" cy="2291163"/>
          </a:xfrm>
          <a:prstGeom prst="snip2DiagRect">
            <a:avLst>
              <a:gd name="adj1" fmla="val 0"/>
              <a:gd name="adj2" fmla="val 5093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PF logo.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1142984"/>
            <a:ext cx="5521334" cy="315386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286250" y="5643563"/>
            <a:ext cx="4572000" cy="1200150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spAutoFit/>
          </a:bodyPr>
          <a:lstStyle/>
          <a:p>
            <a:pPr algn="r">
              <a:defRPr/>
            </a:pPr>
            <a:r>
              <a:rPr lang="en-US" b="1" dirty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A STRONG PATIENTS’ VOICE TO DRIVE BETTER HEALTH IN EUROPE</a:t>
            </a:r>
            <a:endParaRPr lang="en-US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nl-BE" dirty="0">
              <a:solidFill>
                <a:srgbClr val="00529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471750"/>
            <a:ext cx="9144000" cy="27432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600" dirty="0" smtClean="0">
                <a:latin typeface="Calibri" pitchFamily="34" charset="0"/>
                <a:cs typeface="Calibri" pitchFamily="34" charset="0"/>
              </a:rPr>
              <a:t>2009 - a good financial year for EPF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en-GB" sz="2600" dirty="0" smtClean="0">
              <a:latin typeface="Calibri" pitchFamily="34" charset="0"/>
              <a:cs typeface="Calibri" pitchFamily="34" charset="0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Strong cash position at the end of the year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en-GB" sz="2600" dirty="0" smtClean="0">
              <a:latin typeface="Calibri" pitchFamily="34" charset="0"/>
              <a:cs typeface="Calibri" pitchFamily="34" charset="0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Reserves policy on track (6 Months)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Key Points</a:t>
            </a:r>
            <a:endParaRPr lang="en-US" sz="3600" i="1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185998"/>
            <a:ext cx="8429652" cy="27432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Commitment to transparency </a:t>
            </a: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endParaRPr lang="en-GB" sz="2600" dirty="0" smtClean="0">
              <a:latin typeface="Calibri" pitchFamily="34" charset="0"/>
              <a:cs typeface="Calibri" pitchFamily="34" charset="0"/>
            </a:endParaRPr>
          </a:p>
          <a:p>
            <a:pPr lvl="2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 Continued commitment to diversity of funding</a:t>
            </a:r>
            <a:br>
              <a:rPr lang="en-GB" sz="2600" dirty="0" smtClean="0">
                <a:latin typeface="Calibri" pitchFamily="34" charset="0"/>
                <a:cs typeface="Calibri" pitchFamily="34" charset="0"/>
              </a:rPr>
            </a:br>
            <a:endParaRPr lang="en-GB" sz="2600" dirty="0" smtClean="0">
              <a:latin typeface="Calibri" pitchFamily="34" charset="0"/>
              <a:cs typeface="Calibri" pitchFamily="34" charset="0"/>
            </a:endParaRPr>
          </a:p>
          <a:p>
            <a:pPr lvl="3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New sponsors</a:t>
            </a:r>
          </a:p>
          <a:p>
            <a:pPr lvl="3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GB" sz="2600" dirty="0" smtClean="0">
                <a:latin typeface="Calibri" pitchFamily="34" charset="0"/>
                <a:cs typeface="Calibri" pitchFamily="34" charset="0"/>
              </a:rPr>
              <a:t>Foundation</a:t>
            </a:r>
          </a:p>
          <a:p>
            <a:pPr lvl="3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nl-BE" sz="2600" dirty="0" smtClean="0">
                <a:latin typeface="Calibri" pitchFamily="34" charset="0"/>
                <a:cs typeface="Calibri" pitchFamily="34" charset="0"/>
              </a:rPr>
              <a:t>Commission Funded Projects</a:t>
            </a:r>
            <a:endParaRPr lang="en-GB" sz="2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Key Points</a:t>
            </a:r>
            <a:endParaRPr lang="en-US" sz="3600" i="1" dirty="0">
              <a:solidFill>
                <a:srgbClr val="005295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Income 2008 versus 2009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889067"/>
              </p:ext>
            </p:extLst>
          </p:nvPr>
        </p:nvGraphicFramePr>
        <p:xfrm>
          <a:off x="1142974" y="2357430"/>
          <a:ext cx="6429421" cy="3050997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913331"/>
                <a:gridCol w="2009195"/>
                <a:gridCol w="1506895"/>
              </a:tblGrid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/>
                        <a:t>(EUR)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u="none" strike="noStrike" dirty="0" smtClean="0"/>
                        <a:t>2008</a:t>
                      </a:r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u="none" strike="noStrike" dirty="0" smtClean="0"/>
                        <a:t>2009</a:t>
                      </a:r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u="none" strike="noStrike" dirty="0"/>
                        <a:t>Membership fees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7 252</a:t>
                      </a:r>
                      <a:endParaRPr lang="nl-BE" sz="20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  7 250</a:t>
                      </a:r>
                      <a:endParaRPr lang="en-GB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u="none" strike="noStrike" dirty="0" smtClean="0"/>
                        <a:t>Core Grant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322 500</a:t>
                      </a:r>
                      <a:endParaRPr lang="nl-BE" sz="20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  342 858</a:t>
                      </a:r>
                      <a:endParaRPr lang="en-GB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u="none" strike="noStrike" dirty="0" smtClean="0"/>
                        <a:t>Events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144 200</a:t>
                      </a:r>
                      <a:endParaRPr lang="nl-BE" sz="20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 135 000</a:t>
                      </a:r>
                      <a:endParaRPr lang="en-GB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Projects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dirty="0" smtClean="0"/>
                        <a:t>103</a:t>
                      </a:r>
                      <a:r>
                        <a:rPr lang="nl-BE" sz="2000" baseline="0" dirty="0" smtClean="0"/>
                        <a:t> 263</a:t>
                      </a:r>
                      <a:endParaRPr lang="nl-BE" sz="2000" dirty="0" smtClean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  186 296</a:t>
                      </a:r>
                      <a:endParaRPr lang="en-GB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u="none" strike="noStrike"/>
                        <a:t>Interest - Other Income </a:t>
                      </a:r>
                      <a:endParaRPr lang="nl-BE" sz="2000" b="0" i="0" u="none" strike="noStrike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12 310</a:t>
                      </a:r>
                      <a:endParaRPr lang="nl-BE" sz="20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   6007</a:t>
                      </a:r>
                      <a:endParaRPr lang="en-GB" sz="2000" dirty="0"/>
                    </a:p>
                  </a:txBody>
                  <a:tcPr marL="9525" marR="9525" marT="9525" marB="0" anchor="b"/>
                </a:tc>
              </a:tr>
              <a:tr h="360173">
                <a:tc>
                  <a:txBody>
                    <a:bodyPr/>
                    <a:lstStyle/>
                    <a:p>
                      <a:pPr algn="r" fontAlgn="b"/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nl-BE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b="1" u="none" strike="noStrike" dirty="0"/>
                        <a:t>Total income</a:t>
                      </a:r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589</a:t>
                      </a:r>
                      <a:r>
                        <a:rPr lang="nl-BE" sz="2000" b="1" baseline="0" dirty="0" smtClean="0"/>
                        <a:t> 530</a:t>
                      </a:r>
                      <a:endParaRPr lang="nl-BE" sz="2000" b="1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677</a:t>
                      </a:r>
                      <a:r>
                        <a:rPr lang="nl-BE" sz="2000" b="1" baseline="0" dirty="0" smtClean="0"/>
                        <a:t> </a:t>
                      </a:r>
                      <a:r>
                        <a:rPr lang="nl-BE" sz="2000" b="1" dirty="0" smtClean="0"/>
                        <a:t>411</a:t>
                      </a:r>
                      <a:endParaRPr lang="nl-BE" sz="2000" b="1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072198" y="2214554"/>
            <a:ext cx="1571636" cy="3286148"/>
          </a:xfrm>
          <a:prstGeom prst="rect">
            <a:avLst/>
          </a:prstGeom>
          <a:noFill/>
          <a:ln w="63500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Rectangle 7"/>
          <p:cNvSpPr/>
          <p:nvPr/>
        </p:nvSpPr>
        <p:spPr>
          <a:xfrm>
            <a:off x="4286248" y="2214554"/>
            <a:ext cx="1571636" cy="3286148"/>
          </a:xfrm>
          <a:prstGeom prst="rect">
            <a:avLst/>
          </a:prstGeom>
          <a:noFill/>
          <a:ln w="63500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Expenditure 2008 versus 2009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738814"/>
              </p:ext>
            </p:extLst>
          </p:nvPr>
        </p:nvGraphicFramePr>
        <p:xfrm>
          <a:off x="1142976" y="2071678"/>
          <a:ext cx="6429421" cy="4372589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913331"/>
                <a:gridCol w="2009195"/>
                <a:gridCol w="1506895"/>
              </a:tblGrid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latin typeface="+mj-lt"/>
                        </a:rPr>
                        <a:t>(EUR)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u="none" strike="noStrike" dirty="0" smtClean="0">
                          <a:latin typeface="+mj-lt"/>
                        </a:rPr>
                        <a:t>2008</a:t>
                      </a:r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u="none" strike="noStrike" dirty="0" smtClean="0">
                          <a:latin typeface="+mj-lt"/>
                        </a:rPr>
                        <a:t>2009</a:t>
                      </a:r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Staff and fees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-261 551</a:t>
                      </a:r>
                      <a:endParaRPr lang="nl-BE" sz="20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nl-BE" sz="2000" dirty="0" smtClean="0"/>
                        <a:t>  -</a:t>
                      </a:r>
                      <a:r>
                        <a:rPr lang="nl-BE" sz="2000" baseline="0" dirty="0" smtClean="0"/>
                        <a:t> 301 388</a:t>
                      </a:r>
                      <a:endParaRPr lang="en-GB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-Office </a:t>
                      </a:r>
                      <a:r>
                        <a:rPr lang="nl-BE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costs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-66 682</a:t>
                      </a:r>
                      <a:endParaRPr lang="nl-BE" sz="20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nl-BE" sz="2000" dirty="0" smtClean="0"/>
                        <a:t>  </a:t>
                      </a:r>
                      <a:r>
                        <a:rPr lang="nl-BE" sz="2000" baseline="0" dirty="0" smtClean="0"/>
                        <a:t>  - 64 503</a:t>
                      </a:r>
                      <a:endParaRPr lang="en-GB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Travel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-27173</a:t>
                      </a:r>
                      <a:endParaRPr lang="nl-BE" sz="20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nl-BE" sz="2000" dirty="0" smtClean="0"/>
                        <a:t>    -</a:t>
                      </a:r>
                      <a:r>
                        <a:rPr lang="nl-BE" sz="2000" baseline="0" dirty="0" smtClean="0"/>
                        <a:t> 40 600</a:t>
                      </a:r>
                      <a:endParaRPr lang="en-GB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Events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-139 007</a:t>
                      </a:r>
                      <a:endParaRPr lang="nl-BE" sz="20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nl-BE" sz="2000" dirty="0" smtClean="0"/>
                        <a:t>  - 149 406</a:t>
                      </a:r>
                      <a:endParaRPr lang="en-GB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Projects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-139 424</a:t>
                      </a:r>
                      <a:endParaRPr lang="nl-BE" sz="20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nl-BE" sz="2000" dirty="0" smtClean="0"/>
                        <a:t> </a:t>
                      </a:r>
                      <a:r>
                        <a:rPr lang="nl-BE" sz="2000" baseline="0" dirty="0" smtClean="0"/>
                        <a:t>  -179 002</a:t>
                      </a:r>
                      <a:endParaRPr lang="en-GB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Communications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dirty="0" smtClean="0"/>
                        <a:t>-20 956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nl-BE" sz="2000" dirty="0" smtClean="0"/>
                        <a:t>     -17 359</a:t>
                      </a:r>
                      <a:endParaRPr lang="en-GB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Bank fees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-11 555</a:t>
                      </a:r>
                      <a:endParaRPr lang="nl-BE" sz="20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nl-BE" sz="2000" dirty="0" smtClean="0"/>
                        <a:t>     </a:t>
                      </a:r>
                      <a:r>
                        <a:rPr lang="nl-BE" sz="2000" baseline="0" dirty="0" smtClean="0"/>
                        <a:t>-  </a:t>
                      </a:r>
                      <a:r>
                        <a:rPr lang="nl-BE" sz="2000" dirty="0" smtClean="0"/>
                        <a:t>5 710</a:t>
                      </a:r>
                      <a:endParaRPr lang="en-GB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endParaRPr lang="nl-BE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nl-BE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Total </a:t>
                      </a:r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-666 350</a:t>
                      </a:r>
                      <a:endParaRPr lang="nl-BE" sz="2000" b="1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/>
                        <a:t>- 757968</a:t>
                      </a:r>
                      <a:endParaRPr lang="nl-BE" sz="2000" b="1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nl-BE" sz="2000" b="1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b="1" i="0" u="none" strike="noStrike" dirty="0" smtClean="0">
                          <a:solidFill>
                            <a:srgbClr val="C00000"/>
                          </a:solidFill>
                          <a:latin typeface="+mj-lt"/>
                        </a:rPr>
                        <a:t>Secretariat income</a:t>
                      </a:r>
                      <a:endParaRPr lang="nl-BE" sz="2000" b="1" i="0" u="none" strike="noStrike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>
                          <a:solidFill>
                            <a:srgbClr val="C00000"/>
                          </a:solidFill>
                        </a:rPr>
                        <a:t>136 472</a:t>
                      </a:r>
                      <a:endParaRPr lang="nl-BE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>
                          <a:solidFill>
                            <a:srgbClr val="C00000"/>
                          </a:solidFill>
                        </a:rPr>
                        <a:t>152,811</a:t>
                      </a:r>
                      <a:endParaRPr lang="nl-BE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072198" y="2000240"/>
            <a:ext cx="1571636" cy="3929090"/>
          </a:xfrm>
          <a:prstGeom prst="rect">
            <a:avLst/>
          </a:prstGeom>
          <a:noFill/>
          <a:ln w="63500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Rectangle 7"/>
          <p:cNvSpPr/>
          <p:nvPr/>
        </p:nvSpPr>
        <p:spPr>
          <a:xfrm>
            <a:off x="4286248" y="2000240"/>
            <a:ext cx="1571636" cy="3929090"/>
          </a:xfrm>
          <a:prstGeom prst="rect">
            <a:avLst/>
          </a:prstGeom>
          <a:noFill/>
          <a:ln w="63500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Surplus 2008 versus 2009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430967"/>
              </p:ext>
            </p:extLst>
          </p:nvPr>
        </p:nvGraphicFramePr>
        <p:xfrm>
          <a:off x="1142974" y="2357430"/>
          <a:ext cx="6429421" cy="1681765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913331"/>
                <a:gridCol w="2009195"/>
                <a:gridCol w="1506895"/>
              </a:tblGrid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latin typeface="+mj-lt"/>
                        </a:rPr>
                        <a:t>(EUR)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u="none" strike="noStrike" dirty="0" smtClean="0">
                          <a:latin typeface="+mj-lt"/>
                        </a:rPr>
                        <a:t>2008</a:t>
                      </a:r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u="none" strike="noStrike" dirty="0" smtClean="0">
                          <a:latin typeface="+mj-lt"/>
                        </a:rPr>
                        <a:t>2009</a:t>
                      </a:r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Surplus for year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60 000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 smtClean="0"/>
                        <a:t>72 255</a:t>
                      </a:r>
                      <a:endParaRPr lang="nl-BE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072198" y="2214554"/>
            <a:ext cx="1571636" cy="1643074"/>
          </a:xfrm>
          <a:prstGeom prst="rect">
            <a:avLst/>
          </a:prstGeom>
          <a:noFill/>
          <a:ln w="63500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Rectangle 7"/>
          <p:cNvSpPr/>
          <p:nvPr/>
        </p:nvSpPr>
        <p:spPr>
          <a:xfrm>
            <a:off x="4286248" y="2214554"/>
            <a:ext cx="1571636" cy="1643074"/>
          </a:xfrm>
          <a:prstGeom prst="rect">
            <a:avLst/>
          </a:prstGeom>
          <a:noFill/>
          <a:ln w="63500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Reserves </a:t>
            </a:r>
            <a:r>
              <a:rPr lang="en-US" sz="20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(EUR)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209488"/>
              </p:ext>
            </p:extLst>
          </p:nvPr>
        </p:nvGraphicFramePr>
        <p:xfrm>
          <a:off x="1142974" y="2357430"/>
          <a:ext cx="6429421" cy="1622237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913331"/>
                <a:gridCol w="2009195"/>
                <a:gridCol w="1506895"/>
              </a:tblGrid>
              <a:tr h="336353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latin typeface="+mj-lt"/>
                        </a:rPr>
                        <a:t>(EUR)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u="none" strike="noStrike" dirty="0" smtClean="0">
                          <a:latin typeface="+mj-lt"/>
                        </a:rPr>
                        <a:t>2008</a:t>
                      </a:r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1" u="none" strike="noStrike" dirty="0" smtClean="0">
                          <a:latin typeface="+mj-lt"/>
                        </a:rPr>
                        <a:t>2009</a:t>
                      </a:r>
                      <a:endParaRPr lang="nl-BE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613178">
                <a:tc>
                  <a:txBody>
                    <a:bodyPr/>
                    <a:lstStyle/>
                    <a:p>
                      <a:pPr algn="r" fontAlgn="b"/>
                      <a:r>
                        <a:rPr lang="nl-BE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RESERVES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280</a:t>
                      </a:r>
                      <a:r>
                        <a:rPr lang="nl-BE" sz="20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nl-BE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000</a:t>
                      </a:r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smtClean="0"/>
                        <a:t>352</a:t>
                      </a:r>
                      <a:r>
                        <a:rPr lang="nl-BE" sz="2000" baseline="0" smtClean="0"/>
                        <a:t> </a:t>
                      </a:r>
                      <a:r>
                        <a:rPr lang="nl-BE" sz="2000" smtClean="0"/>
                        <a:t>255</a:t>
                      </a:r>
                      <a:endParaRPr lang="nl-BE" sz="2000" dirty="0"/>
                    </a:p>
                  </a:txBody>
                  <a:tcPr marL="9525" marR="9525" marT="9525" marB="0" anchor="b"/>
                </a:tc>
              </a:tr>
              <a:tr h="336353">
                <a:tc>
                  <a:txBody>
                    <a:bodyPr/>
                    <a:lstStyle/>
                    <a:p>
                      <a:pPr algn="l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072198" y="2214554"/>
            <a:ext cx="1571636" cy="1857388"/>
          </a:xfrm>
          <a:prstGeom prst="rect">
            <a:avLst/>
          </a:prstGeom>
          <a:noFill/>
          <a:ln w="63500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Rectangle 7"/>
          <p:cNvSpPr/>
          <p:nvPr/>
        </p:nvSpPr>
        <p:spPr>
          <a:xfrm>
            <a:off x="4286248" y="2214554"/>
            <a:ext cx="1571636" cy="1857388"/>
          </a:xfrm>
          <a:prstGeom prst="rect">
            <a:avLst/>
          </a:prstGeom>
          <a:noFill/>
          <a:ln w="63500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Rectangle 9"/>
          <p:cNvSpPr/>
          <p:nvPr/>
        </p:nvSpPr>
        <p:spPr>
          <a:xfrm>
            <a:off x="7858148" y="5500702"/>
            <a:ext cx="857256" cy="10001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6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EPF income, mgt accounts </a:t>
            </a:r>
            <a:r>
              <a:rPr lang="en-US" sz="20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(EUR ‘000)</a:t>
            </a:r>
          </a:p>
        </p:txBody>
      </p:sp>
      <p:graphicFrame>
        <p:nvGraphicFramePr>
          <p:cNvPr id="7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2262438"/>
              </p:ext>
            </p:extLst>
          </p:nvPr>
        </p:nvGraphicFramePr>
        <p:xfrm>
          <a:off x="4499992" y="1884363"/>
          <a:ext cx="3929090" cy="4712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995506"/>
              </p:ext>
            </p:extLst>
          </p:nvPr>
        </p:nvGraphicFramePr>
        <p:xfrm>
          <a:off x="611560" y="1885507"/>
          <a:ext cx="3643338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8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EPF Expenditure Allocation (mgt accounts) </a:t>
            </a:r>
            <a:r>
              <a:rPr lang="en-US" sz="2000" b="1" i="1" dirty="0" smtClean="0">
                <a:solidFill>
                  <a:srgbClr val="005295"/>
                </a:solidFill>
                <a:latin typeface="Calibri" pitchFamily="34" charset="0"/>
                <a:cs typeface="Calibri" pitchFamily="34" charset="0"/>
              </a:rPr>
              <a:t>EUR ‘000</a:t>
            </a:r>
          </a:p>
        </p:txBody>
      </p:sp>
      <p:graphicFrame>
        <p:nvGraphicFramePr>
          <p:cNvPr id="11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7293173"/>
              </p:ext>
            </p:extLst>
          </p:nvPr>
        </p:nvGraphicFramePr>
        <p:xfrm>
          <a:off x="323528" y="1988840"/>
          <a:ext cx="3929069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544465"/>
              </p:ext>
            </p:extLst>
          </p:nvPr>
        </p:nvGraphicFramePr>
        <p:xfrm>
          <a:off x="5148064" y="1988840"/>
          <a:ext cx="3286148" cy="464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Graphic spid="12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8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8_Orie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9320</TotalTime>
  <Words>407</Words>
  <Application>Microsoft Office PowerPoint</Application>
  <PresentationFormat>On-screen Show (4:3)</PresentationFormat>
  <Paragraphs>134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8_Oriel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MGDC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Grasso</dc:creator>
  <cp:lastModifiedBy>Zilvinas</cp:lastModifiedBy>
  <cp:revision>249</cp:revision>
  <dcterms:created xsi:type="dcterms:W3CDTF">2006-05-09T14:05:35Z</dcterms:created>
  <dcterms:modified xsi:type="dcterms:W3CDTF">2010-05-19T07:45:37Z</dcterms:modified>
</cp:coreProperties>
</file>