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9" r:id="rId1"/>
  </p:sldMasterIdLst>
  <p:notesMasterIdLst>
    <p:notesMasterId r:id="rId9"/>
  </p:notesMasterIdLst>
  <p:handoutMasterIdLst>
    <p:handoutMasterId r:id="rId10"/>
  </p:handout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5"/>
    <a:srgbClr val="002F65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6" autoAdjust="0"/>
    <p:restoredTop sz="92667" autoAdjust="0"/>
  </p:normalViewPr>
  <p:slideViewPr>
    <p:cSldViewPr>
      <p:cViewPr varScale="1">
        <p:scale>
          <a:sx n="52" d="100"/>
          <a:sy n="52" d="100"/>
        </p:scale>
        <p:origin x="-883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376" y="-10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72B5B4-41DB-431F-8620-B9F486F5D8A9}" type="datetimeFigureOut">
              <a:rPr lang="nl-BE"/>
              <a:pPr>
                <a:defRPr/>
              </a:pPr>
              <a:t>27/05/2010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053A97-16E0-4CA8-A61B-B344B0DF2AB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AE530D-0973-4EA8-AFC6-90C51A5D23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4119-F577-4A71-86A2-C0242A8B504E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08-05-06</a:t>
            </a: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18FFC8-CA23-4B71-ACD9-AAF2B6037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1" name="Picture 13" descr="EP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129698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rgbClr val="002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08-05-06</a:t>
            </a:r>
            <a:endParaRPr lang="en-US" sz="1800" dirty="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E2914F-7AD7-4236-956A-1B69F9188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Footer Placeholder 9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 vert="horz" anchor="ctr" anchorCtr="0"/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/>
              <a:t>08-05-06</a:t>
            </a:r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0" y="5500702"/>
            <a:ext cx="4572000" cy="120015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005295"/>
                </a:solidFill>
                <a:latin typeface="+mj-lt"/>
              </a:rPr>
              <a:t>A STRONG PATIENTS’ VOICE TO DRIVE BETTER HEALTH IN EUROPE</a:t>
            </a:r>
            <a:endParaRPr lang="en-US" dirty="0">
              <a:solidFill>
                <a:srgbClr val="005295"/>
              </a:solidFill>
              <a:latin typeface="+mj-lt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</a:endParaRPr>
          </a:p>
        </p:txBody>
      </p:sp>
      <p:pic>
        <p:nvPicPr>
          <p:cNvPr id="6" name="Picture 5" descr="EPF logo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1418143"/>
            <a:ext cx="5521334" cy="3153865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5" name="TextBox 4"/>
          <p:cNvSpPr txBox="1"/>
          <p:nvPr/>
        </p:nvSpPr>
        <p:spPr>
          <a:xfrm>
            <a:off x="3643306" y="214290"/>
            <a:ext cx="5143504" cy="83099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 smtClean="0">
                <a:solidFill>
                  <a:srgbClr val="005295"/>
                </a:solidFill>
                <a:latin typeface="+mj-lt"/>
              </a:rPr>
              <a:t>Annual General Meeting </a:t>
            </a:r>
            <a:endParaRPr lang="en-US" b="1" dirty="0">
              <a:solidFill>
                <a:srgbClr val="005295"/>
              </a:solidFill>
              <a:latin typeface="+mj-lt"/>
            </a:endParaRPr>
          </a:p>
          <a:p>
            <a:pPr algn="r">
              <a:defRPr/>
            </a:pPr>
            <a:r>
              <a:rPr lang="en-US" dirty="0" smtClean="0">
                <a:solidFill>
                  <a:srgbClr val="005295"/>
                </a:solidFill>
                <a:latin typeface="+mj-lt"/>
              </a:rPr>
              <a:t>Working group sessions</a:t>
            </a:r>
            <a:endParaRPr lang="nl-BE" dirty="0">
              <a:solidFill>
                <a:srgbClr val="0052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471750"/>
            <a:ext cx="9144000" cy="2743200"/>
          </a:xfrm>
        </p:spPr>
        <p:txBody>
          <a:bodyPr/>
          <a:lstStyle/>
          <a:p>
            <a:pPr lvl="0"/>
            <a:r>
              <a:rPr lang="en-US" dirty="0" smtClean="0">
                <a:latin typeface="Helvetica"/>
              </a:rPr>
              <a:t> </a:t>
            </a:r>
            <a:r>
              <a:rPr lang="en-GB" dirty="0" smtClean="0"/>
              <a:t>Taking stock of EPF – Accomplishments over the last 4 years, </a:t>
            </a:r>
          </a:p>
          <a:p>
            <a:pPr>
              <a:buNone/>
            </a:pPr>
            <a:endParaRPr lang="en-GB" dirty="0" smtClean="0"/>
          </a:p>
          <a:p>
            <a:pPr lvl="0"/>
            <a:r>
              <a:rPr lang="en-GB" dirty="0" smtClean="0"/>
              <a:t>  A few of the challenges ahead  </a:t>
            </a:r>
          </a:p>
          <a:p>
            <a:endParaRPr lang="en-GB" dirty="0" smtClean="0"/>
          </a:p>
          <a:p>
            <a:pPr lvl="0"/>
            <a:r>
              <a:rPr lang="en-GB" dirty="0" smtClean="0"/>
              <a:t>Future opportunities for us to generate real societal change and make a difference for patients across the EU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THREE QUESTIONS FOR DISCUSSION 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endParaRPr lang="en-GB" dirty="0" smtClean="0"/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dirty="0" smtClean="0">
              <a:latin typeface="Helvetica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Testing foundations, building achievements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928802"/>
            <a:ext cx="8429652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None/>
            </a:pPr>
            <a:r>
              <a:rPr lang="en-GB" dirty="0" smtClean="0">
                <a:latin typeface="Helvetica"/>
              </a:rPr>
              <a:t>	</a:t>
            </a:r>
            <a:r>
              <a:rPr lang="nl-BE" sz="2000" dirty="0" smtClean="0">
                <a:latin typeface="Helvetica"/>
              </a:rPr>
              <a:t>Real evidence of policy impact in the Commission and the European Parliament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000" dirty="0" smtClean="0">
                <a:latin typeface="Helvetica"/>
              </a:rPr>
              <a:t>Membership doubled and increasing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Effective outreach and capacity building, through regional seminars and Manfesto Campaign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High quality projects that support our policy work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Value + Project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Strong governance policies and procedures that reflect our core values and principles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Accomplishments over last 4 years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185998"/>
            <a:ext cx="8429652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Committed board, secretariat and policy advisory group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Good financial management, diversification and transparency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High visibility – communications and presence at many EU health meetings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Increasing level of trust and collaboration among other health stakeholders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dirty="0" smtClean="0">
                <a:latin typeface="Helvetica"/>
              </a:rPr>
              <a:t>THIS IS A JOURNEY ............</a:t>
            </a:r>
            <a:endParaRPr lang="en-GB" dirty="0" smtClean="0">
              <a:latin typeface="Helvetica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Accomplishments over last 4 years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928802"/>
            <a:ext cx="8429652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Managing growth, without overstretching the membership, board or secretariat 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Fostering trust and unity across our diverse membership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Building membership in underrepresented countries/ disease areas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Translating our policy advances at EU level to patient centred policy at national level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Prioritising -focus on where we really make a difference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Building long term financial stability, whilst combatting scepticism because of industry funding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sz="2000" dirty="0" smtClean="0">
              <a:latin typeface="Helvetica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Some challenges ahead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000240"/>
            <a:ext cx="8429652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Embedding ‘ patient involvement’ in all EU health related programmes ( 2014 -2020) building on Value +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Building stronger relationships with spectrum of decision makers, including national governments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Achieving substantial impact in core EU health policy growth areas , e.g eHealth, Research and Innovation, sustainability and quality of health systems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nl-BE" sz="2000" dirty="0" smtClean="0">
              <a:latin typeface="Helvetica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000" dirty="0" smtClean="0">
                <a:latin typeface="Helvetica"/>
              </a:rPr>
              <a:t>Promoting new models of financing patient groups</a:t>
            </a: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dirty="0" smtClean="0">
                <a:latin typeface="Helvetica"/>
              </a:rPr>
              <a:t>Core funding from the European Commission , new industry sectors, Public Private Partnerships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dirty="0" smtClean="0">
              <a:latin typeface="Helvetica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 Future opportunities - examples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185998"/>
            <a:ext cx="8429652" cy="2743200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GB" dirty="0" smtClean="0"/>
              <a:t>How can we build and grow EPF based on our </a:t>
            </a:r>
            <a:r>
              <a:rPr lang="en-GB" b="1" dirty="0" smtClean="0"/>
              <a:t>key achievements</a:t>
            </a:r>
            <a:r>
              <a:rPr lang="en-GB" dirty="0" smtClean="0"/>
              <a:t> and</a:t>
            </a:r>
            <a:r>
              <a:rPr lang="en-GB" b="1" dirty="0" smtClean="0"/>
              <a:t> challenges</a:t>
            </a:r>
            <a:r>
              <a:rPr lang="en-GB" dirty="0" smtClean="0"/>
              <a:t> to date?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/>
            <a:r>
              <a:rPr lang="en-GB" dirty="0" smtClean="0"/>
              <a:t>How can our membership best guide, </a:t>
            </a:r>
            <a:r>
              <a:rPr lang="en-GB" b="1" dirty="0" smtClean="0"/>
              <a:t>strengthen</a:t>
            </a:r>
            <a:r>
              <a:rPr lang="en-GB" dirty="0" smtClean="0"/>
              <a:t> and reinforce EPF to the </a:t>
            </a:r>
            <a:r>
              <a:rPr lang="en-GB" b="1" dirty="0" smtClean="0"/>
              <a:t>benefit </a:t>
            </a:r>
            <a:r>
              <a:rPr lang="en-GB" dirty="0" smtClean="0"/>
              <a:t>of all our members?</a:t>
            </a:r>
          </a:p>
          <a:p>
            <a:pPr>
              <a:buNone/>
            </a:pPr>
            <a:endParaRPr lang="en-GB" dirty="0" smtClean="0"/>
          </a:p>
          <a:p>
            <a:pPr lvl="0"/>
            <a:r>
              <a:rPr lang="en-GB" dirty="0" smtClean="0"/>
              <a:t>Where would we </a:t>
            </a:r>
            <a:r>
              <a:rPr lang="en-GB" b="1" i="1" dirty="0" smtClean="0"/>
              <a:t>really </a:t>
            </a:r>
            <a:r>
              <a:rPr lang="en-GB" dirty="0" smtClean="0"/>
              <a:t>like to be in 2020 as a European Patients’ Movement?</a:t>
            </a:r>
          </a:p>
          <a:p>
            <a:pPr>
              <a:buNone/>
            </a:pPr>
            <a:r>
              <a:rPr lang="en-GB" b="1" dirty="0" smtClean="0"/>
              <a:t> </a:t>
            </a:r>
            <a:endParaRPr lang="en-GB" dirty="0" smtClean="0"/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dirty="0" smtClean="0">
              <a:latin typeface="Helvetica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Three questions 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8_Ori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9926</TotalTime>
  <Words>290</Words>
  <Application>Microsoft Office PowerPoint</Application>
  <PresentationFormat>On-screen Show (4:3)</PresentationFormat>
  <Paragraphs>72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8_Oriel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MGDC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Grasso</dc:creator>
  <cp:lastModifiedBy>Nicola Bedlington</cp:lastModifiedBy>
  <cp:revision>240</cp:revision>
  <dcterms:created xsi:type="dcterms:W3CDTF">2006-05-09T14:05:35Z</dcterms:created>
  <dcterms:modified xsi:type="dcterms:W3CDTF">2010-05-27T07:45:15Z</dcterms:modified>
</cp:coreProperties>
</file>