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3" r:id="rId3"/>
    <p:sldId id="328" r:id="rId4"/>
    <p:sldId id="329" r:id="rId5"/>
    <p:sldId id="330" r:id="rId6"/>
    <p:sldId id="331" r:id="rId7"/>
    <p:sldId id="332" r:id="rId8"/>
    <p:sldId id="32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5"/>
    <a:srgbClr val="002F6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6" autoAdjust="0"/>
    <p:restoredTop sz="92667" autoAdjust="0"/>
  </p:normalViewPr>
  <p:slideViewPr>
    <p:cSldViewPr>
      <p:cViewPr varScale="1">
        <p:scale>
          <a:sx n="100" d="100"/>
          <a:sy n="100" d="100"/>
        </p:scale>
        <p:origin x="-11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3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72B5B4-41DB-431F-8620-B9F486F5D8A9}" type="datetimeFigureOut">
              <a:rPr lang="nl-BE"/>
              <a:pPr>
                <a:defRPr/>
              </a:pPr>
              <a:t>19/05/2010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053A97-16E0-4CA8-A61B-B344B0DF2AB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93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AE530D-0973-4EA8-AFC6-90C51A5D23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094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18FFC8-CA23-4B71-ACD9-AAF2B6037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1" name="Picture 13" descr="EP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2969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rgbClr val="002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E2914F-7AD7-4236-956A-1B69F9188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08-05-06</a:t>
            </a:r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0" y="5500702"/>
            <a:ext cx="4572000" cy="120015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005295"/>
                </a:solidFill>
                <a:latin typeface="+mj-lt"/>
              </a:rPr>
              <a:t>A STRONG PATIENTS’ VOICE TO DRIVE BETTER HEALTH IN EUROPE</a:t>
            </a:r>
            <a:endParaRPr lang="en-US" dirty="0">
              <a:solidFill>
                <a:srgbClr val="005295"/>
              </a:solidFill>
              <a:latin typeface="+mj-lt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</a:endParaRPr>
          </a:p>
        </p:txBody>
      </p:sp>
      <p:pic>
        <p:nvPicPr>
          <p:cNvPr id="6" name="Picture 5" descr="EPF logo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1418143"/>
            <a:ext cx="5521334" cy="3153865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5" name="TextBox 4"/>
          <p:cNvSpPr txBox="1"/>
          <p:nvPr/>
        </p:nvSpPr>
        <p:spPr>
          <a:xfrm>
            <a:off x="3643306" y="214290"/>
            <a:ext cx="5143504" cy="461665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nl-BE" b="1" dirty="0" smtClean="0">
                <a:solidFill>
                  <a:srgbClr val="005295"/>
                </a:solidFill>
              </a:rPr>
              <a:t>AGM, WG1</a:t>
            </a:r>
            <a:endParaRPr lang="nl-BE" b="1" dirty="0">
              <a:solidFill>
                <a:srgbClr val="0052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85860"/>
            <a:ext cx="9144000" cy="5286412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Calibri" pitchFamily="34" charset="0"/>
              </a:rPr>
              <a:t>How can we build and grow EPF?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Working with EU presidencies as a standard approach – ex. conferences on patients’ issues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Skepticism/criticism about industry funding to be stopped including from within EPF – accept that this funding is important for EPF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Set a European Patient Organisations’ Day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Strengthen EPF relationship with EU institutions to better influence MS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Also strengthen EPF direct relationship with MS governments – ex. of Directive blocked by the Council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85860"/>
            <a:ext cx="9144000" cy="5286412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Funding – explore donations (including in-kind) from individual patients – set up a Trust for this purpose</a:t>
            </a:r>
            <a:endParaRPr lang="en-GB" sz="2000" dirty="0" smtClean="0">
              <a:latin typeface="Helvetica" charset="0"/>
            </a:endParaRP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Set up a ‘competition’ scenarios for raising awareness and networking, ex. Football matches, MEP award, award for best funder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GB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71546"/>
            <a:ext cx="9144000" cy="5500726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Calibri" pitchFamily="34" charset="0"/>
              </a:rPr>
              <a:t>How can membership reinforce EPF?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EPF to </a:t>
            </a:r>
            <a:r>
              <a:rPr lang="en-US" sz="2800" dirty="0" err="1" smtClean="0">
                <a:latin typeface="Calibri" pitchFamily="34" charset="0"/>
              </a:rPr>
              <a:t>organise</a:t>
            </a:r>
            <a:r>
              <a:rPr lang="en-US" sz="2800" dirty="0" smtClean="0">
                <a:latin typeface="Calibri" pitchFamily="34" charset="0"/>
              </a:rPr>
              <a:t> actions at national level in cooperation with members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Capacity building </a:t>
            </a:r>
            <a:r>
              <a:rPr lang="en-US" sz="2800" dirty="0" err="1" smtClean="0">
                <a:latin typeface="Calibri" pitchFamily="34" charset="0"/>
              </a:rPr>
              <a:t>programmes</a:t>
            </a:r>
            <a:r>
              <a:rPr lang="en-US" sz="2800" dirty="0" smtClean="0">
                <a:latin typeface="Calibri" pitchFamily="34" charset="0"/>
              </a:rPr>
              <a:t> – mechanisms for exchange of experience, ex. on project development and applications, media – especially for national POs</a:t>
            </a:r>
          </a:p>
          <a:p>
            <a:pPr marL="1519238" lvl="2" indent="0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Calibri" pitchFamily="34" charset="0"/>
              </a:rPr>
              <a:t>  Focus on fundraising – EPF support team for members to access funds</a:t>
            </a:r>
          </a:p>
          <a:p>
            <a:pPr marL="1519238" lvl="2" indent="0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Calibri" pitchFamily="34" charset="0"/>
              </a:rPr>
              <a:t> No core business of EPF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 Place higher focus on new MS POs to reduce the gap, ex. Workshop on health policy system in new MS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err="1" smtClean="0">
                <a:latin typeface="Calibri" pitchFamily="34" charset="0"/>
              </a:rPr>
              <a:t>Organise</a:t>
            </a:r>
            <a:r>
              <a:rPr lang="en-US" sz="2800" dirty="0" smtClean="0">
                <a:latin typeface="Calibri" pitchFamily="34" charset="0"/>
              </a:rPr>
              <a:t> AGM in different countries for better national outreach – more local POs, media visibility, attracting local government representatives</a:t>
            </a:r>
            <a:endParaRPr lang="en-GB" sz="2000" dirty="0" smtClean="0">
              <a:latin typeface="Helvetica" charset="0"/>
            </a:endParaRP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 Structure differently the governing bodies and/or Secretariat to address EPF growth, ex. Allocate specific responsibilities for regions/countries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Monitoring and evaluation of cascade impact of projects’ outcomes and policy work – members to show how they made use of this knowledge, ex. Dissemination – is information getting where it should be?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Consultations with members – </a:t>
            </a:r>
            <a:r>
              <a:rPr lang="en-US" sz="2800" dirty="0" err="1" smtClean="0">
                <a:latin typeface="Calibri" pitchFamily="34" charset="0"/>
              </a:rPr>
              <a:t>prioritise</a:t>
            </a:r>
            <a:r>
              <a:rPr lang="en-US" sz="2800" dirty="0" smtClean="0">
                <a:latin typeface="Calibri" pitchFamily="34" charset="0"/>
              </a:rPr>
              <a:t>, simplify, better coordinate with other </a:t>
            </a:r>
            <a:r>
              <a:rPr lang="en-US" sz="2800" dirty="0" err="1" smtClean="0">
                <a:latin typeface="Calibri" pitchFamily="34" charset="0"/>
              </a:rPr>
              <a:t>organisations</a:t>
            </a:r>
            <a:r>
              <a:rPr lang="en-US" sz="2800" dirty="0" smtClean="0">
                <a:latin typeface="Calibri" pitchFamily="34" charset="0"/>
              </a:rPr>
              <a:t> doing same consultations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85860"/>
            <a:ext cx="9144000" cy="5286412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 Database of expertise within members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r>
              <a:rPr lang="en-US" sz="2800" dirty="0" smtClean="0">
                <a:latin typeface="Calibri" pitchFamily="34" charset="0"/>
              </a:rPr>
              <a:t>UN Convention on people with disabilities</a:t>
            </a: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85860"/>
            <a:ext cx="9144000" cy="5286412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Calibri" pitchFamily="34" charset="0"/>
              </a:rPr>
              <a:t>Where we want to be by 2020?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EPF will not exist anymore because everything will be perfect! 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Getting from aspiration to reality!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err="1" smtClean="0">
                <a:latin typeface="Calibri" pitchFamily="34" charset="0"/>
              </a:rPr>
              <a:t>Emphasise</a:t>
            </a:r>
            <a:r>
              <a:rPr lang="en-US" sz="2800" dirty="0" smtClean="0">
                <a:latin typeface="Calibri" pitchFamily="34" charset="0"/>
              </a:rPr>
              <a:t> the richness of the diversity of membership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EPF Research Centre established to look into development </a:t>
            </a:r>
            <a:r>
              <a:rPr lang="en-US" sz="2800" smtClean="0">
                <a:latin typeface="Calibri" pitchFamily="34" charset="0"/>
              </a:rPr>
              <a:t>of POs</a:t>
            </a:r>
            <a:endParaRPr lang="en-US" sz="2800" dirty="0" smtClean="0">
              <a:latin typeface="Calibri" pitchFamily="34" charset="0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Get an official recognition/status from EU institutions that EPF is the real true representative of the patient community – but could fire back…..</a:t>
            </a:r>
            <a:endParaRPr lang="en-GB" sz="2000" dirty="0" smtClean="0">
              <a:latin typeface="Helvetica" charset="0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 </a:t>
            </a:r>
            <a:endParaRPr lang="en-GB" sz="2000" dirty="0" smtClean="0">
              <a:latin typeface="Helvetica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438400"/>
            <a:ext cx="9144000" cy="2743200"/>
          </a:xfrm>
        </p:spPr>
        <p:txBody>
          <a:bodyPr/>
          <a:lstStyle/>
          <a:p>
            <a:pPr lvl="2" algn="ctr" eaLnBrk="1" hangingPunct="1">
              <a:lnSpc>
                <a:spcPct val="90000"/>
              </a:lnSpc>
              <a:buNone/>
            </a:pPr>
            <a:r>
              <a:rPr lang="en-GB" sz="4400" b="1" dirty="0" smtClean="0">
                <a:latin typeface="Helvetica" charset="0"/>
              </a:rPr>
              <a:t>MISS and MISTER EPF!</a:t>
            </a:r>
          </a:p>
          <a:p>
            <a:pPr lvl="2" eaLnBrk="1" hangingPunct="1">
              <a:lnSpc>
                <a:spcPct val="90000"/>
              </a:lnSpc>
              <a:buNone/>
            </a:pPr>
            <a:endParaRPr lang="en-GB" sz="4400" b="1" dirty="0" smtClean="0">
              <a:latin typeface="Helvetica" charset="0"/>
            </a:endParaRPr>
          </a:p>
          <a:p>
            <a:pPr lvl="2" eaLnBrk="1" hangingPunct="1">
              <a:lnSpc>
                <a:spcPct val="90000"/>
              </a:lnSpc>
              <a:buFont typeface="Courier New" charset="0"/>
              <a:buChar char="o"/>
            </a:pPr>
            <a:endParaRPr lang="en-GB" sz="2000" dirty="0" smtClean="0">
              <a:latin typeface="Helvetica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285729"/>
            <a:ext cx="91440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+mj-lt"/>
              </a:rPr>
              <a:t>Title of the Slide</a:t>
            </a:r>
            <a:endParaRPr lang="en-US" sz="3600" i="1" dirty="0">
              <a:solidFill>
                <a:srgbClr val="005295"/>
              </a:solidFill>
              <a:latin typeface="+mj-lt"/>
            </a:endParaRPr>
          </a:p>
        </p:txBody>
      </p:sp>
      <p:pic>
        <p:nvPicPr>
          <p:cNvPr id="1026" name="Picture 2" descr="C:\Users\Zilvinas\AppData\Local\Microsoft\Windows\Temporary Internet Files\Content.IE5\DL1T4UVV\MC9002909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331" y="3140968"/>
            <a:ext cx="1919335" cy="236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8_Ori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8406</TotalTime>
  <Words>434</Words>
  <Application>Microsoft Office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8_Oriel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Grasso</dc:creator>
  <cp:lastModifiedBy>Zilvinas</cp:lastModifiedBy>
  <cp:revision>193</cp:revision>
  <dcterms:created xsi:type="dcterms:W3CDTF">2006-05-09T14:05:35Z</dcterms:created>
  <dcterms:modified xsi:type="dcterms:W3CDTF">2010-05-19T12:53:20Z</dcterms:modified>
</cp:coreProperties>
</file>