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4" r:id="rId4"/>
    <p:sldId id="261" r:id="rId5"/>
    <p:sldId id="262" r:id="rId6"/>
    <p:sldId id="266" r:id="rId7"/>
    <p:sldId id="263" r:id="rId8"/>
    <p:sldId id="265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6"/>
    <a:srgbClr val="1FB25A"/>
    <a:srgbClr val="005696"/>
    <a:srgbClr val="065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598" autoAdjust="0"/>
  </p:normalViewPr>
  <p:slideViewPr>
    <p:cSldViewPr>
      <p:cViewPr varScale="1">
        <p:scale>
          <a:sx n="70" d="100"/>
          <a:sy n="70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9/15/2016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8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1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“Title”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1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86916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22920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4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6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Item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1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2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4" y="1142984"/>
            <a:ext cx="3786214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>
                <a:solidFill>
                  <a:schemeClr val="bg1"/>
                </a:solidFill>
                <a:latin typeface="+mj-lt"/>
                <a:cs typeface="Calibri" pitchFamily="34" charset="0"/>
              </a:rPr>
              <a:t>europeanpatientsforum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>
                <a:solidFill>
                  <a:schemeClr val="bg1"/>
                </a:solidFill>
                <a:latin typeface="+mj-lt"/>
                <a:cs typeface="Calibri" pitchFamily="34" charset="0"/>
              </a:rPr>
              <a:t>eupatientsforum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6" y="2882762"/>
            <a:ext cx="532838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1" y="3666189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59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4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Medias! 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09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Brussels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15 September 2016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621668" y="3735232"/>
            <a:ext cx="5688013" cy="648072"/>
          </a:xfrm>
        </p:spPr>
        <p:txBody>
          <a:bodyPr/>
          <a:lstStyle/>
          <a:p>
            <a:r>
              <a:rPr lang="en-GB" dirty="0"/>
              <a:t>EPF ANNUAL INDUSTRY ROUNDTABLE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115616" y="1844824"/>
            <a:ext cx="7056785" cy="1080120"/>
          </a:xfrm>
        </p:spPr>
        <p:txBody>
          <a:bodyPr/>
          <a:lstStyle/>
          <a:p>
            <a:r>
              <a:rPr lang="en-GB" dirty="0"/>
              <a:t>HOW CAN WE OPTIMISE COLLABORATION WITH INDUSTRY PARTNERS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8136904" cy="4752528"/>
          </a:xfrm>
        </p:spPr>
        <p:txBody>
          <a:bodyPr/>
          <a:lstStyle/>
          <a:p>
            <a:r>
              <a:rPr lang="en-GB" sz="2600" dirty="0"/>
              <a:t>Based on dialogue, mutual respect, transparency and independence. </a:t>
            </a:r>
          </a:p>
          <a:p>
            <a:r>
              <a:rPr lang="en-GB" sz="2600" dirty="0"/>
              <a:t>Distinct </a:t>
            </a:r>
            <a:r>
              <a:rPr lang="en-GB" sz="2600" dirty="0" smtClean="0"/>
              <a:t>elements:</a:t>
            </a:r>
            <a:endParaRPr lang="en-GB" sz="2600" dirty="0"/>
          </a:p>
          <a:p>
            <a:pPr lvl="1"/>
            <a:r>
              <a:rPr lang="en-GB" dirty="0"/>
              <a:t>Unrestricted support for EPF to pursue our activities – the added value of a vibrant patients’ movement</a:t>
            </a:r>
          </a:p>
          <a:p>
            <a:pPr lvl="1"/>
            <a:r>
              <a:rPr lang="en-GB" dirty="0"/>
              <a:t>Public Private Partnerships  EUPATI, ADAPT SMART</a:t>
            </a:r>
          </a:p>
          <a:p>
            <a:pPr lvl="1"/>
            <a:r>
              <a:rPr lang="en-GB" dirty="0"/>
              <a:t>Multi stakeholder initiatives where EPF </a:t>
            </a:r>
            <a:r>
              <a:rPr lang="en-GB" dirty="0" smtClean="0"/>
              <a:t>contributes, e.g. </a:t>
            </a:r>
            <a:r>
              <a:rPr lang="en-GB" dirty="0"/>
              <a:t>European Health Parliament, Societal Impact of Pain</a:t>
            </a:r>
          </a:p>
          <a:p>
            <a:pPr lvl="1"/>
            <a:r>
              <a:rPr lang="en-GB" dirty="0"/>
              <a:t>Bilateral dialogue and information exchange</a:t>
            </a:r>
          </a:p>
          <a:p>
            <a:pPr lvl="1"/>
            <a:r>
              <a:rPr lang="en-GB" dirty="0"/>
              <a:t>Promotion of meaningful patient engagement within companies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Evolving nature of collaboration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384051" y="1196752"/>
            <a:ext cx="8064896" cy="576064"/>
          </a:xfrm>
        </p:spPr>
        <p:txBody>
          <a:bodyPr/>
          <a:lstStyle/>
          <a:p>
            <a:r>
              <a:rPr lang="en-GB" b="1" dirty="0" smtClean="0"/>
              <a:t>                </a:t>
            </a:r>
            <a:r>
              <a:rPr lang="en-GB" sz="2500" b="1" dirty="0" smtClean="0"/>
              <a:t>Starting point – EPF  financial framework</a:t>
            </a:r>
            <a:endParaRPr lang="en-GB" sz="2500" b="1" dirty="0"/>
          </a:p>
        </p:txBody>
      </p:sp>
    </p:spTree>
    <p:extLst>
      <p:ext uri="{BB962C8B-B14F-4D97-AF65-F5344CB8AC3E}">
        <p14:creationId xmlns:p14="http://schemas.microsoft.com/office/powerpoint/2010/main" val="28913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41906" y="1988840"/>
            <a:ext cx="8136904" cy="427408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Objectives </a:t>
            </a:r>
          </a:p>
          <a:p>
            <a:pPr lvl="1"/>
            <a:r>
              <a:rPr lang="en-GB" dirty="0"/>
              <a:t>to optimise our human resources and capacity to focus on dialogue, quality outcomes and delivery in line with our strategy </a:t>
            </a:r>
          </a:p>
          <a:p>
            <a:pPr lvl="1"/>
            <a:r>
              <a:rPr lang="en-GB" dirty="0"/>
              <a:t>to foster trust and confidence in our relationship with industry partners as a fellow stakeholders in the health community</a:t>
            </a:r>
          </a:p>
          <a:p>
            <a:pPr lvl="1"/>
            <a:r>
              <a:rPr lang="en-GB" dirty="0"/>
              <a:t>to ensure EPF is able to grow wisely, to respond to the needs of the patient movement in Europe and to contribute as a key player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Optimising the collaboration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600" b="1" dirty="0"/>
              <a:t>Focus, streamline, </a:t>
            </a:r>
            <a:r>
              <a:rPr lang="en-GB" sz="2600" b="1" dirty="0" smtClean="0"/>
              <a:t>simplify.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18237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‘Strategic’ relationships with companies – small internal team led by one reference person, liaising with EPF </a:t>
            </a:r>
          </a:p>
          <a:p>
            <a:r>
              <a:rPr lang="en-GB" dirty="0"/>
              <a:t>Clarity on what trade associations are driving forward and what individual companies are working on – optimising synergies</a:t>
            </a:r>
          </a:p>
          <a:p>
            <a:r>
              <a:rPr lang="en-GB" dirty="0"/>
              <a:t>Ensuring the effectiveness of the regular dialogue meetings now in place – EPFIA Patient Think Tank Patient MedTech Dialogue, Patients, Medicines for Europe Dialogue, COCIR dialogue on integrated care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Optimising the collaboration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600" b="1" dirty="0"/>
              <a:t>Focus, streamline, </a:t>
            </a:r>
            <a:r>
              <a:rPr lang="en-GB" sz="2600" b="1" dirty="0" smtClean="0"/>
              <a:t>simplify.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25374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67544" y="2132856"/>
            <a:ext cx="8136904" cy="4536480"/>
          </a:xfrm>
        </p:spPr>
        <p:txBody>
          <a:bodyPr/>
          <a:lstStyle/>
          <a:p>
            <a:r>
              <a:rPr lang="en-GB" sz="2600" dirty="0"/>
              <a:t>Unrestricted funding for broad programme</a:t>
            </a:r>
          </a:p>
          <a:p>
            <a:r>
              <a:rPr lang="en-GB" sz="2600" dirty="0"/>
              <a:t>Guidance from local companies in working with different stakeholders</a:t>
            </a:r>
          </a:p>
          <a:p>
            <a:r>
              <a:rPr lang="en-GB" sz="2600" dirty="0"/>
              <a:t>Increasingly collaboration with national trade associations</a:t>
            </a:r>
          </a:p>
          <a:p>
            <a:r>
              <a:rPr lang="en-GB" sz="2600" dirty="0"/>
              <a:t>Contribution to training modules </a:t>
            </a:r>
            <a:r>
              <a:rPr lang="en-GB" sz="2600" dirty="0" smtClean="0"/>
              <a:t>- </a:t>
            </a:r>
            <a:r>
              <a:rPr lang="en-GB" sz="2600" dirty="0" err="1" smtClean="0"/>
              <a:t>eg</a:t>
            </a:r>
            <a:r>
              <a:rPr lang="en-GB" sz="2600" dirty="0" smtClean="0"/>
              <a:t> </a:t>
            </a:r>
            <a:r>
              <a:rPr lang="en-GB" sz="2600" dirty="0"/>
              <a:t>transparency guidelines </a:t>
            </a:r>
            <a:r>
              <a:rPr lang="en-GB" sz="2600" dirty="0" smtClean="0"/>
              <a:t>and </a:t>
            </a:r>
            <a:r>
              <a:rPr lang="en-GB" sz="2600" dirty="0"/>
              <a:t>implementation of the EFPIA code</a:t>
            </a:r>
          </a:p>
          <a:p>
            <a:r>
              <a:rPr lang="en-GB" sz="2600" dirty="0"/>
              <a:t>Input from industry on process and outcome  evaluation</a:t>
            </a:r>
            <a:endParaRPr lang="en-GB" sz="26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Example of how we work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600" b="1" dirty="0" smtClean="0"/>
              <a:t>  EPF </a:t>
            </a:r>
            <a:r>
              <a:rPr lang="en-GB" sz="2600" b="1" dirty="0"/>
              <a:t>capacity building programme, evolving </a:t>
            </a:r>
            <a:r>
              <a:rPr lang="en-GB" sz="2600" b="1" dirty="0" smtClean="0"/>
              <a:t>with 		      industry support </a:t>
            </a:r>
            <a:r>
              <a:rPr lang="en-GB" sz="2600" b="1" dirty="0"/>
              <a:t>and experts</a:t>
            </a:r>
          </a:p>
        </p:txBody>
      </p:sp>
    </p:spTree>
    <p:extLst>
      <p:ext uri="{BB962C8B-B14F-4D97-AF65-F5344CB8AC3E}">
        <p14:creationId xmlns:p14="http://schemas.microsoft.com/office/powerpoint/2010/main" val="164327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Swift decisions on funding amount in autumn for budget planning following </a:t>
            </a:r>
            <a:r>
              <a:rPr lang="en-GB" dirty="0" smtClean="0"/>
              <a:t>year - </a:t>
            </a:r>
            <a:r>
              <a:rPr lang="en-GB" dirty="0"/>
              <a:t>sustainability</a:t>
            </a:r>
          </a:p>
          <a:p>
            <a:r>
              <a:rPr lang="en-GB" dirty="0"/>
              <a:t>EPF internal taskforce on finance </a:t>
            </a:r>
            <a:r>
              <a:rPr lang="en-GB" dirty="0" smtClean="0"/>
              <a:t>- </a:t>
            </a:r>
            <a:r>
              <a:rPr lang="en-GB" dirty="0"/>
              <a:t>excellent financial governance</a:t>
            </a:r>
          </a:p>
          <a:p>
            <a:r>
              <a:rPr lang="en-GB" dirty="0"/>
              <a:t>Clear pathway and support to ensure paperwork is completed with minimal delay and the funding transferred </a:t>
            </a:r>
            <a:r>
              <a:rPr lang="en-GB" dirty="0" smtClean="0"/>
              <a:t>- </a:t>
            </a:r>
            <a:r>
              <a:rPr lang="en-GB" dirty="0"/>
              <a:t>key for </a:t>
            </a:r>
            <a:r>
              <a:rPr lang="en-GB" dirty="0" smtClean="0"/>
              <a:t>cash flow - ever </a:t>
            </a:r>
            <a:r>
              <a:rPr lang="en-GB" dirty="0"/>
              <a:t>more critical as EPF grows</a:t>
            </a:r>
          </a:p>
          <a:p>
            <a:r>
              <a:rPr lang="en-GB" dirty="0"/>
              <a:t>Aim to complete all contracts by first six months of the year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Funding processes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600" b="1" dirty="0"/>
              <a:t>Focus, streamline, </a:t>
            </a:r>
            <a:r>
              <a:rPr lang="en-GB" sz="2600" b="1" dirty="0" smtClean="0"/>
              <a:t>simplify.</a:t>
            </a:r>
            <a:endParaRPr lang="en-GB" sz="2600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516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95536" y="1052736"/>
            <a:ext cx="8136904" cy="4536480"/>
          </a:xfrm>
        </p:spPr>
        <p:txBody>
          <a:bodyPr/>
          <a:lstStyle/>
          <a:p>
            <a:r>
              <a:rPr lang="en-GB" dirty="0"/>
              <a:t>On-line ‘disease specific’ applications not always suited to EPF as an umbrella</a:t>
            </a:r>
          </a:p>
          <a:p>
            <a:r>
              <a:rPr lang="en-GB" dirty="0"/>
              <a:t>Highly divergent and sometimes complex contractual processes</a:t>
            </a:r>
          </a:p>
          <a:p>
            <a:r>
              <a:rPr lang="en-GB" dirty="0"/>
              <a:t>Reporting- accountability key - but detailed templates </a:t>
            </a:r>
            <a:r>
              <a:rPr lang="en-GB" dirty="0" smtClean="0"/>
              <a:t>are time-consuming </a:t>
            </a:r>
            <a:r>
              <a:rPr lang="en-GB" dirty="0"/>
              <a:t>and duplicate our own rigorous reporting and evaluation ( which meets EU requirements)</a:t>
            </a:r>
          </a:p>
          <a:p>
            <a:r>
              <a:rPr lang="en-GB" dirty="0"/>
              <a:t>Is there a role for European trade associations to streamline and harmonise these processes, respecting compliance, </a:t>
            </a:r>
            <a:r>
              <a:rPr lang="en-GB" dirty="0" smtClean="0"/>
              <a:t>proportionality,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r>
              <a:rPr lang="en-GB" dirty="0"/>
              <a:t>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Outstanding Challenges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413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83568" y="1844824"/>
            <a:ext cx="8136904" cy="4536480"/>
          </a:xfrm>
        </p:spPr>
        <p:txBody>
          <a:bodyPr/>
          <a:lstStyle/>
          <a:p>
            <a:r>
              <a:rPr lang="en-GB" dirty="0"/>
              <a:t>Feedback on our approach?</a:t>
            </a:r>
          </a:p>
          <a:p>
            <a:r>
              <a:rPr lang="en-GB" dirty="0"/>
              <a:t>How can we improve, as an organisation in managing relationships with industry ? </a:t>
            </a:r>
          </a:p>
          <a:p>
            <a:r>
              <a:rPr lang="en-GB" dirty="0"/>
              <a:t>Advice on the challenges raised and how these could be overcome 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tx2"/>
                </a:solidFill>
              </a:rPr>
              <a:t>  NOT </a:t>
            </a:r>
            <a:r>
              <a:rPr lang="en-GB" sz="3200" b="1" dirty="0">
                <a:solidFill>
                  <a:schemeClr val="tx2"/>
                </a:solidFill>
              </a:rPr>
              <a:t>only for today – an ongoing </a:t>
            </a:r>
            <a:r>
              <a:rPr lang="en-GB" sz="3200" b="1" dirty="0" smtClean="0">
                <a:solidFill>
                  <a:schemeClr val="tx2"/>
                </a:solidFill>
              </a:rPr>
              <a:t>discussion!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600" b="1" dirty="0"/>
              <a:t>Focus, streamline, </a:t>
            </a:r>
            <a:r>
              <a:rPr lang="en-GB" sz="2600" b="1" dirty="0" smtClean="0"/>
              <a:t>simplify.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12916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F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template_essai 2</Template>
  <TotalTime>876</TotalTime>
  <Words>496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EPF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Communications</dc:creator>
  <cp:lastModifiedBy>Danielle</cp:lastModifiedBy>
  <cp:revision>79</cp:revision>
  <dcterms:created xsi:type="dcterms:W3CDTF">2013-02-26T13:21:20Z</dcterms:created>
  <dcterms:modified xsi:type="dcterms:W3CDTF">2016-09-15T06:39:34Z</dcterms:modified>
</cp:coreProperties>
</file>