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6"/>
  </p:notesMasterIdLst>
  <p:handoutMasterIdLst>
    <p:handoutMasterId r:id="rId27"/>
  </p:handoutMasterIdLst>
  <p:sldIdLst>
    <p:sldId id="256" r:id="rId2"/>
    <p:sldId id="360" r:id="rId3"/>
    <p:sldId id="358" r:id="rId4"/>
    <p:sldId id="350" r:id="rId5"/>
    <p:sldId id="359" r:id="rId6"/>
    <p:sldId id="363" r:id="rId7"/>
    <p:sldId id="365" r:id="rId8"/>
    <p:sldId id="367" r:id="rId9"/>
    <p:sldId id="366" r:id="rId10"/>
    <p:sldId id="369" r:id="rId11"/>
    <p:sldId id="378" r:id="rId12"/>
    <p:sldId id="383" r:id="rId13"/>
    <p:sldId id="371" r:id="rId14"/>
    <p:sldId id="374" r:id="rId15"/>
    <p:sldId id="375" r:id="rId16"/>
    <p:sldId id="372" r:id="rId17"/>
    <p:sldId id="381" r:id="rId18"/>
    <p:sldId id="382" r:id="rId19"/>
    <p:sldId id="376" r:id="rId20"/>
    <p:sldId id="379" r:id="rId21"/>
    <p:sldId id="380" r:id="rId22"/>
    <p:sldId id="384" r:id="rId23"/>
    <p:sldId id="385" r:id="rId24"/>
    <p:sldId id="259"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B25A"/>
    <a:srgbClr val="065FA6"/>
    <a:srgbClr val="0073B6"/>
    <a:srgbClr val="005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9527" autoAdjust="0"/>
    <p:restoredTop sz="94545" autoAdjust="0"/>
  </p:normalViewPr>
  <p:slideViewPr>
    <p:cSldViewPr>
      <p:cViewPr varScale="1">
        <p:scale>
          <a:sx n="104" d="100"/>
          <a:sy n="104" d="100"/>
        </p:scale>
        <p:origin x="2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8502"/>
    </p:cViewPr>
  </p:sorterViewPr>
  <p:notesViewPr>
    <p:cSldViewPr>
      <p:cViewPr varScale="1">
        <p:scale>
          <a:sx n="67" d="100"/>
          <a:sy n="67" d="100"/>
        </p:scale>
        <p:origin x="-3168"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F7E088-79F9-4880-A86B-B2FE9EA049C5}" type="doc">
      <dgm:prSet loTypeId="urn:microsoft.com/office/officeart/2005/8/layout/chevron1" loCatId="process" qsTypeId="urn:microsoft.com/office/officeart/2005/8/quickstyle/simple1" qsCatId="simple" csTypeId="urn:microsoft.com/office/officeart/2005/8/colors/accent1_2" csCatId="accent1" phldr="1"/>
      <dgm:spPr/>
    </dgm:pt>
    <dgm:pt modelId="{6C67329C-85C5-4587-8EAD-B538FED78648}">
      <dgm:prSet phldrT="[Text]"/>
      <dgm:spPr>
        <a:solidFill>
          <a:srgbClr val="002060"/>
        </a:solidFill>
      </dgm:spPr>
      <dgm:t>
        <a:bodyPr/>
        <a:lstStyle/>
        <a:p>
          <a:r>
            <a:rPr lang="en-GB" dirty="0"/>
            <a:t>2019</a:t>
          </a:r>
        </a:p>
      </dgm:t>
    </dgm:pt>
    <dgm:pt modelId="{321B513D-2FAD-4E50-9E0C-5AAA5A6F5840}" type="parTrans" cxnId="{EB5814EF-A8BF-42B7-97A4-7BA538C19393}">
      <dgm:prSet/>
      <dgm:spPr/>
      <dgm:t>
        <a:bodyPr/>
        <a:lstStyle/>
        <a:p>
          <a:endParaRPr lang="en-GB"/>
        </a:p>
      </dgm:t>
    </dgm:pt>
    <dgm:pt modelId="{E0E2A387-4084-4A45-9C80-417429A44A6A}" type="sibTrans" cxnId="{EB5814EF-A8BF-42B7-97A4-7BA538C19393}">
      <dgm:prSet/>
      <dgm:spPr/>
      <dgm:t>
        <a:bodyPr/>
        <a:lstStyle/>
        <a:p>
          <a:endParaRPr lang="en-GB"/>
        </a:p>
      </dgm:t>
    </dgm:pt>
    <dgm:pt modelId="{DB791A8B-E19A-4186-AF86-9CE65DBEC039}">
      <dgm:prSet phldrT="[Text]"/>
      <dgm:spPr>
        <a:solidFill>
          <a:srgbClr val="002060"/>
        </a:solidFill>
      </dgm:spPr>
      <dgm:t>
        <a:bodyPr/>
        <a:lstStyle/>
        <a:p>
          <a:r>
            <a:rPr lang="en-GB" dirty="0"/>
            <a:t>2020</a:t>
          </a:r>
        </a:p>
      </dgm:t>
    </dgm:pt>
    <dgm:pt modelId="{0F0CBDE4-844E-4325-9B2C-596566B6A549}" type="parTrans" cxnId="{22CE7DF5-C7CE-479B-BC05-B2A9571C7EA4}">
      <dgm:prSet/>
      <dgm:spPr/>
      <dgm:t>
        <a:bodyPr/>
        <a:lstStyle/>
        <a:p>
          <a:endParaRPr lang="en-GB"/>
        </a:p>
      </dgm:t>
    </dgm:pt>
    <dgm:pt modelId="{85ED606C-9CCF-4FD0-8663-C0787A91CDF0}" type="sibTrans" cxnId="{22CE7DF5-C7CE-479B-BC05-B2A9571C7EA4}">
      <dgm:prSet/>
      <dgm:spPr/>
      <dgm:t>
        <a:bodyPr/>
        <a:lstStyle/>
        <a:p>
          <a:endParaRPr lang="en-GB"/>
        </a:p>
      </dgm:t>
    </dgm:pt>
    <dgm:pt modelId="{F6C07518-FED1-493B-AC08-D338A14ACDE1}">
      <dgm:prSet/>
      <dgm:spPr>
        <a:solidFill>
          <a:srgbClr val="002060"/>
        </a:solidFill>
      </dgm:spPr>
      <dgm:t>
        <a:bodyPr/>
        <a:lstStyle/>
        <a:p>
          <a:r>
            <a:rPr lang="en-GB" dirty="0"/>
            <a:t>2016</a:t>
          </a:r>
        </a:p>
      </dgm:t>
    </dgm:pt>
    <dgm:pt modelId="{6938DF57-AD2E-4157-B879-EFA9C43B8B4B}" type="parTrans" cxnId="{0C00CAA5-F899-40B1-8D58-0FA0F3FDE332}">
      <dgm:prSet/>
      <dgm:spPr/>
      <dgm:t>
        <a:bodyPr/>
        <a:lstStyle/>
        <a:p>
          <a:endParaRPr lang="en-GB"/>
        </a:p>
      </dgm:t>
    </dgm:pt>
    <dgm:pt modelId="{E2A4DB96-4C08-4A88-82FC-AB81606B6E11}" type="sibTrans" cxnId="{0C00CAA5-F899-40B1-8D58-0FA0F3FDE332}">
      <dgm:prSet/>
      <dgm:spPr/>
      <dgm:t>
        <a:bodyPr/>
        <a:lstStyle/>
        <a:p>
          <a:endParaRPr lang="en-GB"/>
        </a:p>
      </dgm:t>
    </dgm:pt>
    <dgm:pt modelId="{24830FB8-C809-436D-9438-7170E6752069}">
      <dgm:prSet/>
      <dgm:spPr>
        <a:solidFill>
          <a:srgbClr val="002060"/>
        </a:solidFill>
      </dgm:spPr>
      <dgm:t>
        <a:bodyPr/>
        <a:lstStyle/>
        <a:p>
          <a:r>
            <a:rPr lang="en-GB" dirty="0"/>
            <a:t>2018</a:t>
          </a:r>
        </a:p>
      </dgm:t>
    </dgm:pt>
    <dgm:pt modelId="{486FDFDF-39F1-4644-8D72-0E81DD594273}" type="parTrans" cxnId="{A89D04DA-7B20-4E0C-89F1-38974C497983}">
      <dgm:prSet/>
      <dgm:spPr/>
      <dgm:t>
        <a:bodyPr/>
        <a:lstStyle/>
        <a:p>
          <a:endParaRPr lang="en-GB"/>
        </a:p>
      </dgm:t>
    </dgm:pt>
    <dgm:pt modelId="{81A9BBFD-41FD-4C6B-A1A8-8223C585166C}" type="sibTrans" cxnId="{A89D04DA-7B20-4E0C-89F1-38974C497983}">
      <dgm:prSet/>
      <dgm:spPr/>
      <dgm:t>
        <a:bodyPr/>
        <a:lstStyle/>
        <a:p>
          <a:endParaRPr lang="en-GB"/>
        </a:p>
      </dgm:t>
    </dgm:pt>
    <dgm:pt modelId="{210B47A1-821A-4A30-B611-359B7391AD88}">
      <dgm:prSet/>
      <dgm:spPr>
        <a:solidFill>
          <a:srgbClr val="002060"/>
        </a:solidFill>
      </dgm:spPr>
      <dgm:t>
        <a:bodyPr/>
        <a:lstStyle/>
        <a:p>
          <a:r>
            <a:rPr lang="en-GB" dirty="0"/>
            <a:t>2017</a:t>
          </a:r>
        </a:p>
      </dgm:t>
    </dgm:pt>
    <dgm:pt modelId="{D71A1787-71C4-4858-B066-465CBFABD387}" type="parTrans" cxnId="{9A5EB777-D79B-4DBD-B16A-6099369E35BA}">
      <dgm:prSet/>
      <dgm:spPr/>
      <dgm:t>
        <a:bodyPr/>
        <a:lstStyle/>
        <a:p>
          <a:endParaRPr lang="en-GB"/>
        </a:p>
      </dgm:t>
    </dgm:pt>
    <dgm:pt modelId="{54CFD26C-3546-4936-810D-3A3129729A14}" type="sibTrans" cxnId="{9A5EB777-D79B-4DBD-B16A-6099369E35BA}">
      <dgm:prSet/>
      <dgm:spPr/>
      <dgm:t>
        <a:bodyPr/>
        <a:lstStyle/>
        <a:p>
          <a:endParaRPr lang="en-GB"/>
        </a:p>
      </dgm:t>
    </dgm:pt>
    <dgm:pt modelId="{D0823828-288C-4FA5-B2A5-B69197C0C9AD}">
      <dgm:prSet/>
      <dgm:spPr>
        <a:solidFill>
          <a:srgbClr val="C00000"/>
        </a:solidFill>
      </dgm:spPr>
      <dgm:t>
        <a:bodyPr/>
        <a:lstStyle/>
        <a:p>
          <a:r>
            <a:rPr lang="en-GB" dirty="0"/>
            <a:t>2021</a:t>
          </a:r>
        </a:p>
      </dgm:t>
    </dgm:pt>
    <dgm:pt modelId="{0A9E9BBC-CC05-46EB-8879-3BF8D19E71BB}" type="parTrans" cxnId="{06CF2289-0F0D-461E-8A0D-46E9C5046DC2}">
      <dgm:prSet/>
      <dgm:spPr/>
      <dgm:t>
        <a:bodyPr/>
        <a:lstStyle/>
        <a:p>
          <a:endParaRPr lang="en-GB"/>
        </a:p>
      </dgm:t>
    </dgm:pt>
    <dgm:pt modelId="{D8C0EDCD-C822-4AD7-9B41-7FD5A80CED5D}" type="sibTrans" cxnId="{06CF2289-0F0D-461E-8A0D-46E9C5046DC2}">
      <dgm:prSet/>
      <dgm:spPr/>
      <dgm:t>
        <a:bodyPr/>
        <a:lstStyle/>
        <a:p>
          <a:endParaRPr lang="en-GB"/>
        </a:p>
      </dgm:t>
    </dgm:pt>
    <dgm:pt modelId="{32EE1E89-9855-4ED3-A420-78E8FA391177}" type="pres">
      <dgm:prSet presAssocID="{ABF7E088-79F9-4880-A86B-B2FE9EA049C5}" presName="Name0" presStyleCnt="0">
        <dgm:presLayoutVars>
          <dgm:dir/>
          <dgm:animLvl val="lvl"/>
          <dgm:resizeHandles val="exact"/>
        </dgm:presLayoutVars>
      </dgm:prSet>
      <dgm:spPr/>
    </dgm:pt>
    <dgm:pt modelId="{B5AA1AE6-8FE0-4F1B-B948-F075610F42A3}" type="pres">
      <dgm:prSet presAssocID="{F6C07518-FED1-493B-AC08-D338A14ACDE1}" presName="parTxOnly" presStyleLbl="node1" presStyleIdx="0" presStyleCnt="6">
        <dgm:presLayoutVars>
          <dgm:chMax val="0"/>
          <dgm:chPref val="0"/>
          <dgm:bulletEnabled val="1"/>
        </dgm:presLayoutVars>
      </dgm:prSet>
      <dgm:spPr/>
    </dgm:pt>
    <dgm:pt modelId="{B0DE6025-99CC-42B9-B38F-3ECA60D772C0}" type="pres">
      <dgm:prSet presAssocID="{E2A4DB96-4C08-4A88-82FC-AB81606B6E11}" presName="parTxOnlySpace" presStyleCnt="0"/>
      <dgm:spPr/>
    </dgm:pt>
    <dgm:pt modelId="{97AA7A3E-3A53-4EC8-B798-4EC6BE0D406F}" type="pres">
      <dgm:prSet presAssocID="{210B47A1-821A-4A30-B611-359B7391AD88}" presName="parTxOnly" presStyleLbl="node1" presStyleIdx="1" presStyleCnt="6">
        <dgm:presLayoutVars>
          <dgm:chMax val="0"/>
          <dgm:chPref val="0"/>
          <dgm:bulletEnabled val="1"/>
        </dgm:presLayoutVars>
      </dgm:prSet>
      <dgm:spPr/>
    </dgm:pt>
    <dgm:pt modelId="{ACF2EB98-A40C-4362-B345-75BB5AAC535F}" type="pres">
      <dgm:prSet presAssocID="{54CFD26C-3546-4936-810D-3A3129729A14}" presName="parTxOnlySpace" presStyleCnt="0"/>
      <dgm:spPr/>
    </dgm:pt>
    <dgm:pt modelId="{E5632E98-149A-45FB-82E0-8D8DF099232E}" type="pres">
      <dgm:prSet presAssocID="{24830FB8-C809-436D-9438-7170E6752069}" presName="parTxOnly" presStyleLbl="node1" presStyleIdx="2" presStyleCnt="6">
        <dgm:presLayoutVars>
          <dgm:chMax val="0"/>
          <dgm:chPref val="0"/>
          <dgm:bulletEnabled val="1"/>
        </dgm:presLayoutVars>
      </dgm:prSet>
      <dgm:spPr/>
    </dgm:pt>
    <dgm:pt modelId="{3331FB36-0B31-4FF5-BF88-A463DD957AF3}" type="pres">
      <dgm:prSet presAssocID="{81A9BBFD-41FD-4C6B-A1A8-8223C585166C}" presName="parTxOnlySpace" presStyleCnt="0"/>
      <dgm:spPr/>
    </dgm:pt>
    <dgm:pt modelId="{6BC9E4DA-F726-4B63-9715-E892F24A75CB}" type="pres">
      <dgm:prSet presAssocID="{6C67329C-85C5-4587-8EAD-B538FED78648}" presName="parTxOnly" presStyleLbl="node1" presStyleIdx="3" presStyleCnt="6">
        <dgm:presLayoutVars>
          <dgm:chMax val="0"/>
          <dgm:chPref val="0"/>
          <dgm:bulletEnabled val="1"/>
        </dgm:presLayoutVars>
      </dgm:prSet>
      <dgm:spPr/>
    </dgm:pt>
    <dgm:pt modelId="{650F42F8-04D0-4B38-8554-9C19ED8D431E}" type="pres">
      <dgm:prSet presAssocID="{E0E2A387-4084-4A45-9C80-417429A44A6A}" presName="parTxOnlySpace" presStyleCnt="0"/>
      <dgm:spPr/>
    </dgm:pt>
    <dgm:pt modelId="{20593A55-EC24-4D4E-BF94-C7625DF78BE0}" type="pres">
      <dgm:prSet presAssocID="{DB791A8B-E19A-4186-AF86-9CE65DBEC039}" presName="parTxOnly" presStyleLbl="node1" presStyleIdx="4" presStyleCnt="6">
        <dgm:presLayoutVars>
          <dgm:chMax val="0"/>
          <dgm:chPref val="0"/>
          <dgm:bulletEnabled val="1"/>
        </dgm:presLayoutVars>
      </dgm:prSet>
      <dgm:spPr/>
    </dgm:pt>
    <dgm:pt modelId="{AF84ED2D-86B0-4F8D-A2F9-7113254EBE0F}" type="pres">
      <dgm:prSet presAssocID="{85ED606C-9CCF-4FD0-8663-C0787A91CDF0}" presName="parTxOnlySpace" presStyleCnt="0"/>
      <dgm:spPr/>
    </dgm:pt>
    <dgm:pt modelId="{E07AE6C5-0BD5-4D0A-9372-6F30F89002A1}" type="pres">
      <dgm:prSet presAssocID="{D0823828-288C-4FA5-B2A5-B69197C0C9AD}" presName="parTxOnly" presStyleLbl="node1" presStyleIdx="5" presStyleCnt="6">
        <dgm:presLayoutVars>
          <dgm:chMax val="0"/>
          <dgm:chPref val="0"/>
          <dgm:bulletEnabled val="1"/>
        </dgm:presLayoutVars>
      </dgm:prSet>
      <dgm:spPr/>
    </dgm:pt>
  </dgm:ptLst>
  <dgm:cxnLst>
    <dgm:cxn modelId="{9D4EA15C-1662-4209-9A6A-B2288406295E}" type="presOf" srcId="{D0823828-288C-4FA5-B2A5-B69197C0C9AD}" destId="{E07AE6C5-0BD5-4D0A-9372-6F30F89002A1}" srcOrd="0" destOrd="0" presId="urn:microsoft.com/office/officeart/2005/8/layout/chevron1"/>
    <dgm:cxn modelId="{20E52C2B-8777-4C83-A38A-04ECD56B97AF}" type="presOf" srcId="{24830FB8-C809-436D-9438-7170E6752069}" destId="{E5632E98-149A-45FB-82E0-8D8DF099232E}" srcOrd="0" destOrd="0" presId="urn:microsoft.com/office/officeart/2005/8/layout/chevron1"/>
    <dgm:cxn modelId="{EB5814EF-A8BF-42B7-97A4-7BA538C19393}" srcId="{ABF7E088-79F9-4880-A86B-B2FE9EA049C5}" destId="{6C67329C-85C5-4587-8EAD-B538FED78648}" srcOrd="3" destOrd="0" parTransId="{321B513D-2FAD-4E50-9E0C-5AAA5A6F5840}" sibTransId="{E0E2A387-4084-4A45-9C80-417429A44A6A}"/>
    <dgm:cxn modelId="{9D826D59-6C36-47F5-A91D-1082A44C8BD5}" type="presOf" srcId="{6C67329C-85C5-4587-8EAD-B538FED78648}" destId="{6BC9E4DA-F726-4B63-9715-E892F24A75CB}" srcOrd="0" destOrd="0" presId="urn:microsoft.com/office/officeart/2005/8/layout/chevron1"/>
    <dgm:cxn modelId="{F113EE2B-2FAF-421B-9BD8-DA1DCA367CBE}" type="presOf" srcId="{210B47A1-821A-4A30-B611-359B7391AD88}" destId="{97AA7A3E-3A53-4EC8-B798-4EC6BE0D406F}" srcOrd="0" destOrd="0" presId="urn:microsoft.com/office/officeart/2005/8/layout/chevron1"/>
    <dgm:cxn modelId="{22CE7DF5-C7CE-479B-BC05-B2A9571C7EA4}" srcId="{ABF7E088-79F9-4880-A86B-B2FE9EA049C5}" destId="{DB791A8B-E19A-4186-AF86-9CE65DBEC039}" srcOrd="4" destOrd="0" parTransId="{0F0CBDE4-844E-4325-9B2C-596566B6A549}" sibTransId="{85ED606C-9CCF-4FD0-8663-C0787A91CDF0}"/>
    <dgm:cxn modelId="{A89D04DA-7B20-4E0C-89F1-38974C497983}" srcId="{ABF7E088-79F9-4880-A86B-B2FE9EA049C5}" destId="{24830FB8-C809-436D-9438-7170E6752069}" srcOrd="2" destOrd="0" parTransId="{486FDFDF-39F1-4644-8D72-0E81DD594273}" sibTransId="{81A9BBFD-41FD-4C6B-A1A8-8223C585166C}"/>
    <dgm:cxn modelId="{9A5EB777-D79B-4DBD-B16A-6099369E35BA}" srcId="{ABF7E088-79F9-4880-A86B-B2FE9EA049C5}" destId="{210B47A1-821A-4A30-B611-359B7391AD88}" srcOrd="1" destOrd="0" parTransId="{D71A1787-71C4-4858-B066-465CBFABD387}" sibTransId="{54CFD26C-3546-4936-810D-3A3129729A14}"/>
    <dgm:cxn modelId="{06CF2289-0F0D-461E-8A0D-46E9C5046DC2}" srcId="{ABF7E088-79F9-4880-A86B-B2FE9EA049C5}" destId="{D0823828-288C-4FA5-B2A5-B69197C0C9AD}" srcOrd="5" destOrd="0" parTransId="{0A9E9BBC-CC05-46EB-8879-3BF8D19E71BB}" sibTransId="{D8C0EDCD-C822-4AD7-9B41-7FD5A80CED5D}"/>
    <dgm:cxn modelId="{623226F9-E496-4870-B716-C572256B5B07}" type="presOf" srcId="{ABF7E088-79F9-4880-A86B-B2FE9EA049C5}" destId="{32EE1E89-9855-4ED3-A420-78E8FA391177}" srcOrd="0" destOrd="0" presId="urn:microsoft.com/office/officeart/2005/8/layout/chevron1"/>
    <dgm:cxn modelId="{0C00CAA5-F899-40B1-8D58-0FA0F3FDE332}" srcId="{ABF7E088-79F9-4880-A86B-B2FE9EA049C5}" destId="{F6C07518-FED1-493B-AC08-D338A14ACDE1}" srcOrd="0" destOrd="0" parTransId="{6938DF57-AD2E-4157-B879-EFA9C43B8B4B}" sibTransId="{E2A4DB96-4C08-4A88-82FC-AB81606B6E11}"/>
    <dgm:cxn modelId="{7DF857D1-03C2-41DB-941C-3DE3B87F5DD2}" type="presOf" srcId="{DB791A8B-E19A-4186-AF86-9CE65DBEC039}" destId="{20593A55-EC24-4D4E-BF94-C7625DF78BE0}" srcOrd="0" destOrd="0" presId="urn:microsoft.com/office/officeart/2005/8/layout/chevron1"/>
    <dgm:cxn modelId="{6D372972-5A5F-489F-A92E-D62BCB1ED6CC}" type="presOf" srcId="{F6C07518-FED1-493B-AC08-D338A14ACDE1}" destId="{B5AA1AE6-8FE0-4F1B-B948-F075610F42A3}" srcOrd="0" destOrd="0" presId="urn:microsoft.com/office/officeart/2005/8/layout/chevron1"/>
    <dgm:cxn modelId="{96353986-6702-467A-B0BA-70C53960CD9F}" type="presParOf" srcId="{32EE1E89-9855-4ED3-A420-78E8FA391177}" destId="{B5AA1AE6-8FE0-4F1B-B948-F075610F42A3}" srcOrd="0" destOrd="0" presId="urn:microsoft.com/office/officeart/2005/8/layout/chevron1"/>
    <dgm:cxn modelId="{A70529A3-52EE-436D-B144-6AF907C2FDD6}" type="presParOf" srcId="{32EE1E89-9855-4ED3-A420-78E8FA391177}" destId="{B0DE6025-99CC-42B9-B38F-3ECA60D772C0}" srcOrd="1" destOrd="0" presId="urn:microsoft.com/office/officeart/2005/8/layout/chevron1"/>
    <dgm:cxn modelId="{B5DD864C-E5D9-4D37-9000-D22454105EAB}" type="presParOf" srcId="{32EE1E89-9855-4ED3-A420-78E8FA391177}" destId="{97AA7A3E-3A53-4EC8-B798-4EC6BE0D406F}" srcOrd="2" destOrd="0" presId="urn:microsoft.com/office/officeart/2005/8/layout/chevron1"/>
    <dgm:cxn modelId="{BAD327F7-A33E-4063-987B-90ED7ADCA653}" type="presParOf" srcId="{32EE1E89-9855-4ED3-A420-78E8FA391177}" destId="{ACF2EB98-A40C-4362-B345-75BB5AAC535F}" srcOrd="3" destOrd="0" presId="urn:microsoft.com/office/officeart/2005/8/layout/chevron1"/>
    <dgm:cxn modelId="{5F5EEFF8-634A-4A7C-80B4-2591533169FB}" type="presParOf" srcId="{32EE1E89-9855-4ED3-A420-78E8FA391177}" destId="{E5632E98-149A-45FB-82E0-8D8DF099232E}" srcOrd="4" destOrd="0" presId="urn:microsoft.com/office/officeart/2005/8/layout/chevron1"/>
    <dgm:cxn modelId="{249B0F8E-3394-4C51-BE74-2A46135B8256}" type="presParOf" srcId="{32EE1E89-9855-4ED3-A420-78E8FA391177}" destId="{3331FB36-0B31-4FF5-BF88-A463DD957AF3}" srcOrd="5" destOrd="0" presId="urn:microsoft.com/office/officeart/2005/8/layout/chevron1"/>
    <dgm:cxn modelId="{9E4D8F06-3343-497D-BEC7-5792498DE92E}" type="presParOf" srcId="{32EE1E89-9855-4ED3-A420-78E8FA391177}" destId="{6BC9E4DA-F726-4B63-9715-E892F24A75CB}" srcOrd="6" destOrd="0" presId="urn:microsoft.com/office/officeart/2005/8/layout/chevron1"/>
    <dgm:cxn modelId="{FE7923AE-723F-474F-B73D-B50622375F91}" type="presParOf" srcId="{32EE1E89-9855-4ED3-A420-78E8FA391177}" destId="{650F42F8-04D0-4B38-8554-9C19ED8D431E}" srcOrd="7" destOrd="0" presId="urn:microsoft.com/office/officeart/2005/8/layout/chevron1"/>
    <dgm:cxn modelId="{87131DEB-B9B8-4C51-881D-B664107BFBFE}" type="presParOf" srcId="{32EE1E89-9855-4ED3-A420-78E8FA391177}" destId="{20593A55-EC24-4D4E-BF94-C7625DF78BE0}" srcOrd="8" destOrd="0" presId="urn:microsoft.com/office/officeart/2005/8/layout/chevron1"/>
    <dgm:cxn modelId="{938FD302-98A4-4360-A87D-E820CF87AB0C}" type="presParOf" srcId="{32EE1E89-9855-4ED3-A420-78E8FA391177}" destId="{AF84ED2D-86B0-4F8D-A2F9-7113254EBE0F}" srcOrd="9" destOrd="0" presId="urn:microsoft.com/office/officeart/2005/8/layout/chevron1"/>
    <dgm:cxn modelId="{F4476091-7FE3-4EC4-8B83-A277D363BE10}" type="presParOf" srcId="{32EE1E89-9855-4ED3-A420-78E8FA391177}" destId="{E07AE6C5-0BD5-4D0A-9372-6F30F89002A1}"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AA1AE6-8FE0-4F1B-B948-F075610F42A3}">
      <dsp:nvSpPr>
        <dsp:cNvPr id="0" name=""/>
        <dsp:cNvSpPr/>
      </dsp:nvSpPr>
      <dsp:spPr>
        <a:xfrm>
          <a:off x="4454" y="360549"/>
          <a:ext cx="1657074" cy="662829"/>
        </a:xfrm>
        <a:prstGeom prst="chevron">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GB" sz="3200" kern="1200" dirty="0"/>
            <a:t>2016</a:t>
          </a:r>
        </a:p>
      </dsp:txBody>
      <dsp:txXfrm>
        <a:off x="335869" y="360549"/>
        <a:ext cx="994245" cy="662829"/>
      </dsp:txXfrm>
    </dsp:sp>
    <dsp:sp modelId="{97AA7A3E-3A53-4EC8-B798-4EC6BE0D406F}">
      <dsp:nvSpPr>
        <dsp:cNvPr id="0" name=""/>
        <dsp:cNvSpPr/>
      </dsp:nvSpPr>
      <dsp:spPr>
        <a:xfrm>
          <a:off x="1495821" y="360549"/>
          <a:ext cx="1657074" cy="662829"/>
        </a:xfrm>
        <a:prstGeom prst="chevron">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GB" sz="3200" kern="1200" dirty="0"/>
            <a:t>2017</a:t>
          </a:r>
        </a:p>
      </dsp:txBody>
      <dsp:txXfrm>
        <a:off x="1827236" y="360549"/>
        <a:ext cx="994245" cy="662829"/>
      </dsp:txXfrm>
    </dsp:sp>
    <dsp:sp modelId="{E5632E98-149A-45FB-82E0-8D8DF099232E}">
      <dsp:nvSpPr>
        <dsp:cNvPr id="0" name=""/>
        <dsp:cNvSpPr/>
      </dsp:nvSpPr>
      <dsp:spPr>
        <a:xfrm>
          <a:off x="2987188" y="360549"/>
          <a:ext cx="1657074" cy="662829"/>
        </a:xfrm>
        <a:prstGeom prst="chevron">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GB" sz="3200" kern="1200" dirty="0"/>
            <a:t>2018</a:t>
          </a:r>
        </a:p>
      </dsp:txBody>
      <dsp:txXfrm>
        <a:off x="3318603" y="360549"/>
        <a:ext cx="994245" cy="662829"/>
      </dsp:txXfrm>
    </dsp:sp>
    <dsp:sp modelId="{6BC9E4DA-F726-4B63-9715-E892F24A75CB}">
      <dsp:nvSpPr>
        <dsp:cNvPr id="0" name=""/>
        <dsp:cNvSpPr/>
      </dsp:nvSpPr>
      <dsp:spPr>
        <a:xfrm>
          <a:off x="4478554" y="360549"/>
          <a:ext cx="1657074" cy="662829"/>
        </a:xfrm>
        <a:prstGeom prst="chevron">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GB" sz="3200" kern="1200" dirty="0"/>
            <a:t>2019</a:t>
          </a:r>
        </a:p>
      </dsp:txBody>
      <dsp:txXfrm>
        <a:off x="4809969" y="360549"/>
        <a:ext cx="994245" cy="662829"/>
      </dsp:txXfrm>
    </dsp:sp>
    <dsp:sp modelId="{20593A55-EC24-4D4E-BF94-C7625DF78BE0}">
      <dsp:nvSpPr>
        <dsp:cNvPr id="0" name=""/>
        <dsp:cNvSpPr/>
      </dsp:nvSpPr>
      <dsp:spPr>
        <a:xfrm>
          <a:off x="5969921" y="360549"/>
          <a:ext cx="1657074" cy="662829"/>
        </a:xfrm>
        <a:prstGeom prst="chevron">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GB" sz="3200" kern="1200" dirty="0"/>
            <a:t>2020</a:t>
          </a:r>
        </a:p>
      </dsp:txBody>
      <dsp:txXfrm>
        <a:off x="6301336" y="360549"/>
        <a:ext cx="994245" cy="662829"/>
      </dsp:txXfrm>
    </dsp:sp>
    <dsp:sp modelId="{E07AE6C5-0BD5-4D0A-9372-6F30F89002A1}">
      <dsp:nvSpPr>
        <dsp:cNvPr id="0" name=""/>
        <dsp:cNvSpPr/>
      </dsp:nvSpPr>
      <dsp:spPr>
        <a:xfrm>
          <a:off x="7461288" y="360549"/>
          <a:ext cx="1657074" cy="662829"/>
        </a:xfrm>
        <a:prstGeom prst="chevron">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42672" rIns="42672" bIns="42672" numCol="1" spcCol="1270" anchor="ctr" anchorCtr="0">
          <a:noAutofit/>
        </a:bodyPr>
        <a:lstStyle/>
        <a:p>
          <a:pPr marL="0" lvl="0" indent="0" algn="ctr" defTabSz="1422400">
            <a:lnSpc>
              <a:spcPct val="90000"/>
            </a:lnSpc>
            <a:spcBef>
              <a:spcPct val="0"/>
            </a:spcBef>
            <a:spcAft>
              <a:spcPct val="35000"/>
            </a:spcAft>
            <a:buNone/>
          </a:pPr>
          <a:r>
            <a:rPr lang="en-GB" sz="3200" kern="1200" dirty="0"/>
            <a:t>2021</a:t>
          </a:r>
        </a:p>
      </dsp:txBody>
      <dsp:txXfrm>
        <a:off x="7792703" y="360549"/>
        <a:ext cx="994245" cy="66282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3A4E66-C3FB-4792-B790-513CEFCCD562}" type="datetimeFigureOut">
              <a:rPr lang="en-GB" smtClean="0"/>
              <a:t>15/09/2016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B3A1525-6D8D-4AA1-86D5-EB44DDB79171}" type="slidenum">
              <a:rPr lang="en-GB" smtClean="0"/>
              <a:t>‹#›</a:t>
            </a:fld>
            <a:endParaRPr lang="en-GB"/>
          </a:p>
        </p:txBody>
      </p:sp>
    </p:spTree>
    <p:extLst>
      <p:ext uri="{BB962C8B-B14F-4D97-AF65-F5344CB8AC3E}">
        <p14:creationId xmlns:p14="http://schemas.microsoft.com/office/powerpoint/2010/main" val="3244459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B33D0FE-E8EE-419D-9EE1-C9766D2B4291}" type="datetimeFigureOut">
              <a:rPr lang="en-US"/>
              <a:pPr>
                <a:defRPr/>
              </a:pPr>
              <a:t>9/15/2016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A63D6FD-0B6F-4954-AF65-D74BDECBE26F}" type="slidenum">
              <a:rPr lang="en-US"/>
              <a:pPr>
                <a:defRPr/>
              </a:pPr>
              <a:t>‹#›</a:t>
            </a:fld>
            <a:endParaRPr lang="en-US" dirty="0"/>
          </a:p>
        </p:txBody>
      </p:sp>
    </p:spTree>
    <p:extLst>
      <p:ext uri="{BB962C8B-B14F-4D97-AF65-F5344CB8AC3E}">
        <p14:creationId xmlns:p14="http://schemas.microsoft.com/office/powerpoint/2010/main" val="26309169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A63D6FD-0B6F-4954-AF65-D74BDECBE26F}" type="slidenum">
              <a:rPr lang="en-US" smtClean="0"/>
              <a:pPr>
                <a:defRPr/>
              </a:pPr>
              <a:t>1</a:t>
            </a:fld>
            <a:endParaRPr lang="en-US" dirty="0"/>
          </a:p>
        </p:txBody>
      </p:sp>
    </p:spTree>
    <p:extLst>
      <p:ext uri="{BB962C8B-B14F-4D97-AF65-F5344CB8AC3E}">
        <p14:creationId xmlns:p14="http://schemas.microsoft.com/office/powerpoint/2010/main" val="158403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A63D6FD-0B6F-4954-AF65-D74BDECBE26F}" type="slidenum">
              <a:rPr lang="en-US" smtClean="0"/>
              <a:pPr>
                <a:defRPr/>
              </a:pPr>
              <a:t>6</a:t>
            </a:fld>
            <a:endParaRPr lang="en-US" dirty="0"/>
          </a:p>
        </p:txBody>
      </p:sp>
    </p:spTree>
    <p:extLst>
      <p:ext uri="{BB962C8B-B14F-4D97-AF65-F5344CB8AC3E}">
        <p14:creationId xmlns:p14="http://schemas.microsoft.com/office/powerpoint/2010/main" val="3189910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A63D6FD-0B6F-4954-AF65-D74BDECBE26F}" type="slidenum">
              <a:rPr lang="en-US" smtClean="0"/>
              <a:pPr>
                <a:defRPr/>
              </a:pPr>
              <a:t>13</a:t>
            </a:fld>
            <a:endParaRPr lang="en-US" dirty="0"/>
          </a:p>
        </p:txBody>
      </p:sp>
    </p:spTree>
    <p:extLst>
      <p:ext uri="{BB962C8B-B14F-4D97-AF65-F5344CB8AC3E}">
        <p14:creationId xmlns:p14="http://schemas.microsoft.com/office/powerpoint/2010/main" val="635382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A63D6FD-0B6F-4954-AF65-D74BDECBE26F}" type="slidenum">
              <a:rPr lang="en-US" smtClean="0"/>
              <a:pPr>
                <a:defRPr/>
              </a:pPr>
              <a:t>19</a:t>
            </a:fld>
            <a:endParaRPr lang="en-US" dirty="0"/>
          </a:p>
        </p:txBody>
      </p:sp>
    </p:spTree>
    <p:extLst>
      <p:ext uri="{BB962C8B-B14F-4D97-AF65-F5344CB8AC3E}">
        <p14:creationId xmlns:p14="http://schemas.microsoft.com/office/powerpoint/2010/main" val="2728053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r>
              <a:rPr lang="en-GB" sz="1200" kern="1200">
                <a:solidFill>
                  <a:schemeClr val="tx1"/>
                </a:solidFill>
                <a:effectLst/>
                <a:latin typeface="+mn-lt"/>
                <a:ea typeface="ＭＳ Ｐゴシック" pitchFamily="84" charset="-128"/>
                <a:cs typeface="ＭＳ Ｐゴシック" pitchFamily="84" charset="-128"/>
              </a:rPr>
              <a:t>Examples per country:</a:t>
            </a:r>
          </a:p>
          <a:p>
            <a:pPr eaLnBrk="1" hangingPunct="1"/>
            <a:r>
              <a:rPr lang="en-GB" sz="1200" kern="1200">
                <a:solidFill>
                  <a:schemeClr val="tx1"/>
                </a:solidFill>
                <a:effectLst/>
                <a:latin typeface="+mn-lt"/>
                <a:ea typeface="ＭＳ Ｐゴシック" pitchFamily="84" charset="-128"/>
                <a:cs typeface="ＭＳ Ｐゴシック" pitchFamily="84" charset="-128"/>
              </a:rPr>
              <a:t>In Romania one representative noted that, following the operational planning process, they felt more ‘courageous’ and applied to more funding opportunities. </a:t>
            </a:r>
          </a:p>
          <a:p>
            <a:pPr eaLnBrk="1" hangingPunct="1"/>
            <a:r>
              <a:rPr lang="en-GB" sz="1200" kern="1200">
                <a:solidFill>
                  <a:schemeClr val="tx1"/>
                </a:solidFill>
                <a:effectLst/>
                <a:latin typeface="+mn-lt"/>
                <a:ea typeface="ＭＳ Ｐゴシック" pitchFamily="84" charset="-128"/>
                <a:cs typeface="ＭＳ Ｐゴシック" pitchFamily="84" charset="-128"/>
              </a:rPr>
              <a:t>In Hungary, it was noted that the plans are an important tool for applying for funding and approaching new donors. </a:t>
            </a:r>
          </a:p>
          <a:p>
            <a:pPr eaLnBrk="1" hangingPunct="1"/>
            <a:r>
              <a:rPr lang="en-GB" sz="1200" kern="1200">
                <a:solidFill>
                  <a:schemeClr val="tx1"/>
                </a:solidFill>
                <a:effectLst/>
                <a:latin typeface="+mn-lt"/>
                <a:ea typeface="ＭＳ Ｐゴシック" pitchFamily="84" charset="-128"/>
                <a:cs typeface="ＭＳ Ｐゴシック" pitchFamily="84" charset="-128"/>
              </a:rPr>
              <a:t>In Cyprus, the plans have contributed to strengthen dialogue with key institutions, such as the Ministry of Health and the Parliament, on the on-going reforms in the health sector. During the evaluation of Phase I, organisations in Romania also noted that policy makers and other health stakeholders really appreciate the effort Romanian patient organisations are making to become more professional through the EPF CBP and are gaining more recognition as equal partners in healthcare. </a:t>
            </a:r>
          </a:p>
          <a:p>
            <a:pPr eaLnBrk="1" hangingPunct="1"/>
            <a:r>
              <a:rPr lang="en-GB" sz="1200" kern="1200">
                <a:solidFill>
                  <a:schemeClr val="tx1"/>
                </a:solidFill>
                <a:effectLst/>
                <a:latin typeface="+mn-lt"/>
                <a:ea typeface="ＭＳ Ｐゴシック" pitchFamily="84" charset="-128"/>
                <a:cs typeface="ＭＳ Ｐゴシック" pitchFamily="84" charset="-128"/>
              </a:rPr>
              <a:t>In Hungary, following the fundraising module, some organisations have expressed an interest in participating</a:t>
            </a:r>
            <a:r>
              <a:rPr lang="en-GB" sz="1200" kern="1200" baseline="0">
                <a:solidFill>
                  <a:schemeClr val="tx1"/>
                </a:solidFill>
                <a:effectLst/>
                <a:latin typeface="+mn-lt"/>
                <a:ea typeface="ＭＳ Ｐゴシック" pitchFamily="84" charset="-128"/>
                <a:cs typeface="ＭＳ Ｐゴシック" pitchFamily="84" charset="-128"/>
              </a:rPr>
              <a:t> in each others’ activities. Participants also feel that they now have a network of colleagues they can contact when they have problems.</a:t>
            </a:r>
            <a:endParaRPr lang="en-GB"/>
          </a:p>
        </p:txBody>
      </p:sp>
      <p:sp>
        <p:nvSpPr>
          <p:cNvPr id="4" name="Slide Number Placeholder 3"/>
          <p:cNvSpPr txBox="1">
            <a:spLocks noGrp="1"/>
          </p:cNvSpPr>
          <p:nvPr/>
        </p:nvSpPr>
        <p:spPr>
          <a:xfrm>
            <a:off x="3884613" y="8685213"/>
            <a:ext cx="2971800" cy="457200"/>
          </a:xfrm>
          <a:prstGeom prst="rect">
            <a:avLst/>
          </a:prstGeom>
          <a:noFill/>
        </p:spPr>
        <p:txBody>
          <a:bodyPr anchor="b"/>
          <a:lstStyle/>
          <a:p>
            <a:pPr algn="r" fontAlgn="auto">
              <a:spcBef>
                <a:spcPts val="0"/>
              </a:spcBef>
              <a:spcAft>
                <a:spcPts val="0"/>
              </a:spcAft>
              <a:defRPr/>
            </a:pPr>
            <a:fld id="{0ABE5DC1-7E24-42EC-8C27-B817BF1A0AF9}" type="slidenum">
              <a:rPr lang="en-US" sz="1200">
                <a:latin typeface="+mn-lt"/>
                <a:ea typeface="+mn-ea"/>
                <a:cs typeface="+mn-cs"/>
              </a:rPr>
              <a:pPr algn="r" fontAlgn="auto">
                <a:spcBef>
                  <a:spcPts val="0"/>
                </a:spcBef>
                <a:spcAft>
                  <a:spcPts val="0"/>
                </a:spcAft>
                <a:defRPr/>
              </a:pPr>
              <a:t>21</a:t>
            </a:fld>
            <a:endParaRPr lang="en-US" sz="1200">
              <a:latin typeface="+mn-lt"/>
              <a:ea typeface="+mn-ea"/>
              <a:cs typeface="+mn-cs"/>
            </a:endParaRPr>
          </a:p>
        </p:txBody>
      </p:sp>
    </p:spTree>
    <p:extLst>
      <p:ext uri="{BB962C8B-B14F-4D97-AF65-F5344CB8AC3E}">
        <p14:creationId xmlns:p14="http://schemas.microsoft.com/office/powerpoint/2010/main" val="2586063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A63D6FD-0B6F-4954-AF65-D74BDECBE26F}" type="slidenum">
              <a:rPr lang="en-US" smtClean="0"/>
              <a:pPr>
                <a:defRPr/>
              </a:pPr>
              <a:t>22</a:t>
            </a:fld>
            <a:endParaRPr lang="en-US" dirty="0"/>
          </a:p>
        </p:txBody>
      </p:sp>
    </p:spTree>
    <p:extLst>
      <p:ext uri="{BB962C8B-B14F-4D97-AF65-F5344CB8AC3E}">
        <p14:creationId xmlns:p14="http://schemas.microsoft.com/office/powerpoint/2010/main" val="3277167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A63D6FD-0B6F-4954-AF65-D74BDECBE26F}" type="slidenum">
              <a:rPr lang="en-US" smtClean="0"/>
              <a:pPr>
                <a:defRPr/>
              </a:pPr>
              <a:t>24</a:t>
            </a:fld>
            <a:endParaRPr lang="en-US" dirty="0"/>
          </a:p>
        </p:txBody>
      </p:sp>
    </p:spTree>
    <p:extLst>
      <p:ext uri="{BB962C8B-B14F-4D97-AF65-F5344CB8AC3E}">
        <p14:creationId xmlns:p14="http://schemas.microsoft.com/office/powerpoint/2010/main" val="12010874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1027" name="Picture 3" descr="C:\Users\Zilvinas\Desktop\EPF Template 2013\powerpoint\EPF-PPT-back-fixed.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1" y="-1"/>
            <a:ext cx="9253441" cy="6939381"/>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5"/>
          <p:cNvSpPr>
            <a:spLocks noGrp="1"/>
          </p:cNvSpPr>
          <p:nvPr>
            <p:ph type="body" sz="quarter" idx="10" hasCustomPrompt="1"/>
          </p:nvPr>
        </p:nvSpPr>
        <p:spPr>
          <a:xfrm>
            <a:off x="1620291" y="1844824"/>
            <a:ext cx="5688013" cy="1080120"/>
          </a:xfrm>
          <a:prstGeom prst="rect">
            <a:avLst/>
          </a:prstGeom>
        </p:spPr>
        <p:txBody>
          <a:bodyPr/>
          <a:lstStyle>
            <a:lvl1pPr marL="0" indent="0" algn="ctr">
              <a:buNone/>
              <a:defRPr b="1" i="0" cap="all" baseline="0">
                <a:solidFill>
                  <a:schemeClr val="bg1"/>
                </a:solidFill>
              </a:defRPr>
            </a:lvl1pPr>
          </a:lstStyle>
          <a:p>
            <a:pPr lvl="0"/>
            <a:r>
              <a:rPr lang="en-GB" dirty="0"/>
              <a:t>“Title”</a:t>
            </a:r>
          </a:p>
        </p:txBody>
      </p:sp>
      <p:sp>
        <p:nvSpPr>
          <p:cNvPr id="18" name="Text Placeholder 5"/>
          <p:cNvSpPr>
            <a:spLocks noGrp="1"/>
          </p:cNvSpPr>
          <p:nvPr>
            <p:ph type="body" sz="quarter" idx="11" hasCustomPrompt="1"/>
          </p:nvPr>
        </p:nvSpPr>
        <p:spPr>
          <a:xfrm>
            <a:off x="1620291" y="2924944"/>
            <a:ext cx="5688013" cy="1080120"/>
          </a:xfrm>
          <a:prstGeom prst="rect">
            <a:avLst/>
          </a:prstGeom>
        </p:spPr>
        <p:txBody>
          <a:bodyPr/>
          <a:lstStyle>
            <a:lvl1pPr marL="0" indent="0" algn="ctr">
              <a:buNone/>
              <a:defRPr sz="2800">
                <a:solidFill>
                  <a:schemeClr val="bg1"/>
                </a:solidFill>
              </a:defRPr>
            </a:lvl1pPr>
          </a:lstStyle>
          <a:p>
            <a:pPr lvl="0"/>
            <a:r>
              <a:rPr lang="en-US" dirty="0"/>
              <a:t>Subtitle</a:t>
            </a:r>
            <a:endParaRPr lang="en-GB" dirty="0"/>
          </a:p>
        </p:txBody>
      </p:sp>
      <p:sp>
        <p:nvSpPr>
          <p:cNvPr id="19" name="Text Placeholder 5"/>
          <p:cNvSpPr>
            <a:spLocks noGrp="1"/>
          </p:cNvSpPr>
          <p:nvPr>
            <p:ph type="body" sz="quarter" idx="12" hasCustomPrompt="1"/>
          </p:nvPr>
        </p:nvSpPr>
        <p:spPr>
          <a:xfrm>
            <a:off x="539552" y="4869160"/>
            <a:ext cx="2164233" cy="360040"/>
          </a:xfrm>
          <a:prstGeom prst="rect">
            <a:avLst/>
          </a:prstGeom>
        </p:spPr>
        <p:txBody>
          <a:bodyPr/>
          <a:lstStyle>
            <a:lvl1pPr marL="0" indent="0">
              <a:buNone/>
              <a:defRPr sz="1600">
                <a:solidFill>
                  <a:schemeClr val="bg1"/>
                </a:solidFill>
              </a:defRPr>
            </a:lvl1pPr>
          </a:lstStyle>
          <a:p>
            <a:pPr lvl="0"/>
            <a:r>
              <a:rPr lang="en-US" dirty="0"/>
              <a:t>Date</a:t>
            </a:r>
            <a:endParaRPr lang="en-GB" dirty="0"/>
          </a:p>
        </p:txBody>
      </p:sp>
      <p:sp>
        <p:nvSpPr>
          <p:cNvPr id="22" name="Text Placeholder 5"/>
          <p:cNvSpPr>
            <a:spLocks noGrp="1"/>
          </p:cNvSpPr>
          <p:nvPr>
            <p:ph type="body" sz="quarter" idx="13" hasCustomPrompt="1"/>
          </p:nvPr>
        </p:nvSpPr>
        <p:spPr>
          <a:xfrm>
            <a:off x="539552" y="5229200"/>
            <a:ext cx="2164233" cy="360040"/>
          </a:xfrm>
          <a:prstGeom prst="rect">
            <a:avLst/>
          </a:prstGeom>
        </p:spPr>
        <p:txBody>
          <a:bodyPr/>
          <a:lstStyle>
            <a:lvl1pPr marL="0" indent="0">
              <a:buNone/>
              <a:defRPr sz="1600">
                <a:solidFill>
                  <a:schemeClr val="bg1"/>
                </a:solidFill>
              </a:defRPr>
            </a:lvl1pPr>
          </a:lstStyle>
          <a:p>
            <a:pPr lvl="0"/>
            <a:r>
              <a:rPr lang="en-US" dirty="0"/>
              <a:t>Location</a:t>
            </a:r>
            <a:endParaRPr lang="en-GB" dirty="0"/>
          </a:p>
        </p:txBody>
      </p:sp>
      <p:sp>
        <p:nvSpPr>
          <p:cNvPr id="23" name="Text Placeholder 5"/>
          <p:cNvSpPr>
            <a:spLocks noGrp="1"/>
          </p:cNvSpPr>
          <p:nvPr>
            <p:ph type="body" sz="quarter" idx="14" hasCustomPrompt="1"/>
          </p:nvPr>
        </p:nvSpPr>
        <p:spPr>
          <a:xfrm>
            <a:off x="1598004" y="4005064"/>
            <a:ext cx="5688013" cy="792088"/>
          </a:xfrm>
          <a:prstGeom prst="rect">
            <a:avLst/>
          </a:prstGeom>
        </p:spPr>
        <p:txBody>
          <a:bodyPr/>
          <a:lstStyle>
            <a:lvl1pPr marL="0" indent="0" algn="ctr">
              <a:buNone/>
              <a:defRPr sz="2400" baseline="0">
                <a:solidFill>
                  <a:schemeClr val="bg1"/>
                </a:solidFill>
              </a:defRPr>
            </a:lvl1pPr>
          </a:lstStyle>
          <a:p>
            <a:pPr lvl="0"/>
            <a:r>
              <a:rPr lang="en-US" dirty="0"/>
              <a:t>Speaker</a:t>
            </a:r>
          </a:p>
          <a:p>
            <a:pPr lvl="0"/>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mp; content">
    <p:spTree>
      <p:nvGrpSpPr>
        <p:cNvPr id="1" name=""/>
        <p:cNvGrpSpPr/>
        <p:nvPr/>
      </p:nvGrpSpPr>
      <p:grpSpPr>
        <a:xfrm>
          <a:off x="0" y="0"/>
          <a:ext cx="0" cy="0"/>
          <a:chOff x="0" y="0"/>
          <a:chExt cx="0" cy="0"/>
        </a:xfrm>
      </p:grpSpPr>
      <p:sp>
        <p:nvSpPr>
          <p:cNvPr id="3" name="Text Placeholder 2"/>
          <p:cNvSpPr>
            <a:spLocks noGrp="1"/>
          </p:cNvSpPr>
          <p:nvPr>
            <p:ph type="body" sz="quarter" idx="13" hasCustomPrompt="1"/>
          </p:nvPr>
        </p:nvSpPr>
        <p:spPr>
          <a:xfrm>
            <a:off x="441906" y="1726446"/>
            <a:ext cx="8136904" cy="4536480"/>
          </a:xfrm>
          <a:prstGeom prst="rect">
            <a:avLst/>
          </a:prstGeom>
        </p:spPr>
        <p:txBody>
          <a:bodyPr/>
          <a:lstStyle>
            <a:lvl1pPr>
              <a:defRPr sz="2800" baseline="0">
                <a:latin typeface="Calibri" pitchFamily="34" charset="0"/>
              </a:defRPr>
            </a:lvl1pPr>
            <a:lvl2pPr>
              <a:defRPr sz="2400" baseline="0">
                <a:solidFill>
                  <a:srgbClr val="005696"/>
                </a:solidFill>
                <a:latin typeface="Calibri" pitchFamily="34" charset="0"/>
              </a:defRPr>
            </a:lvl2pPr>
            <a:lvl3pPr>
              <a:defRPr baseline="0">
                <a:solidFill>
                  <a:srgbClr val="1FB25A"/>
                </a:solidFill>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dirty="0"/>
              <a:t>Item 1</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7"/>
          <p:cNvSpPr>
            <a:spLocks noGrp="1"/>
          </p:cNvSpPr>
          <p:nvPr>
            <p:ph type="body" sz="quarter" idx="14" hasCustomPrompt="1"/>
          </p:nvPr>
        </p:nvSpPr>
        <p:spPr>
          <a:xfrm>
            <a:off x="467841" y="188640"/>
            <a:ext cx="6912471" cy="647700"/>
          </a:xfrm>
          <a:prstGeom prst="rect">
            <a:avLst/>
          </a:prstGeom>
        </p:spPr>
        <p:txBody>
          <a:bodyPr/>
          <a:lstStyle>
            <a:lvl1pPr marL="0" indent="0">
              <a:buNone/>
              <a:defRPr b="1" cap="none" baseline="0">
                <a:solidFill>
                  <a:srgbClr val="005696"/>
                </a:solidFill>
              </a:defRPr>
            </a:lvl1pPr>
          </a:lstStyle>
          <a:p>
            <a:pPr lvl="0"/>
            <a:r>
              <a:rPr lang="en-US" dirty="0"/>
              <a:t>Slide Title</a:t>
            </a:r>
            <a:endParaRPr lang="en-GB" dirty="0"/>
          </a:p>
        </p:txBody>
      </p:sp>
      <p:sp>
        <p:nvSpPr>
          <p:cNvPr id="10" name="Text Placeholder 9"/>
          <p:cNvSpPr>
            <a:spLocks noGrp="1"/>
          </p:cNvSpPr>
          <p:nvPr>
            <p:ph type="body" sz="quarter" idx="15" hasCustomPrompt="1"/>
          </p:nvPr>
        </p:nvSpPr>
        <p:spPr>
          <a:xfrm>
            <a:off x="467544" y="1196752"/>
            <a:ext cx="8064896" cy="431800"/>
          </a:xfrm>
          <a:prstGeom prst="rect">
            <a:avLst/>
          </a:prstGeom>
        </p:spPr>
        <p:txBody>
          <a:bodyPr/>
          <a:lstStyle>
            <a:lvl1pPr marL="0" indent="0">
              <a:buNone/>
              <a:defRPr sz="2400" baseline="0">
                <a:solidFill>
                  <a:srgbClr val="065FA6"/>
                </a:solidFill>
              </a:defRPr>
            </a:lvl1pPr>
          </a:lstStyle>
          <a:p>
            <a:pPr lvl="0"/>
            <a:r>
              <a:rPr lang="en-US" dirty="0"/>
              <a:t>Subtitle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Content Placeholder 2"/>
          <p:cNvSpPr>
            <a:spLocks noGrp="1"/>
          </p:cNvSpPr>
          <p:nvPr>
            <p:ph sz="half" idx="1" hasCustomPrompt="1"/>
          </p:nvPr>
        </p:nvSpPr>
        <p:spPr>
          <a:xfrm>
            <a:off x="428596" y="1714488"/>
            <a:ext cx="8143932" cy="4411675"/>
          </a:xfrm>
          <a:prstGeom prst="rect">
            <a:avLst/>
          </a:prstGeom>
        </p:spPr>
        <p:txBody>
          <a:bodyPr/>
          <a:lstStyle>
            <a:lvl1pPr>
              <a:buClr>
                <a:srgbClr val="065FA6"/>
              </a:buClr>
              <a:buFont typeface="Arial" pitchFamily="34" charset="0"/>
              <a:buNone/>
              <a:defRPr sz="1800" baseline="0"/>
            </a:lvl1pPr>
            <a:lvl2pPr>
              <a:defRPr sz="2400"/>
            </a:lvl2pPr>
            <a:lvl3pPr>
              <a:defRPr sz="1600" b="0" i="0" baseline="0">
                <a:solidFill>
                  <a:schemeClr val="bg1">
                    <a:lumMod val="50000"/>
                  </a:schemeClr>
                </a:solidFill>
                <a:latin typeface="Calibri" pitchFamily="34" charset="0"/>
              </a:defRPr>
            </a:lvl3pPr>
            <a:lvl4pPr>
              <a:defRPr sz="1600" b="0" i="0" baseline="0">
                <a:solidFill>
                  <a:schemeClr val="bg1">
                    <a:lumMod val="50000"/>
                  </a:schemeClr>
                </a:solidFill>
                <a:latin typeface="Calibri" pitchFamily="34" charset="0"/>
              </a:defRPr>
            </a:lvl4pPr>
            <a:lvl5pPr>
              <a:defRPr sz="1600" b="0" i="0" baseline="0">
                <a:solidFill>
                  <a:schemeClr val="bg1">
                    <a:lumMod val="50000"/>
                  </a:schemeClr>
                </a:solidFill>
                <a:latin typeface="Calibri" pitchFamily="34" charset="0"/>
              </a:defRPr>
            </a:lvl5pPr>
            <a:lvl6pPr>
              <a:defRPr sz="1800"/>
            </a:lvl6pPr>
            <a:lvl7pPr>
              <a:defRPr sz="1800"/>
            </a:lvl7pPr>
            <a:lvl8pPr>
              <a:defRPr sz="1800"/>
            </a:lvl8pPr>
            <a:lvl9pPr>
              <a:defRPr sz="1800"/>
            </a:lvl9pPr>
          </a:lstStyle>
          <a:p>
            <a:pPr>
              <a:buClr>
                <a:srgbClr val="065FA6"/>
              </a:buClr>
              <a:buFont typeface="Rockwell Std" pitchFamily="18" charset="0"/>
              <a:buChar char="»"/>
            </a:pPr>
            <a:r>
              <a:rPr lang="fr-BE" b="1" dirty="0">
                <a:solidFill>
                  <a:srgbClr val="065FA6"/>
                </a:solidFill>
                <a:latin typeface="Rockwell Std" pitchFamily="18" charset="0"/>
              </a:rPr>
              <a:t> Paragraphe 1</a:t>
            </a:r>
          </a:p>
          <a:p>
            <a:pPr lvl="2"/>
            <a:r>
              <a:rPr lang="en-US" dirty="0"/>
              <a:t>Third level</a:t>
            </a:r>
          </a:p>
        </p:txBody>
      </p:sp>
      <p:sp>
        <p:nvSpPr>
          <p:cNvPr id="6" name="Content Placeholder 2"/>
          <p:cNvSpPr>
            <a:spLocks noGrp="1"/>
          </p:cNvSpPr>
          <p:nvPr>
            <p:ph sz="half" idx="11" hasCustomPrompt="1"/>
          </p:nvPr>
        </p:nvSpPr>
        <p:spPr>
          <a:xfrm>
            <a:off x="428596" y="142852"/>
            <a:ext cx="7215238" cy="571504"/>
          </a:xfrm>
          <a:prstGeom prst="rect">
            <a:avLst/>
          </a:prstGeom>
        </p:spPr>
        <p:txBody>
          <a:bodyPr/>
          <a:lstStyle>
            <a:lvl1pPr>
              <a:buClr>
                <a:srgbClr val="065FA6"/>
              </a:buClr>
              <a:buFont typeface="Arial" pitchFamily="34" charset="0"/>
              <a:buNone/>
              <a:defRPr sz="1800" baseline="0"/>
            </a:lvl1pPr>
            <a:lvl2pPr>
              <a:defRPr sz="2400"/>
            </a:lvl2pPr>
            <a:lvl3pPr>
              <a:defRPr sz="1600" b="0" i="0" baseline="0">
                <a:solidFill>
                  <a:schemeClr val="bg1">
                    <a:lumMod val="50000"/>
                  </a:schemeClr>
                </a:solidFill>
                <a:latin typeface="Calibri" pitchFamily="34" charset="0"/>
              </a:defRPr>
            </a:lvl3pPr>
            <a:lvl4pPr>
              <a:defRPr sz="1600" b="0" i="0" baseline="0">
                <a:solidFill>
                  <a:schemeClr val="bg1">
                    <a:lumMod val="50000"/>
                  </a:schemeClr>
                </a:solidFill>
                <a:latin typeface="Calibri" pitchFamily="34" charset="0"/>
              </a:defRPr>
            </a:lvl4pPr>
            <a:lvl5pPr>
              <a:defRPr sz="1600" b="0" i="0" baseline="0">
                <a:solidFill>
                  <a:schemeClr val="bg1">
                    <a:lumMod val="50000"/>
                  </a:schemeClr>
                </a:solidFill>
                <a:latin typeface="Calibri" pitchFamily="34" charset="0"/>
              </a:defRPr>
            </a:lvl5pPr>
            <a:lvl6pPr>
              <a:defRPr sz="1800"/>
            </a:lvl6pPr>
            <a:lvl7pPr>
              <a:defRPr sz="1800"/>
            </a:lvl7pPr>
            <a:lvl8pPr>
              <a:defRPr sz="1800"/>
            </a:lvl8pPr>
            <a:lvl9pPr>
              <a:defRPr sz="1800"/>
            </a:lvl9pPr>
          </a:lstStyle>
          <a:p>
            <a:pPr fontAlgn="auto">
              <a:spcBef>
                <a:spcPts val="0"/>
              </a:spcBef>
              <a:spcAft>
                <a:spcPts val="0"/>
              </a:spcAft>
              <a:defRPr/>
            </a:pPr>
            <a:r>
              <a:rPr lang="fr-BE" sz="2800" b="1" cap="all" dirty="0" err="1">
                <a:solidFill>
                  <a:srgbClr val="002060"/>
                </a:solidFill>
                <a:latin typeface="Rockwell Std" pitchFamily="18" charset="0"/>
              </a:rPr>
              <a:t>Title</a:t>
            </a:r>
            <a:r>
              <a:rPr lang="fr-BE" sz="2800" b="1" cap="all" dirty="0">
                <a:solidFill>
                  <a:srgbClr val="002060"/>
                </a:solidFill>
                <a:latin typeface="Rockwell Std" pitchFamily="18" charset="0"/>
              </a:rPr>
              <a:t> </a:t>
            </a:r>
            <a:r>
              <a:rPr lang="fr-BE" sz="2800" b="1" dirty="0" err="1">
                <a:solidFill>
                  <a:srgbClr val="0073B6"/>
                </a:solidFill>
                <a:latin typeface="Rockwell Std" pitchFamily="18" charset="0"/>
              </a:rPr>
              <a:t>Layout</a:t>
            </a:r>
            <a:endParaRPr lang="en-US" sz="2800" b="1" dirty="0">
              <a:solidFill>
                <a:srgbClr val="0073B6"/>
              </a:solidFill>
              <a:latin typeface="Rockwell Std" pitchFamily="18" charset="0"/>
            </a:endParaRPr>
          </a:p>
        </p:txBody>
      </p:sp>
      <p:sp>
        <p:nvSpPr>
          <p:cNvPr id="10" name="Content Placeholder 2"/>
          <p:cNvSpPr>
            <a:spLocks noGrp="1"/>
          </p:cNvSpPr>
          <p:nvPr>
            <p:ph sz="half" idx="12" hasCustomPrompt="1"/>
          </p:nvPr>
        </p:nvSpPr>
        <p:spPr>
          <a:xfrm>
            <a:off x="428596" y="1142984"/>
            <a:ext cx="8143932" cy="571504"/>
          </a:xfrm>
          <a:prstGeom prst="rect">
            <a:avLst/>
          </a:prstGeom>
        </p:spPr>
        <p:txBody>
          <a:bodyPr/>
          <a:lstStyle>
            <a:lvl1pPr>
              <a:buClr>
                <a:srgbClr val="065FA6"/>
              </a:buClr>
              <a:buFont typeface="Arial" pitchFamily="34" charset="0"/>
              <a:buNone/>
              <a:defRPr sz="2800" baseline="0"/>
            </a:lvl1pPr>
            <a:lvl2pPr>
              <a:defRPr sz="2400"/>
            </a:lvl2pPr>
            <a:lvl3pPr>
              <a:defRPr sz="1600" b="0" i="0" baseline="0">
                <a:solidFill>
                  <a:schemeClr val="bg1">
                    <a:lumMod val="50000"/>
                  </a:schemeClr>
                </a:solidFill>
                <a:latin typeface="Calibri" pitchFamily="34" charset="0"/>
              </a:defRPr>
            </a:lvl3pPr>
            <a:lvl4pPr>
              <a:defRPr sz="1600" b="0" i="0" baseline="0">
                <a:solidFill>
                  <a:schemeClr val="bg1">
                    <a:lumMod val="50000"/>
                  </a:schemeClr>
                </a:solidFill>
                <a:latin typeface="Calibri" pitchFamily="34" charset="0"/>
              </a:defRPr>
            </a:lvl4pPr>
            <a:lvl5pPr>
              <a:defRPr sz="1600" b="0" i="0" baseline="0">
                <a:solidFill>
                  <a:schemeClr val="bg1">
                    <a:lumMod val="50000"/>
                  </a:schemeClr>
                </a:solidFill>
                <a:latin typeface="Calibri" pitchFamily="34" charset="0"/>
              </a:defRPr>
            </a:lvl5pPr>
            <a:lvl6pPr>
              <a:defRPr sz="1800"/>
            </a:lvl6pPr>
            <a:lvl7pPr>
              <a:defRPr sz="1800"/>
            </a:lvl7pPr>
            <a:lvl8pPr>
              <a:defRPr sz="1800"/>
            </a:lvl8pPr>
            <a:lvl9pPr>
              <a:defRPr sz="1800"/>
            </a:lvl9pPr>
          </a:lstStyle>
          <a:p>
            <a:pPr fontAlgn="auto">
              <a:spcBef>
                <a:spcPts val="0"/>
              </a:spcBef>
              <a:spcAft>
                <a:spcPts val="0"/>
              </a:spcAft>
              <a:defRPr/>
            </a:pPr>
            <a:r>
              <a:rPr lang="fr-BE" sz="2400" b="1" dirty="0">
                <a:solidFill>
                  <a:srgbClr val="002060"/>
                </a:solidFill>
                <a:latin typeface="Rockwell Std" pitchFamily="18" charset="0"/>
              </a:rPr>
              <a:t>TITLE</a:t>
            </a:r>
            <a:endParaRPr lang="en-US" sz="2800" b="1" dirty="0">
              <a:solidFill>
                <a:srgbClr val="0073B6"/>
              </a:solidFill>
              <a:latin typeface="Rockwell Std"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42984"/>
            <a:ext cx="4038600" cy="4983179"/>
          </a:xfrm>
          <a:prstGeom prst="rect">
            <a:avLst/>
          </a:prstGeom>
        </p:spPr>
        <p:txBody>
          <a:bodyPr/>
          <a:lstStyle>
            <a:lvl1pPr>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5" name="Content Placeholder 2"/>
          <p:cNvSpPr>
            <a:spLocks noGrp="1"/>
          </p:cNvSpPr>
          <p:nvPr>
            <p:ph sz="half" idx="10" hasCustomPrompt="1"/>
          </p:nvPr>
        </p:nvSpPr>
        <p:spPr>
          <a:xfrm>
            <a:off x="4786314" y="1142984"/>
            <a:ext cx="3786214" cy="4983179"/>
          </a:xfrm>
          <a:prstGeom prst="rect">
            <a:avLst/>
          </a:prstGeom>
        </p:spPr>
        <p:txBody>
          <a:bodyPr/>
          <a:lstStyle>
            <a:lvl1pPr>
              <a:buClr>
                <a:srgbClr val="065FA6"/>
              </a:buClr>
              <a:buFont typeface="Arial" pitchFamily="34" charset="0"/>
              <a:buNone/>
              <a:defRPr sz="1800" baseline="0"/>
            </a:lvl1pPr>
            <a:lvl2pPr>
              <a:defRPr sz="2400"/>
            </a:lvl2pPr>
            <a:lvl3pPr>
              <a:defRPr sz="1600" b="0" i="0" baseline="0">
                <a:solidFill>
                  <a:schemeClr val="bg1">
                    <a:lumMod val="50000"/>
                  </a:schemeClr>
                </a:solidFill>
                <a:latin typeface="Calibri" pitchFamily="34" charset="0"/>
              </a:defRPr>
            </a:lvl3pPr>
            <a:lvl4pPr>
              <a:defRPr sz="1600" b="0" i="0" baseline="0">
                <a:solidFill>
                  <a:schemeClr val="bg1">
                    <a:lumMod val="50000"/>
                  </a:schemeClr>
                </a:solidFill>
                <a:latin typeface="Calibri" pitchFamily="34" charset="0"/>
              </a:defRPr>
            </a:lvl4pPr>
            <a:lvl5pPr>
              <a:defRPr sz="1600" b="0" i="0" baseline="0">
                <a:solidFill>
                  <a:schemeClr val="bg1">
                    <a:lumMod val="50000"/>
                  </a:schemeClr>
                </a:solidFill>
                <a:latin typeface="Calibri" pitchFamily="34" charset="0"/>
              </a:defRPr>
            </a:lvl5pPr>
            <a:lvl6pPr>
              <a:defRPr sz="1800"/>
            </a:lvl6pPr>
            <a:lvl7pPr>
              <a:defRPr sz="1800"/>
            </a:lvl7pPr>
            <a:lvl8pPr>
              <a:defRPr sz="1800"/>
            </a:lvl8pPr>
            <a:lvl9pPr>
              <a:defRPr sz="1800"/>
            </a:lvl9pPr>
          </a:lstStyle>
          <a:p>
            <a:pPr>
              <a:buClr>
                <a:srgbClr val="065FA6"/>
              </a:buClr>
              <a:buFont typeface="Rockwell Std" pitchFamily="18" charset="0"/>
              <a:buChar char="»"/>
            </a:pPr>
            <a:r>
              <a:rPr lang="fr-BE" b="1" dirty="0">
                <a:solidFill>
                  <a:srgbClr val="065FA6"/>
                </a:solidFill>
                <a:latin typeface="Rockwell Std" pitchFamily="18" charset="0"/>
              </a:rPr>
              <a:t> Paragraphe 1</a:t>
            </a:r>
          </a:p>
          <a:p>
            <a:pPr lvl="2"/>
            <a:r>
              <a:rPr lang="en-US" dirty="0"/>
              <a:t>Third level</a:t>
            </a:r>
          </a:p>
        </p:txBody>
      </p:sp>
      <p:sp>
        <p:nvSpPr>
          <p:cNvPr id="6" name="Content Placeholder 2"/>
          <p:cNvSpPr>
            <a:spLocks noGrp="1"/>
          </p:cNvSpPr>
          <p:nvPr>
            <p:ph sz="half" idx="11" hasCustomPrompt="1"/>
          </p:nvPr>
        </p:nvSpPr>
        <p:spPr>
          <a:xfrm>
            <a:off x="428596" y="142852"/>
            <a:ext cx="7215238" cy="571504"/>
          </a:xfrm>
          <a:prstGeom prst="rect">
            <a:avLst/>
          </a:prstGeom>
        </p:spPr>
        <p:txBody>
          <a:bodyPr/>
          <a:lstStyle>
            <a:lvl1pPr>
              <a:buClr>
                <a:srgbClr val="065FA6"/>
              </a:buClr>
              <a:buFont typeface="Arial" pitchFamily="34" charset="0"/>
              <a:buNone/>
              <a:defRPr sz="1800" baseline="0"/>
            </a:lvl1pPr>
            <a:lvl2pPr>
              <a:defRPr sz="2400"/>
            </a:lvl2pPr>
            <a:lvl3pPr>
              <a:defRPr sz="1600" b="0" i="0" baseline="0">
                <a:solidFill>
                  <a:schemeClr val="bg1">
                    <a:lumMod val="50000"/>
                  </a:schemeClr>
                </a:solidFill>
                <a:latin typeface="Calibri" pitchFamily="34" charset="0"/>
              </a:defRPr>
            </a:lvl3pPr>
            <a:lvl4pPr>
              <a:defRPr sz="1600" b="0" i="0" baseline="0">
                <a:solidFill>
                  <a:schemeClr val="bg1">
                    <a:lumMod val="50000"/>
                  </a:schemeClr>
                </a:solidFill>
                <a:latin typeface="Calibri" pitchFamily="34" charset="0"/>
              </a:defRPr>
            </a:lvl4pPr>
            <a:lvl5pPr>
              <a:defRPr sz="1600" b="0" i="0" baseline="0">
                <a:solidFill>
                  <a:schemeClr val="bg1">
                    <a:lumMod val="50000"/>
                  </a:schemeClr>
                </a:solidFill>
                <a:latin typeface="Calibri" pitchFamily="34" charset="0"/>
              </a:defRPr>
            </a:lvl5pPr>
            <a:lvl6pPr>
              <a:defRPr sz="1800"/>
            </a:lvl6pPr>
            <a:lvl7pPr>
              <a:defRPr sz="1800"/>
            </a:lvl7pPr>
            <a:lvl8pPr>
              <a:defRPr sz="1800"/>
            </a:lvl8pPr>
            <a:lvl9pPr>
              <a:defRPr sz="1800"/>
            </a:lvl9pPr>
          </a:lstStyle>
          <a:p>
            <a:pPr fontAlgn="auto">
              <a:spcBef>
                <a:spcPts val="0"/>
              </a:spcBef>
              <a:spcAft>
                <a:spcPts val="0"/>
              </a:spcAft>
              <a:defRPr/>
            </a:pPr>
            <a:r>
              <a:rPr lang="fr-BE" sz="2800" b="1" cap="all" dirty="0" err="1">
                <a:solidFill>
                  <a:srgbClr val="002060"/>
                </a:solidFill>
                <a:latin typeface="Rockwell Std" pitchFamily="18" charset="0"/>
              </a:rPr>
              <a:t>Title</a:t>
            </a:r>
            <a:r>
              <a:rPr lang="fr-BE" sz="2800" b="1" cap="all" dirty="0">
                <a:solidFill>
                  <a:srgbClr val="002060"/>
                </a:solidFill>
                <a:latin typeface="Rockwell Std" pitchFamily="18" charset="0"/>
              </a:rPr>
              <a:t> </a:t>
            </a:r>
            <a:r>
              <a:rPr lang="fr-BE" sz="2800" b="1" dirty="0" err="1">
                <a:solidFill>
                  <a:srgbClr val="0073B6"/>
                </a:solidFill>
                <a:latin typeface="Rockwell Std" pitchFamily="18" charset="0"/>
              </a:rPr>
              <a:t>Layout</a:t>
            </a:r>
            <a:endParaRPr lang="en-US" sz="2800" b="1" dirty="0">
              <a:solidFill>
                <a:srgbClr val="0073B6"/>
              </a:solidFill>
              <a:latin typeface="Rockwell Std"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ther content">
    <p:spTree>
      <p:nvGrpSpPr>
        <p:cNvPr id="1" name=""/>
        <p:cNvGrpSpPr/>
        <p:nvPr/>
      </p:nvGrpSpPr>
      <p:grpSpPr>
        <a:xfrm>
          <a:off x="0" y="0"/>
          <a:ext cx="0" cy="0"/>
          <a:chOff x="0" y="0"/>
          <a:chExt cx="0" cy="0"/>
        </a:xfrm>
      </p:grpSpPr>
      <p:sp>
        <p:nvSpPr>
          <p:cNvPr id="8" name="Content Placeholder 2"/>
          <p:cNvSpPr>
            <a:spLocks noGrp="1"/>
          </p:cNvSpPr>
          <p:nvPr>
            <p:ph sz="half" idx="1" hasCustomPrompt="1"/>
          </p:nvPr>
        </p:nvSpPr>
        <p:spPr>
          <a:xfrm>
            <a:off x="428596" y="1714488"/>
            <a:ext cx="8143932" cy="4411675"/>
          </a:xfrm>
          <a:prstGeom prst="rect">
            <a:avLst/>
          </a:prstGeom>
        </p:spPr>
        <p:txBody>
          <a:bodyPr/>
          <a:lstStyle>
            <a:lvl1pPr>
              <a:buClr>
                <a:srgbClr val="065FA6"/>
              </a:buClr>
              <a:buFont typeface="Arial" pitchFamily="34" charset="0"/>
              <a:buNone/>
              <a:defRPr lang="fr-BE" sz="1600" baseline="0" dirty="0" smtClean="0">
                <a:solidFill>
                  <a:schemeClr val="bg1">
                    <a:lumMod val="50000"/>
                  </a:schemeClr>
                </a:solidFill>
                <a:latin typeface="+mn-lt"/>
              </a:defRPr>
            </a:lvl1pPr>
            <a:lvl2pPr>
              <a:defRPr sz="2400"/>
            </a:lvl2pPr>
            <a:lvl3pPr>
              <a:buNone/>
              <a:defRPr sz="1600" b="0" i="0" baseline="0">
                <a:solidFill>
                  <a:schemeClr val="bg1">
                    <a:lumMod val="50000"/>
                  </a:schemeClr>
                </a:solidFill>
                <a:latin typeface="Calibri" pitchFamily="34" charset="0"/>
              </a:defRPr>
            </a:lvl3pPr>
            <a:lvl4pPr>
              <a:defRPr sz="1600" b="0" i="0" baseline="0">
                <a:solidFill>
                  <a:schemeClr val="bg1">
                    <a:lumMod val="50000"/>
                  </a:schemeClr>
                </a:solidFill>
                <a:latin typeface="Calibri" pitchFamily="34" charset="0"/>
              </a:defRPr>
            </a:lvl4pPr>
            <a:lvl5pPr>
              <a:defRPr sz="1600" b="0" i="0" baseline="0">
                <a:solidFill>
                  <a:schemeClr val="bg1">
                    <a:lumMod val="50000"/>
                  </a:schemeClr>
                </a:solidFill>
                <a:latin typeface="Calibri" pitchFamily="34" charset="0"/>
              </a:defRPr>
            </a:lvl5pPr>
            <a:lvl6pPr>
              <a:defRPr sz="1800"/>
            </a:lvl6pPr>
            <a:lvl7pPr>
              <a:defRPr sz="1800"/>
            </a:lvl7pPr>
            <a:lvl8pPr>
              <a:defRPr sz="1800"/>
            </a:lvl8pPr>
            <a:lvl9pPr>
              <a:defRPr sz="1800"/>
            </a:lvl9pPr>
          </a:lstStyle>
          <a:p>
            <a:pPr>
              <a:buClr>
                <a:srgbClr val="065FA6"/>
              </a:buClr>
              <a:buFont typeface="Rockwell Std" pitchFamily="18" charset="0"/>
              <a:buChar char="»"/>
            </a:pPr>
            <a:r>
              <a:rPr lang="fr-BE" b="1" dirty="0">
                <a:solidFill>
                  <a:srgbClr val="065FA6"/>
                </a:solidFill>
                <a:latin typeface="Rockwell Std" pitchFamily="18" charset="0"/>
              </a:rPr>
              <a:t>Paragraphe 2</a:t>
            </a:r>
          </a:p>
          <a:p>
            <a:pPr>
              <a:buClr>
                <a:srgbClr val="065FA6"/>
              </a:buClr>
            </a:pPr>
            <a:r>
              <a:rPr lang="fr-BE" sz="1600" dirty="0">
                <a:solidFill>
                  <a:schemeClr val="bg1">
                    <a:lumMod val="50000"/>
                  </a:schemeClr>
                </a:solidFill>
                <a:latin typeface="+mj-lt"/>
              </a:rPr>
              <a:t>	Lorem </a:t>
            </a:r>
            <a:r>
              <a:rPr lang="fr-BE" sz="1600" dirty="0" err="1">
                <a:solidFill>
                  <a:schemeClr val="bg1">
                    <a:lumMod val="50000"/>
                  </a:schemeClr>
                </a:solidFill>
                <a:latin typeface="+mj-lt"/>
              </a:rPr>
              <a:t>ipsum</a:t>
            </a:r>
            <a:r>
              <a:rPr lang="fr-BE" sz="1600" dirty="0">
                <a:solidFill>
                  <a:schemeClr val="bg1">
                    <a:lumMod val="50000"/>
                  </a:schemeClr>
                </a:solidFill>
                <a:latin typeface="+mj-lt"/>
              </a:rPr>
              <a:t>, </a:t>
            </a:r>
            <a:r>
              <a:rPr lang="fr-BE" sz="1600" dirty="0" err="1">
                <a:solidFill>
                  <a:schemeClr val="bg1">
                    <a:lumMod val="50000"/>
                  </a:schemeClr>
                </a:solidFill>
                <a:latin typeface="+mj-lt"/>
              </a:rPr>
              <a:t>dolor</a:t>
            </a:r>
            <a:r>
              <a:rPr lang="fr-BE" sz="1600" dirty="0">
                <a:solidFill>
                  <a:schemeClr val="bg1">
                    <a:lumMod val="50000"/>
                  </a:schemeClr>
                </a:solidFill>
                <a:latin typeface="+mj-lt"/>
              </a:rPr>
              <a:t> </a:t>
            </a:r>
            <a:r>
              <a:rPr lang="fr-BE" sz="1600" dirty="0" err="1">
                <a:solidFill>
                  <a:schemeClr val="bg1">
                    <a:lumMod val="50000"/>
                  </a:schemeClr>
                </a:solidFill>
                <a:latin typeface="+mj-lt"/>
              </a:rPr>
              <a:t>sit</a:t>
            </a:r>
            <a:r>
              <a:rPr lang="fr-BE" sz="1600" dirty="0">
                <a:solidFill>
                  <a:schemeClr val="bg1">
                    <a:lumMod val="50000"/>
                  </a:schemeClr>
                </a:solidFill>
                <a:latin typeface="+mj-lt"/>
              </a:rPr>
              <a:t> </a:t>
            </a:r>
            <a:r>
              <a:rPr lang="fr-BE" sz="1600" dirty="0" err="1">
                <a:solidFill>
                  <a:schemeClr val="bg1">
                    <a:lumMod val="50000"/>
                  </a:schemeClr>
                </a:solidFill>
                <a:latin typeface="+mj-lt"/>
              </a:rPr>
              <a:t>amet</a:t>
            </a:r>
            <a:endParaRPr lang="fr-BE" sz="1600" dirty="0">
              <a:solidFill>
                <a:schemeClr val="bg1">
                  <a:lumMod val="50000"/>
                </a:schemeClr>
              </a:solidFill>
              <a:latin typeface="+mj-lt"/>
            </a:endParaRPr>
          </a:p>
        </p:txBody>
      </p:sp>
      <p:sp>
        <p:nvSpPr>
          <p:cNvPr id="7" name="Content Placeholder 2"/>
          <p:cNvSpPr>
            <a:spLocks noGrp="1"/>
          </p:cNvSpPr>
          <p:nvPr>
            <p:ph sz="half" idx="11" hasCustomPrompt="1"/>
          </p:nvPr>
        </p:nvSpPr>
        <p:spPr>
          <a:xfrm>
            <a:off x="428596" y="142852"/>
            <a:ext cx="7215238" cy="571504"/>
          </a:xfrm>
          <a:prstGeom prst="rect">
            <a:avLst/>
          </a:prstGeom>
        </p:spPr>
        <p:txBody>
          <a:bodyPr/>
          <a:lstStyle>
            <a:lvl1pPr>
              <a:buClr>
                <a:srgbClr val="065FA6"/>
              </a:buClr>
              <a:buFont typeface="Arial" pitchFamily="34" charset="0"/>
              <a:buNone/>
              <a:defRPr sz="1800" baseline="0"/>
            </a:lvl1pPr>
            <a:lvl2pPr>
              <a:defRPr sz="2400"/>
            </a:lvl2pPr>
            <a:lvl3pPr>
              <a:defRPr sz="1600" b="0" i="0" baseline="0">
                <a:solidFill>
                  <a:schemeClr val="bg1">
                    <a:lumMod val="50000"/>
                  </a:schemeClr>
                </a:solidFill>
                <a:latin typeface="Calibri" pitchFamily="34" charset="0"/>
              </a:defRPr>
            </a:lvl3pPr>
            <a:lvl4pPr>
              <a:defRPr sz="1600" b="0" i="0" baseline="0">
                <a:solidFill>
                  <a:schemeClr val="bg1">
                    <a:lumMod val="50000"/>
                  </a:schemeClr>
                </a:solidFill>
                <a:latin typeface="Calibri" pitchFamily="34" charset="0"/>
              </a:defRPr>
            </a:lvl4pPr>
            <a:lvl5pPr>
              <a:defRPr sz="1600" b="0" i="0" baseline="0">
                <a:solidFill>
                  <a:schemeClr val="bg1">
                    <a:lumMod val="50000"/>
                  </a:schemeClr>
                </a:solidFill>
                <a:latin typeface="Calibri" pitchFamily="34" charset="0"/>
              </a:defRPr>
            </a:lvl5pPr>
            <a:lvl6pPr>
              <a:defRPr sz="1800"/>
            </a:lvl6pPr>
            <a:lvl7pPr>
              <a:defRPr sz="1800"/>
            </a:lvl7pPr>
            <a:lvl8pPr>
              <a:defRPr sz="1800"/>
            </a:lvl8pPr>
            <a:lvl9pPr>
              <a:defRPr sz="1800"/>
            </a:lvl9pPr>
          </a:lstStyle>
          <a:p>
            <a:pPr fontAlgn="auto">
              <a:spcBef>
                <a:spcPts val="0"/>
              </a:spcBef>
              <a:spcAft>
                <a:spcPts val="0"/>
              </a:spcAft>
              <a:defRPr/>
            </a:pPr>
            <a:r>
              <a:rPr lang="fr-BE" sz="2800" b="1" cap="all" dirty="0" err="1">
                <a:solidFill>
                  <a:srgbClr val="002060"/>
                </a:solidFill>
                <a:latin typeface="Rockwell Std" pitchFamily="18" charset="0"/>
              </a:rPr>
              <a:t>Title</a:t>
            </a:r>
            <a:r>
              <a:rPr lang="fr-BE" sz="2800" b="1" cap="all" dirty="0">
                <a:solidFill>
                  <a:srgbClr val="002060"/>
                </a:solidFill>
                <a:latin typeface="Rockwell Std" pitchFamily="18" charset="0"/>
              </a:rPr>
              <a:t> </a:t>
            </a:r>
            <a:r>
              <a:rPr lang="fr-BE" sz="2800" b="1" dirty="0" err="1">
                <a:solidFill>
                  <a:srgbClr val="0073B6"/>
                </a:solidFill>
                <a:latin typeface="Rockwell Std" pitchFamily="18" charset="0"/>
              </a:rPr>
              <a:t>Layout</a:t>
            </a:r>
            <a:endParaRPr lang="en-US" sz="2800" b="1" dirty="0">
              <a:solidFill>
                <a:srgbClr val="0073B6"/>
              </a:solidFill>
              <a:latin typeface="Rockwell Std" pitchFamily="18" charset="0"/>
            </a:endParaRPr>
          </a:p>
        </p:txBody>
      </p:sp>
      <p:sp>
        <p:nvSpPr>
          <p:cNvPr id="10" name="Content Placeholder 2"/>
          <p:cNvSpPr>
            <a:spLocks noGrp="1"/>
          </p:cNvSpPr>
          <p:nvPr>
            <p:ph sz="half" idx="12" hasCustomPrompt="1"/>
          </p:nvPr>
        </p:nvSpPr>
        <p:spPr>
          <a:xfrm>
            <a:off x="428596" y="1142984"/>
            <a:ext cx="8143932" cy="571504"/>
          </a:xfrm>
          <a:prstGeom prst="rect">
            <a:avLst/>
          </a:prstGeom>
        </p:spPr>
        <p:txBody>
          <a:bodyPr/>
          <a:lstStyle>
            <a:lvl1pPr>
              <a:buClr>
                <a:srgbClr val="065FA6"/>
              </a:buClr>
              <a:buFont typeface="Arial" pitchFamily="34" charset="0"/>
              <a:buNone/>
              <a:defRPr sz="2800" cap="all" baseline="0"/>
            </a:lvl1pPr>
            <a:lvl2pPr>
              <a:defRPr sz="2400"/>
            </a:lvl2pPr>
            <a:lvl3pPr>
              <a:defRPr sz="1600" b="0" i="0" baseline="0">
                <a:solidFill>
                  <a:schemeClr val="bg1">
                    <a:lumMod val="50000"/>
                  </a:schemeClr>
                </a:solidFill>
                <a:latin typeface="Calibri" pitchFamily="34" charset="0"/>
              </a:defRPr>
            </a:lvl3pPr>
            <a:lvl4pPr>
              <a:defRPr sz="1600" b="0" i="0" baseline="0">
                <a:solidFill>
                  <a:schemeClr val="bg1">
                    <a:lumMod val="50000"/>
                  </a:schemeClr>
                </a:solidFill>
                <a:latin typeface="Calibri" pitchFamily="34" charset="0"/>
              </a:defRPr>
            </a:lvl4pPr>
            <a:lvl5pPr>
              <a:defRPr sz="1600" b="0" i="0" baseline="0">
                <a:solidFill>
                  <a:schemeClr val="bg1">
                    <a:lumMod val="50000"/>
                  </a:schemeClr>
                </a:solidFill>
                <a:latin typeface="Calibri" pitchFamily="34" charset="0"/>
              </a:defRPr>
            </a:lvl5pPr>
            <a:lvl6pPr>
              <a:defRPr sz="1800"/>
            </a:lvl6pPr>
            <a:lvl7pPr>
              <a:defRPr sz="1800"/>
            </a:lvl7pPr>
            <a:lvl8pPr>
              <a:defRPr sz="1800"/>
            </a:lvl8pPr>
            <a:lvl9pPr>
              <a:defRPr sz="1800"/>
            </a:lvl9pPr>
          </a:lstStyle>
          <a:p>
            <a:pPr fontAlgn="auto">
              <a:spcBef>
                <a:spcPts val="0"/>
              </a:spcBef>
              <a:spcAft>
                <a:spcPts val="0"/>
              </a:spcAft>
              <a:defRPr/>
            </a:pPr>
            <a:r>
              <a:rPr lang="fr-BE" sz="2400" b="1" dirty="0">
                <a:solidFill>
                  <a:srgbClr val="002060"/>
                </a:solidFill>
                <a:latin typeface="Rockwell Std" pitchFamily="18" charset="0"/>
              </a:rPr>
              <a:t>TITLE</a:t>
            </a:r>
            <a:endParaRPr lang="en-US" sz="2800" b="1" dirty="0">
              <a:solidFill>
                <a:srgbClr val="0073B6"/>
              </a:solidFill>
              <a:latin typeface="Rockwell Std"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or Thank you slide">
    <p:spTree>
      <p:nvGrpSpPr>
        <p:cNvPr id="1" name=""/>
        <p:cNvGrpSpPr/>
        <p:nvPr/>
      </p:nvGrpSpPr>
      <p:grpSpPr>
        <a:xfrm>
          <a:off x="0" y="0"/>
          <a:ext cx="0" cy="0"/>
          <a:chOff x="0" y="0"/>
          <a:chExt cx="0" cy="0"/>
        </a:xfrm>
      </p:grpSpPr>
      <p:pic>
        <p:nvPicPr>
          <p:cNvPr id="17" name="Picture 3" descr="C:\Users\Zilvinas\Desktop\EPF Template 2013\powerpoint\EPF-PPT-back-fixed.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1" y="-1"/>
            <a:ext cx="9253441" cy="6939381"/>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userDrawn="1"/>
        </p:nvSpPr>
        <p:spPr>
          <a:xfrm>
            <a:off x="1115616" y="2924944"/>
            <a:ext cx="3672408" cy="1200329"/>
          </a:xfrm>
          <a:prstGeom prst="rect">
            <a:avLst/>
          </a:prstGeom>
          <a:noFill/>
        </p:spPr>
        <p:txBody>
          <a:bodyPr wrap="square" rtlCol="0">
            <a:spAutoFit/>
          </a:bodyPr>
          <a:lstStyle/>
          <a:p>
            <a:r>
              <a:rPr lang="en-GB" sz="2400" dirty="0">
                <a:solidFill>
                  <a:schemeClr val="bg1"/>
                </a:solidFill>
                <a:latin typeface="+mj-lt"/>
                <a:cs typeface="Calibri" pitchFamily="34" charset="0"/>
              </a:rPr>
              <a:t>/europeanpatientsforum</a:t>
            </a:r>
          </a:p>
          <a:p>
            <a:endParaRPr lang="en-GB" sz="2400" dirty="0">
              <a:solidFill>
                <a:schemeClr val="bg1"/>
              </a:solidFill>
              <a:latin typeface="+mj-lt"/>
              <a:cs typeface="Calibri" pitchFamily="34" charset="0"/>
            </a:endParaRPr>
          </a:p>
          <a:p>
            <a:r>
              <a:rPr lang="en-GB" sz="2400" dirty="0">
                <a:solidFill>
                  <a:schemeClr val="bg1"/>
                </a:solidFill>
                <a:latin typeface="+mj-lt"/>
                <a:cs typeface="Calibri" pitchFamily="34" charset="0"/>
              </a:rPr>
              <a:t>/eupatientsforum</a:t>
            </a:r>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6936" y="2882762"/>
            <a:ext cx="532838" cy="522431"/>
          </a:xfrm>
          <a:prstGeom prst="rect">
            <a:avLst/>
          </a:prstGeom>
        </p:spPr>
      </p:pic>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33621" y="3666189"/>
            <a:ext cx="516153" cy="504056"/>
          </a:xfrm>
          <a:prstGeom prst="rect">
            <a:avLst/>
          </a:prstGeom>
        </p:spPr>
      </p:pic>
      <p:pic>
        <p:nvPicPr>
          <p:cNvPr id="21" name="Picture 5"/>
          <p:cNvPicPr>
            <a:picLocks noChangeAspect="1" noChangeArrowheads="1"/>
          </p:cNvPicPr>
          <p:nvPr userDrawn="1"/>
        </p:nvPicPr>
        <p:blipFill>
          <a:blip r:embed="rId5">
            <a:extLst>
              <a:ext uri="{28A0092B-C50C-407E-A947-70E740481C1C}">
                <a14:useLocalDpi xmlns:a14="http://schemas.microsoft.com/office/drawing/2010/main" val="0"/>
              </a:ext>
            </a:extLst>
          </a:blip>
          <a:stretch>
            <a:fillRect/>
          </a:stretch>
        </p:blipFill>
        <p:spPr bwMode="auto">
          <a:xfrm>
            <a:off x="5508104" y="2894159"/>
            <a:ext cx="504056" cy="499634"/>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p:cNvSpPr txBox="1"/>
          <p:nvPr userDrawn="1"/>
        </p:nvSpPr>
        <p:spPr>
          <a:xfrm>
            <a:off x="0" y="4365104"/>
            <a:ext cx="9252520" cy="1200329"/>
          </a:xfrm>
          <a:prstGeom prst="rect">
            <a:avLst/>
          </a:prstGeom>
          <a:noFill/>
        </p:spPr>
        <p:txBody>
          <a:bodyPr wrap="square" rtlCol="0">
            <a:spAutoFit/>
          </a:bodyPr>
          <a:lstStyle/>
          <a:p>
            <a:pPr algn="ctr">
              <a:spcBef>
                <a:spcPts val="0"/>
              </a:spcBef>
            </a:pPr>
            <a:r>
              <a:rPr lang="fr-BE" sz="2400" b="1" kern="1200" dirty="0">
                <a:solidFill>
                  <a:schemeClr val="bg1"/>
                </a:solidFill>
                <a:latin typeface="+mn-lt"/>
                <a:ea typeface="+mn-ea"/>
                <a:cs typeface="+mn-cs"/>
              </a:rPr>
              <a:t>More information</a:t>
            </a:r>
          </a:p>
          <a:p>
            <a:pPr algn="ctr">
              <a:spcBef>
                <a:spcPts val="0"/>
              </a:spcBef>
            </a:pPr>
            <a:r>
              <a:rPr lang="fr-BE" sz="2400" kern="1200" dirty="0">
                <a:solidFill>
                  <a:schemeClr val="bg1"/>
                </a:solidFill>
                <a:uFill>
                  <a:solidFill>
                    <a:schemeClr val="bg1"/>
                  </a:solidFill>
                </a:uFill>
                <a:latin typeface="+mn-lt"/>
                <a:ea typeface="+mn-ea"/>
                <a:cs typeface="+mn-cs"/>
              </a:rPr>
              <a:t>www.eu-patient.eu</a:t>
            </a:r>
          </a:p>
          <a:p>
            <a:pPr algn="ctr">
              <a:spcBef>
                <a:spcPts val="0"/>
              </a:spcBef>
            </a:pPr>
            <a:r>
              <a:rPr lang="fr-BE" sz="2400" kern="1200" dirty="0">
                <a:solidFill>
                  <a:schemeClr val="bg1"/>
                </a:solidFill>
                <a:uFill>
                  <a:solidFill>
                    <a:schemeClr val="bg1"/>
                  </a:solidFill>
                </a:uFill>
                <a:latin typeface="+mn-lt"/>
                <a:ea typeface="+mn-ea"/>
                <a:cs typeface="+mn-cs"/>
              </a:rPr>
              <a:t>info@eu-patient.eu</a:t>
            </a:r>
            <a:endParaRPr lang="fr-FR" sz="2400" kern="1200" dirty="0">
              <a:solidFill>
                <a:schemeClr val="tx1"/>
              </a:solidFill>
              <a:latin typeface="+mn-lt"/>
              <a:ea typeface="+mn-ea"/>
              <a:cs typeface="+mn-cs"/>
            </a:endParaRPr>
          </a:p>
        </p:txBody>
      </p:sp>
      <p:sp>
        <p:nvSpPr>
          <p:cNvPr id="26" name="TextBox 25"/>
          <p:cNvSpPr txBox="1"/>
          <p:nvPr userDrawn="1"/>
        </p:nvSpPr>
        <p:spPr>
          <a:xfrm>
            <a:off x="539552" y="1052736"/>
            <a:ext cx="8064896" cy="707886"/>
          </a:xfrm>
          <a:prstGeom prst="rect">
            <a:avLst/>
          </a:prstGeom>
          <a:noFill/>
        </p:spPr>
        <p:txBody>
          <a:bodyPr wrap="square" rtlCol="0">
            <a:spAutoFit/>
          </a:bodyPr>
          <a:lstStyle/>
          <a:p>
            <a:pPr marL="0" marR="0" indent="0" algn="ctr" defTabSz="914400" rtl="0" eaLnBrk="1" fontAlgn="base" latinLnBrk="0" hangingPunct="1">
              <a:lnSpc>
                <a:spcPct val="100000"/>
              </a:lnSpc>
              <a:spcBef>
                <a:spcPts val="0"/>
              </a:spcBef>
              <a:spcAft>
                <a:spcPct val="0"/>
              </a:spcAft>
              <a:buClrTx/>
              <a:buSzTx/>
              <a:buFontTx/>
              <a:buNone/>
              <a:tabLst/>
              <a:defRPr/>
            </a:pPr>
            <a:r>
              <a:rPr lang="fr-BE" sz="4000" b="1" kern="1200" dirty="0">
                <a:solidFill>
                  <a:schemeClr val="bg1"/>
                </a:solidFill>
                <a:latin typeface="+mj-lt"/>
                <a:ea typeface="+mn-ea"/>
                <a:cs typeface="+mn-cs"/>
              </a:rPr>
              <a:t>THANK YOU FOR YOUR ATTENTION!</a:t>
            </a:r>
            <a:endParaRPr lang="en-US" sz="4000" b="1" kern="1200" dirty="0">
              <a:solidFill>
                <a:schemeClr val="bg1"/>
              </a:solidFill>
              <a:latin typeface="+mj-lt"/>
              <a:ea typeface="+mn-ea"/>
              <a:cs typeface="+mn-cs"/>
            </a:endParaRPr>
          </a:p>
        </p:txBody>
      </p:sp>
      <p:sp>
        <p:nvSpPr>
          <p:cNvPr id="15" name="TextBox 14"/>
          <p:cNvSpPr txBox="1"/>
          <p:nvPr userDrawn="1"/>
        </p:nvSpPr>
        <p:spPr>
          <a:xfrm>
            <a:off x="-36512" y="2165955"/>
            <a:ext cx="9144000" cy="830997"/>
          </a:xfrm>
          <a:prstGeom prst="rect">
            <a:avLst/>
          </a:prstGeom>
          <a:noFill/>
        </p:spPr>
        <p:txBody>
          <a:bodyPr wrap="square" rtlCol="0">
            <a:spAutoFit/>
          </a:bodyPr>
          <a:lstStyle/>
          <a:p>
            <a:pPr algn="ctr"/>
            <a:r>
              <a:rPr lang="en-GB" sz="2400" b="1" dirty="0">
                <a:solidFill>
                  <a:schemeClr val="bg1"/>
                </a:solidFill>
                <a:latin typeface="+mj-lt"/>
                <a:cs typeface="Calibri" pitchFamily="34" charset="0"/>
              </a:rPr>
              <a:t>Follow us on Social Media! </a:t>
            </a:r>
          </a:p>
          <a:p>
            <a:pPr algn="ctr"/>
            <a:r>
              <a:rPr lang="en-GB" sz="2400" b="1" dirty="0">
                <a:solidFill>
                  <a:schemeClr val="bg1"/>
                </a:solidFill>
                <a:latin typeface="+mj-lt"/>
                <a:cs typeface="Calibri" pitchFamily="34" charset="0"/>
              </a:rPr>
              <a:t>  </a:t>
            </a:r>
            <a:endParaRPr lang="en-GB" sz="2400" dirty="0">
              <a:solidFill>
                <a:schemeClr val="bg1"/>
              </a:solidFill>
              <a:latin typeface="+mj-lt"/>
              <a:cs typeface="Calibri" pitchFamily="34" charset="0"/>
            </a:endParaRPr>
          </a:p>
        </p:txBody>
      </p:sp>
      <p:sp>
        <p:nvSpPr>
          <p:cNvPr id="16" name="TextBox 15"/>
          <p:cNvSpPr txBox="1"/>
          <p:nvPr userDrawn="1"/>
        </p:nvSpPr>
        <p:spPr>
          <a:xfrm>
            <a:off x="6012160" y="2913144"/>
            <a:ext cx="2952328" cy="1200329"/>
          </a:xfrm>
          <a:prstGeom prst="rect">
            <a:avLst/>
          </a:prstGeom>
          <a:noFill/>
        </p:spPr>
        <p:txBody>
          <a:bodyPr wrap="square" rtlCol="0">
            <a:spAutoFit/>
          </a:bodyPr>
          <a:lstStyle/>
          <a:p>
            <a:r>
              <a:rPr lang="en-GB" sz="2400" dirty="0">
                <a:solidFill>
                  <a:schemeClr val="bg1"/>
                </a:solidFill>
                <a:latin typeface="+mj-lt"/>
                <a:cs typeface="Calibri" pitchFamily="34" charset="0"/>
              </a:rPr>
              <a:t>/</a:t>
            </a:r>
            <a:r>
              <a:rPr lang="en-GB" sz="2400" dirty="0" err="1">
                <a:solidFill>
                  <a:schemeClr val="bg1"/>
                </a:solidFill>
                <a:latin typeface="+mj-lt"/>
                <a:cs typeface="Calibri" pitchFamily="34" charset="0"/>
              </a:rPr>
              <a:t>eupatient</a:t>
            </a:r>
            <a:endParaRPr lang="en-GB" sz="2400" dirty="0">
              <a:solidFill>
                <a:schemeClr val="bg1"/>
              </a:solidFill>
              <a:latin typeface="+mj-lt"/>
              <a:cs typeface="Calibri" pitchFamily="34" charset="0"/>
            </a:endParaRPr>
          </a:p>
          <a:p>
            <a:endParaRPr lang="en-GB" sz="2400" dirty="0">
              <a:solidFill>
                <a:schemeClr val="bg1"/>
              </a:solidFill>
              <a:latin typeface="+mj-lt"/>
              <a:cs typeface="Calibri" pitchFamily="34" charset="0"/>
            </a:endParaRPr>
          </a:p>
          <a:p>
            <a:r>
              <a:rPr lang="en-GB" sz="2400" dirty="0">
                <a:solidFill>
                  <a:schemeClr val="bg1"/>
                </a:solidFill>
                <a:latin typeface="+mj-lt"/>
                <a:cs typeface="Calibri" pitchFamily="34" charset="0"/>
              </a:rPr>
              <a:t> eu-patient.eu/blog</a:t>
            </a:r>
          </a:p>
        </p:txBody>
      </p:sp>
      <p:pic>
        <p:nvPicPr>
          <p:cNvPr id="3074" name="Picture 2" descr="http://www.hankooktea.com/images/Wordpress%20Logo.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5508104" y="3635709"/>
            <a:ext cx="576064" cy="5650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691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2" descr="C:\Users\Zilvinas\Desktop\EPF Template 2013\powerpoint\EPF-PPT-back2-fixed.gi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0" y="34652"/>
            <a:ext cx="9169524" cy="687645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59" r:id="rId1"/>
    <p:sldLayoutId id="2147483757" r:id="rId2"/>
    <p:sldLayoutId id="2147483758" r:id="rId3"/>
    <p:sldLayoutId id="2147483760" r:id="rId4"/>
    <p:sldLayoutId id="2147483763" r:id="rId5"/>
    <p:sldLayoutId id="2147483764" r:id="rId6"/>
    <p:sldLayoutId id="2147483765" r:id="rId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2"/>
          </p:nvPr>
        </p:nvSpPr>
        <p:spPr>
          <a:xfrm>
            <a:off x="323528" y="5085184"/>
            <a:ext cx="2164233" cy="360040"/>
          </a:xfrm>
        </p:spPr>
        <p:txBody>
          <a:bodyPr/>
          <a:lstStyle/>
          <a:p>
            <a:r>
              <a:rPr lang="en-GB" dirty="0"/>
              <a:t>15 September 2016</a:t>
            </a:r>
          </a:p>
        </p:txBody>
      </p:sp>
      <p:sp>
        <p:nvSpPr>
          <p:cNvPr id="9" name="Text Placeholder 8"/>
          <p:cNvSpPr>
            <a:spLocks noGrp="1"/>
          </p:cNvSpPr>
          <p:nvPr>
            <p:ph type="body" sz="quarter" idx="10"/>
          </p:nvPr>
        </p:nvSpPr>
        <p:spPr>
          <a:xfrm>
            <a:off x="323528" y="2348880"/>
            <a:ext cx="8424936" cy="1080120"/>
          </a:xfrm>
        </p:spPr>
        <p:txBody>
          <a:bodyPr/>
          <a:lstStyle/>
          <a:p>
            <a:r>
              <a:rPr lang="en-GB" sz="3600" dirty="0"/>
              <a:t>Spotlight on 2017 – Major Work Streams and Milestones</a:t>
            </a:r>
            <a:endParaRPr lang="en-GB" sz="3600" dirty="0">
              <a:solidFill>
                <a:srgbClr val="FFFF00"/>
              </a:solidFill>
            </a:endParaRPr>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41906" y="1726446"/>
            <a:ext cx="8136904" cy="2439402"/>
          </a:xfrm>
        </p:spPr>
        <p:txBody>
          <a:bodyPr/>
          <a:lstStyle/>
          <a:p>
            <a:r>
              <a:rPr lang="en-GB" sz="2200" dirty="0"/>
              <a:t>Embedded in access campaign – specific focus on underserved / vulnerable groups</a:t>
            </a:r>
          </a:p>
          <a:p>
            <a:r>
              <a:rPr lang="en-GB" sz="2200" dirty="0"/>
              <a:t>Collection of good practices from patient organisations in working with these groups</a:t>
            </a:r>
          </a:p>
        </p:txBody>
      </p:sp>
      <p:sp>
        <p:nvSpPr>
          <p:cNvPr id="3" name="Text Placeholder 2"/>
          <p:cNvSpPr>
            <a:spLocks noGrp="1"/>
          </p:cNvSpPr>
          <p:nvPr>
            <p:ph type="body" sz="quarter" idx="14"/>
          </p:nvPr>
        </p:nvSpPr>
        <p:spPr/>
        <p:txBody>
          <a:bodyPr/>
          <a:lstStyle/>
          <a:p>
            <a:r>
              <a:rPr lang="en-GB" dirty="0"/>
              <a:t>Inclusivity and non-discrimination</a:t>
            </a:r>
          </a:p>
        </p:txBody>
      </p:sp>
      <p:sp>
        <p:nvSpPr>
          <p:cNvPr id="4" name="Text Placeholder 3"/>
          <p:cNvSpPr>
            <a:spLocks noGrp="1"/>
          </p:cNvSpPr>
          <p:nvPr>
            <p:ph type="body" sz="quarter" idx="15"/>
          </p:nvPr>
        </p:nvSpPr>
        <p:spPr>
          <a:xfrm>
            <a:off x="157082" y="3443863"/>
            <a:ext cx="8064896" cy="431800"/>
          </a:xfrm>
        </p:spPr>
        <p:txBody>
          <a:bodyPr/>
          <a:lstStyle/>
          <a:p>
            <a:r>
              <a:rPr lang="en-GB" dirty="0"/>
              <a:t>Non-discrimination in employment </a:t>
            </a:r>
          </a:p>
        </p:txBody>
      </p:sp>
      <p:sp>
        <p:nvSpPr>
          <p:cNvPr id="5" name="Text Placeholder 3"/>
          <p:cNvSpPr txBox="1">
            <a:spLocks/>
          </p:cNvSpPr>
          <p:nvPr/>
        </p:nvSpPr>
        <p:spPr>
          <a:xfrm>
            <a:off x="179512" y="1323628"/>
            <a:ext cx="8064896" cy="431800"/>
          </a:xfrm>
          <a:prstGeom prst="rect">
            <a:avLst/>
          </a:prstGeom>
        </p:spPr>
        <p:txBody>
          <a:bodyPr/>
          <a:lstStyle>
            <a:lvl1pPr marL="0" indent="0" algn="l" defTabSz="914400" rtl="0" eaLnBrk="1" latinLnBrk="0" hangingPunct="1">
              <a:spcBef>
                <a:spcPct val="20000"/>
              </a:spcBef>
              <a:buFont typeface="Arial" pitchFamily="34" charset="0"/>
              <a:buNone/>
              <a:defRPr sz="2400" kern="1200" baseline="0">
                <a:solidFill>
                  <a:srgbClr val="065FA6"/>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GB" dirty="0"/>
              <a:t>Non-discrimination in access to health and social care</a:t>
            </a:r>
          </a:p>
        </p:txBody>
      </p:sp>
      <p:sp>
        <p:nvSpPr>
          <p:cNvPr id="6" name="Text Placeholder 1"/>
          <p:cNvSpPr txBox="1">
            <a:spLocks/>
          </p:cNvSpPr>
          <p:nvPr/>
        </p:nvSpPr>
        <p:spPr>
          <a:xfrm>
            <a:off x="408896" y="3933056"/>
            <a:ext cx="8136904" cy="2304256"/>
          </a:xfrm>
          <a:prstGeom prst="rect">
            <a:avLst/>
          </a:prstGeom>
        </p:spPr>
        <p:txBody>
          <a:bodyPr/>
          <a:lstStyle>
            <a:lvl1pPr marL="342900" indent="-342900" algn="l" defTabSz="914400" rtl="0" eaLnBrk="1" latinLnBrk="0" hangingPunct="1">
              <a:spcBef>
                <a:spcPct val="20000"/>
              </a:spcBef>
              <a:buFont typeface="Arial" pitchFamily="34" charset="0"/>
              <a:buChar char="•"/>
              <a:defRPr sz="2800" kern="1200" baseline="0">
                <a:solidFill>
                  <a:schemeClr val="tx1"/>
                </a:solidFill>
                <a:latin typeface="Calibri"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baseline="0">
                <a:solidFill>
                  <a:srgbClr val="005696"/>
                </a:solidFill>
                <a:latin typeface="Calibri"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rgbClr val="1FB25A"/>
                </a:solidFill>
                <a:latin typeface="Calibri"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Calibri"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GB" sz="2200" dirty="0"/>
              <a:t>Task force with members to advise Secretariat</a:t>
            </a:r>
          </a:p>
          <a:p>
            <a:pPr fontAlgn="auto">
              <a:spcAft>
                <a:spcPts val="1200"/>
              </a:spcAft>
            </a:pPr>
            <a:r>
              <a:rPr lang="en-GB" sz="2200" dirty="0"/>
              <a:t>Continued dialogue with organisations promoting workplace health and safety </a:t>
            </a:r>
          </a:p>
          <a:p>
            <a:pPr marL="0" indent="0" fontAlgn="auto">
              <a:spcAft>
                <a:spcPts val="0"/>
              </a:spcAft>
              <a:buNone/>
            </a:pPr>
            <a:r>
              <a:rPr lang="en-GB" sz="2200" b="1" dirty="0"/>
              <a:t>Key outcome: </a:t>
            </a:r>
            <a:r>
              <a:rPr lang="en-GB" sz="2200" dirty="0"/>
              <a:t>Toolkit to promote inclusion of patients in the workplace</a:t>
            </a:r>
          </a:p>
        </p:txBody>
      </p:sp>
    </p:spTree>
    <p:extLst>
      <p:ext uri="{BB962C8B-B14F-4D97-AF65-F5344CB8AC3E}">
        <p14:creationId xmlns:p14="http://schemas.microsoft.com/office/powerpoint/2010/main" val="133577769"/>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95536" y="1268760"/>
            <a:ext cx="8280920" cy="5112568"/>
          </a:xfrm>
        </p:spPr>
        <p:txBody>
          <a:bodyPr/>
          <a:lstStyle/>
          <a:p>
            <a:pPr marL="0" indent="0">
              <a:buNone/>
            </a:pPr>
            <a:r>
              <a:rPr lang="en-GB" sz="2000" b="1" dirty="0"/>
              <a:t>Pricing and reimbursement</a:t>
            </a:r>
            <a:r>
              <a:rPr lang="en-GB" sz="2000" dirty="0"/>
              <a:t>: </a:t>
            </a:r>
          </a:p>
          <a:p>
            <a:pPr marL="685800" lvl="1"/>
            <a:r>
              <a:rPr lang="en-GB" sz="1800" dirty="0">
                <a:solidFill>
                  <a:schemeClr val="tx2"/>
                </a:solidFill>
              </a:rPr>
              <a:t>Continued advocacy building on EPF paper “Pricing and value of innovative medicines” (2016)</a:t>
            </a:r>
          </a:p>
          <a:p>
            <a:pPr marL="0" indent="0">
              <a:buNone/>
            </a:pPr>
            <a:r>
              <a:rPr lang="en-GB" sz="2000" b="1" dirty="0"/>
              <a:t>Health Technology Assessment</a:t>
            </a:r>
            <a:r>
              <a:rPr lang="en-GB" sz="2000" dirty="0"/>
              <a:t>: </a:t>
            </a:r>
          </a:p>
          <a:p>
            <a:pPr marL="685800" lvl="1"/>
            <a:r>
              <a:rPr lang="en-GB" sz="1800" dirty="0">
                <a:solidFill>
                  <a:schemeClr val="tx2"/>
                </a:solidFill>
              </a:rPr>
              <a:t>Meaningful patient involvement in future EU HTA strategy</a:t>
            </a:r>
          </a:p>
          <a:p>
            <a:pPr marL="0" indent="0">
              <a:buNone/>
            </a:pPr>
            <a:r>
              <a:rPr lang="en-GB" sz="2000" b="1" dirty="0"/>
              <a:t>Adaptive pathways: </a:t>
            </a:r>
          </a:p>
          <a:p>
            <a:pPr marL="685800" lvl="1"/>
            <a:r>
              <a:rPr lang="en-GB" sz="1800" dirty="0">
                <a:solidFill>
                  <a:schemeClr val="tx2"/>
                </a:solidFill>
              </a:rPr>
              <a:t>Continued participation in ADAPT-SMART; engagement with relevant EMA activities (PRIME, EMA pilot... )</a:t>
            </a:r>
          </a:p>
          <a:p>
            <a:pPr marL="685800" lvl="1"/>
            <a:r>
              <a:rPr lang="en-GB" sz="1800" dirty="0">
                <a:solidFill>
                  <a:schemeClr val="tx2"/>
                </a:solidFill>
              </a:rPr>
              <a:t>Key objectives: ensure centrality of patient safety, meaningful integration of patient perspective, protection of patients’ rights </a:t>
            </a:r>
          </a:p>
          <a:p>
            <a:pPr marL="0" indent="0">
              <a:buNone/>
            </a:pPr>
            <a:r>
              <a:rPr lang="en-GB" sz="2000" b="1" dirty="0" err="1"/>
              <a:t>Biosimilars</a:t>
            </a:r>
            <a:r>
              <a:rPr lang="en-GB" sz="2000" b="1" dirty="0"/>
              <a:t>: </a:t>
            </a:r>
            <a:r>
              <a:rPr lang="en-GB" sz="1900" dirty="0"/>
              <a:t>Continued collaboration with DG GROW, Medicines for Europe</a:t>
            </a:r>
          </a:p>
          <a:p>
            <a:pPr marL="0" indent="0">
              <a:buNone/>
            </a:pPr>
            <a:r>
              <a:rPr lang="en-GB" sz="2000" b="1" dirty="0"/>
              <a:t>Medical devices</a:t>
            </a:r>
            <a:r>
              <a:rPr lang="en-GB" sz="2000" dirty="0"/>
              <a:t>:  </a:t>
            </a:r>
            <a:r>
              <a:rPr lang="en-GB" sz="1900" dirty="0"/>
              <a:t>survey/focus group on implementation of EU Regulations </a:t>
            </a:r>
            <a:r>
              <a:rPr lang="en-GB" sz="1900" dirty="0">
                <a:sym typeface="Wingdings" panose="05000000000000000000" pitchFamily="2" charset="2"/>
              </a:rPr>
              <a:t> </a:t>
            </a:r>
            <a:r>
              <a:rPr lang="en-GB" sz="1900" dirty="0"/>
              <a:t>support monitoring of aspects prioritised by patients</a:t>
            </a:r>
          </a:p>
          <a:p>
            <a:pPr marL="0" indent="0">
              <a:buNone/>
            </a:pPr>
            <a:r>
              <a:rPr lang="en-GB" sz="2000" b="1" dirty="0"/>
              <a:t>Key outcomes:  </a:t>
            </a:r>
            <a:r>
              <a:rPr lang="en-GB" sz="2000" dirty="0"/>
              <a:t>Position paper on patient involvement in HTA </a:t>
            </a:r>
          </a:p>
          <a:p>
            <a:pPr marL="0" indent="0">
              <a:buNone/>
            </a:pPr>
            <a:r>
              <a:rPr lang="en-GB" sz="2000" dirty="0"/>
              <a:t>Position Statement on country-specific recommendations on healthcare</a:t>
            </a:r>
          </a:p>
          <a:p>
            <a:pPr marL="0" indent="0">
              <a:buNone/>
            </a:pPr>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p:txBody>
      </p:sp>
      <p:sp>
        <p:nvSpPr>
          <p:cNvPr id="3" name="Text Placeholder 2"/>
          <p:cNvSpPr>
            <a:spLocks noGrp="1"/>
          </p:cNvSpPr>
          <p:nvPr>
            <p:ph type="body" sz="quarter" idx="14"/>
          </p:nvPr>
        </p:nvSpPr>
        <p:spPr/>
        <p:txBody>
          <a:bodyPr/>
          <a:lstStyle/>
          <a:p>
            <a:r>
              <a:rPr lang="en-GB" dirty="0"/>
              <a:t>… and the rest!</a:t>
            </a:r>
          </a:p>
        </p:txBody>
      </p:sp>
    </p:spTree>
    <p:extLst>
      <p:ext uri="{BB962C8B-B14F-4D97-AF65-F5344CB8AC3E}">
        <p14:creationId xmlns:p14="http://schemas.microsoft.com/office/powerpoint/2010/main" val="1585376987"/>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0" y="1151430"/>
            <a:ext cx="8964488" cy="2439402"/>
          </a:xfrm>
        </p:spPr>
        <p:txBody>
          <a:bodyPr/>
          <a:lstStyle/>
          <a:p>
            <a:pPr marL="0" indent="0">
              <a:spcBef>
                <a:spcPts val="1200"/>
              </a:spcBef>
              <a:spcAft>
                <a:spcPts val="1200"/>
              </a:spcAft>
              <a:buNone/>
            </a:pPr>
            <a:r>
              <a:rPr lang="en-GB" sz="2600" b="1" dirty="0">
                <a:solidFill>
                  <a:schemeClr val="tx2"/>
                </a:solidFill>
              </a:rPr>
              <a:t>Running projects:</a:t>
            </a:r>
          </a:p>
          <a:p>
            <a:pPr>
              <a:spcBef>
                <a:spcPts val="1200"/>
              </a:spcBef>
              <a:spcAft>
                <a:spcPts val="1200"/>
              </a:spcAft>
            </a:pPr>
            <a:r>
              <a:rPr lang="en-GB" sz="2600" b="1" dirty="0"/>
              <a:t>Adapt Smart (IMI project)</a:t>
            </a:r>
          </a:p>
          <a:p>
            <a:pPr>
              <a:spcBef>
                <a:spcPts val="1200"/>
              </a:spcBef>
              <a:spcAft>
                <a:spcPts val="1200"/>
              </a:spcAft>
            </a:pPr>
            <a:r>
              <a:rPr lang="en-GB" sz="2600" b="1" dirty="0"/>
              <a:t>CHRODIS Joint Action and new Joint Action kicking off in late 2017</a:t>
            </a:r>
          </a:p>
          <a:p>
            <a:pPr>
              <a:spcBef>
                <a:spcPts val="1200"/>
              </a:spcBef>
              <a:spcAft>
                <a:spcPts val="1200"/>
              </a:spcAft>
            </a:pPr>
            <a:r>
              <a:rPr lang="en-GB" sz="2600" b="1" dirty="0" err="1"/>
              <a:t>EUnetHTA</a:t>
            </a:r>
            <a:r>
              <a:rPr lang="en-GB" sz="2600" b="1" dirty="0"/>
              <a:t> Joint Action from JA2 to JA3</a:t>
            </a:r>
          </a:p>
          <a:p>
            <a:pPr marL="0" indent="0">
              <a:spcBef>
                <a:spcPts val="1200"/>
              </a:spcBef>
              <a:spcAft>
                <a:spcPts val="1200"/>
              </a:spcAft>
              <a:buNone/>
            </a:pPr>
            <a:r>
              <a:rPr lang="en-GB" sz="2600" b="1" dirty="0">
                <a:solidFill>
                  <a:schemeClr val="tx2"/>
                </a:solidFill>
              </a:rPr>
              <a:t>Possible new projects:</a:t>
            </a:r>
          </a:p>
          <a:p>
            <a:pPr>
              <a:spcBef>
                <a:spcPts val="1200"/>
              </a:spcBef>
              <a:spcAft>
                <a:spcPts val="1200"/>
              </a:spcAft>
            </a:pPr>
            <a:r>
              <a:rPr lang="en-GB" sz="2600" b="1" dirty="0"/>
              <a:t>Project on access to healthcare for people living in rural areas</a:t>
            </a:r>
          </a:p>
          <a:p>
            <a:pPr>
              <a:spcBef>
                <a:spcPts val="1200"/>
              </a:spcBef>
              <a:spcAft>
                <a:spcPts val="1200"/>
              </a:spcAft>
            </a:pPr>
            <a:endParaRPr lang="en-GB" sz="2600" b="1" dirty="0"/>
          </a:p>
          <a:p>
            <a:endParaRPr lang="en-GB" sz="2600" b="1" dirty="0">
              <a:solidFill>
                <a:schemeClr val="tx2"/>
              </a:solidFill>
            </a:endParaRPr>
          </a:p>
        </p:txBody>
      </p:sp>
      <p:sp>
        <p:nvSpPr>
          <p:cNvPr id="3" name="Text Placeholder 2"/>
          <p:cNvSpPr>
            <a:spLocks noGrp="1"/>
          </p:cNvSpPr>
          <p:nvPr>
            <p:ph type="body" sz="quarter" idx="14"/>
          </p:nvPr>
        </p:nvSpPr>
        <p:spPr/>
        <p:txBody>
          <a:bodyPr/>
          <a:lstStyle/>
          <a:p>
            <a:r>
              <a:rPr lang="en-GB" dirty="0"/>
              <a:t>Projects contributing to this area</a:t>
            </a:r>
          </a:p>
        </p:txBody>
      </p:sp>
      <p:sp>
        <p:nvSpPr>
          <p:cNvPr id="5" name="Text Placeholder 3"/>
          <p:cNvSpPr txBox="1">
            <a:spLocks/>
          </p:cNvSpPr>
          <p:nvPr/>
        </p:nvSpPr>
        <p:spPr>
          <a:xfrm>
            <a:off x="179512" y="1323628"/>
            <a:ext cx="8064896" cy="431800"/>
          </a:xfrm>
          <a:prstGeom prst="rect">
            <a:avLst/>
          </a:prstGeom>
        </p:spPr>
        <p:txBody>
          <a:bodyPr/>
          <a:lstStyle>
            <a:lvl1pPr marL="0" indent="0" algn="l" defTabSz="914400" rtl="0" eaLnBrk="1" latinLnBrk="0" hangingPunct="1">
              <a:spcBef>
                <a:spcPct val="20000"/>
              </a:spcBef>
              <a:buFont typeface="Arial" pitchFamily="34" charset="0"/>
              <a:buNone/>
              <a:defRPr sz="2400" kern="1200" baseline="0">
                <a:solidFill>
                  <a:srgbClr val="065FA6"/>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endParaRPr lang="en-GB" dirty="0"/>
          </a:p>
        </p:txBody>
      </p:sp>
      <p:sp>
        <p:nvSpPr>
          <p:cNvPr id="6" name="Text Placeholder 1"/>
          <p:cNvSpPr txBox="1">
            <a:spLocks/>
          </p:cNvSpPr>
          <p:nvPr/>
        </p:nvSpPr>
        <p:spPr>
          <a:xfrm>
            <a:off x="179512" y="3933056"/>
            <a:ext cx="8366288" cy="2304256"/>
          </a:xfrm>
          <a:prstGeom prst="rect">
            <a:avLst/>
          </a:prstGeom>
        </p:spPr>
        <p:txBody>
          <a:bodyPr/>
          <a:lstStyle>
            <a:lvl1pPr marL="342900" indent="-342900" algn="l" defTabSz="914400" rtl="0" eaLnBrk="1" latinLnBrk="0" hangingPunct="1">
              <a:spcBef>
                <a:spcPct val="20000"/>
              </a:spcBef>
              <a:buFont typeface="Arial" pitchFamily="34" charset="0"/>
              <a:buChar char="•"/>
              <a:defRPr sz="2800" kern="1200" baseline="0">
                <a:solidFill>
                  <a:schemeClr val="tx1"/>
                </a:solidFill>
                <a:latin typeface="Calibri"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baseline="0">
                <a:solidFill>
                  <a:srgbClr val="005696"/>
                </a:solidFill>
                <a:latin typeface="Calibri"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rgbClr val="1FB25A"/>
                </a:solidFill>
                <a:latin typeface="Calibri"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Calibri"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endParaRPr lang="en-GB" sz="2400" dirty="0"/>
          </a:p>
        </p:txBody>
      </p:sp>
      <p:sp>
        <p:nvSpPr>
          <p:cNvPr id="7" name="Text Placeholder 1"/>
          <p:cNvSpPr txBox="1">
            <a:spLocks/>
          </p:cNvSpPr>
          <p:nvPr/>
        </p:nvSpPr>
        <p:spPr>
          <a:xfrm>
            <a:off x="22368" y="1628562"/>
            <a:ext cx="8136904" cy="2439402"/>
          </a:xfrm>
          <a:prstGeom prst="rect">
            <a:avLst/>
          </a:prstGeom>
        </p:spPr>
        <p:txBody>
          <a:bodyPr/>
          <a:lstStyle>
            <a:lvl1pPr marL="342900" indent="-342900" algn="l" defTabSz="914400" rtl="0" eaLnBrk="1" latinLnBrk="0" hangingPunct="1">
              <a:spcBef>
                <a:spcPct val="20000"/>
              </a:spcBef>
              <a:buFont typeface="Arial" pitchFamily="34" charset="0"/>
              <a:buChar char="•"/>
              <a:defRPr sz="2800" kern="1200" baseline="0">
                <a:solidFill>
                  <a:schemeClr val="tx1"/>
                </a:solidFill>
                <a:latin typeface="Calibri"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baseline="0">
                <a:solidFill>
                  <a:srgbClr val="005696"/>
                </a:solidFill>
                <a:latin typeface="Calibri"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rgbClr val="1FB25A"/>
                </a:solidFill>
                <a:latin typeface="Calibri"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Calibri"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dirty="0"/>
          </a:p>
        </p:txBody>
      </p:sp>
    </p:spTree>
    <p:extLst>
      <p:ext uri="{BB962C8B-B14F-4D97-AF65-F5344CB8AC3E}">
        <p14:creationId xmlns:p14="http://schemas.microsoft.com/office/powerpoint/2010/main" val="839731434"/>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214868" y="2040518"/>
            <a:ext cx="6877231" cy="1624178"/>
          </a:xfrm>
        </p:spPr>
        <p:txBody>
          <a:bodyPr/>
          <a:lstStyle/>
          <a:p>
            <a:r>
              <a:rPr lang="en-GB" dirty="0"/>
              <a:t>thematic area: </a:t>
            </a:r>
          </a:p>
          <a:p>
            <a:r>
              <a:rPr lang="en-GB" dirty="0"/>
              <a:t>“Empowerment” </a:t>
            </a:r>
            <a:endParaRPr lang="en-GB" b="0" dirty="0"/>
          </a:p>
        </p:txBody>
      </p:sp>
    </p:spTree>
    <p:extLst>
      <p:ext uri="{BB962C8B-B14F-4D97-AF65-F5344CB8AC3E}">
        <p14:creationId xmlns:p14="http://schemas.microsoft.com/office/powerpoint/2010/main" val="1769540058"/>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67841" y="1484784"/>
            <a:ext cx="8136904" cy="4752528"/>
          </a:xfrm>
        </p:spPr>
        <p:txBody>
          <a:bodyPr/>
          <a:lstStyle/>
          <a:p>
            <a:pPr marL="0" indent="0">
              <a:buNone/>
            </a:pPr>
            <a:r>
              <a:rPr lang="en-GB" sz="2400" dirty="0"/>
              <a:t>Key areas of interest re: new CT Regulation </a:t>
            </a:r>
          </a:p>
          <a:p>
            <a:r>
              <a:rPr lang="en-GB" sz="2400" b="1" dirty="0"/>
              <a:t>Communication of trial results </a:t>
            </a:r>
            <a:r>
              <a:rPr lang="en-GB" sz="2400" dirty="0"/>
              <a:t>to patients – taking forward our work on the EU guidelines</a:t>
            </a:r>
          </a:p>
          <a:p>
            <a:r>
              <a:rPr lang="en-GB" sz="2400" b="1" dirty="0"/>
              <a:t>Working with EMA </a:t>
            </a:r>
            <a:r>
              <a:rPr lang="en-GB" sz="2400" dirty="0"/>
              <a:t>re: EU database accessibility, transparency policy, other issues </a:t>
            </a:r>
          </a:p>
          <a:p>
            <a:r>
              <a:rPr lang="en-GB" sz="2400" dirty="0"/>
              <a:t>Patients’ inclusion in </a:t>
            </a:r>
            <a:r>
              <a:rPr lang="en-GB" sz="2400" b="1" dirty="0"/>
              <a:t>ethics reviews </a:t>
            </a:r>
            <a:r>
              <a:rPr lang="en-GB" sz="2400" dirty="0"/>
              <a:t>/ ethics committees </a:t>
            </a:r>
          </a:p>
          <a:p>
            <a:r>
              <a:rPr lang="en-GB" sz="2400" b="1" dirty="0"/>
              <a:t>Informed consent </a:t>
            </a:r>
            <a:r>
              <a:rPr lang="en-GB" sz="2400" dirty="0"/>
              <a:t>and how to make this more effective (building on our position paper) </a:t>
            </a:r>
          </a:p>
          <a:p>
            <a:endParaRPr lang="en-GB" sz="2400" dirty="0"/>
          </a:p>
          <a:p>
            <a:pPr marL="0" indent="0">
              <a:buNone/>
            </a:pPr>
            <a:r>
              <a:rPr lang="en-GB" sz="2400" b="1" dirty="0"/>
              <a:t>Key outcome: </a:t>
            </a:r>
            <a:r>
              <a:rPr lang="en-GB" sz="2400" dirty="0"/>
              <a:t>position on sharing patient-level data </a:t>
            </a:r>
          </a:p>
          <a:p>
            <a:endParaRPr lang="en-GB" sz="2400" dirty="0"/>
          </a:p>
        </p:txBody>
      </p:sp>
      <p:sp>
        <p:nvSpPr>
          <p:cNvPr id="3" name="Text Placeholder 2"/>
          <p:cNvSpPr>
            <a:spLocks noGrp="1"/>
          </p:cNvSpPr>
          <p:nvPr>
            <p:ph type="body" sz="quarter" idx="14"/>
          </p:nvPr>
        </p:nvSpPr>
        <p:spPr/>
        <p:txBody>
          <a:bodyPr/>
          <a:lstStyle/>
          <a:p>
            <a:r>
              <a:rPr lang="en-GB" dirty="0"/>
              <a:t>Clinical trials</a:t>
            </a:r>
          </a:p>
        </p:txBody>
      </p:sp>
    </p:spTree>
    <p:extLst>
      <p:ext uri="{BB962C8B-B14F-4D97-AF65-F5344CB8AC3E}">
        <p14:creationId xmlns:p14="http://schemas.microsoft.com/office/powerpoint/2010/main" val="4038701038"/>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95536" y="1340768"/>
            <a:ext cx="8136904" cy="4824536"/>
          </a:xfrm>
        </p:spPr>
        <p:txBody>
          <a:bodyPr/>
          <a:lstStyle/>
          <a:p>
            <a:pPr marL="0" indent="0">
              <a:spcAft>
                <a:spcPts val="1200"/>
              </a:spcAft>
              <a:buNone/>
            </a:pPr>
            <a:r>
              <a:rPr lang="en-GB" sz="2400" dirty="0"/>
              <a:t>Overall goal: ensure that new technologies actually contribute positively to patients' empowerment and access to healthcare</a:t>
            </a:r>
          </a:p>
          <a:p>
            <a:pPr>
              <a:spcAft>
                <a:spcPts val="600"/>
              </a:spcAft>
            </a:pPr>
            <a:r>
              <a:rPr lang="en-GB" sz="2400" b="1" dirty="0"/>
              <a:t>eHealth</a:t>
            </a:r>
            <a:r>
              <a:rPr lang="en-GB" sz="2400" dirty="0"/>
              <a:t> stakeholder group, engaging members (webinar &amp; info)</a:t>
            </a:r>
          </a:p>
          <a:p>
            <a:pPr>
              <a:spcAft>
                <a:spcPts val="600"/>
              </a:spcAft>
            </a:pPr>
            <a:r>
              <a:rPr lang="en-GB" sz="2400" b="1" dirty="0"/>
              <a:t>Big Data</a:t>
            </a:r>
            <a:r>
              <a:rPr lang="en-GB" sz="2400" dirty="0"/>
              <a:t>: briefing for members to start a dialogue on “principles for a patient-centred approach”</a:t>
            </a:r>
          </a:p>
          <a:p>
            <a:pPr>
              <a:spcAft>
                <a:spcPts val="600"/>
              </a:spcAft>
            </a:pPr>
            <a:r>
              <a:rPr lang="en-GB" sz="2400" b="1" dirty="0"/>
              <a:t>Personalised medicine</a:t>
            </a:r>
            <a:r>
              <a:rPr lang="en-GB" sz="2400" dirty="0"/>
              <a:t>: Information and health literacy needs, data sharing, equity and affordability</a:t>
            </a:r>
          </a:p>
          <a:p>
            <a:r>
              <a:rPr lang="en-GB" sz="2400" dirty="0"/>
              <a:t>Impact of </a:t>
            </a:r>
            <a:r>
              <a:rPr lang="en-GB" sz="2400" b="1" dirty="0"/>
              <a:t>EU Data Protection Regulation </a:t>
            </a:r>
            <a:r>
              <a:rPr lang="en-GB" sz="2400" dirty="0"/>
              <a:t>on research – monitoring from a patient perspective  </a:t>
            </a:r>
          </a:p>
        </p:txBody>
      </p:sp>
      <p:sp>
        <p:nvSpPr>
          <p:cNvPr id="3" name="Text Placeholder 2"/>
          <p:cNvSpPr>
            <a:spLocks noGrp="1"/>
          </p:cNvSpPr>
          <p:nvPr>
            <p:ph type="body" sz="quarter" idx="14"/>
          </p:nvPr>
        </p:nvSpPr>
        <p:spPr>
          <a:xfrm>
            <a:off x="179512" y="188640"/>
            <a:ext cx="7920879" cy="720080"/>
          </a:xfrm>
        </p:spPr>
        <p:txBody>
          <a:bodyPr/>
          <a:lstStyle/>
          <a:p>
            <a:r>
              <a:rPr lang="en-GB" dirty="0"/>
              <a:t>Technology, personalised medicine and data</a:t>
            </a:r>
          </a:p>
        </p:txBody>
      </p:sp>
    </p:spTree>
    <p:extLst>
      <p:ext uri="{BB962C8B-B14F-4D97-AF65-F5344CB8AC3E}">
        <p14:creationId xmlns:p14="http://schemas.microsoft.com/office/powerpoint/2010/main" val="3246341298"/>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23528" y="1340768"/>
            <a:ext cx="8136904" cy="4896544"/>
          </a:xfrm>
        </p:spPr>
        <p:txBody>
          <a:bodyPr/>
          <a:lstStyle/>
          <a:p>
            <a:pPr>
              <a:spcAft>
                <a:spcPts val="600"/>
              </a:spcAft>
            </a:pPr>
            <a:r>
              <a:rPr lang="en-GB" sz="2000" dirty="0"/>
              <a:t>Continued advocacy re: improving health systems, the role of patient empowerment (not only prevention &amp; promotion)</a:t>
            </a:r>
          </a:p>
          <a:p>
            <a:r>
              <a:rPr lang="en-GB" sz="2000" b="1" dirty="0"/>
              <a:t>Patient Empowerment campaign</a:t>
            </a:r>
            <a:r>
              <a:rPr lang="en-GB" sz="2000" dirty="0"/>
              <a:t>: continuing dissemination and outreach, e.g. with health professionals’ organisations </a:t>
            </a:r>
          </a:p>
          <a:p>
            <a:r>
              <a:rPr lang="en-GB" sz="2000" b="1" dirty="0"/>
              <a:t>Integrated care </a:t>
            </a:r>
            <a:r>
              <a:rPr lang="en-GB" sz="2000" dirty="0"/>
              <a:t>and patient-</a:t>
            </a:r>
            <a:r>
              <a:rPr lang="en-GB" sz="2000" dirty="0" err="1"/>
              <a:t>centredness</a:t>
            </a:r>
            <a:r>
              <a:rPr lang="en-GB" sz="2000" dirty="0"/>
              <a:t> – in synergy with our role in the Joint Action 2</a:t>
            </a:r>
          </a:p>
          <a:p>
            <a:r>
              <a:rPr lang="en-GB" sz="2000" dirty="0"/>
              <a:t>Continued focus on importance of </a:t>
            </a:r>
            <a:r>
              <a:rPr lang="en-GB" sz="2000" b="1" dirty="0"/>
              <a:t>health literacy </a:t>
            </a:r>
            <a:r>
              <a:rPr lang="en-GB" sz="2000" dirty="0"/>
              <a:t>as empowerment strategy: </a:t>
            </a:r>
          </a:p>
          <a:p>
            <a:pPr lvl="1">
              <a:spcBef>
                <a:spcPts val="0"/>
              </a:spcBef>
              <a:spcAft>
                <a:spcPts val="1200"/>
              </a:spcAft>
            </a:pPr>
            <a:r>
              <a:rPr lang="en-GB" sz="1600" dirty="0"/>
              <a:t>effective self-management, appropriate use of healthcare, equity of access, emerging technologies: e/mHealth, personalised medicine, ... working with informal coalition, MEPs </a:t>
            </a:r>
          </a:p>
          <a:p>
            <a:pPr marL="0" indent="0">
              <a:buNone/>
            </a:pPr>
            <a:r>
              <a:rPr lang="en-GB" sz="2000" b="1" dirty="0"/>
              <a:t>Key outcomes: </a:t>
            </a:r>
          </a:p>
          <a:p>
            <a:pPr marL="0" indent="0">
              <a:buNone/>
            </a:pPr>
            <a:r>
              <a:rPr lang="en-GB" sz="2000" dirty="0"/>
              <a:t>Position statement on information to patients on food and nutrition </a:t>
            </a:r>
          </a:p>
          <a:p>
            <a:pPr marL="0" indent="0">
              <a:buNone/>
            </a:pPr>
            <a:r>
              <a:rPr lang="en-GB" sz="2000" dirty="0"/>
              <a:t>Patient Empowerment Toolkit for patient organisations</a:t>
            </a:r>
          </a:p>
          <a:p>
            <a:pPr marL="0" indent="0">
              <a:buNone/>
            </a:pPr>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p:txBody>
      </p:sp>
      <p:sp>
        <p:nvSpPr>
          <p:cNvPr id="3" name="Text Placeholder 2"/>
          <p:cNvSpPr>
            <a:spLocks noGrp="1"/>
          </p:cNvSpPr>
          <p:nvPr>
            <p:ph type="body" sz="quarter" idx="14"/>
          </p:nvPr>
        </p:nvSpPr>
        <p:spPr/>
        <p:txBody>
          <a:bodyPr/>
          <a:lstStyle/>
          <a:p>
            <a:r>
              <a:rPr lang="en-GB" dirty="0"/>
              <a:t>... and the rest!</a:t>
            </a:r>
          </a:p>
        </p:txBody>
      </p:sp>
    </p:spTree>
    <p:extLst>
      <p:ext uri="{BB962C8B-B14F-4D97-AF65-F5344CB8AC3E}">
        <p14:creationId xmlns:p14="http://schemas.microsoft.com/office/powerpoint/2010/main" val="3229944221"/>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95536" y="1340768"/>
            <a:ext cx="8136904" cy="4824536"/>
          </a:xfrm>
        </p:spPr>
        <p:txBody>
          <a:bodyPr/>
          <a:lstStyle/>
          <a:p>
            <a:r>
              <a:rPr lang="en-GB" sz="2400" dirty="0"/>
              <a:t>EUPATI as IMI project will end in January 2017</a:t>
            </a:r>
          </a:p>
          <a:p>
            <a:r>
              <a:rPr lang="en-GB" sz="2400" dirty="0"/>
              <a:t>Bridging model and WP 2017 worked out:</a:t>
            </a:r>
          </a:p>
          <a:p>
            <a:pPr lvl="1"/>
            <a:r>
              <a:rPr lang="en-GB" sz="2000" dirty="0"/>
              <a:t>EUPATI to become an EPF programme implemented in cooperation with committed partners</a:t>
            </a:r>
          </a:p>
          <a:p>
            <a:pPr lvl="1"/>
            <a:r>
              <a:rPr lang="en-GB" sz="2000" dirty="0"/>
              <a:t>Keep PPP model with 70% funding from industry and 30% from public partners </a:t>
            </a:r>
          </a:p>
          <a:p>
            <a:pPr lvl="1"/>
            <a:r>
              <a:rPr lang="en-GB" sz="2000" dirty="0"/>
              <a:t>Maintain core operations and continue working on long term sustainability</a:t>
            </a:r>
          </a:p>
          <a:p>
            <a:pPr lvl="1"/>
            <a:r>
              <a:rPr lang="en-GB" sz="2000" dirty="0"/>
              <a:t>Focus on exploiting the Toolbox, coordinating EUPATI national teams, and updating content</a:t>
            </a:r>
          </a:p>
          <a:p>
            <a:pPr lvl="1"/>
            <a:r>
              <a:rPr lang="en-GB" sz="2000" dirty="0"/>
              <a:t>Exploring the launch of the Expert course should more resources become available</a:t>
            </a:r>
          </a:p>
          <a:p>
            <a:pPr marL="0" indent="0">
              <a:buNone/>
            </a:pPr>
            <a:endParaRPr lang="en-GB" sz="2400" dirty="0"/>
          </a:p>
        </p:txBody>
      </p:sp>
      <p:sp>
        <p:nvSpPr>
          <p:cNvPr id="3" name="Text Placeholder 2"/>
          <p:cNvSpPr>
            <a:spLocks noGrp="1"/>
          </p:cNvSpPr>
          <p:nvPr>
            <p:ph type="body" sz="quarter" idx="14"/>
          </p:nvPr>
        </p:nvSpPr>
        <p:spPr>
          <a:xfrm>
            <a:off x="179512" y="188640"/>
            <a:ext cx="7920879" cy="720080"/>
          </a:xfrm>
        </p:spPr>
        <p:txBody>
          <a:bodyPr/>
          <a:lstStyle/>
          <a:p>
            <a:r>
              <a:rPr lang="en-GB" dirty="0"/>
              <a:t>Mainstreaming EUPATI</a:t>
            </a:r>
          </a:p>
        </p:txBody>
      </p:sp>
    </p:spTree>
    <p:extLst>
      <p:ext uri="{BB962C8B-B14F-4D97-AF65-F5344CB8AC3E}">
        <p14:creationId xmlns:p14="http://schemas.microsoft.com/office/powerpoint/2010/main" val="529665576"/>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95536" y="1340768"/>
            <a:ext cx="8568952" cy="4824536"/>
          </a:xfrm>
        </p:spPr>
        <p:txBody>
          <a:bodyPr/>
          <a:lstStyle/>
          <a:p>
            <a:pPr marL="0" indent="0">
              <a:spcBef>
                <a:spcPts val="1200"/>
              </a:spcBef>
              <a:spcAft>
                <a:spcPts val="1200"/>
              </a:spcAft>
              <a:buNone/>
            </a:pPr>
            <a:r>
              <a:rPr lang="en-GB" sz="2400" b="1" dirty="0">
                <a:solidFill>
                  <a:schemeClr val="tx2"/>
                </a:solidFill>
              </a:rPr>
              <a:t>Projects running in 2017</a:t>
            </a:r>
          </a:p>
          <a:p>
            <a:pPr>
              <a:spcBef>
                <a:spcPts val="1200"/>
              </a:spcBef>
              <a:spcAft>
                <a:spcPts val="1200"/>
              </a:spcAft>
            </a:pPr>
            <a:r>
              <a:rPr lang="en-GB" sz="2400" b="1" dirty="0"/>
              <a:t>PRO STEP study</a:t>
            </a:r>
          </a:p>
          <a:p>
            <a:pPr>
              <a:spcBef>
                <a:spcPts val="1200"/>
              </a:spcBef>
              <a:spcAft>
                <a:spcPts val="1200"/>
              </a:spcAft>
            </a:pPr>
            <a:r>
              <a:rPr lang="en-GB" sz="2400" b="1" dirty="0"/>
              <a:t>PISCE study on self care on self-management in chronic conditions</a:t>
            </a:r>
          </a:p>
          <a:p>
            <a:pPr>
              <a:spcBef>
                <a:spcPts val="1200"/>
              </a:spcBef>
              <a:spcAft>
                <a:spcPts val="1200"/>
              </a:spcAft>
            </a:pPr>
            <a:r>
              <a:rPr lang="en-GB" sz="2400" b="1" dirty="0"/>
              <a:t>PREFER on elicitation of patients’ preferences in benefit risks assessment (IMI) </a:t>
            </a:r>
            <a:r>
              <a:rPr lang="en-GB" sz="2400" dirty="0"/>
              <a:t>starting in October 2016</a:t>
            </a:r>
          </a:p>
          <a:p>
            <a:pPr marL="0" indent="0">
              <a:buNone/>
            </a:pPr>
            <a:r>
              <a:rPr lang="en-GB" sz="2400" b="1" dirty="0">
                <a:solidFill>
                  <a:schemeClr val="tx2"/>
                </a:solidFill>
              </a:rPr>
              <a:t>Speculative projects</a:t>
            </a:r>
          </a:p>
          <a:p>
            <a:r>
              <a:rPr lang="en-GB" sz="2400" b="1" dirty="0"/>
              <a:t>H2020 Project on informed consent </a:t>
            </a:r>
          </a:p>
          <a:p>
            <a:pPr marL="0" indent="0">
              <a:buNone/>
            </a:pPr>
            <a:endParaRPr lang="en-GB" sz="2400" dirty="0"/>
          </a:p>
          <a:p>
            <a:pPr marL="0" indent="0">
              <a:buNone/>
            </a:pPr>
            <a:endParaRPr lang="en-GB" sz="2400" dirty="0"/>
          </a:p>
          <a:p>
            <a:pPr marL="0" indent="0">
              <a:buNone/>
            </a:pPr>
            <a:endParaRPr lang="en-GB" sz="2400" dirty="0"/>
          </a:p>
        </p:txBody>
      </p:sp>
      <p:sp>
        <p:nvSpPr>
          <p:cNvPr id="3" name="Text Placeholder 2"/>
          <p:cNvSpPr>
            <a:spLocks noGrp="1"/>
          </p:cNvSpPr>
          <p:nvPr>
            <p:ph type="body" sz="quarter" idx="14"/>
          </p:nvPr>
        </p:nvSpPr>
        <p:spPr>
          <a:xfrm>
            <a:off x="179512" y="188640"/>
            <a:ext cx="7920879" cy="720080"/>
          </a:xfrm>
        </p:spPr>
        <p:txBody>
          <a:bodyPr/>
          <a:lstStyle/>
          <a:p>
            <a:r>
              <a:rPr lang="en-GB" dirty="0"/>
              <a:t>Other Projects running in 2017</a:t>
            </a:r>
          </a:p>
        </p:txBody>
      </p:sp>
    </p:spTree>
    <p:extLst>
      <p:ext uri="{BB962C8B-B14F-4D97-AF65-F5344CB8AC3E}">
        <p14:creationId xmlns:p14="http://schemas.microsoft.com/office/powerpoint/2010/main" val="1654407761"/>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214868" y="2040518"/>
            <a:ext cx="6877231" cy="1624178"/>
          </a:xfrm>
        </p:spPr>
        <p:txBody>
          <a:bodyPr/>
          <a:lstStyle/>
          <a:p>
            <a:r>
              <a:rPr lang="en-GB" dirty="0"/>
              <a:t>thematic area: </a:t>
            </a:r>
          </a:p>
          <a:p>
            <a:r>
              <a:rPr lang="en-GB" dirty="0"/>
              <a:t>“SUSTAINABLE patient organisations” </a:t>
            </a:r>
            <a:endParaRPr lang="en-GB" b="0" dirty="0"/>
          </a:p>
        </p:txBody>
      </p:sp>
    </p:spTree>
    <p:extLst>
      <p:ext uri="{BB962C8B-B14F-4D97-AF65-F5344CB8AC3E}">
        <p14:creationId xmlns:p14="http://schemas.microsoft.com/office/powerpoint/2010/main" val="4037511914"/>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107504" y="188640"/>
            <a:ext cx="6912471" cy="647700"/>
          </a:xfrm>
        </p:spPr>
        <p:txBody>
          <a:bodyPr/>
          <a:lstStyle/>
          <a:p>
            <a:r>
              <a:rPr lang="en-GB" dirty="0"/>
              <a:t>Building Blocks 2017 Annual Plan</a:t>
            </a:r>
          </a:p>
        </p:txBody>
      </p:sp>
      <p:sp>
        <p:nvSpPr>
          <p:cNvPr id="11" name="Freeform 10"/>
          <p:cNvSpPr/>
          <p:nvPr/>
        </p:nvSpPr>
        <p:spPr>
          <a:xfrm>
            <a:off x="4659593" y="1127360"/>
            <a:ext cx="4484407" cy="2351678"/>
          </a:xfrm>
          <a:custGeom>
            <a:avLst/>
            <a:gdLst>
              <a:gd name="connsiteX0" fmla="*/ 0 w 2351677"/>
              <a:gd name="connsiteY0" fmla="*/ 2242203 h 4484406"/>
              <a:gd name="connsiteX1" fmla="*/ 587919 w 2351677"/>
              <a:gd name="connsiteY1" fmla="*/ 1 h 4484406"/>
              <a:gd name="connsiteX2" fmla="*/ 1763758 w 2351677"/>
              <a:gd name="connsiteY2" fmla="*/ 1 h 4484406"/>
              <a:gd name="connsiteX3" fmla="*/ 2351677 w 2351677"/>
              <a:gd name="connsiteY3" fmla="*/ 2242203 h 4484406"/>
              <a:gd name="connsiteX4" fmla="*/ 1763758 w 2351677"/>
              <a:gd name="connsiteY4" fmla="*/ 4484405 h 4484406"/>
              <a:gd name="connsiteX5" fmla="*/ 587919 w 2351677"/>
              <a:gd name="connsiteY5" fmla="*/ 4484405 h 4484406"/>
              <a:gd name="connsiteX6" fmla="*/ 0 w 2351677"/>
              <a:gd name="connsiteY6" fmla="*/ 2242203 h 4484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51677" h="4484406">
                <a:moveTo>
                  <a:pt x="1175839" y="1"/>
                </a:moveTo>
                <a:lnTo>
                  <a:pt x="2351676" y="1121101"/>
                </a:lnTo>
                <a:lnTo>
                  <a:pt x="2351676" y="3363305"/>
                </a:lnTo>
                <a:lnTo>
                  <a:pt x="1175839" y="4484405"/>
                </a:lnTo>
                <a:lnTo>
                  <a:pt x="1" y="3363305"/>
                </a:lnTo>
                <a:lnTo>
                  <a:pt x="1" y="1121102"/>
                </a:lnTo>
                <a:lnTo>
                  <a:pt x="1175839" y="1"/>
                </a:lnTo>
                <a:close/>
              </a:path>
            </a:pathLst>
          </a:custGeom>
          <a:solidFill>
            <a:schemeClr val="tx1">
              <a:lumMod val="50000"/>
              <a:lumOff val="50000"/>
            </a:schemeClr>
          </a:solidFill>
          <a:scene3d>
            <a:camera prst="isometricOffAxis2Left" zoom="95000"/>
            <a:lightRig rig="flat" dir="t"/>
          </a:scene3d>
          <a:sp3d extrusionH="381000" contourW="38100" prstMaterial="matte">
            <a:contourClr>
              <a:schemeClr val="lt1"/>
            </a:contourClr>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23602" tIns="468146" rIns="823601" bIns="468147" numCol="1" spcCol="1270" anchor="ctr" anchorCtr="0">
            <a:noAutofit/>
          </a:bodyPr>
          <a:lstStyle/>
          <a:p>
            <a:pPr marL="0" lvl="0" indent="0" algn="ctr" defTabSz="889000">
              <a:lnSpc>
                <a:spcPct val="90000"/>
              </a:lnSpc>
              <a:spcBef>
                <a:spcPct val="0"/>
              </a:spcBef>
              <a:spcAft>
                <a:spcPct val="35000"/>
              </a:spcAft>
              <a:buNone/>
            </a:pPr>
            <a:r>
              <a:rPr lang="en-GB" sz="2000" b="1" kern="1200" dirty="0"/>
              <a:t>Project portfolio</a:t>
            </a:r>
          </a:p>
          <a:p>
            <a:pPr marL="0" lvl="0" indent="0" algn="ctr" defTabSz="889000">
              <a:lnSpc>
                <a:spcPct val="90000"/>
              </a:lnSpc>
              <a:spcBef>
                <a:spcPct val="0"/>
              </a:spcBef>
              <a:spcAft>
                <a:spcPct val="35000"/>
              </a:spcAft>
              <a:buNone/>
            </a:pPr>
            <a:r>
              <a:rPr lang="en-GB" sz="2000" b="0" kern="1200" dirty="0" err="1"/>
              <a:t>AdaptSmart</a:t>
            </a:r>
            <a:r>
              <a:rPr lang="en-GB" sz="2000" b="0" kern="1200" dirty="0"/>
              <a:t>, CHRODIS, CHRODIS 2, </a:t>
            </a:r>
            <a:r>
              <a:rPr lang="en-GB" sz="2000" b="0" kern="1200" dirty="0" err="1"/>
              <a:t>EunetHTA</a:t>
            </a:r>
            <a:r>
              <a:rPr lang="en-GB" sz="2000" b="0" kern="1200" dirty="0"/>
              <a:t>, PISCE, PREFER, PRO-STEP</a:t>
            </a:r>
          </a:p>
        </p:txBody>
      </p:sp>
      <p:sp>
        <p:nvSpPr>
          <p:cNvPr id="12" name="Rectangle 11"/>
          <p:cNvSpPr/>
          <p:nvPr/>
        </p:nvSpPr>
        <p:spPr>
          <a:xfrm>
            <a:off x="6057938" y="1793912"/>
            <a:ext cx="1884868" cy="1013370"/>
          </a:xfrm>
          <a:prstGeom prst="rect">
            <a:avLst/>
          </a:prstGeom>
          <a:scene3d>
            <a:camera prst="isometricOffAxis2Left" zoom="95000"/>
            <a:lightRig rig="flat" dir="t"/>
          </a:scene3d>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Freeform 12"/>
          <p:cNvSpPr/>
          <p:nvPr/>
        </p:nvSpPr>
        <p:spPr>
          <a:xfrm>
            <a:off x="107503" y="1257528"/>
            <a:ext cx="4766043" cy="2084417"/>
          </a:xfrm>
          <a:custGeom>
            <a:avLst/>
            <a:gdLst>
              <a:gd name="connsiteX0" fmla="*/ 0 w 2084417"/>
              <a:gd name="connsiteY0" fmla="*/ 2383022 h 4766043"/>
              <a:gd name="connsiteX1" fmla="*/ 521104 w 2084417"/>
              <a:gd name="connsiteY1" fmla="*/ 1 h 4766043"/>
              <a:gd name="connsiteX2" fmla="*/ 1563313 w 2084417"/>
              <a:gd name="connsiteY2" fmla="*/ 1 h 4766043"/>
              <a:gd name="connsiteX3" fmla="*/ 2084417 w 2084417"/>
              <a:gd name="connsiteY3" fmla="*/ 2383022 h 4766043"/>
              <a:gd name="connsiteX4" fmla="*/ 1563313 w 2084417"/>
              <a:gd name="connsiteY4" fmla="*/ 4766042 h 4766043"/>
              <a:gd name="connsiteX5" fmla="*/ 521104 w 2084417"/>
              <a:gd name="connsiteY5" fmla="*/ 4766042 h 4766043"/>
              <a:gd name="connsiteX6" fmla="*/ 0 w 2084417"/>
              <a:gd name="connsiteY6" fmla="*/ 2383022 h 4766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84417" h="4766043">
                <a:moveTo>
                  <a:pt x="1042208" y="0"/>
                </a:moveTo>
                <a:lnTo>
                  <a:pt x="2084417" y="1191510"/>
                </a:lnTo>
                <a:lnTo>
                  <a:pt x="2084417" y="3574533"/>
                </a:lnTo>
                <a:lnTo>
                  <a:pt x="1042208" y="4766043"/>
                </a:lnTo>
                <a:lnTo>
                  <a:pt x="0" y="3574533"/>
                </a:lnTo>
                <a:lnTo>
                  <a:pt x="0" y="1191510"/>
                </a:lnTo>
                <a:lnTo>
                  <a:pt x="1042208" y="0"/>
                </a:lnTo>
                <a:close/>
              </a:path>
            </a:pathLst>
          </a:custGeom>
          <a:solidFill>
            <a:schemeClr val="accent2"/>
          </a:solidFill>
          <a:scene3d>
            <a:camera prst="isometricOffAxis2Left" zoom="95000"/>
            <a:lightRig rig="flat" dir="t"/>
          </a:scene3d>
          <a:sp3d extrusionH="381000" contourW="38100" prstMaterial="matte">
            <a:contourClr>
              <a:schemeClr val="lt1"/>
            </a:contourClr>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94341" tIns="347402" rIns="794340" bIns="347404" numCol="1" spcCol="1270" anchor="ctr" anchorCtr="0">
            <a:noAutofit/>
          </a:bodyPr>
          <a:lstStyle/>
          <a:p>
            <a:pPr marL="0" lvl="0" indent="0" algn="ctr" defTabSz="711200">
              <a:lnSpc>
                <a:spcPct val="90000"/>
              </a:lnSpc>
              <a:spcBef>
                <a:spcPct val="0"/>
              </a:spcBef>
              <a:spcAft>
                <a:spcPct val="35000"/>
              </a:spcAft>
              <a:buNone/>
            </a:pPr>
            <a:r>
              <a:rPr lang="en-GB" sz="1600" b="1" kern="1200" dirty="0"/>
              <a:t>Core Programme </a:t>
            </a:r>
            <a:r>
              <a:rPr lang="en-IE" sz="1600" b="1" kern="1200" dirty="0">
                <a:latin typeface="Calibri" pitchFamily="34" charset="0"/>
              </a:rPr>
              <a:t>(Operating Grant)</a:t>
            </a:r>
          </a:p>
          <a:p>
            <a:pPr marL="0" lvl="0" indent="0" algn="ctr" defTabSz="711200">
              <a:lnSpc>
                <a:spcPct val="90000"/>
              </a:lnSpc>
              <a:spcBef>
                <a:spcPct val="0"/>
              </a:spcBef>
              <a:spcAft>
                <a:spcPct val="35000"/>
              </a:spcAft>
              <a:buNone/>
            </a:pPr>
            <a:r>
              <a:rPr lang="en-IE" sz="1600" b="0" kern="1200" dirty="0">
                <a:latin typeface="Calibri" pitchFamily="34" charset="0"/>
              </a:rPr>
              <a:t>Advocacy, Communication, Membership, Youth Group, Governance, Public Relations, Campaign on access </a:t>
            </a:r>
            <a:endParaRPr lang="en-GB" sz="1600" b="0" kern="1200" dirty="0"/>
          </a:p>
        </p:txBody>
      </p:sp>
      <p:sp>
        <p:nvSpPr>
          <p:cNvPr id="14" name="Freeform 13"/>
          <p:cNvSpPr/>
          <p:nvPr/>
        </p:nvSpPr>
        <p:spPr>
          <a:xfrm>
            <a:off x="107503" y="3126654"/>
            <a:ext cx="4549029" cy="2014698"/>
          </a:xfrm>
          <a:custGeom>
            <a:avLst/>
            <a:gdLst>
              <a:gd name="connsiteX0" fmla="*/ 0 w 2014697"/>
              <a:gd name="connsiteY0" fmla="*/ 2274515 h 4549029"/>
              <a:gd name="connsiteX1" fmla="*/ 503674 w 2014697"/>
              <a:gd name="connsiteY1" fmla="*/ 1 h 4549029"/>
              <a:gd name="connsiteX2" fmla="*/ 1511023 w 2014697"/>
              <a:gd name="connsiteY2" fmla="*/ 1 h 4549029"/>
              <a:gd name="connsiteX3" fmla="*/ 2014697 w 2014697"/>
              <a:gd name="connsiteY3" fmla="*/ 2274515 h 4549029"/>
              <a:gd name="connsiteX4" fmla="*/ 1511023 w 2014697"/>
              <a:gd name="connsiteY4" fmla="*/ 4549028 h 4549029"/>
              <a:gd name="connsiteX5" fmla="*/ 503674 w 2014697"/>
              <a:gd name="connsiteY5" fmla="*/ 4549028 h 4549029"/>
              <a:gd name="connsiteX6" fmla="*/ 0 w 2014697"/>
              <a:gd name="connsiteY6" fmla="*/ 2274515 h 4549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14697" h="4549029">
                <a:moveTo>
                  <a:pt x="1007348" y="0"/>
                </a:moveTo>
                <a:lnTo>
                  <a:pt x="2014697" y="1137257"/>
                </a:lnTo>
                <a:lnTo>
                  <a:pt x="2014697" y="3411772"/>
                </a:lnTo>
                <a:lnTo>
                  <a:pt x="1007348" y="4549029"/>
                </a:lnTo>
                <a:lnTo>
                  <a:pt x="0" y="3411772"/>
                </a:lnTo>
                <a:lnTo>
                  <a:pt x="0" y="1137257"/>
                </a:lnTo>
                <a:lnTo>
                  <a:pt x="1007348" y="0"/>
                </a:lnTo>
                <a:close/>
              </a:path>
            </a:pathLst>
          </a:custGeom>
          <a:solidFill>
            <a:srgbClr val="00B050"/>
          </a:solidFill>
          <a:scene3d>
            <a:camera prst="isometricOffAxis2Left" zoom="95000"/>
            <a:lightRig rig="flat" dir="t"/>
          </a:scene3d>
          <a:sp3d extrusionH="381000" contourW="38100" prstMaterial="matte">
            <a:contourClr>
              <a:schemeClr val="lt1"/>
            </a:contourClr>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34372" tIns="411983" rIns="834371" bIns="411984" numCol="1" spcCol="1270" anchor="ctr" anchorCtr="0">
            <a:noAutofit/>
          </a:bodyPr>
          <a:lstStyle/>
          <a:p>
            <a:pPr marL="0" lvl="0" indent="0" algn="ctr" defTabSz="889000">
              <a:lnSpc>
                <a:spcPct val="90000"/>
              </a:lnSpc>
              <a:spcBef>
                <a:spcPct val="0"/>
              </a:spcBef>
              <a:spcAft>
                <a:spcPct val="35000"/>
              </a:spcAft>
              <a:buNone/>
            </a:pPr>
            <a:r>
              <a:rPr lang="en-GB" sz="2000" b="1" kern="1200" dirty="0"/>
              <a:t>Capacity Building Programme</a:t>
            </a:r>
          </a:p>
          <a:p>
            <a:pPr marL="0" lvl="0" indent="0" algn="ctr" defTabSz="889000">
              <a:lnSpc>
                <a:spcPct val="90000"/>
              </a:lnSpc>
              <a:spcBef>
                <a:spcPct val="0"/>
              </a:spcBef>
              <a:spcAft>
                <a:spcPct val="35000"/>
              </a:spcAft>
              <a:buNone/>
            </a:pPr>
            <a:r>
              <a:rPr lang="en-GB" sz="1600" kern="1200" dirty="0"/>
              <a:t>Poland, Bulgaria, Hungary, Slovakia, Romania, Balkans, EU-level training modules and Youth Summer School</a:t>
            </a:r>
          </a:p>
        </p:txBody>
      </p:sp>
      <p:sp>
        <p:nvSpPr>
          <p:cNvPr id="15" name="Rectangle 14"/>
          <p:cNvSpPr/>
          <p:nvPr/>
        </p:nvSpPr>
        <p:spPr>
          <a:xfrm>
            <a:off x="1389862" y="3721730"/>
            <a:ext cx="1824066" cy="1013370"/>
          </a:xfrm>
          <a:prstGeom prst="rect">
            <a:avLst/>
          </a:prstGeom>
          <a:scene3d>
            <a:camera prst="isometricOffAxis2Left" zoom="95000"/>
            <a:lightRig rig="flat" dir="t"/>
          </a:scene3d>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6" name="Freeform 15"/>
          <p:cNvSpPr/>
          <p:nvPr/>
        </p:nvSpPr>
        <p:spPr>
          <a:xfrm>
            <a:off x="107504" y="5016164"/>
            <a:ext cx="4530559" cy="1653195"/>
          </a:xfrm>
          <a:custGeom>
            <a:avLst/>
            <a:gdLst>
              <a:gd name="connsiteX0" fmla="*/ 0 w 1653195"/>
              <a:gd name="connsiteY0" fmla="*/ 2265280 h 4530559"/>
              <a:gd name="connsiteX1" fmla="*/ 413299 w 1653195"/>
              <a:gd name="connsiteY1" fmla="*/ 1 h 4530559"/>
              <a:gd name="connsiteX2" fmla="*/ 1239896 w 1653195"/>
              <a:gd name="connsiteY2" fmla="*/ 1 h 4530559"/>
              <a:gd name="connsiteX3" fmla="*/ 1653195 w 1653195"/>
              <a:gd name="connsiteY3" fmla="*/ 2265280 h 4530559"/>
              <a:gd name="connsiteX4" fmla="*/ 1239896 w 1653195"/>
              <a:gd name="connsiteY4" fmla="*/ 4530558 h 4530559"/>
              <a:gd name="connsiteX5" fmla="*/ 413299 w 1653195"/>
              <a:gd name="connsiteY5" fmla="*/ 4530558 h 4530559"/>
              <a:gd name="connsiteX6" fmla="*/ 0 w 1653195"/>
              <a:gd name="connsiteY6" fmla="*/ 2265280 h 4530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53195" h="4530559">
                <a:moveTo>
                  <a:pt x="826597" y="0"/>
                </a:moveTo>
                <a:lnTo>
                  <a:pt x="1653195" y="1132640"/>
                </a:lnTo>
                <a:lnTo>
                  <a:pt x="1653195" y="3397919"/>
                </a:lnTo>
                <a:lnTo>
                  <a:pt x="826597" y="4530559"/>
                </a:lnTo>
                <a:lnTo>
                  <a:pt x="0" y="3397919"/>
                </a:lnTo>
                <a:lnTo>
                  <a:pt x="0" y="1132640"/>
                </a:lnTo>
                <a:lnTo>
                  <a:pt x="826597" y="0"/>
                </a:lnTo>
                <a:close/>
              </a:path>
            </a:pathLst>
          </a:custGeom>
          <a:scene3d>
            <a:camera prst="isometricOffAxis2Left" zoom="95000"/>
            <a:lightRig rig="flat" dir="t"/>
          </a:scene3d>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55094" tIns="275533" rIns="755092" bIns="275532" numCol="1" spcCol="1270" anchor="ctr" anchorCtr="0">
            <a:noAutofit/>
          </a:bodyPr>
          <a:lstStyle/>
          <a:p>
            <a:pPr marL="0" lvl="0" indent="0" algn="ctr" defTabSz="1244600">
              <a:lnSpc>
                <a:spcPct val="90000"/>
              </a:lnSpc>
              <a:spcBef>
                <a:spcPct val="0"/>
              </a:spcBef>
              <a:spcAft>
                <a:spcPct val="35000"/>
              </a:spcAft>
              <a:buNone/>
            </a:pPr>
            <a:r>
              <a:rPr lang="en-GB" sz="2800" kern="1200" dirty="0"/>
              <a:t>Other EPF projects (e.g. EPF magazine)</a:t>
            </a:r>
          </a:p>
        </p:txBody>
      </p:sp>
      <p:sp>
        <p:nvSpPr>
          <p:cNvPr id="17" name="Freeform 16"/>
          <p:cNvSpPr/>
          <p:nvPr/>
        </p:nvSpPr>
        <p:spPr>
          <a:xfrm>
            <a:off x="4699178" y="4667449"/>
            <a:ext cx="4444822" cy="1688951"/>
          </a:xfrm>
          <a:custGeom>
            <a:avLst/>
            <a:gdLst>
              <a:gd name="connsiteX0" fmla="*/ 0 w 1688950"/>
              <a:gd name="connsiteY0" fmla="*/ 2222411 h 4444821"/>
              <a:gd name="connsiteX1" fmla="*/ 422238 w 1688950"/>
              <a:gd name="connsiteY1" fmla="*/ 1 h 4444821"/>
              <a:gd name="connsiteX2" fmla="*/ 1266713 w 1688950"/>
              <a:gd name="connsiteY2" fmla="*/ 1 h 4444821"/>
              <a:gd name="connsiteX3" fmla="*/ 1688950 w 1688950"/>
              <a:gd name="connsiteY3" fmla="*/ 2222411 h 4444821"/>
              <a:gd name="connsiteX4" fmla="*/ 1266713 w 1688950"/>
              <a:gd name="connsiteY4" fmla="*/ 4444820 h 4444821"/>
              <a:gd name="connsiteX5" fmla="*/ 422238 w 1688950"/>
              <a:gd name="connsiteY5" fmla="*/ 4444820 h 4444821"/>
              <a:gd name="connsiteX6" fmla="*/ 0 w 1688950"/>
              <a:gd name="connsiteY6" fmla="*/ 2222411 h 4444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8950" h="4444821">
                <a:moveTo>
                  <a:pt x="844475" y="1"/>
                </a:moveTo>
                <a:lnTo>
                  <a:pt x="1688949" y="1111207"/>
                </a:lnTo>
                <a:lnTo>
                  <a:pt x="1688949" y="3333616"/>
                </a:lnTo>
                <a:lnTo>
                  <a:pt x="844475" y="4444820"/>
                </a:lnTo>
                <a:lnTo>
                  <a:pt x="1" y="3333616"/>
                </a:lnTo>
                <a:lnTo>
                  <a:pt x="1" y="1111207"/>
                </a:lnTo>
                <a:lnTo>
                  <a:pt x="844475" y="1"/>
                </a:lnTo>
                <a:close/>
              </a:path>
            </a:pathLst>
          </a:custGeom>
          <a:solidFill>
            <a:srgbClr val="7030A0"/>
          </a:solidFill>
          <a:scene3d>
            <a:camera prst="isometricOffAxis2Left" zoom="95000"/>
            <a:lightRig rig="flat" dir="t"/>
          </a:scene3d>
          <a:sp3d extrusionH="381000" contourW="38100" prstMaterial="matte">
            <a:contourClr>
              <a:schemeClr val="lt1"/>
            </a:contourClr>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17004" tIns="357693" rIns="817004" bIns="357692" numCol="1" spcCol="1270" anchor="ctr" anchorCtr="0">
            <a:noAutofit/>
          </a:bodyPr>
          <a:lstStyle/>
          <a:p>
            <a:pPr marL="0" lvl="0" indent="0" algn="ctr" defTabSz="889000">
              <a:lnSpc>
                <a:spcPct val="90000"/>
              </a:lnSpc>
              <a:spcBef>
                <a:spcPct val="0"/>
              </a:spcBef>
              <a:spcAft>
                <a:spcPct val="35000"/>
              </a:spcAft>
              <a:buNone/>
            </a:pPr>
            <a:r>
              <a:rPr lang="en-GB" sz="2000" kern="1200" dirty="0"/>
              <a:t>Development of new operations and mid-term revision of the Strategic Plan</a:t>
            </a:r>
          </a:p>
        </p:txBody>
      </p:sp>
      <p:sp>
        <p:nvSpPr>
          <p:cNvPr id="18" name="Rectangle 17"/>
          <p:cNvSpPr/>
          <p:nvPr/>
        </p:nvSpPr>
        <p:spPr>
          <a:xfrm>
            <a:off x="5923797" y="5318185"/>
            <a:ext cx="1884868" cy="1013370"/>
          </a:xfrm>
          <a:prstGeom prst="rect">
            <a:avLst/>
          </a:prstGeom>
          <a:scene3d>
            <a:camera prst="isometricOffAxis2Left" zoom="95000"/>
            <a:lightRig rig="flat" dir="t"/>
          </a:scene3d>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9" name="Freeform 18"/>
          <p:cNvSpPr/>
          <p:nvPr/>
        </p:nvSpPr>
        <p:spPr>
          <a:xfrm>
            <a:off x="4876397" y="3203704"/>
            <a:ext cx="4229482" cy="1688950"/>
          </a:xfrm>
          <a:custGeom>
            <a:avLst/>
            <a:gdLst>
              <a:gd name="connsiteX0" fmla="*/ 0 w 1688950"/>
              <a:gd name="connsiteY0" fmla="*/ 2114741 h 4229482"/>
              <a:gd name="connsiteX1" fmla="*/ 422238 w 1688950"/>
              <a:gd name="connsiteY1" fmla="*/ 1 h 4229482"/>
              <a:gd name="connsiteX2" fmla="*/ 1266713 w 1688950"/>
              <a:gd name="connsiteY2" fmla="*/ 1 h 4229482"/>
              <a:gd name="connsiteX3" fmla="*/ 1688950 w 1688950"/>
              <a:gd name="connsiteY3" fmla="*/ 2114741 h 4229482"/>
              <a:gd name="connsiteX4" fmla="*/ 1266713 w 1688950"/>
              <a:gd name="connsiteY4" fmla="*/ 4229481 h 4229482"/>
              <a:gd name="connsiteX5" fmla="*/ 422238 w 1688950"/>
              <a:gd name="connsiteY5" fmla="*/ 4229481 h 4229482"/>
              <a:gd name="connsiteX6" fmla="*/ 0 w 1688950"/>
              <a:gd name="connsiteY6" fmla="*/ 2114741 h 4229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8950" h="4229482">
                <a:moveTo>
                  <a:pt x="844475" y="0"/>
                </a:moveTo>
                <a:lnTo>
                  <a:pt x="1688950" y="1057372"/>
                </a:lnTo>
                <a:lnTo>
                  <a:pt x="1688950" y="3172113"/>
                </a:lnTo>
                <a:lnTo>
                  <a:pt x="844475" y="4229482"/>
                </a:lnTo>
                <a:lnTo>
                  <a:pt x="0" y="3172113"/>
                </a:lnTo>
                <a:lnTo>
                  <a:pt x="0" y="1057372"/>
                </a:lnTo>
                <a:lnTo>
                  <a:pt x="844475" y="0"/>
                </a:lnTo>
                <a:close/>
              </a:path>
            </a:pathLst>
          </a:custGeom>
          <a:solidFill>
            <a:schemeClr val="accent6">
              <a:lumMod val="75000"/>
            </a:schemeClr>
          </a:solidFill>
          <a:scene3d>
            <a:camera prst="isometricOffAxis2Left" zoom="95000"/>
            <a:lightRig rig="flat" dir="t"/>
          </a:scene3d>
          <a:sp3d extrusionH="381000" contourW="38100" prstMaterial="matte">
            <a:contourClr>
              <a:schemeClr val="lt1"/>
            </a:contourClr>
          </a:sp3d>
        </p:spPr>
        <p:style>
          <a:lnRef idx="0">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04914" tIns="281492" rIns="704914" bIns="281492" numCol="1" spcCol="1270" anchor="ctr" anchorCtr="0">
            <a:noAutofit/>
          </a:bodyPr>
          <a:lstStyle/>
          <a:p>
            <a:pPr marL="0" lvl="0" indent="0" algn="ctr" defTabSz="1333500">
              <a:lnSpc>
                <a:spcPct val="90000"/>
              </a:lnSpc>
              <a:spcBef>
                <a:spcPct val="0"/>
              </a:spcBef>
              <a:spcAft>
                <a:spcPct val="35000"/>
              </a:spcAft>
              <a:buNone/>
            </a:pPr>
            <a:r>
              <a:rPr lang="en-GB" sz="3000" kern="1200" dirty="0"/>
              <a:t>EUPATI               </a:t>
            </a:r>
            <a:r>
              <a:rPr lang="en-GB" sz="2000" kern="1200" dirty="0"/>
              <a:t>(IMI then EPF programme)</a:t>
            </a:r>
          </a:p>
        </p:txBody>
      </p:sp>
      <p:sp>
        <p:nvSpPr>
          <p:cNvPr id="2" name="Oval 1"/>
          <p:cNvSpPr/>
          <p:nvPr/>
        </p:nvSpPr>
        <p:spPr>
          <a:xfrm>
            <a:off x="2558754" y="1257528"/>
            <a:ext cx="1475656" cy="57606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2"/>
                </a:solidFill>
              </a:rPr>
              <a:t>48% of 2017 budget</a:t>
            </a:r>
          </a:p>
        </p:txBody>
      </p:sp>
      <p:sp>
        <p:nvSpPr>
          <p:cNvPr id="5" name="Oval 4"/>
          <p:cNvSpPr/>
          <p:nvPr/>
        </p:nvSpPr>
        <p:spPr>
          <a:xfrm>
            <a:off x="170064" y="3417858"/>
            <a:ext cx="1475656" cy="57606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2"/>
                </a:solidFill>
              </a:rPr>
              <a:t>15% of 2017 budget</a:t>
            </a:r>
          </a:p>
        </p:txBody>
      </p:sp>
      <p:sp>
        <p:nvSpPr>
          <p:cNvPr id="6" name="Oval 5"/>
          <p:cNvSpPr/>
          <p:nvPr/>
        </p:nvSpPr>
        <p:spPr>
          <a:xfrm>
            <a:off x="5050765" y="3185802"/>
            <a:ext cx="1475656" cy="57606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2"/>
                </a:solidFill>
              </a:rPr>
              <a:t>10% of 2017 budget</a:t>
            </a:r>
          </a:p>
        </p:txBody>
      </p:sp>
      <p:sp>
        <p:nvSpPr>
          <p:cNvPr id="8" name="Oval 7"/>
          <p:cNvSpPr/>
          <p:nvPr/>
        </p:nvSpPr>
        <p:spPr>
          <a:xfrm>
            <a:off x="7308304" y="1357565"/>
            <a:ext cx="1475656" cy="57606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2"/>
                </a:solidFill>
              </a:rPr>
              <a:t>20% of 2017 budget</a:t>
            </a:r>
          </a:p>
        </p:txBody>
      </p:sp>
      <p:sp>
        <p:nvSpPr>
          <p:cNvPr id="9" name="Oval 8"/>
          <p:cNvSpPr/>
          <p:nvPr/>
        </p:nvSpPr>
        <p:spPr>
          <a:xfrm>
            <a:off x="18557" y="4869160"/>
            <a:ext cx="1475656" cy="57606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2"/>
                </a:solidFill>
              </a:rPr>
              <a:t>3% of 2017 budget</a:t>
            </a:r>
          </a:p>
        </p:txBody>
      </p:sp>
      <p:sp>
        <p:nvSpPr>
          <p:cNvPr id="10" name="Oval 9"/>
          <p:cNvSpPr/>
          <p:nvPr/>
        </p:nvSpPr>
        <p:spPr>
          <a:xfrm>
            <a:off x="7668344" y="5805264"/>
            <a:ext cx="1475656" cy="576064"/>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2"/>
                </a:solidFill>
              </a:rPr>
              <a:t>4% of 2017 budget</a:t>
            </a:r>
          </a:p>
        </p:txBody>
      </p:sp>
    </p:spTree>
    <p:extLst>
      <p:ext uri="{BB962C8B-B14F-4D97-AF65-F5344CB8AC3E}">
        <p14:creationId xmlns:p14="http://schemas.microsoft.com/office/powerpoint/2010/main" val="11487177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1000"/>
                                        <p:tgtEl>
                                          <p:spTgt spid="14"/>
                                        </p:tgtEl>
                                      </p:cBhvr>
                                    </p:animEffect>
                                    <p:anim calcmode="lin" valueType="num">
                                      <p:cBhvr>
                                        <p:cTn id="32" dur="1000" fill="hold"/>
                                        <p:tgtEl>
                                          <p:spTgt spid="14"/>
                                        </p:tgtEl>
                                        <p:attrNameLst>
                                          <p:attrName>ppt_x</p:attrName>
                                        </p:attrNameLst>
                                      </p:cBhvr>
                                      <p:tavLst>
                                        <p:tav tm="0">
                                          <p:val>
                                            <p:strVal val="#ppt_x"/>
                                          </p:val>
                                        </p:tav>
                                        <p:tav tm="100000">
                                          <p:val>
                                            <p:strVal val="#ppt_x"/>
                                          </p:val>
                                        </p:tav>
                                      </p:tavLst>
                                    </p:anim>
                                    <p:anim calcmode="lin" valueType="num">
                                      <p:cBhvr>
                                        <p:cTn id="33" dur="1000" fill="hold"/>
                                        <p:tgtEl>
                                          <p:spTgt spid="14"/>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1000"/>
                                        <p:tgtEl>
                                          <p:spTgt spid="5"/>
                                        </p:tgtEl>
                                      </p:cBhvr>
                                    </p:animEffect>
                                    <p:anim calcmode="lin" valueType="num">
                                      <p:cBhvr>
                                        <p:cTn id="37" dur="1000" fill="hold"/>
                                        <p:tgtEl>
                                          <p:spTgt spid="5"/>
                                        </p:tgtEl>
                                        <p:attrNameLst>
                                          <p:attrName>ppt_x</p:attrName>
                                        </p:attrNameLst>
                                      </p:cBhvr>
                                      <p:tavLst>
                                        <p:tav tm="0">
                                          <p:val>
                                            <p:strVal val="#ppt_x"/>
                                          </p:val>
                                        </p:tav>
                                        <p:tav tm="100000">
                                          <p:val>
                                            <p:strVal val="#ppt_x"/>
                                          </p:val>
                                        </p:tav>
                                      </p:tavLst>
                                    </p:anim>
                                    <p:anim calcmode="lin" valueType="num">
                                      <p:cBhvr>
                                        <p:cTn id="3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anim calcmode="lin" valueType="num">
                                      <p:cBhvr>
                                        <p:cTn id="44" dur="1000" fill="hold"/>
                                        <p:tgtEl>
                                          <p:spTgt spid="19"/>
                                        </p:tgtEl>
                                        <p:attrNameLst>
                                          <p:attrName>ppt_x</p:attrName>
                                        </p:attrNameLst>
                                      </p:cBhvr>
                                      <p:tavLst>
                                        <p:tav tm="0">
                                          <p:val>
                                            <p:strVal val="#ppt_x"/>
                                          </p:val>
                                        </p:tav>
                                        <p:tav tm="100000">
                                          <p:val>
                                            <p:strVal val="#ppt_x"/>
                                          </p:val>
                                        </p:tav>
                                      </p:tavLst>
                                    </p:anim>
                                    <p:anim calcmode="lin" valueType="num">
                                      <p:cBhvr>
                                        <p:cTn id="45" dur="1000" fill="hold"/>
                                        <p:tgtEl>
                                          <p:spTgt spid="19"/>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fade">
                                      <p:cBhvr>
                                        <p:cTn id="48" dur="1000"/>
                                        <p:tgtEl>
                                          <p:spTgt spid="6"/>
                                        </p:tgtEl>
                                      </p:cBhvr>
                                    </p:animEffect>
                                    <p:anim calcmode="lin" valueType="num">
                                      <p:cBhvr>
                                        <p:cTn id="49" dur="1000" fill="hold"/>
                                        <p:tgtEl>
                                          <p:spTgt spid="6"/>
                                        </p:tgtEl>
                                        <p:attrNameLst>
                                          <p:attrName>ppt_x</p:attrName>
                                        </p:attrNameLst>
                                      </p:cBhvr>
                                      <p:tavLst>
                                        <p:tav tm="0">
                                          <p:val>
                                            <p:strVal val="#ppt_x"/>
                                          </p:val>
                                        </p:tav>
                                        <p:tav tm="100000">
                                          <p:val>
                                            <p:strVal val="#ppt_x"/>
                                          </p:val>
                                        </p:tav>
                                      </p:tavLst>
                                    </p:anim>
                                    <p:anim calcmode="lin" valueType="num">
                                      <p:cBhvr>
                                        <p:cTn id="5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1000"/>
                                        <p:tgtEl>
                                          <p:spTgt spid="9"/>
                                        </p:tgtEl>
                                      </p:cBhvr>
                                    </p:animEffect>
                                    <p:anim calcmode="lin" valueType="num">
                                      <p:cBhvr>
                                        <p:cTn id="61" dur="1000" fill="hold"/>
                                        <p:tgtEl>
                                          <p:spTgt spid="9"/>
                                        </p:tgtEl>
                                        <p:attrNameLst>
                                          <p:attrName>ppt_x</p:attrName>
                                        </p:attrNameLst>
                                      </p:cBhvr>
                                      <p:tavLst>
                                        <p:tav tm="0">
                                          <p:val>
                                            <p:strVal val="#ppt_x"/>
                                          </p:val>
                                        </p:tav>
                                        <p:tav tm="100000">
                                          <p:val>
                                            <p:strVal val="#ppt_x"/>
                                          </p:val>
                                        </p:tav>
                                      </p:tavLst>
                                    </p:anim>
                                    <p:anim calcmode="lin" valueType="num">
                                      <p:cBhvr>
                                        <p:cTn id="6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1000"/>
                                        <p:tgtEl>
                                          <p:spTgt spid="17"/>
                                        </p:tgtEl>
                                      </p:cBhvr>
                                    </p:animEffect>
                                    <p:anim calcmode="lin" valueType="num">
                                      <p:cBhvr>
                                        <p:cTn id="68" dur="1000" fill="hold"/>
                                        <p:tgtEl>
                                          <p:spTgt spid="17"/>
                                        </p:tgtEl>
                                        <p:attrNameLst>
                                          <p:attrName>ppt_x</p:attrName>
                                        </p:attrNameLst>
                                      </p:cBhvr>
                                      <p:tavLst>
                                        <p:tav tm="0">
                                          <p:val>
                                            <p:strVal val="#ppt_x"/>
                                          </p:val>
                                        </p:tav>
                                        <p:tav tm="100000">
                                          <p:val>
                                            <p:strVal val="#ppt_x"/>
                                          </p:val>
                                        </p:tav>
                                      </p:tavLst>
                                    </p:anim>
                                    <p:anim calcmode="lin" valueType="num">
                                      <p:cBhvr>
                                        <p:cTn id="69" dur="1000" fill="hold"/>
                                        <p:tgtEl>
                                          <p:spTgt spid="17"/>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fade">
                                      <p:cBhvr>
                                        <p:cTn id="72" dur="1000"/>
                                        <p:tgtEl>
                                          <p:spTgt spid="10"/>
                                        </p:tgtEl>
                                      </p:cBhvr>
                                    </p:animEffect>
                                    <p:anim calcmode="lin" valueType="num">
                                      <p:cBhvr>
                                        <p:cTn id="73" dur="1000" fill="hold"/>
                                        <p:tgtEl>
                                          <p:spTgt spid="10"/>
                                        </p:tgtEl>
                                        <p:attrNameLst>
                                          <p:attrName>ppt_x</p:attrName>
                                        </p:attrNameLst>
                                      </p:cBhvr>
                                      <p:tavLst>
                                        <p:tav tm="0">
                                          <p:val>
                                            <p:strVal val="#ppt_x"/>
                                          </p:val>
                                        </p:tav>
                                        <p:tav tm="100000">
                                          <p:val>
                                            <p:strVal val="#ppt_x"/>
                                          </p:val>
                                        </p:tav>
                                      </p:tavLst>
                                    </p:anim>
                                    <p:anim calcmode="lin" valueType="num">
                                      <p:cBhvr>
                                        <p:cTn id="7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6" grpId="0" animBg="1"/>
      <p:bldP spid="17" grpId="0" animBg="1"/>
      <p:bldP spid="19" grpId="0" animBg="1"/>
      <p:bldP spid="2" grpId="0" animBg="1"/>
      <p:bldP spid="5" grpId="0" animBg="1"/>
      <p:bldP spid="6" grpId="0" animBg="1"/>
      <p:bldP spid="8" grpId="0" animBg="1"/>
      <p:bldP spid="9"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67841" y="1484784"/>
            <a:ext cx="8136904" cy="4752528"/>
          </a:xfrm>
        </p:spPr>
        <p:txBody>
          <a:bodyPr/>
          <a:lstStyle/>
          <a:p>
            <a:r>
              <a:rPr lang="en-GB" sz="2400" dirty="0"/>
              <a:t>Third year of implementation of EPF’s Membership Strategy</a:t>
            </a:r>
          </a:p>
          <a:p>
            <a:pPr marL="0" indent="0">
              <a:buNone/>
            </a:pPr>
            <a:r>
              <a:rPr lang="en-GB" sz="2400" b="1" dirty="0"/>
              <a:t>Key work-streams: </a:t>
            </a:r>
          </a:p>
          <a:p>
            <a:r>
              <a:rPr lang="en-GB" sz="2400" b="1" dirty="0">
                <a:solidFill>
                  <a:schemeClr val="tx2"/>
                </a:solidFill>
              </a:rPr>
              <a:t>Transparency guidelines</a:t>
            </a:r>
            <a:r>
              <a:rPr lang="en-GB" sz="2400" b="1" dirty="0"/>
              <a:t> </a:t>
            </a:r>
            <a:r>
              <a:rPr lang="en-GB" sz="2400" dirty="0"/>
              <a:t>– developed together with EPF members. Objective: ensuring the highest possible standards of transparency for our network</a:t>
            </a:r>
          </a:p>
          <a:p>
            <a:r>
              <a:rPr lang="en-GB" sz="2400" b="1" dirty="0">
                <a:solidFill>
                  <a:schemeClr val="tx2"/>
                </a:solidFill>
              </a:rPr>
              <a:t>Report on added value of patient organisations </a:t>
            </a:r>
            <a:r>
              <a:rPr lang="en-GB" sz="2400" dirty="0"/>
              <a:t>– targeted at health stakeholders and policymakers, promote recognition of the role and contribution of patient organisations to public health debates and their role as key policy partners </a:t>
            </a:r>
          </a:p>
          <a:p>
            <a:r>
              <a:rPr lang="en-GB" sz="2400" b="1" dirty="0">
                <a:solidFill>
                  <a:schemeClr val="tx2"/>
                </a:solidFill>
              </a:rPr>
              <a:t>Policy breakfast meetings </a:t>
            </a:r>
            <a:r>
              <a:rPr lang="en-GB" sz="2400" dirty="0"/>
              <a:t>for members and external stakeholders</a:t>
            </a:r>
            <a:endParaRPr lang="en-GB" sz="2400" b="1" dirty="0"/>
          </a:p>
          <a:p>
            <a:endParaRPr lang="en-GB" sz="2400" dirty="0"/>
          </a:p>
        </p:txBody>
      </p:sp>
      <p:sp>
        <p:nvSpPr>
          <p:cNvPr id="3" name="Text Placeholder 2"/>
          <p:cNvSpPr>
            <a:spLocks noGrp="1"/>
          </p:cNvSpPr>
          <p:nvPr>
            <p:ph type="body" sz="quarter" idx="14"/>
          </p:nvPr>
        </p:nvSpPr>
        <p:spPr/>
        <p:txBody>
          <a:bodyPr/>
          <a:lstStyle/>
          <a:p>
            <a:r>
              <a:rPr lang="en-GB" dirty="0"/>
              <a:t>Reinforcing EPF’s membership</a:t>
            </a:r>
          </a:p>
        </p:txBody>
      </p:sp>
    </p:spTree>
    <p:extLst>
      <p:ext uri="{BB962C8B-B14F-4D97-AF65-F5344CB8AC3E}">
        <p14:creationId xmlns:p14="http://schemas.microsoft.com/office/powerpoint/2010/main" val="3802430245"/>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1"/>
          <p:cNvSpPr>
            <a:spLocks noGrp="1"/>
          </p:cNvSpPr>
          <p:nvPr>
            <p:ph sz="half" idx="4294967295"/>
          </p:nvPr>
        </p:nvSpPr>
        <p:spPr bwMode="auto">
          <a:xfrm>
            <a:off x="251520" y="1196752"/>
            <a:ext cx="8640960" cy="5051648"/>
          </a:xfrm>
          <a:prstGeom prst="rect">
            <a:avLst/>
          </a:prstGeom>
          <a:noFill/>
          <a:ln>
            <a:miter lim="800000"/>
            <a:headEnd/>
            <a:tailEnd/>
          </a:ln>
        </p:spPr>
        <p:txBody>
          <a:bodyPr>
            <a:prstTxWarp prst="textNoShape">
              <a:avLst/>
            </a:prstTxWarp>
          </a:bodyPr>
          <a:lstStyle/>
          <a:p>
            <a:pPr eaLnBrk="1" hangingPunct="1">
              <a:spcBef>
                <a:spcPts val="1200"/>
              </a:spcBef>
              <a:spcAft>
                <a:spcPts val="1200"/>
              </a:spcAft>
              <a:buSzPct val="125000"/>
            </a:pPr>
            <a:r>
              <a:rPr lang="en-GB" sz="2100" dirty="0">
                <a:latin typeface="Calibri" panose="020F0502020204030204" pitchFamily="34" charset="0"/>
              </a:rPr>
              <a:t>A </a:t>
            </a:r>
            <a:r>
              <a:rPr lang="en-GB" sz="2100" b="1" dirty="0">
                <a:latin typeface="Calibri" panose="020F0502020204030204" pitchFamily="34" charset="0"/>
              </a:rPr>
              <a:t>new phase of our CBP will kick off in fall 2016 </a:t>
            </a:r>
            <a:r>
              <a:rPr lang="en-GB" sz="2100" dirty="0">
                <a:latin typeface="Calibri" panose="020F0502020204030204" pitchFamily="34" charset="0"/>
              </a:rPr>
              <a:t>together with the appointment of a dedicated capacity building officer </a:t>
            </a:r>
          </a:p>
          <a:p>
            <a:pPr eaLnBrk="1" hangingPunct="1">
              <a:spcBef>
                <a:spcPts val="1200"/>
              </a:spcBef>
              <a:spcAft>
                <a:spcPts val="1200"/>
              </a:spcAft>
              <a:buSzPct val="125000"/>
            </a:pPr>
            <a:r>
              <a:rPr lang="en-GB" sz="2100" dirty="0">
                <a:latin typeface="Calibri" panose="020F0502020204030204" pitchFamily="34" charset="0"/>
              </a:rPr>
              <a:t>EPF will continue to offer thematic training modules in Bulgaria, Slovakia, Hungary, Romania and launch a strategic planning phase in Poland </a:t>
            </a:r>
          </a:p>
          <a:p>
            <a:pPr eaLnBrk="1" hangingPunct="1">
              <a:spcBef>
                <a:spcPts val="1200"/>
              </a:spcBef>
              <a:spcAft>
                <a:spcPts val="1200"/>
              </a:spcAft>
              <a:buSzPct val="125000"/>
            </a:pPr>
            <a:r>
              <a:rPr lang="en-GB" sz="2100" dirty="0">
                <a:latin typeface="Calibri" panose="020F0502020204030204" pitchFamily="34" charset="0"/>
              </a:rPr>
              <a:t>We will explore a </a:t>
            </a:r>
            <a:r>
              <a:rPr lang="en-GB" sz="2100" b="1" dirty="0">
                <a:latin typeface="Calibri" panose="020F0502020204030204" pitchFamily="34" charset="0"/>
              </a:rPr>
              <a:t>new programme chapter in the Western Balkans </a:t>
            </a:r>
            <a:r>
              <a:rPr lang="en-GB" sz="2100" dirty="0">
                <a:latin typeface="Calibri" panose="020F0502020204030204" pitchFamily="34" charset="0"/>
              </a:rPr>
              <a:t>(Slovenia, Croatia, Bosnia-Herzegovina, Serbia, Montenegro, Kosovo, and Albania)</a:t>
            </a:r>
          </a:p>
          <a:p>
            <a:pPr eaLnBrk="1" hangingPunct="1">
              <a:spcBef>
                <a:spcPts val="1200"/>
              </a:spcBef>
              <a:spcAft>
                <a:spcPts val="1200"/>
              </a:spcAft>
              <a:buSzPct val="125000"/>
            </a:pPr>
            <a:r>
              <a:rPr lang="en-GB" sz="2100" dirty="0">
                <a:latin typeface="Calibri" panose="020F0502020204030204" pitchFamily="34" charset="0"/>
              </a:rPr>
              <a:t>European-level training on </a:t>
            </a:r>
            <a:r>
              <a:rPr lang="en-GB" sz="2100" b="1" dirty="0">
                <a:solidFill>
                  <a:schemeClr val="tx2"/>
                </a:solidFill>
                <a:latin typeface="Calibri" panose="020F0502020204030204" pitchFamily="34" charset="0"/>
              </a:rPr>
              <a:t>ethics and transparency </a:t>
            </a:r>
            <a:r>
              <a:rPr lang="en-GB" sz="2100" dirty="0">
                <a:latin typeface="Calibri" panose="020F0502020204030204" pitchFamily="34" charset="0"/>
              </a:rPr>
              <a:t>(Sept 16) </a:t>
            </a:r>
            <a:r>
              <a:rPr lang="en-GB" sz="2100" b="1" dirty="0">
                <a:solidFill>
                  <a:schemeClr val="tx2"/>
                </a:solidFill>
                <a:latin typeface="Calibri" panose="020F0502020204030204" pitchFamily="34" charset="0"/>
              </a:rPr>
              <a:t>patient safety </a:t>
            </a:r>
            <a:r>
              <a:rPr lang="en-GB" sz="2100" dirty="0">
                <a:latin typeface="Calibri" panose="020F0502020204030204" pitchFamily="34" charset="0"/>
              </a:rPr>
              <a:t>(Nov 16)  and </a:t>
            </a:r>
            <a:r>
              <a:rPr lang="en-GB" sz="2100" b="1" dirty="0">
                <a:solidFill>
                  <a:schemeClr val="tx2"/>
                </a:solidFill>
                <a:latin typeface="Calibri" panose="020F0502020204030204" pitchFamily="34" charset="0"/>
              </a:rPr>
              <a:t>Health Technology Assessment</a:t>
            </a:r>
            <a:r>
              <a:rPr lang="en-GB" sz="2100" dirty="0">
                <a:latin typeface="Calibri" panose="020F0502020204030204" pitchFamily="34" charset="0"/>
              </a:rPr>
              <a:t> (Feb 17)</a:t>
            </a:r>
          </a:p>
          <a:p>
            <a:pPr eaLnBrk="1" hangingPunct="1">
              <a:spcBef>
                <a:spcPts val="1200"/>
              </a:spcBef>
              <a:spcAft>
                <a:spcPts val="1200"/>
              </a:spcAft>
              <a:buSzPct val="125000"/>
            </a:pPr>
            <a:r>
              <a:rPr lang="en-GB" sz="2100" b="1" dirty="0">
                <a:solidFill>
                  <a:schemeClr val="tx2"/>
                </a:solidFill>
                <a:latin typeface="Calibri" panose="020F0502020204030204" pitchFamily="34" charset="0"/>
              </a:rPr>
              <a:t>Summer School on advocacy </a:t>
            </a:r>
            <a:r>
              <a:rPr lang="en-GB" sz="2100" b="1" dirty="0">
                <a:latin typeface="Calibri" panose="020F0502020204030204" pitchFamily="34" charset="0"/>
              </a:rPr>
              <a:t>for young patient leaders </a:t>
            </a:r>
            <a:r>
              <a:rPr lang="en-GB" sz="2100" dirty="0">
                <a:latin typeface="Calibri" panose="020F0502020204030204" pitchFamily="34" charset="0"/>
              </a:rPr>
              <a:t>(summer 2017)</a:t>
            </a:r>
          </a:p>
          <a:p>
            <a:pPr marL="0" indent="0" eaLnBrk="1" hangingPunct="1">
              <a:buSzPct val="125000"/>
              <a:buNone/>
            </a:pPr>
            <a:endParaRPr lang="en-GB" sz="2000" dirty="0"/>
          </a:p>
          <a:p>
            <a:pPr eaLnBrk="1" hangingPunct="1">
              <a:buSzPct val="125000"/>
            </a:pPr>
            <a:endParaRPr lang="en-GB" sz="2000" dirty="0"/>
          </a:p>
          <a:p>
            <a:pPr eaLnBrk="1" hangingPunct="1">
              <a:buSzPct val="125000"/>
            </a:pPr>
            <a:endParaRPr lang="en-GB" sz="2000" dirty="0"/>
          </a:p>
          <a:p>
            <a:pPr marL="0" indent="0" eaLnBrk="1" hangingPunct="1">
              <a:buSzPct val="125000"/>
              <a:buNone/>
            </a:pPr>
            <a:endParaRPr lang="en-GB" sz="2000" dirty="0"/>
          </a:p>
          <a:p>
            <a:pPr eaLnBrk="1" hangingPunct="1">
              <a:buSzPct val="125000"/>
              <a:buFont typeface="Arial" pitchFamily="84" charset="0"/>
              <a:buNone/>
            </a:pPr>
            <a:endParaRPr lang="en-GB" sz="2000" dirty="0"/>
          </a:p>
          <a:p>
            <a:pPr eaLnBrk="1" hangingPunct="1">
              <a:buSzPct val="125000"/>
              <a:buFont typeface="Arial" pitchFamily="84" charset="0"/>
              <a:buNone/>
            </a:pPr>
            <a:endParaRPr lang="fr-BE" sz="2600" b="1" dirty="0">
              <a:solidFill>
                <a:srgbClr val="065FA6"/>
              </a:solidFill>
            </a:endParaRPr>
          </a:p>
        </p:txBody>
      </p:sp>
      <p:sp>
        <p:nvSpPr>
          <p:cNvPr id="21506" name="Content Placeholder 2"/>
          <p:cNvSpPr>
            <a:spLocks noGrp="1"/>
          </p:cNvSpPr>
          <p:nvPr>
            <p:ph sz="half" idx="4294967295"/>
          </p:nvPr>
        </p:nvSpPr>
        <p:spPr bwMode="auto">
          <a:xfrm>
            <a:off x="428625" y="304800"/>
            <a:ext cx="7215188" cy="409575"/>
          </a:xfrm>
          <a:prstGeom prst="rect">
            <a:avLst/>
          </a:prstGeom>
          <a:noFill/>
          <a:ln>
            <a:miter lim="800000"/>
            <a:headEnd/>
            <a:tailEnd/>
          </a:ln>
        </p:spPr>
        <p:txBody>
          <a:bodyPr>
            <a:prstTxWarp prst="textNoShape">
              <a:avLst/>
            </a:prstTxWarp>
          </a:bodyPr>
          <a:lstStyle/>
          <a:p>
            <a:pPr marL="0" indent="0" eaLnBrk="1" hangingPunct="1">
              <a:buFont typeface="Arial" pitchFamily="84" charset="0"/>
              <a:buNone/>
            </a:pPr>
            <a:r>
              <a:rPr lang="en-GB" sz="2400" b="1" dirty="0">
                <a:solidFill>
                  <a:srgbClr val="002060"/>
                </a:solidFill>
                <a:latin typeface="Rockwell Std" charset="0"/>
              </a:rPr>
              <a:t>Capacity Building Programme (Fall 2016-2017)</a:t>
            </a:r>
            <a:endParaRPr lang="en-US" sz="2400" b="1" dirty="0">
              <a:solidFill>
                <a:srgbClr val="0073B6"/>
              </a:solidFill>
              <a:latin typeface="Rockwell Std" charset="0"/>
            </a:endParaRPr>
          </a:p>
        </p:txBody>
      </p:sp>
    </p:spTree>
    <p:extLst>
      <p:ext uri="{BB962C8B-B14F-4D97-AF65-F5344CB8AC3E}">
        <p14:creationId xmlns:p14="http://schemas.microsoft.com/office/powerpoint/2010/main" val="2863181120"/>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214868" y="2040518"/>
            <a:ext cx="6877231" cy="1624178"/>
          </a:xfrm>
        </p:spPr>
        <p:txBody>
          <a:bodyPr/>
          <a:lstStyle/>
          <a:p>
            <a:r>
              <a:rPr lang="en-GB" dirty="0"/>
              <a:t>Other activities </a:t>
            </a:r>
            <a:endParaRPr lang="en-GB" b="0" dirty="0"/>
          </a:p>
        </p:txBody>
      </p:sp>
    </p:spTree>
    <p:extLst>
      <p:ext uri="{BB962C8B-B14F-4D97-AF65-F5344CB8AC3E}">
        <p14:creationId xmlns:p14="http://schemas.microsoft.com/office/powerpoint/2010/main" val="1980031031"/>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67841" y="1484784"/>
            <a:ext cx="8136904" cy="4752528"/>
          </a:xfrm>
        </p:spPr>
        <p:txBody>
          <a:bodyPr/>
          <a:lstStyle/>
          <a:p>
            <a:pPr>
              <a:spcBef>
                <a:spcPts val="1200"/>
              </a:spcBef>
              <a:spcAft>
                <a:spcPts val="1200"/>
              </a:spcAft>
            </a:pPr>
            <a:r>
              <a:rPr lang="en-GB" sz="2600" dirty="0"/>
              <a:t>Mid-term review of our strategic plan 2014-2020 and planning for strategic planning process 2021-2028</a:t>
            </a:r>
          </a:p>
          <a:p>
            <a:pPr>
              <a:spcBef>
                <a:spcPts val="1200"/>
              </a:spcBef>
              <a:spcAft>
                <a:spcPts val="1200"/>
              </a:spcAft>
            </a:pPr>
            <a:r>
              <a:rPr lang="en-GB" sz="2600" dirty="0"/>
              <a:t>Preparation of the new 4 year framework partnership agreement with the EC (core programme) </a:t>
            </a:r>
          </a:p>
          <a:p>
            <a:pPr>
              <a:spcBef>
                <a:spcPts val="1200"/>
              </a:spcBef>
              <a:spcAft>
                <a:spcPts val="1200"/>
              </a:spcAft>
            </a:pPr>
            <a:r>
              <a:rPr lang="en-GB" sz="2600" dirty="0"/>
              <a:t>EPF to lead a consortium responding to upcoming IMI call on patient engagement </a:t>
            </a:r>
          </a:p>
          <a:p>
            <a:pPr>
              <a:spcBef>
                <a:spcPts val="1200"/>
              </a:spcBef>
              <a:spcAft>
                <a:spcPts val="1200"/>
              </a:spcAft>
            </a:pPr>
            <a:r>
              <a:rPr lang="en-GB" sz="2600" dirty="0"/>
              <a:t>EPF Magazine pilot project</a:t>
            </a:r>
          </a:p>
          <a:p>
            <a:endParaRPr lang="en-GB" sz="2400" dirty="0"/>
          </a:p>
        </p:txBody>
      </p:sp>
      <p:sp>
        <p:nvSpPr>
          <p:cNvPr id="3" name="Text Placeholder 2"/>
          <p:cNvSpPr>
            <a:spLocks noGrp="1"/>
          </p:cNvSpPr>
          <p:nvPr>
            <p:ph type="body" sz="quarter" idx="14"/>
          </p:nvPr>
        </p:nvSpPr>
        <p:spPr/>
        <p:txBody>
          <a:bodyPr/>
          <a:lstStyle/>
          <a:p>
            <a:r>
              <a:rPr lang="en-GB" dirty="0"/>
              <a:t>Mid term review and planning ahead</a:t>
            </a:r>
          </a:p>
        </p:txBody>
      </p:sp>
    </p:spTree>
    <p:extLst>
      <p:ext uri="{BB962C8B-B14F-4D97-AF65-F5344CB8AC3E}">
        <p14:creationId xmlns:p14="http://schemas.microsoft.com/office/powerpoint/2010/main" val="3075922409"/>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2649543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a:spLocks noGrp="1"/>
          </p:cNvSpPr>
          <p:nvPr>
            <p:ph type="body" sz="quarter" idx="14"/>
          </p:nvPr>
        </p:nvSpPr>
        <p:spPr>
          <a:xfrm>
            <a:off x="96689" y="206995"/>
            <a:ext cx="6912471" cy="647700"/>
          </a:xfrm>
        </p:spPr>
        <p:txBody>
          <a:bodyPr/>
          <a:lstStyle/>
          <a:p>
            <a:r>
              <a:rPr lang="en-GB" dirty="0"/>
              <a:t>EPF Strategic reference framework</a:t>
            </a:r>
          </a:p>
        </p:txBody>
      </p:sp>
      <p:graphicFrame>
        <p:nvGraphicFramePr>
          <p:cNvPr id="6" name="Diagram 5"/>
          <p:cNvGraphicFramePr/>
          <p:nvPr>
            <p:extLst>
              <p:ext uri="{D42A27DB-BD31-4B8C-83A1-F6EECF244321}">
                <p14:modId xmlns:p14="http://schemas.microsoft.com/office/powerpoint/2010/main" val="2799335798"/>
              </p:ext>
            </p:extLst>
          </p:nvPr>
        </p:nvGraphicFramePr>
        <p:xfrm>
          <a:off x="21182" y="1052736"/>
          <a:ext cx="9122817" cy="13839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Table 6"/>
          <p:cNvGraphicFramePr>
            <a:graphicFrameLocks noGrp="1"/>
          </p:cNvGraphicFramePr>
          <p:nvPr>
            <p:extLst>
              <p:ext uri="{D42A27DB-BD31-4B8C-83A1-F6EECF244321}">
                <p14:modId xmlns:p14="http://schemas.microsoft.com/office/powerpoint/2010/main" val="874828727"/>
              </p:ext>
            </p:extLst>
          </p:nvPr>
        </p:nvGraphicFramePr>
        <p:xfrm>
          <a:off x="127569" y="2122760"/>
          <a:ext cx="7238767" cy="4186559"/>
        </p:xfrm>
        <a:graphic>
          <a:graphicData uri="http://schemas.openxmlformats.org/drawingml/2006/table">
            <a:tbl>
              <a:tblPr firstRow="1" bandRow="1">
                <a:tableStyleId>{5C22544A-7EE6-4342-B048-85BDC9FD1C3A}</a:tableStyleId>
              </a:tblPr>
              <a:tblGrid>
                <a:gridCol w="7238767">
                  <a:extLst>
                    <a:ext uri="{9D8B030D-6E8A-4147-A177-3AD203B41FA5}">
                      <a16:colId xmlns:a16="http://schemas.microsoft.com/office/drawing/2014/main" val="20000"/>
                    </a:ext>
                  </a:extLst>
                </a:gridCol>
              </a:tblGrid>
              <a:tr h="41865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600" dirty="0"/>
                        <a:t>2014 - 2020</a:t>
                      </a:r>
                      <a:r>
                        <a:rPr lang="en-GB" sz="2600" baseline="0" dirty="0"/>
                        <a:t> Strategic Plan</a:t>
                      </a:r>
                      <a:endParaRPr lang="en-GB" sz="2800" dirty="0"/>
                    </a:p>
                    <a:p>
                      <a:endParaRPr lang="en-GB" sz="2600" dirty="0"/>
                    </a:p>
                  </a:txBody>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420816311"/>
              </p:ext>
            </p:extLst>
          </p:nvPr>
        </p:nvGraphicFramePr>
        <p:xfrm>
          <a:off x="7402635" y="2122759"/>
          <a:ext cx="1745072" cy="4186559"/>
        </p:xfrm>
        <a:graphic>
          <a:graphicData uri="http://schemas.openxmlformats.org/drawingml/2006/table">
            <a:tbl>
              <a:tblPr firstRow="1" bandRow="1">
                <a:tableStyleId>{5C22544A-7EE6-4342-B048-85BDC9FD1C3A}</a:tableStyleId>
              </a:tblPr>
              <a:tblGrid>
                <a:gridCol w="1745072">
                  <a:extLst>
                    <a:ext uri="{9D8B030D-6E8A-4147-A177-3AD203B41FA5}">
                      <a16:colId xmlns:a16="http://schemas.microsoft.com/office/drawing/2014/main" val="20000"/>
                    </a:ext>
                  </a:extLst>
                </a:gridCol>
              </a:tblGrid>
              <a:tr h="41865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2021-2027 </a:t>
                      </a:r>
                      <a:r>
                        <a:rPr lang="en-GB" sz="2000" baseline="0" dirty="0"/>
                        <a:t>Strategic Plan</a:t>
                      </a:r>
                      <a:endParaRPr lang="en-GB" sz="2000" dirty="0"/>
                    </a:p>
                    <a:p>
                      <a:endParaRPr lang="en-GB" sz="2600" dirty="0"/>
                    </a:p>
                  </a:txBody>
                  <a:tcPr>
                    <a:solidFill>
                      <a:schemeClr val="accent2">
                        <a:lumMod val="75000"/>
                      </a:schemeClr>
                    </a:solidFill>
                  </a:tcPr>
                </a:tc>
                <a:extLst>
                  <a:ext uri="{0D108BD9-81ED-4DB2-BD59-A6C34878D82A}">
                    <a16:rowId xmlns:a16="http://schemas.microsoft.com/office/drawing/2014/main" val="10000"/>
                  </a:ext>
                </a:extLst>
              </a:tr>
            </a:tbl>
          </a:graphicData>
        </a:graphic>
      </p:graphicFrame>
      <p:sp>
        <p:nvSpPr>
          <p:cNvPr id="11" name="Rectangle 10"/>
          <p:cNvSpPr/>
          <p:nvPr/>
        </p:nvSpPr>
        <p:spPr>
          <a:xfrm>
            <a:off x="169389" y="2852936"/>
            <a:ext cx="1378275" cy="338658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2"/>
                </a:solidFill>
              </a:rPr>
              <a:t>Annual Plan 2016</a:t>
            </a:r>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b="1" dirty="0"/>
          </a:p>
          <a:p>
            <a:pPr algn="ctr"/>
            <a:r>
              <a:rPr lang="en-GB" b="1" dirty="0">
                <a:solidFill>
                  <a:srgbClr val="FF0000"/>
                </a:solidFill>
              </a:rPr>
              <a:t>Work Programme 2016</a:t>
            </a:r>
          </a:p>
        </p:txBody>
      </p:sp>
      <p:sp>
        <p:nvSpPr>
          <p:cNvPr id="12" name="Rectangle 11"/>
          <p:cNvSpPr/>
          <p:nvPr/>
        </p:nvSpPr>
        <p:spPr>
          <a:xfrm>
            <a:off x="1619672" y="2852936"/>
            <a:ext cx="1378275" cy="340029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2"/>
                </a:solidFill>
              </a:rPr>
              <a:t>Annual Plan 2017</a:t>
            </a:r>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r>
              <a:rPr lang="en-GB" b="1" dirty="0">
                <a:solidFill>
                  <a:srgbClr val="FF0000"/>
                </a:solidFill>
              </a:rPr>
              <a:t>Work Programme 2017</a:t>
            </a:r>
            <a:endParaRPr lang="en-GB" dirty="0"/>
          </a:p>
        </p:txBody>
      </p:sp>
      <p:sp>
        <p:nvSpPr>
          <p:cNvPr id="9" name="Rectangle 8"/>
          <p:cNvSpPr/>
          <p:nvPr/>
        </p:nvSpPr>
        <p:spPr>
          <a:xfrm>
            <a:off x="169390" y="4005064"/>
            <a:ext cx="2828558" cy="1368152"/>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2015 - 2017 Framework Partnership Agreement with </a:t>
            </a:r>
            <a:r>
              <a:rPr lang="en-GB" b="1" dirty="0" err="1"/>
              <a:t>Chafea</a:t>
            </a:r>
            <a:endParaRPr lang="en-GB" b="1" dirty="0"/>
          </a:p>
        </p:txBody>
      </p:sp>
      <p:sp>
        <p:nvSpPr>
          <p:cNvPr id="13" name="Rectangle 12"/>
          <p:cNvSpPr/>
          <p:nvPr/>
        </p:nvSpPr>
        <p:spPr>
          <a:xfrm>
            <a:off x="3059832" y="2852936"/>
            <a:ext cx="1378275" cy="340029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2"/>
                </a:solidFill>
              </a:rPr>
              <a:t>Annual Plan 2018</a:t>
            </a:r>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r>
              <a:rPr lang="en-GB" b="1" dirty="0">
                <a:solidFill>
                  <a:srgbClr val="FF0000"/>
                </a:solidFill>
              </a:rPr>
              <a:t>Work Programme 2018</a:t>
            </a:r>
            <a:endParaRPr lang="en-GB" dirty="0"/>
          </a:p>
        </p:txBody>
      </p:sp>
      <p:sp>
        <p:nvSpPr>
          <p:cNvPr id="14" name="Rectangle 13"/>
          <p:cNvSpPr/>
          <p:nvPr/>
        </p:nvSpPr>
        <p:spPr>
          <a:xfrm>
            <a:off x="4499992" y="2852936"/>
            <a:ext cx="1378275" cy="340029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2"/>
                </a:solidFill>
              </a:rPr>
              <a:t>Annual Plan 2019</a:t>
            </a:r>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r>
              <a:rPr lang="en-GB" b="1" dirty="0">
                <a:solidFill>
                  <a:srgbClr val="FF0000"/>
                </a:solidFill>
              </a:rPr>
              <a:t>Work Programme 2019</a:t>
            </a:r>
            <a:endParaRPr lang="en-GB" dirty="0"/>
          </a:p>
        </p:txBody>
      </p:sp>
      <p:sp>
        <p:nvSpPr>
          <p:cNvPr id="15" name="Rectangle 14"/>
          <p:cNvSpPr/>
          <p:nvPr/>
        </p:nvSpPr>
        <p:spPr>
          <a:xfrm>
            <a:off x="5940152" y="2852936"/>
            <a:ext cx="1378275" cy="3400297"/>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2"/>
                </a:solidFill>
              </a:rPr>
              <a:t>Annual Plan 2020</a:t>
            </a:r>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r>
              <a:rPr lang="en-GB" b="1" dirty="0">
                <a:solidFill>
                  <a:srgbClr val="FF0000"/>
                </a:solidFill>
              </a:rPr>
              <a:t>Work Programme 2020</a:t>
            </a:r>
            <a:endParaRPr lang="en-GB" dirty="0"/>
          </a:p>
        </p:txBody>
      </p:sp>
      <p:sp>
        <p:nvSpPr>
          <p:cNvPr id="16" name="Rectangle 15"/>
          <p:cNvSpPr/>
          <p:nvPr/>
        </p:nvSpPr>
        <p:spPr>
          <a:xfrm>
            <a:off x="7459163" y="2852936"/>
            <a:ext cx="1378275" cy="3400297"/>
          </a:xfrm>
          <a:prstGeom prst="rect">
            <a:avLst/>
          </a:prstGeom>
          <a:solidFill>
            <a:schemeClr val="accent2">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Annual Plan 2021</a:t>
            </a:r>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endParaRPr lang="en-GB" dirty="0"/>
          </a:p>
          <a:p>
            <a:pPr algn="ctr"/>
            <a:r>
              <a:rPr lang="en-GB" b="1" dirty="0">
                <a:solidFill>
                  <a:schemeClr val="bg1"/>
                </a:solidFill>
              </a:rPr>
              <a:t>Work Programme 2021</a:t>
            </a:r>
            <a:endParaRPr lang="en-GB" dirty="0">
              <a:solidFill>
                <a:schemeClr val="bg1"/>
              </a:solidFill>
            </a:endParaRPr>
          </a:p>
        </p:txBody>
      </p:sp>
      <p:sp>
        <p:nvSpPr>
          <p:cNvPr id="10" name="Rectangle 9"/>
          <p:cNvSpPr/>
          <p:nvPr/>
        </p:nvSpPr>
        <p:spPr>
          <a:xfrm>
            <a:off x="3069956" y="4005064"/>
            <a:ext cx="6041454" cy="1368152"/>
          </a:xfrm>
          <a:prstGeom prst="rect">
            <a:avLst/>
          </a:prstGeom>
          <a:solidFill>
            <a:schemeClr val="bg1">
              <a:lumMod val="75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b="1" dirty="0"/>
              <a:t>2018 - 2021 Framework Partnership Agreement with </a:t>
            </a:r>
            <a:r>
              <a:rPr lang="en-GB" b="1" dirty="0" err="1"/>
              <a:t>Chafea</a:t>
            </a:r>
            <a:endParaRPr lang="en-GB" b="1" dirty="0"/>
          </a:p>
        </p:txBody>
      </p:sp>
    </p:spTree>
    <p:extLst>
      <p:ext uri="{BB962C8B-B14F-4D97-AF65-F5344CB8AC3E}">
        <p14:creationId xmlns:p14="http://schemas.microsoft.com/office/powerpoint/2010/main" val="215518803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07504" y="1124744"/>
            <a:ext cx="8136904" cy="4536480"/>
          </a:xfrm>
        </p:spPr>
        <p:txBody>
          <a:bodyPr/>
          <a:lstStyle/>
          <a:p>
            <a:pPr marL="0" indent="0">
              <a:buNone/>
            </a:pPr>
            <a:r>
              <a:rPr lang="en-GB" b="1" dirty="0">
                <a:solidFill>
                  <a:schemeClr val="tx2"/>
                </a:solidFill>
              </a:rPr>
              <a:t>Objective 1 </a:t>
            </a:r>
          </a:p>
          <a:p>
            <a:pPr marL="0" indent="0">
              <a:buNone/>
            </a:pPr>
            <a:r>
              <a:rPr lang="en-GB" sz="2200" dirty="0">
                <a:solidFill>
                  <a:schemeClr val="tx2"/>
                </a:solidFill>
              </a:rPr>
              <a:t>Strengthening the patient perspective and impact in EU health-related policy, programmes and decision-making through evidence-based, result oriented patient advocacy</a:t>
            </a:r>
          </a:p>
          <a:p>
            <a:r>
              <a:rPr lang="en-GB" b="1" dirty="0">
                <a:solidFill>
                  <a:srgbClr val="FF0000"/>
                </a:solidFill>
              </a:rPr>
              <a:t>Obj. 1.1 Patient Empowerment (THEMATIC AREA 1)</a:t>
            </a:r>
          </a:p>
          <a:p>
            <a:pPr marL="0" lvl="1" indent="0">
              <a:buNone/>
            </a:pPr>
            <a:r>
              <a:rPr lang="en-GB" b="1" dirty="0">
                <a:solidFill>
                  <a:schemeClr val="tx2"/>
                </a:solidFill>
              </a:rPr>
              <a:t>Complementary activities:</a:t>
            </a:r>
          </a:p>
          <a:p>
            <a:pPr lvl="1"/>
            <a:endParaRPr lang="en-GB" b="1" dirty="0">
              <a:solidFill>
                <a:schemeClr val="tx2"/>
              </a:solidFill>
            </a:endParaRPr>
          </a:p>
          <a:p>
            <a:pPr marL="457200" lvl="1" indent="0">
              <a:buNone/>
            </a:pPr>
            <a:endParaRPr lang="en-GB" b="1" dirty="0">
              <a:solidFill>
                <a:schemeClr val="tx2"/>
              </a:solidFill>
            </a:endParaRPr>
          </a:p>
          <a:p>
            <a:r>
              <a:rPr lang="en-GB" b="1" dirty="0">
                <a:solidFill>
                  <a:srgbClr val="FF0000"/>
                </a:solidFill>
              </a:rPr>
              <a:t>Obj. 1.2 Patient Access (THEMATIC AREA 2)</a:t>
            </a:r>
          </a:p>
          <a:p>
            <a:pPr marL="342900" lvl="1" indent="-342900">
              <a:buFont typeface="Arial" pitchFamily="34" charset="0"/>
              <a:buChar char="•"/>
            </a:pPr>
            <a:r>
              <a:rPr lang="en-GB" b="1" dirty="0">
                <a:solidFill>
                  <a:schemeClr val="tx2"/>
                </a:solidFill>
              </a:rPr>
              <a:t>Complementary activities:</a:t>
            </a:r>
          </a:p>
          <a:p>
            <a:endParaRPr lang="en-GB" b="1" dirty="0">
              <a:solidFill>
                <a:srgbClr val="FF0000"/>
              </a:solidFill>
            </a:endParaRPr>
          </a:p>
        </p:txBody>
      </p:sp>
      <p:sp>
        <p:nvSpPr>
          <p:cNvPr id="3" name="Text Placeholder 2"/>
          <p:cNvSpPr>
            <a:spLocks noGrp="1"/>
          </p:cNvSpPr>
          <p:nvPr>
            <p:ph type="body" sz="quarter" idx="14"/>
          </p:nvPr>
        </p:nvSpPr>
        <p:spPr>
          <a:xfrm>
            <a:off x="96689" y="206995"/>
            <a:ext cx="6912471" cy="647700"/>
          </a:xfrm>
        </p:spPr>
        <p:txBody>
          <a:bodyPr/>
          <a:lstStyle/>
          <a:p>
            <a:r>
              <a:rPr lang="en-GB" sz="2800" dirty="0"/>
              <a:t>2015-17 Framework Partnership Agreement</a:t>
            </a:r>
          </a:p>
        </p:txBody>
      </p:sp>
      <p:sp>
        <p:nvSpPr>
          <p:cNvPr id="4" name="Rounded Rectangle 3"/>
          <p:cNvSpPr/>
          <p:nvPr/>
        </p:nvSpPr>
        <p:spPr>
          <a:xfrm>
            <a:off x="251520" y="3645024"/>
            <a:ext cx="115212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Pro Step</a:t>
            </a:r>
          </a:p>
        </p:txBody>
      </p:sp>
      <p:sp>
        <p:nvSpPr>
          <p:cNvPr id="7" name="Rounded Rectangle 6"/>
          <p:cNvSpPr/>
          <p:nvPr/>
        </p:nvSpPr>
        <p:spPr>
          <a:xfrm>
            <a:off x="1498240" y="3645024"/>
            <a:ext cx="108012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EUPATI</a:t>
            </a:r>
          </a:p>
        </p:txBody>
      </p:sp>
      <p:sp>
        <p:nvSpPr>
          <p:cNvPr id="8" name="Rounded Rectangle 7"/>
          <p:cNvSpPr/>
          <p:nvPr/>
        </p:nvSpPr>
        <p:spPr>
          <a:xfrm>
            <a:off x="2672952" y="3645024"/>
            <a:ext cx="2048324" cy="72008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Empowerment Campaign</a:t>
            </a:r>
          </a:p>
        </p:txBody>
      </p:sp>
      <p:sp>
        <p:nvSpPr>
          <p:cNvPr id="9" name="Rounded Rectangle 8"/>
          <p:cNvSpPr/>
          <p:nvPr/>
        </p:nvSpPr>
        <p:spPr>
          <a:xfrm>
            <a:off x="251520" y="5571233"/>
            <a:ext cx="151216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Adapt-Smart</a:t>
            </a:r>
          </a:p>
        </p:txBody>
      </p:sp>
      <p:sp>
        <p:nvSpPr>
          <p:cNvPr id="10" name="Rounded Rectangle 9"/>
          <p:cNvSpPr/>
          <p:nvPr/>
        </p:nvSpPr>
        <p:spPr>
          <a:xfrm>
            <a:off x="1907704" y="5544208"/>
            <a:ext cx="151216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CHRODIS JA</a:t>
            </a:r>
          </a:p>
        </p:txBody>
      </p:sp>
      <p:sp>
        <p:nvSpPr>
          <p:cNvPr id="12" name="Rounded Rectangle 11"/>
          <p:cNvSpPr/>
          <p:nvPr/>
        </p:nvSpPr>
        <p:spPr>
          <a:xfrm>
            <a:off x="4815868" y="3645024"/>
            <a:ext cx="98026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PISCE</a:t>
            </a:r>
          </a:p>
        </p:txBody>
      </p:sp>
      <p:sp>
        <p:nvSpPr>
          <p:cNvPr id="13" name="Rounded Rectangle 12"/>
          <p:cNvSpPr/>
          <p:nvPr/>
        </p:nvSpPr>
        <p:spPr>
          <a:xfrm>
            <a:off x="3563888" y="5554613"/>
            <a:ext cx="151216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err="1"/>
              <a:t>EUnetHTA</a:t>
            </a:r>
            <a:r>
              <a:rPr lang="en-GB" b="1" dirty="0"/>
              <a:t> JA</a:t>
            </a:r>
          </a:p>
        </p:txBody>
      </p:sp>
      <p:sp>
        <p:nvSpPr>
          <p:cNvPr id="14" name="Rounded Rectangle 13"/>
          <p:cNvSpPr/>
          <p:nvPr/>
        </p:nvSpPr>
        <p:spPr>
          <a:xfrm>
            <a:off x="7092280" y="3645024"/>
            <a:ext cx="1976316" cy="72008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Capacity Building Programme</a:t>
            </a:r>
          </a:p>
        </p:txBody>
      </p:sp>
      <p:sp>
        <p:nvSpPr>
          <p:cNvPr id="15" name="Rounded Rectangle 14"/>
          <p:cNvSpPr/>
          <p:nvPr/>
        </p:nvSpPr>
        <p:spPr>
          <a:xfrm>
            <a:off x="5876811" y="3636554"/>
            <a:ext cx="1132349" cy="737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PREFER</a:t>
            </a:r>
          </a:p>
        </p:txBody>
      </p:sp>
    </p:spTree>
    <p:extLst>
      <p:ext uri="{BB962C8B-B14F-4D97-AF65-F5344CB8AC3E}">
        <p14:creationId xmlns:p14="http://schemas.microsoft.com/office/powerpoint/2010/main" val="211011357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07504" y="1124744"/>
            <a:ext cx="9036496" cy="4536480"/>
          </a:xfrm>
        </p:spPr>
        <p:txBody>
          <a:bodyPr/>
          <a:lstStyle/>
          <a:p>
            <a:pPr marL="0" indent="0">
              <a:buNone/>
            </a:pPr>
            <a:r>
              <a:rPr lang="en-GB" b="1" dirty="0">
                <a:solidFill>
                  <a:schemeClr val="tx2"/>
                </a:solidFill>
              </a:rPr>
              <a:t>Objective 2 (THEMATIC AREA 3 = SUSTAINABLE PATIENTS ORGANISATIONS)</a:t>
            </a:r>
          </a:p>
          <a:p>
            <a:pPr marL="0" indent="0">
              <a:buNone/>
            </a:pPr>
            <a:r>
              <a:rPr lang="en-GB" sz="2200" dirty="0">
                <a:solidFill>
                  <a:schemeClr val="tx2"/>
                </a:solidFill>
              </a:rPr>
              <a:t>Reinforcing the capacity of patients and patients organisations to effectively contribute to better health and social care for all patients in the EU and enhancing their accountability and mutual solidarity</a:t>
            </a:r>
          </a:p>
          <a:p>
            <a:r>
              <a:rPr lang="en-GB" sz="2200" b="1" dirty="0">
                <a:solidFill>
                  <a:srgbClr val="FF0000"/>
                </a:solidFill>
              </a:rPr>
              <a:t>Obj. 2.1 Strengthening EPF membership and increasing members’ involvement in EPF</a:t>
            </a:r>
          </a:p>
          <a:p>
            <a:r>
              <a:rPr lang="en-GB" sz="2200" b="1" dirty="0">
                <a:solidFill>
                  <a:srgbClr val="FF0000"/>
                </a:solidFill>
              </a:rPr>
              <a:t>Obj. 2.2 Strengthening patients’ community capacity, promoting solidarity and youth involvement  </a:t>
            </a:r>
          </a:p>
          <a:p>
            <a:pPr marL="0" lvl="1" indent="0">
              <a:buNone/>
            </a:pPr>
            <a:r>
              <a:rPr lang="en-GB" b="1" dirty="0">
                <a:solidFill>
                  <a:schemeClr val="tx2"/>
                </a:solidFill>
              </a:rPr>
              <a:t>Complementary activities:</a:t>
            </a:r>
          </a:p>
          <a:p>
            <a:pPr marL="0" indent="0">
              <a:buNone/>
            </a:pPr>
            <a:endParaRPr lang="en-GB" sz="2200" b="1" dirty="0">
              <a:solidFill>
                <a:srgbClr val="FF0000"/>
              </a:solidFill>
            </a:endParaRPr>
          </a:p>
          <a:p>
            <a:pPr marL="0" indent="0">
              <a:buNone/>
            </a:pPr>
            <a:r>
              <a:rPr lang="en-GB" b="1" dirty="0">
                <a:solidFill>
                  <a:schemeClr val="tx2"/>
                </a:solidFill>
              </a:rPr>
              <a:t>Overarching work-streams: </a:t>
            </a:r>
            <a:r>
              <a:rPr lang="en-GB" b="1" dirty="0">
                <a:solidFill>
                  <a:srgbClr val="FF0000"/>
                </a:solidFill>
              </a:rPr>
              <a:t>Communication, Governance and Evaluation </a:t>
            </a:r>
          </a:p>
        </p:txBody>
      </p:sp>
      <p:sp>
        <p:nvSpPr>
          <p:cNvPr id="3" name="Text Placeholder 2"/>
          <p:cNvSpPr>
            <a:spLocks noGrp="1"/>
          </p:cNvSpPr>
          <p:nvPr>
            <p:ph type="body" sz="quarter" idx="14"/>
          </p:nvPr>
        </p:nvSpPr>
        <p:spPr>
          <a:xfrm>
            <a:off x="96689" y="206995"/>
            <a:ext cx="6912471" cy="647700"/>
          </a:xfrm>
        </p:spPr>
        <p:txBody>
          <a:bodyPr/>
          <a:lstStyle/>
          <a:p>
            <a:r>
              <a:rPr lang="en-GB" sz="2800" dirty="0"/>
              <a:t>2015-17 Framework Partnership Agreement</a:t>
            </a:r>
          </a:p>
        </p:txBody>
      </p:sp>
      <p:sp>
        <p:nvSpPr>
          <p:cNvPr id="4" name="Rounded Rectangle 3"/>
          <p:cNvSpPr/>
          <p:nvPr/>
        </p:nvSpPr>
        <p:spPr>
          <a:xfrm>
            <a:off x="3779912" y="4628767"/>
            <a:ext cx="1976316" cy="72008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t>Capacity Building Programme</a:t>
            </a:r>
          </a:p>
        </p:txBody>
      </p:sp>
    </p:spTree>
    <p:extLst>
      <p:ext uri="{BB962C8B-B14F-4D97-AF65-F5344CB8AC3E}">
        <p14:creationId xmlns:p14="http://schemas.microsoft.com/office/powerpoint/2010/main" val="249978644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187624" y="2204864"/>
            <a:ext cx="6877231" cy="1624178"/>
          </a:xfrm>
        </p:spPr>
        <p:txBody>
          <a:bodyPr/>
          <a:lstStyle/>
          <a:p>
            <a:r>
              <a:rPr lang="en-GB" dirty="0"/>
              <a:t>thematic area: </a:t>
            </a:r>
          </a:p>
          <a:p>
            <a:r>
              <a:rPr lang="en-GB" dirty="0"/>
              <a:t>“Access” </a:t>
            </a:r>
            <a:endParaRPr lang="en-GB" b="0" dirty="0"/>
          </a:p>
        </p:txBody>
      </p:sp>
    </p:spTree>
    <p:extLst>
      <p:ext uri="{BB962C8B-B14F-4D97-AF65-F5344CB8AC3E}">
        <p14:creationId xmlns:p14="http://schemas.microsoft.com/office/powerpoint/2010/main" val="2234077135"/>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95536" y="1124744"/>
            <a:ext cx="8136904" cy="4824536"/>
          </a:xfrm>
        </p:spPr>
        <p:txBody>
          <a:bodyPr/>
          <a:lstStyle/>
          <a:p>
            <a:pPr marL="0" indent="0">
              <a:buNone/>
            </a:pPr>
            <a:r>
              <a:rPr lang="en-GB" sz="2200" dirty="0"/>
              <a:t>At the heart of EPF's vision – long-standing priority</a:t>
            </a:r>
          </a:p>
          <a:p>
            <a:r>
              <a:rPr lang="en-GB" sz="2200" dirty="0"/>
              <a:t>Link to Empowerment campaign (Point 10 of the Charter) </a:t>
            </a:r>
          </a:p>
          <a:p>
            <a:r>
              <a:rPr lang="en-GB" sz="2200" dirty="0"/>
              <a:t>Grasp political momentum on UN sustainable development goals</a:t>
            </a:r>
          </a:p>
          <a:p>
            <a:r>
              <a:rPr lang="en-GB" sz="2200" dirty="0"/>
              <a:t>Build on EPF's “5 As of Access“ Position paper, engagement in PACT and EPF’s own survey on access (2016)</a:t>
            </a:r>
          </a:p>
          <a:p>
            <a:r>
              <a:rPr lang="en-GB" sz="2200" dirty="0"/>
              <a:t>Main objectives: </a:t>
            </a:r>
          </a:p>
          <a:p>
            <a:pPr lvl="1"/>
            <a:r>
              <a:rPr lang="en-GB" sz="2200" dirty="0"/>
              <a:t>raise awareness</a:t>
            </a:r>
          </a:p>
          <a:p>
            <a:pPr lvl="1"/>
            <a:r>
              <a:rPr lang="en-GB" sz="2200" dirty="0"/>
              <a:t>contribute evidence of access barriers from patients’ perspective</a:t>
            </a:r>
          </a:p>
          <a:p>
            <a:pPr lvl="1"/>
            <a:r>
              <a:rPr lang="en-GB" sz="2200" dirty="0"/>
              <a:t>highlight importance of patients’ involvement in identifying gaps &amp; solutions</a:t>
            </a:r>
          </a:p>
          <a:p>
            <a:pPr marL="0" indent="0">
              <a:buNone/>
            </a:pPr>
            <a:r>
              <a:rPr lang="en-GB" sz="2200" b="1" dirty="0"/>
              <a:t>Key outcome: </a:t>
            </a:r>
            <a:r>
              <a:rPr lang="en-GB" sz="2200" dirty="0"/>
              <a:t>Roadmap</a:t>
            </a:r>
            <a:r>
              <a:rPr lang="en-GB" sz="2200" b="1" dirty="0"/>
              <a:t> </a:t>
            </a:r>
            <a:r>
              <a:rPr lang="en-GB" sz="2200" dirty="0"/>
              <a:t>identifying key steps that EU decision-makers &amp; member states need to take to achieve the SDGs </a:t>
            </a:r>
          </a:p>
          <a:p>
            <a:endParaRPr lang="en-GB" sz="2200" dirty="0"/>
          </a:p>
          <a:p>
            <a:endParaRPr lang="en-GB" sz="2000" dirty="0"/>
          </a:p>
          <a:p>
            <a:endParaRPr lang="en-GB" sz="2000" dirty="0"/>
          </a:p>
          <a:p>
            <a:endParaRPr lang="en-GB" sz="2000" dirty="0"/>
          </a:p>
          <a:p>
            <a:endParaRPr lang="en-GB" sz="2000" dirty="0"/>
          </a:p>
          <a:p>
            <a:endParaRPr lang="en-GB" sz="2000" dirty="0"/>
          </a:p>
          <a:p>
            <a:endParaRPr lang="en-GB" sz="2000" dirty="0"/>
          </a:p>
        </p:txBody>
      </p:sp>
      <p:sp>
        <p:nvSpPr>
          <p:cNvPr id="3" name="Text Placeholder 2"/>
          <p:cNvSpPr>
            <a:spLocks noGrp="1"/>
          </p:cNvSpPr>
          <p:nvPr>
            <p:ph type="body" sz="quarter" idx="14"/>
          </p:nvPr>
        </p:nvSpPr>
        <p:spPr/>
        <p:txBody>
          <a:bodyPr/>
          <a:lstStyle/>
          <a:p>
            <a:r>
              <a:rPr lang="en-GB" dirty="0"/>
              <a:t>Access campaign</a:t>
            </a:r>
          </a:p>
        </p:txBody>
      </p:sp>
    </p:spTree>
    <p:extLst>
      <p:ext uri="{BB962C8B-B14F-4D97-AF65-F5344CB8AC3E}">
        <p14:creationId xmlns:p14="http://schemas.microsoft.com/office/powerpoint/2010/main" val="203804458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23528" y="1412776"/>
            <a:ext cx="8255006" cy="4536480"/>
          </a:xfrm>
        </p:spPr>
        <p:txBody>
          <a:bodyPr/>
          <a:lstStyle/>
          <a:p>
            <a:r>
              <a:rPr lang="en-GB" sz="2400" dirty="0"/>
              <a:t>Event in collaboration with IF - survey on patient experiences of cross-border healthcare (Q1-2017)</a:t>
            </a:r>
          </a:p>
          <a:p>
            <a:r>
              <a:rPr lang="en-GB" sz="2400" dirty="0"/>
              <a:t>European Roundtable (S2-2017) with patient leaders and national policymakers to review progress on Directive 2011/24</a:t>
            </a:r>
          </a:p>
          <a:p>
            <a:pPr marL="342900" lvl="1" indent="-342900">
              <a:buFont typeface="Arial" pitchFamily="34" charset="0"/>
              <a:buChar char="•"/>
            </a:pPr>
            <a:r>
              <a:rPr lang="en-GB" dirty="0">
                <a:solidFill>
                  <a:schemeClr val="tx1"/>
                </a:solidFill>
              </a:rPr>
              <a:t>Engage with EPF’s informal network of patient representatives</a:t>
            </a:r>
          </a:p>
          <a:p>
            <a:pPr marL="800100" lvl="3" indent="-342900"/>
            <a:r>
              <a:rPr lang="en-GB" dirty="0">
                <a:solidFill>
                  <a:srgbClr val="002060"/>
                </a:solidFill>
              </a:rPr>
              <a:t>develop the content for EU Roundtable</a:t>
            </a:r>
          </a:p>
          <a:p>
            <a:pPr marL="800100" lvl="3" indent="-342900"/>
            <a:r>
              <a:rPr lang="en-GB" dirty="0">
                <a:solidFill>
                  <a:srgbClr val="002060"/>
                </a:solidFill>
              </a:rPr>
              <a:t>Provide intelligence on implementation issues </a:t>
            </a:r>
          </a:p>
          <a:p>
            <a:pPr marL="800100" lvl="3" indent="-342900"/>
            <a:r>
              <a:rPr lang="en-GB" dirty="0">
                <a:solidFill>
                  <a:srgbClr val="002060"/>
                </a:solidFill>
              </a:rPr>
              <a:t>Identify the critical concerns of patients</a:t>
            </a:r>
          </a:p>
          <a:p>
            <a:pPr marL="0" indent="0">
              <a:buNone/>
            </a:pPr>
            <a:br>
              <a:rPr lang="en-GB" sz="2400" b="1" dirty="0"/>
            </a:br>
            <a:r>
              <a:rPr lang="en-GB" sz="2400" b="1" dirty="0"/>
              <a:t>Key outcome: </a:t>
            </a:r>
            <a:r>
              <a:rPr lang="en-GB" sz="2400" dirty="0"/>
              <a:t>Concept for a mechanism to collect patient feedback</a:t>
            </a:r>
            <a:r>
              <a:rPr lang="en-GB" sz="2400" b="1" dirty="0"/>
              <a:t> </a:t>
            </a:r>
            <a:r>
              <a:rPr lang="en-GB" sz="2400" dirty="0"/>
              <a:t>for future monitoring of the directive </a:t>
            </a:r>
          </a:p>
        </p:txBody>
      </p:sp>
      <p:sp>
        <p:nvSpPr>
          <p:cNvPr id="3" name="Text Placeholder 2"/>
          <p:cNvSpPr>
            <a:spLocks noGrp="1"/>
          </p:cNvSpPr>
          <p:nvPr>
            <p:ph type="body" sz="quarter" idx="14"/>
          </p:nvPr>
        </p:nvSpPr>
        <p:spPr/>
        <p:txBody>
          <a:bodyPr/>
          <a:lstStyle/>
          <a:p>
            <a:r>
              <a:rPr lang="en-GB" dirty="0"/>
              <a:t>Cross-border healthcare</a:t>
            </a:r>
          </a:p>
        </p:txBody>
      </p:sp>
    </p:spTree>
    <p:extLst>
      <p:ext uri="{BB962C8B-B14F-4D97-AF65-F5344CB8AC3E}">
        <p14:creationId xmlns:p14="http://schemas.microsoft.com/office/powerpoint/2010/main" val="327569661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67840" y="1484784"/>
            <a:ext cx="8280623" cy="4680520"/>
          </a:xfrm>
        </p:spPr>
        <p:txBody>
          <a:bodyPr/>
          <a:lstStyle/>
          <a:p>
            <a:pPr marL="0" indent="0">
              <a:buNone/>
            </a:pPr>
            <a:r>
              <a:rPr lang="en-GB" sz="2400" dirty="0"/>
              <a:t>Strong continuity from 2015-16: </a:t>
            </a:r>
          </a:p>
          <a:p>
            <a:r>
              <a:rPr lang="en-GB" sz="2400" dirty="0"/>
              <a:t>Follow-up of 2016 conference – Task Force to develop “Core competencies” for patients and families in patient safety</a:t>
            </a:r>
          </a:p>
          <a:p>
            <a:r>
              <a:rPr lang="en-GB" sz="2400" dirty="0"/>
              <a:t>Building on our 2016 survey on patients’ perception of quality in healthcare, information to patients on quality and safety </a:t>
            </a:r>
          </a:p>
          <a:p>
            <a:r>
              <a:rPr lang="en-GB" sz="2400" dirty="0"/>
              <a:t>Quality indicators, value, patient-centred outcomes… collaborations with OECD and informal networks  </a:t>
            </a:r>
          </a:p>
          <a:p>
            <a:pPr marL="0" indent="0">
              <a:buNone/>
            </a:pPr>
            <a:endParaRPr lang="en-GB" sz="2400" b="1" dirty="0"/>
          </a:p>
          <a:p>
            <a:pPr marL="0" indent="0">
              <a:buNone/>
            </a:pPr>
            <a:r>
              <a:rPr lang="en-GB" sz="2400" b="1" dirty="0"/>
              <a:t>Key outcomes: </a:t>
            </a:r>
            <a:r>
              <a:rPr lang="en-GB" sz="2400" dirty="0"/>
              <a:t>Core competencies for patients and families; </a:t>
            </a:r>
          </a:p>
          <a:p>
            <a:pPr marL="0" indent="0">
              <a:buNone/>
            </a:pPr>
            <a:r>
              <a:rPr lang="en-GB" sz="2400" dirty="0"/>
              <a:t>Position paper on quality of care from the patient perspective</a:t>
            </a:r>
          </a:p>
          <a:p>
            <a:pPr marL="0" indent="0">
              <a:buNone/>
            </a:pPr>
            <a:endParaRPr lang="en-GB" sz="2000" dirty="0"/>
          </a:p>
        </p:txBody>
      </p:sp>
      <p:sp>
        <p:nvSpPr>
          <p:cNvPr id="3" name="Text Placeholder 2"/>
          <p:cNvSpPr>
            <a:spLocks noGrp="1"/>
          </p:cNvSpPr>
          <p:nvPr>
            <p:ph type="body" sz="quarter" idx="14"/>
          </p:nvPr>
        </p:nvSpPr>
        <p:spPr/>
        <p:txBody>
          <a:bodyPr/>
          <a:lstStyle/>
          <a:p>
            <a:r>
              <a:rPr lang="en-GB" dirty="0"/>
              <a:t>Patient safety and quality of care</a:t>
            </a:r>
          </a:p>
        </p:txBody>
      </p:sp>
    </p:spTree>
    <p:extLst>
      <p:ext uri="{BB962C8B-B14F-4D97-AF65-F5344CB8AC3E}">
        <p14:creationId xmlns:p14="http://schemas.microsoft.com/office/powerpoint/2010/main" val="4093728779"/>
      </p:ext>
    </p:extLst>
  </p:cSld>
  <p:clrMapOvr>
    <a:masterClrMapping/>
  </p:clrMapOvr>
  <p:transition spd="slow">
    <p:push dir="u"/>
  </p:transition>
</p:sld>
</file>

<file path=ppt/theme/theme1.xml><?xml version="1.0" encoding="utf-8"?>
<a:theme xmlns:a="http://schemas.openxmlformats.org/drawingml/2006/main" name="TEMPLATE_PP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PF Candara">
      <a:majorFont>
        <a:latin typeface="Candara"/>
        <a:ea typeface=""/>
        <a:cs typeface=""/>
      </a:majorFont>
      <a:minorFont>
        <a:latin typeface="Candar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spcBef>
            <a:spcPts val="0"/>
          </a:spcBef>
          <a:defRPr sz="1800" b="1" kern="1200" dirty="0" smtClean="0">
            <a:solidFill>
              <a:schemeClr val="bg1"/>
            </a:solidFill>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TEMPLATE_PPT PRESENTATION</Template>
  <TotalTime>13136</TotalTime>
  <Words>1689</Words>
  <Application>Microsoft Office PowerPoint</Application>
  <PresentationFormat>On-screen Show (4:3)</PresentationFormat>
  <Paragraphs>259</Paragraphs>
  <Slides>24</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ＭＳ Ｐゴシック</vt:lpstr>
      <vt:lpstr>Arial</vt:lpstr>
      <vt:lpstr>Calibri</vt:lpstr>
      <vt:lpstr>Candara</vt:lpstr>
      <vt:lpstr>Rockwell Std</vt:lpstr>
      <vt:lpstr>Wingdings</vt:lpstr>
      <vt:lpstr>TEMPLATE_PPT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Laurene</dc:creator>
  <cp:lastModifiedBy>Zilvinas</cp:lastModifiedBy>
  <cp:revision>247</cp:revision>
  <dcterms:created xsi:type="dcterms:W3CDTF">2014-05-07T09:26:25Z</dcterms:created>
  <dcterms:modified xsi:type="dcterms:W3CDTF">2016-09-15T08:24:50Z</dcterms:modified>
</cp:coreProperties>
</file>