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63" r:id="rId4"/>
    <p:sldId id="518" r:id="rId5"/>
    <p:sldId id="519" r:id="rId6"/>
    <p:sldId id="672" r:id="rId7"/>
    <p:sldId id="673" r:id="rId8"/>
    <p:sldId id="625" r:id="rId9"/>
    <p:sldId id="677" r:id="rId10"/>
    <p:sldId id="678" r:id="rId11"/>
    <p:sldId id="670" r:id="rId12"/>
    <p:sldId id="671" r:id="rId13"/>
    <p:sldId id="679" r:id="rId14"/>
    <p:sldId id="682" r:id="rId15"/>
    <p:sldId id="681" r:id="rId16"/>
    <p:sldId id="680" r:id="rId17"/>
    <p:sldId id="685" r:id="rId18"/>
    <p:sldId id="683" r:id="rId19"/>
    <p:sldId id="684" r:id="rId20"/>
    <p:sldId id="686" r:id="rId21"/>
    <p:sldId id="687" r:id="rId22"/>
    <p:sldId id="259" r:id="rId23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  <a:srgbClr val="FF6600"/>
    <a:srgbClr val="D56185"/>
    <a:srgbClr val="5857C5"/>
    <a:srgbClr val="AFDCE3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1715"/>
  </p:normalViewPr>
  <p:slideViewPr>
    <p:cSldViewPr snapToGrid="0">
      <p:cViewPr varScale="1">
        <p:scale>
          <a:sx n="58" d="100"/>
          <a:sy n="58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2E15E-958E-6743-AAF5-836C2436A977}" type="datetimeFigureOut">
              <a:rPr lang="sv-SE" smtClean="0"/>
              <a:t>2019-11-12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D25B6-7F91-D14A-A407-181C236AE799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92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life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a </a:t>
            </a:r>
            <a:r>
              <a:rPr lang="sv-SE" dirty="0" err="1"/>
              <a:t>journey</a:t>
            </a:r>
            <a:r>
              <a:rPr lang="sv-SE" dirty="0"/>
              <a:t> </a:t>
            </a:r>
            <a:r>
              <a:rPr lang="sv-SE" dirty="0" err="1"/>
              <a:t>since</a:t>
            </a:r>
            <a:r>
              <a:rPr lang="sv-SE" dirty="0"/>
              <a:t> a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young</a:t>
            </a:r>
            <a:r>
              <a:rPr lang="sv-SE" dirty="0"/>
              <a:t> age and </a:t>
            </a:r>
            <a:r>
              <a:rPr lang="sv-SE" dirty="0" err="1"/>
              <a:t>today</a:t>
            </a:r>
            <a:r>
              <a:rPr lang="sv-SE" dirty="0"/>
              <a:t> I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tell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my patient </a:t>
            </a:r>
            <a:r>
              <a:rPr lang="sv-SE" dirty="0" err="1"/>
              <a:t>journey</a:t>
            </a:r>
            <a:r>
              <a:rPr lang="sv-SE" dirty="0"/>
              <a:t>: From a </a:t>
            </a:r>
            <a:r>
              <a:rPr lang="sv-SE" dirty="0" err="1"/>
              <a:t>scared</a:t>
            </a:r>
            <a:r>
              <a:rPr lang="sv-SE" dirty="0"/>
              <a:t> and </a:t>
            </a:r>
            <a:r>
              <a:rPr lang="sv-SE" dirty="0" err="1"/>
              <a:t>insecure</a:t>
            </a:r>
            <a:r>
              <a:rPr lang="sv-SE" dirty="0"/>
              <a:t> patient to the </a:t>
            </a:r>
            <a:r>
              <a:rPr lang="sv-SE" dirty="0" err="1"/>
              <a:t>proud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User Patient </a:t>
            </a:r>
            <a:r>
              <a:rPr lang="sv-SE" dirty="0" err="1"/>
              <a:t>that</a:t>
            </a:r>
            <a:r>
              <a:rPr lang="sv-SE" dirty="0"/>
              <a:t> I </a:t>
            </a:r>
            <a:r>
              <a:rPr lang="sv-SE" dirty="0" err="1"/>
              <a:t>am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17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Sara: Som ni säkert känner till så 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28C16-6370-2E47-8AEC-5A3F7C8AFA7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6649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B0BA-AF77-423E-8D59-F541B7C52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CF496-FC67-42F5-98FB-E053656FB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8FB82-6341-4DA8-B731-76BCBE39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36005-E68A-4176-B5AE-CB7C6D7D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7FFA-6690-4DF5-8A78-893CB4EF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3126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3F19-13D3-4FE7-AAB1-A39C2576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244F1-F359-4189-8447-E09CB5CF4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99662-1119-43AE-AFE5-CB536DC5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3716A-E5C7-4A31-A9AB-FD07ED61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7D3A5-1229-4B99-BD2E-8273DBFF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0348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089EC-7EF5-4C72-9467-1E838DAFF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C9925-8E98-4285-947A-1A999C915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3FF1C-BFA1-4F4E-9656-BF088F3C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92452-30C8-46A5-ACD1-ADB5B87C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806FA-A8B1-413B-A059-75097BDB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2423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19722"/>
      </p:ext>
    </p:extLst>
  </p:cSld>
  <p:clrMapOvr>
    <a:masterClrMapping/>
  </p:clrMapOvr>
  <p:transition spd="med" advClick="0" advTm="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3069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0DAC-AC0E-4577-9CBB-B790244F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F0DC4-6D7E-4D2B-8391-90F39BA77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D7838-75CB-4F77-9FB6-E3C1F5E1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5802-D65E-4A90-B4DA-3D2964B6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CEB41-B8B7-41C1-9784-B1FCC7E5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128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69E6-1AE6-4F4A-A00B-302110C0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A5906-95D9-4CA6-B84F-D814DA1D3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FE165-EC8A-4E7F-8863-1E7A0F33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AEEB5-D84D-42D5-8AF3-96E7258C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C793D-CC5E-418B-8940-E9BCAD6E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783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CF74-C40B-4FDE-A79F-C9EEA506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0987E-E4A8-4648-AE75-118D873D9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DF9B-899D-4AFD-985F-18F2F44DD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7C8FA-2132-4990-96D6-6844FA8F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E0777-5860-4774-B0E4-A9CA3724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BD4E9-2F0F-418A-9D09-0BED1B30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6168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0C41-F3B6-449E-8A98-6FB01544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F420B-FEFD-4986-A7E1-77E88D675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DBCAC-A413-4A5B-A48B-411B4954B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4DECF-8999-4A1B-97DC-436FEE5BF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79594-5F4D-4F39-AEF7-2579C3CC0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2D22B-9D7F-4494-B285-B716981F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F1FEF-BA34-4D4A-B41C-45093D11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FC663-0D19-46E2-900D-FB2CD535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0428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436A-5DC1-4C53-92F3-05441619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C37A5-E99A-40F3-AE2B-8355AA83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35BFE-EC13-400B-9910-493A322A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3F6DD-A2AF-49CD-8CEA-EB27A94A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913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34364-3CBA-4278-9AC4-B795E328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F3857-8DD6-4B65-8ABD-1504BC71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613E0-1F01-46A0-B4B2-E3F8F6A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3806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5065-6A92-429F-A3CF-7AC75850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46FF-E2E5-42E2-ABAE-4C6991E0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638DC-8168-46A9-BAEF-0C2732C93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B222E-B2EE-46E4-8ED4-238EE645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C53BC-43F2-443F-A601-688BC178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EDA4B-BB02-42A5-A89F-A7B3ACE8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234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2AC5-9631-4433-B4EE-8C9A00D6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DEC53-112D-4505-8AF4-CF42AA58A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2D317-2987-47C8-9C78-E43756775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CF58B-3688-40E2-AB1D-FA873F0D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9B268-1EB8-4D73-8159-7E48404B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65A1F-98BE-4F99-8CAA-56F9C3EB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059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88000"/>
            <a:lum/>
          </a:blip>
          <a:srcRect/>
          <a:stretch>
            <a:fillRect l="-30000" t="-30000" r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6CD3A-224D-4AFD-A080-0F438B39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D70ED-AE55-45B2-B23C-C01F6EB49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3CE8F-D6FF-4C53-94F1-0F02D5F3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AEB0-70DA-4EAE-9733-BE4919F2C4AC}" type="datetimeFigureOut">
              <a:rPr lang="en-BE" smtClean="0"/>
              <a:t>12/11/2019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FF4C0-F445-41DD-99AC-DC53E7EED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F909-7065-452C-9C3B-D0A5F16FE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852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tchnews.nl/news/category/dutch-european-new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57AF1B2-1F1B-46E3-B963-D0B487D66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17" y="948575"/>
            <a:ext cx="8256616" cy="49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3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5FF4327-3B75-40F1-8A05-5513756BA67F}"/>
              </a:ext>
            </a:extLst>
          </p:cNvPr>
          <p:cNvSpPr txBox="1">
            <a:spLocks/>
          </p:cNvSpPr>
          <p:nvPr/>
        </p:nvSpPr>
        <p:spPr>
          <a:xfrm>
            <a:off x="916939" y="609981"/>
            <a:ext cx="8716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35" dirty="0">
                <a:latin typeface="Unna" panose="02040503070705020203" pitchFamily="18" charset="0"/>
                <a:cs typeface="Calibri Light"/>
              </a:rPr>
              <a:t>Co-morbidity </a:t>
            </a:r>
            <a:r>
              <a:rPr lang="en-US" dirty="0">
                <a:latin typeface="Unna" panose="02040503070705020203" pitchFamily="18" charset="0"/>
                <a:cs typeface="Calibri Light"/>
              </a:rPr>
              <a:t>&amp; </a:t>
            </a:r>
            <a:r>
              <a:rPr lang="en-US" spc="-20" dirty="0">
                <a:latin typeface="Unna" panose="02040503070705020203" pitchFamily="18" charset="0"/>
                <a:cs typeface="Calibri Light"/>
              </a:rPr>
              <a:t>The </a:t>
            </a:r>
            <a:r>
              <a:rPr lang="en-US" spc="-55" dirty="0">
                <a:latin typeface="Unna" panose="02040503070705020203" pitchFamily="18" charset="0"/>
                <a:cs typeface="Calibri Light"/>
              </a:rPr>
              <a:t>Patient</a:t>
            </a:r>
            <a:r>
              <a:rPr lang="en-US" spc="-350" dirty="0">
                <a:latin typeface="Unna" panose="02040503070705020203" pitchFamily="18" charset="0"/>
                <a:cs typeface="Calibri Light"/>
              </a:rPr>
              <a:t> </a:t>
            </a:r>
            <a:r>
              <a:rPr lang="en-US" spc="-40" dirty="0">
                <a:latin typeface="Unna" panose="02040503070705020203" pitchFamily="18" charset="0"/>
                <a:cs typeface="Calibri Light"/>
              </a:rPr>
              <a:t>Community</a:t>
            </a:r>
            <a:endParaRPr lang="en-US" dirty="0">
              <a:latin typeface="Unna" panose="02040503070705020203" pitchFamily="18" charset="0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40F3C0A-20BF-45F3-97F8-953709D10694}"/>
              </a:ext>
            </a:extLst>
          </p:cNvPr>
          <p:cNvSpPr txBox="1"/>
          <p:nvPr/>
        </p:nvSpPr>
        <p:spPr>
          <a:xfrm>
            <a:off x="916939" y="1793493"/>
            <a:ext cx="9919335" cy="326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Do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we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have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too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many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disease specific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patient-groups</a:t>
            </a:r>
            <a:r>
              <a:rPr sz="2800" spc="20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?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 dirty="0">
              <a:latin typeface="Karla" pitchFamily="2" charset="0"/>
              <a:ea typeface="Karla" pitchFamily="2" charset="0"/>
              <a:cs typeface="Calibri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Who is bothering about an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ageing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patient population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with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multiple  chronic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conditions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and new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care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models</a:t>
            </a:r>
            <a:r>
              <a:rPr sz="2800" spc="13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?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 dirty="0">
              <a:latin typeface="Karla" pitchFamily="2" charset="0"/>
              <a:ea typeface="Karla" pitchFamily="2" charset="0"/>
              <a:cs typeface="Calibri"/>
            </a:endParaRPr>
          </a:p>
          <a:p>
            <a:pPr marL="12700" marR="213360">
              <a:lnSpc>
                <a:spcPts val="3020"/>
              </a:lnSpc>
            </a:pP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The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health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care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sector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and hospitals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are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organized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in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pillars which 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does not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equal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the actual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patient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pathway</a:t>
            </a:r>
            <a:r>
              <a:rPr sz="2800" spc="14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!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0351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bject 2">
            <a:extLst>
              <a:ext uri="{FF2B5EF4-FFF2-40B4-BE49-F238E27FC236}">
                <a16:creationId xmlns:a16="http://schemas.microsoft.com/office/drawing/2014/main" id="{109C85F9-E8D4-42F7-ADE3-BC56F9D6A2C7}"/>
              </a:ext>
            </a:extLst>
          </p:cNvPr>
          <p:cNvSpPr txBox="1">
            <a:spLocks/>
          </p:cNvSpPr>
          <p:nvPr/>
        </p:nvSpPr>
        <p:spPr>
          <a:xfrm>
            <a:off x="916939" y="609981"/>
            <a:ext cx="625030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5" dirty="0">
                <a:latin typeface="Unna" panose="02040503070705020203" pitchFamily="18" charset="0"/>
                <a:cs typeface="Calibri Light"/>
              </a:rPr>
              <a:t>Born </a:t>
            </a:r>
            <a:r>
              <a:rPr lang="en-US" spc="-20" dirty="0">
                <a:latin typeface="Unna" panose="02040503070705020203" pitchFamily="18" charset="0"/>
                <a:cs typeface="Calibri Light"/>
              </a:rPr>
              <a:t>as </a:t>
            </a:r>
            <a:r>
              <a:rPr lang="en-US" dirty="0">
                <a:latin typeface="Unna" panose="02040503070705020203" pitchFamily="18" charset="0"/>
                <a:cs typeface="Calibri Light"/>
              </a:rPr>
              <a:t>a </a:t>
            </a:r>
            <a:r>
              <a:rPr lang="en-US" spc="-45" dirty="0">
                <a:latin typeface="Unna" panose="02040503070705020203" pitchFamily="18" charset="0"/>
                <a:cs typeface="Calibri Light"/>
              </a:rPr>
              <a:t>patient </a:t>
            </a:r>
            <a:r>
              <a:rPr lang="en-US" spc="-55" dirty="0">
                <a:latin typeface="Unna" panose="02040503070705020203" pitchFamily="18" charset="0"/>
                <a:cs typeface="Calibri Light"/>
              </a:rPr>
              <a:t>advocate</a:t>
            </a:r>
            <a:r>
              <a:rPr lang="en-US" spc="-290" dirty="0">
                <a:latin typeface="Unna" panose="02040503070705020203" pitchFamily="18" charset="0"/>
                <a:cs typeface="Calibri Light"/>
              </a:rPr>
              <a:t> </a:t>
            </a:r>
            <a:r>
              <a:rPr lang="en-US" dirty="0">
                <a:latin typeface="Unna" panose="02040503070705020203" pitchFamily="18" charset="0"/>
                <a:cs typeface="Calibri Light"/>
              </a:rPr>
              <a:t>?</a:t>
            </a:r>
          </a:p>
        </p:txBody>
      </p:sp>
      <p:sp>
        <p:nvSpPr>
          <p:cNvPr id="133" name="object 3">
            <a:extLst>
              <a:ext uri="{FF2B5EF4-FFF2-40B4-BE49-F238E27FC236}">
                <a16:creationId xmlns:a16="http://schemas.microsoft.com/office/drawing/2014/main" id="{E98229DC-BABF-483F-B13D-4FCC10F505C3}"/>
              </a:ext>
            </a:extLst>
          </p:cNvPr>
          <p:cNvSpPr txBox="1"/>
          <p:nvPr/>
        </p:nvSpPr>
        <p:spPr>
          <a:xfrm>
            <a:off x="916939" y="1793493"/>
            <a:ext cx="10292715" cy="46647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Member of the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Dutch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Hemophilia Society since</a:t>
            </a:r>
            <a:r>
              <a:rPr sz="2800" spc="17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1971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80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Co-editor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of the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Hemophilia</a:t>
            </a:r>
            <a:r>
              <a:rPr sz="2800" spc="7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Journal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15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marR="1613535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Patient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co-researcher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in 1978 as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part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of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‘Hemophilia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in the 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Netherlands’</a:t>
            </a:r>
            <a:r>
              <a:rPr sz="2800" spc="4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study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10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marR="5080" indent="-228600">
              <a:lnSpc>
                <a:spcPts val="303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Karla" pitchFamily="2" charset="0"/>
                <a:ea typeface="Karla" pitchFamily="2" charset="0"/>
                <a:cs typeface="Calibri"/>
              </a:rPr>
              <a:t>Prof.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Hematology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Jan </a:t>
            </a:r>
            <a:r>
              <a:rPr sz="2800" spc="-30" dirty="0">
                <a:latin typeface="Karla" pitchFamily="2" charset="0"/>
                <a:ea typeface="Karla" pitchFamily="2" charset="0"/>
                <a:cs typeface="Calibri"/>
              </a:rPr>
              <a:t>Veltkamp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wanted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already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in 1971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active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patient 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involvement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in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his hemophilia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research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from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people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with</a:t>
            </a:r>
            <a:r>
              <a:rPr sz="2800" spc="28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hemophilia!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06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FC221489-5C11-4CE9-AFD7-3E412BA07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31888"/>
              </p:ext>
            </p:extLst>
          </p:nvPr>
        </p:nvGraphicFramePr>
        <p:xfrm>
          <a:off x="369098" y="1428051"/>
          <a:ext cx="11386428" cy="3102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7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0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8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22152">
                <a:tc gridSpan="2">
                  <a:txBody>
                    <a:bodyPr/>
                    <a:lstStyle/>
                    <a:p>
                      <a:pPr marL="86360" marR="691515">
                        <a:lnSpc>
                          <a:spcPct val="115599"/>
                        </a:lnSpc>
                        <a:spcBef>
                          <a:spcPts val="1845"/>
                        </a:spcBef>
                      </a:pPr>
                      <a:r>
                        <a:rPr sz="1600" spc="-10" dirty="0">
                          <a:latin typeface="Comic Sans MS"/>
                          <a:cs typeface="Comic Sans MS"/>
                        </a:rPr>
                        <a:t>Hemophilia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physicians &amp;  Foundation Patients</a:t>
                      </a:r>
                      <a:r>
                        <a:rPr sz="1600" spc="-1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NVHP 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Prophylaxis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15" dirty="0">
                          <a:latin typeface="Comic Sans MS"/>
                          <a:cs typeface="Comic Sans MS"/>
                        </a:rPr>
                        <a:t>Home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treatment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plasma</a:t>
                      </a:r>
                      <a:r>
                        <a:rPr sz="1600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products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3045"/>
                        </a:lnSpc>
                        <a:tabLst>
                          <a:tab pos="2042795" algn="l"/>
                        </a:tabLst>
                      </a:pPr>
                      <a:r>
                        <a:rPr sz="2900" spc="-5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HiN-1	HiN-2</a:t>
                      </a:r>
                      <a:endParaRPr sz="2900" dirty="0">
                        <a:latin typeface="Comic Sans MS"/>
                        <a:cs typeface="Comic Sans MS"/>
                      </a:endParaRPr>
                    </a:p>
                  </a:txBody>
                  <a:tcPr marL="0" marR="0" marT="2343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1714"/>
                        </a:spcBef>
                        <a:tabLst>
                          <a:tab pos="1628139" algn="l"/>
                        </a:tabLst>
                      </a:pPr>
                      <a:r>
                        <a:rPr sz="1600" spc="-10" dirty="0">
                          <a:latin typeface="Comic Sans MS"/>
                          <a:cs typeface="Comic Sans MS"/>
                        </a:rPr>
                        <a:t>HIV	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hepatitis</a:t>
                      </a:r>
                      <a:r>
                        <a:rPr sz="1600" spc="-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C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1027430">
                        <a:lnSpc>
                          <a:spcPts val="3045"/>
                        </a:lnSpc>
                        <a:spcBef>
                          <a:spcPts val="1340"/>
                        </a:spcBef>
                      </a:pPr>
                      <a:r>
                        <a:rPr sz="2900" spc="-10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HiN-3</a:t>
                      </a:r>
                      <a:endParaRPr sz="29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321945" marR="1184910" indent="-56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bi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600" spc="-1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t 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products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  <a:p>
                      <a:pPr marL="266065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Carrier</a:t>
                      </a:r>
                      <a:r>
                        <a:rPr sz="16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problems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418465">
                        <a:lnSpc>
                          <a:spcPts val="3045"/>
                        </a:lnSpc>
                        <a:tabLst>
                          <a:tab pos="1680210" algn="l"/>
                        </a:tabLst>
                      </a:pPr>
                      <a:r>
                        <a:rPr sz="2900" spc="-10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HiN-4	</a:t>
                      </a:r>
                      <a:r>
                        <a:rPr sz="2900" spc="-10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HiN-</a:t>
                      </a:r>
                      <a:endParaRPr sz="29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marR="804545">
                        <a:lnSpc>
                          <a:spcPts val="3840"/>
                        </a:lnSpc>
                        <a:spcBef>
                          <a:spcPts val="375"/>
                        </a:spcBef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An</a:t>
                      </a:r>
                      <a:r>
                        <a:rPr sz="1600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ibodies  Registry  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Biobank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1600" spc="-5" dirty="0">
                          <a:latin typeface="Comic Sans MS"/>
                          <a:cs typeface="Comic Sans MS"/>
                        </a:rPr>
                        <a:t>New</a:t>
                      </a:r>
                      <a:r>
                        <a:rPr sz="16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products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3045"/>
                        </a:lnSpc>
                        <a:tabLst>
                          <a:tab pos="316230" algn="l"/>
                        </a:tabLst>
                      </a:pPr>
                      <a:r>
                        <a:rPr sz="2900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5	HiN-6</a:t>
                      </a:r>
                      <a:endParaRPr sz="29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461">
                <a:tc>
                  <a:txBody>
                    <a:bodyPr/>
                    <a:lstStyle/>
                    <a:p>
                      <a:pPr marL="121920">
                        <a:lnSpc>
                          <a:spcPts val="3290"/>
                        </a:lnSpc>
                        <a:spcBef>
                          <a:spcPts val="335"/>
                        </a:spcBef>
                      </a:pPr>
                      <a:r>
                        <a:rPr sz="2000" spc="-10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197</a:t>
                      </a:r>
                      <a:r>
                        <a:rPr lang="en-US" sz="2000" spc="-10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2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4254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90"/>
                        </a:lnSpc>
                        <a:spcBef>
                          <a:spcPts val="335"/>
                        </a:spcBef>
                        <a:tabLst>
                          <a:tab pos="1336675" algn="l"/>
                        </a:tabLst>
                      </a:pPr>
                      <a:r>
                        <a:rPr sz="2000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	</a:t>
                      </a:r>
                      <a:r>
                        <a:rPr sz="2000" spc="-15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2000" spc="-5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97</a:t>
                      </a:r>
                      <a:r>
                        <a:rPr lang="en-US" sz="2000" spc="-5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8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BE" sz="2000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	</a:t>
                      </a:r>
                      <a:r>
                        <a:rPr lang="en-BE" sz="2000" spc="-15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lang="en-BE" sz="2000" spc="-5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98</a:t>
                      </a:r>
                      <a:r>
                        <a:rPr lang="en-US" sz="2000" spc="-5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5</a:t>
                      </a:r>
                      <a:endParaRPr sz="2000" dirty="0"/>
                    </a:p>
                  </a:txBody>
                  <a:tcPr marL="0" marR="0" marT="42545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222885">
                        <a:lnSpc>
                          <a:spcPts val="3290"/>
                        </a:lnSpc>
                        <a:spcBef>
                          <a:spcPts val="335"/>
                        </a:spcBef>
                        <a:tabLst>
                          <a:tab pos="2252345" algn="l"/>
                        </a:tabLst>
                      </a:pPr>
                      <a:r>
                        <a:rPr sz="2000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	</a:t>
                      </a:r>
                      <a:r>
                        <a:rPr sz="2000" spc="-15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2000" spc="-5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99</a:t>
                      </a:r>
                      <a:r>
                        <a:rPr lang="en-US" sz="2000" spc="-5" dirty="0">
                          <a:solidFill>
                            <a:srgbClr val="212A35"/>
                          </a:solidFill>
                          <a:latin typeface="Comic Sans MS"/>
                          <a:cs typeface="Comic Sans MS"/>
                        </a:rPr>
                        <a:t>2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3290"/>
                        </a:lnSpc>
                        <a:spcBef>
                          <a:spcPts val="335"/>
                        </a:spcBef>
                        <a:tabLst>
                          <a:tab pos="867410" algn="l"/>
                          <a:tab pos="2146300" algn="l"/>
                        </a:tabLst>
                      </a:pPr>
                      <a:r>
                        <a:rPr sz="2000" spc="-5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sz="2000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sz="2000" spc="-5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sz="2000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333E50"/>
                          </a:solidFill>
                          <a:latin typeface="Comic Sans MS"/>
                          <a:cs typeface="Comic Sans MS"/>
                        </a:rPr>
                        <a:t>           2017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2C53C430-7AFD-4E14-9A3A-647D3296AE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093" y="323545"/>
            <a:ext cx="10582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5" dirty="0">
                <a:latin typeface="Unna" panose="02040503070705020203" pitchFamily="18" charset="0"/>
                <a:cs typeface="Calibri Light"/>
              </a:rPr>
              <a:t>History </a:t>
            </a:r>
            <a:r>
              <a:rPr sz="4400" b="0" spc="-20" dirty="0">
                <a:latin typeface="Unna" panose="02040503070705020203" pitchFamily="18" charset="0"/>
                <a:cs typeface="Calibri Light"/>
              </a:rPr>
              <a:t>of </a:t>
            </a:r>
            <a:r>
              <a:rPr sz="4400" b="0" spc="-40" dirty="0">
                <a:latin typeface="Unna" panose="02040503070705020203" pitchFamily="18" charset="0"/>
                <a:cs typeface="Calibri Light"/>
              </a:rPr>
              <a:t>‘Hemophilia </a:t>
            </a:r>
            <a:r>
              <a:rPr sz="4400" b="0" spc="-15" dirty="0">
                <a:latin typeface="Unna" panose="02040503070705020203" pitchFamily="18" charset="0"/>
                <a:cs typeface="Calibri Light"/>
              </a:rPr>
              <a:t>in </a:t>
            </a:r>
            <a:r>
              <a:rPr sz="4400" b="0" spc="-30" dirty="0">
                <a:latin typeface="Unna" panose="02040503070705020203" pitchFamily="18" charset="0"/>
                <a:cs typeface="Calibri Light"/>
              </a:rPr>
              <a:t>the </a:t>
            </a:r>
            <a:r>
              <a:rPr sz="4400" b="0" spc="-45" dirty="0">
                <a:latin typeface="Unna" panose="02040503070705020203" pitchFamily="18" charset="0"/>
                <a:cs typeface="Calibri Light"/>
              </a:rPr>
              <a:t>Netherlands’</a:t>
            </a:r>
            <a:r>
              <a:rPr sz="4400" b="0" spc="-375" dirty="0">
                <a:latin typeface="Unna" panose="02040503070705020203" pitchFamily="18" charset="0"/>
                <a:cs typeface="Calibri Light"/>
              </a:rPr>
              <a:t> </a:t>
            </a:r>
            <a:r>
              <a:rPr sz="4400" b="0" spc="-45" dirty="0">
                <a:latin typeface="Unna" panose="02040503070705020203" pitchFamily="18" charset="0"/>
                <a:cs typeface="Calibri Light"/>
              </a:rPr>
              <a:t>study</a:t>
            </a:r>
            <a:endParaRPr sz="4400" dirty="0">
              <a:latin typeface="Unna" panose="020405030707050202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273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0B8B2AC-29C9-450F-8742-29AA6630CB0F}"/>
              </a:ext>
            </a:extLst>
          </p:cNvPr>
          <p:cNvSpPr/>
          <p:nvPr/>
        </p:nvSpPr>
        <p:spPr>
          <a:xfrm>
            <a:off x="9301420" y="2322044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986" y="0"/>
                </a:lnTo>
              </a:path>
            </a:pathLst>
          </a:custGeom>
          <a:ln w="444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2549FB2-8CB3-42A5-9837-142AD011AD16}"/>
              </a:ext>
            </a:extLst>
          </p:cNvPr>
          <p:cNvSpPr/>
          <p:nvPr/>
        </p:nvSpPr>
        <p:spPr>
          <a:xfrm>
            <a:off x="9301420" y="2889385"/>
            <a:ext cx="367030" cy="66675"/>
          </a:xfrm>
          <a:custGeom>
            <a:avLst/>
            <a:gdLst/>
            <a:ahLst/>
            <a:cxnLst/>
            <a:rect l="l" t="t" r="r" b="b"/>
            <a:pathLst>
              <a:path w="367029" h="66675">
                <a:moveTo>
                  <a:pt x="133306" y="0"/>
                </a:moveTo>
                <a:lnTo>
                  <a:pt x="0" y="0"/>
                </a:lnTo>
                <a:lnTo>
                  <a:pt x="0" y="66662"/>
                </a:lnTo>
                <a:lnTo>
                  <a:pt x="133306" y="66662"/>
                </a:lnTo>
                <a:lnTo>
                  <a:pt x="146325" y="64058"/>
                </a:lnTo>
                <a:lnTo>
                  <a:pt x="156915" y="56940"/>
                </a:lnTo>
                <a:lnTo>
                  <a:pt x="164032" y="46351"/>
                </a:lnTo>
                <a:lnTo>
                  <a:pt x="166636" y="33331"/>
                </a:lnTo>
                <a:lnTo>
                  <a:pt x="164032" y="20311"/>
                </a:lnTo>
                <a:lnTo>
                  <a:pt x="156915" y="9721"/>
                </a:lnTo>
                <a:lnTo>
                  <a:pt x="146325" y="2604"/>
                </a:lnTo>
                <a:lnTo>
                  <a:pt x="133306" y="0"/>
                </a:lnTo>
                <a:close/>
              </a:path>
              <a:path w="367029" h="66675">
                <a:moveTo>
                  <a:pt x="333288" y="0"/>
                </a:moveTo>
                <a:lnTo>
                  <a:pt x="320268" y="2604"/>
                </a:lnTo>
                <a:lnTo>
                  <a:pt x="309679" y="9721"/>
                </a:lnTo>
                <a:lnTo>
                  <a:pt x="302562" y="20311"/>
                </a:lnTo>
                <a:lnTo>
                  <a:pt x="299958" y="33331"/>
                </a:lnTo>
                <a:lnTo>
                  <a:pt x="302562" y="46351"/>
                </a:lnTo>
                <a:lnTo>
                  <a:pt x="309679" y="56940"/>
                </a:lnTo>
                <a:lnTo>
                  <a:pt x="320268" y="64058"/>
                </a:lnTo>
                <a:lnTo>
                  <a:pt x="333288" y="66662"/>
                </a:lnTo>
                <a:lnTo>
                  <a:pt x="346308" y="64058"/>
                </a:lnTo>
                <a:lnTo>
                  <a:pt x="356897" y="56940"/>
                </a:lnTo>
                <a:lnTo>
                  <a:pt x="364015" y="46351"/>
                </a:lnTo>
                <a:lnTo>
                  <a:pt x="366618" y="33331"/>
                </a:lnTo>
                <a:lnTo>
                  <a:pt x="364015" y="20311"/>
                </a:lnTo>
                <a:lnTo>
                  <a:pt x="356897" y="9721"/>
                </a:lnTo>
                <a:lnTo>
                  <a:pt x="346308" y="2604"/>
                </a:lnTo>
                <a:lnTo>
                  <a:pt x="33328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ED5CE2C-DFF0-4ABE-A617-BAC9571562E8}"/>
              </a:ext>
            </a:extLst>
          </p:cNvPr>
          <p:cNvSpPr/>
          <p:nvPr/>
        </p:nvSpPr>
        <p:spPr>
          <a:xfrm>
            <a:off x="9299259" y="2887225"/>
            <a:ext cx="170957" cy="70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1438FFD-40AA-42D6-B3CB-DC9ABE0FFE19}"/>
              </a:ext>
            </a:extLst>
          </p:cNvPr>
          <p:cNvSpPr/>
          <p:nvPr/>
        </p:nvSpPr>
        <p:spPr>
          <a:xfrm>
            <a:off x="9599217" y="2887225"/>
            <a:ext cx="70981" cy="70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6FE228A-8F0F-4576-93F3-206C0FAC2C8A}"/>
              </a:ext>
            </a:extLst>
          </p:cNvPr>
          <p:cNvSpPr/>
          <p:nvPr/>
        </p:nvSpPr>
        <p:spPr>
          <a:xfrm>
            <a:off x="9301420" y="3489316"/>
            <a:ext cx="466725" cy="66675"/>
          </a:xfrm>
          <a:custGeom>
            <a:avLst/>
            <a:gdLst/>
            <a:ahLst/>
            <a:cxnLst/>
            <a:rect l="l" t="t" r="r" b="b"/>
            <a:pathLst>
              <a:path w="466725" h="66675">
                <a:moveTo>
                  <a:pt x="133306" y="0"/>
                </a:moveTo>
                <a:lnTo>
                  <a:pt x="0" y="0"/>
                </a:lnTo>
                <a:lnTo>
                  <a:pt x="0" y="66662"/>
                </a:lnTo>
                <a:lnTo>
                  <a:pt x="133306" y="66662"/>
                </a:lnTo>
                <a:lnTo>
                  <a:pt x="146325" y="64058"/>
                </a:lnTo>
                <a:lnTo>
                  <a:pt x="156915" y="56940"/>
                </a:lnTo>
                <a:lnTo>
                  <a:pt x="164032" y="46351"/>
                </a:lnTo>
                <a:lnTo>
                  <a:pt x="166636" y="33331"/>
                </a:lnTo>
                <a:lnTo>
                  <a:pt x="164032" y="20623"/>
                </a:lnTo>
                <a:lnTo>
                  <a:pt x="156915" y="9999"/>
                </a:lnTo>
                <a:lnTo>
                  <a:pt x="146325" y="2708"/>
                </a:lnTo>
                <a:lnTo>
                  <a:pt x="133306" y="0"/>
                </a:lnTo>
                <a:close/>
              </a:path>
              <a:path w="466725" h="66675">
                <a:moveTo>
                  <a:pt x="466579" y="0"/>
                </a:moveTo>
                <a:lnTo>
                  <a:pt x="333288" y="0"/>
                </a:lnTo>
                <a:lnTo>
                  <a:pt x="320268" y="2708"/>
                </a:lnTo>
                <a:lnTo>
                  <a:pt x="309679" y="9999"/>
                </a:lnTo>
                <a:lnTo>
                  <a:pt x="302562" y="20623"/>
                </a:lnTo>
                <a:lnTo>
                  <a:pt x="299958" y="33331"/>
                </a:lnTo>
                <a:lnTo>
                  <a:pt x="302562" y="46351"/>
                </a:lnTo>
                <a:lnTo>
                  <a:pt x="309679" y="56940"/>
                </a:lnTo>
                <a:lnTo>
                  <a:pt x="320268" y="64058"/>
                </a:lnTo>
                <a:lnTo>
                  <a:pt x="333288" y="66662"/>
                </a:lnTo>
                <a:lnTo>
                  <a:pt x="466579" y="66662"/>
                </a:lnTo>
                <a:lnTo>
                  <a:pt x="466579" y="0"/>
                </a:lnTo>
                <a:close/>
              </a:path>
            </a:pathLst>
          </a:custGeom>
          <a:solidFill>
            <a:srgbClr val="F8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FF87F96-C736-4279-881F-90664C2E748B}"/>
              </a:ext>
            </a:extLst>
          </p:cNvPr>
          <p:cNvSpPr/>
          <p:nvPr/>
        </p:nvSpPr>
        <p:spPr>
          <a:xfrm>
            <a:off x="9299259" y="3487156"/>
            <a:ext cx="170957" cy="70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99E144A-17E7-49C9-B4E5-4953389539A8}"/>
              </a:ext>
            </a:extLst>
          </p:cNvPr>
          <p:cNvSpPr/>
          <p:nvPr/>
        </p:nvSpPr>
        <p:spPr>
          <a:xfrm>
            <a:off x="9599217" y="3487156"/>
            <a:ext cx="170941" cy="70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C4DB44D-5766-4129-A64B-B3D1CF785336}"/>
              </a:ext>
            </a:extLst>
          </p:cNvPr>
          <p:cNvSpPr/>
          <p:nvPr/>
        </p:nvSpPr>
        <p:spPr>
          <a:xfrm>
            <a:off x="9301420" y="4090020"/>
            <a:ext cx="433705" cy="66675"/>
          </a:xfrm>
          <a:custGeom>
            <a:avLst/>
            <a:gdLst/>
            <a:ahLst/>
            <a:cxnLst/>
            <a:rect l="l" t="t" r="r" b="b"/>
            <a:pathLst>
              <a:path w="433704" h="66675">
                <a:moveTo>
                  <a:pt x="0" y="0"/>
                </a:moveTo>
                <a:lnTo>
                  <a:pt x="0" y="66662"/>
                </a:lnTo>
                <a:lnTo>
                  <a:pt x="13019" y="64058"/>
                </a:lnTo>
                <a:lnTo>
                  <a:pt x="23607" y="56940"/>
                </a:lnTo>
                <a:lnTo>
                  <a:pt x="30723" y="46351"/>
                </a:lnTo>
                <a:lnTo>
                  <a:pt x="33327" y="33331"/>
                </a:lnTo>
                <a:lnTo>
                  <a:pt x="30723" y="20311"/>
                </a:lnTo>
                <a:lnTo>
                  <a:pt x="23607" y="9721"/>
                </a:lnTo>
                <a:lnTo>
                  <a:pt x="13019" y="2604"/>
                </a:lnTo>
                <a:lnTo>
                  <a:pt x="0" y="0"/>
                </a:lnTo>
                <a:close/>
              </a:path>
              <a:path w="433704" h="66675">
                <a:moveTo>
                  <a:pt x="199966" y="0"/>
                </a:moveTo>
                <a:lnTo>
                  <a:pt x="186947" y="2604"/>
                </a:lnTo>
                <a:lnTo>
                  <a:pt x="176357" y="9721"/>
                </a:lnTo>
                <a:lnTo>
                  <a:pt x="169240" y="20311"/>
                </a:lnTo>
                <a:lnTo>
                  <a:pt x="166636" y="33331"/>
                </a:lnTo>
                <a:lnTo>
                  <a:pt x="169240" y="46351"/>
                </a:lnTo>
                <a:lnTo>
                  <a:pt x="176357" y="56940"/>
                </a:lnTo>
                <a:lnTo>
                  <a:pt x="186947" y="64058"/>
                </a:lnTo>
                <a:lnTo>
                  <a:pt x="199966" y="66662"/>
                </a:lnTo>
                <a:lnTo>
                  <a:pt x="212986" y="64058"/>
                </a:lnTo>
                <a:lnTo>
                  <a:pt x="223575" y="56940"/>
                </a:lnTo>
                <a:lnTo>
                  <a:pt x="230693" y="46351"/>
                </a:lnTo>
                <a:lnTo>
                  <a:pt x="233297" y="33331"/>
                </a:lnTo>
                <a:lnTo>
                  <a:pt x="230693" y="20311"/>
                </a:lnTo>
                <a:lnTo>
                  <a:pt x="223575" y="9721"/>
                </a:lnTo>
                <a:lnTo>
                  <a:pt x="212986" y="2604"/>
                </a:lnTo>
                <a:lnTo>
                  <a:pt x="199966" y="0"/>
                </a:lnTo>
                <a:close/>
              </a:path>
              <a:path w="433704" h="66675">
                <a:moveTo>
                  <a:pt x="399949" y="0"/>
                </a:moveTo>
                <a:lnTo>
                  <a:pt x="386929" y="2604"/>
                </a:lnTo>
                <a:lnTo>
                  <a:pt x="376340" y="9721"/>
                </a:lnTo>
                <a:lnTo>
                  <a:pt x="369222" y="20311"/>
                </a:lnTo>
                <a:lnTo>
                  <a:pt x="366618" y="33331"/>
                </a:lnTo>
                <a:lnTo>
                  <a:pt x="369222" y="46351"/>
                </a:lnTo>
                <a:lnTo>
                  <a:pt x="376340" y="56940"/>
                </a:lnTo>
                <a:lnTo>
                  <a:pt x="386929" y="64058"/>
                </a:lnTo>
                <a:lnTo>
                  <a:pt x="399949" y="66662"/>
                </a:lnTo>
                <a:lnTo>
                  <a:pt x="412964" y="64058"/>
                </a:lnTo>
                <a:lnTo>
                  <a:pt x="423542" y="56940"/>
                </a:lnTo>
                <a:lnTo>
                  <a:pt x="430649" y="46351"/>
                </a:lnTo>
                <a:lnTo>
                  <a:pt x="433248" y="33331"/>
                </a:lnTo>
                <a:lnTo>
                  <a:pt x="430649" y="20311"/>
                </a:lnTo>
                <a:lnTo>
                  <a:pt x="423542" y="9721"/>
                </a:lnTo>
                <a:lnTo>
                  <a:pt x="412964" y="2604"/>
                </a:lnTo>
                <a:lnTo>
                  <a:pt x="399949" y="0"/>
                </a:lnTo>
                <a:close/>
              </a:path>
            </a:pathLst>
          </a:custGeom>
          <a:solidFill>
            <a:srgbClr val="FF9F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6FAC43B-388A-4D7E-9B86-7BCCE2ED081F}"/>
              </a:ext>
            </a:extLst>
          </p:cNvPr>
          <p:cNvSpPr/>
          <p:nvPr/>
        </p:nvSpPr>
        <p:spPr>
          <a:xfrm>
            <a:off x="9301420" y="4090020"/>
            <a:ext cx="33655" cy="66675"/>
          </a:xfrm>
          <a:custGeom>
            <a:avLst/>
            <a:gdLst/>
            <a:ahLst/>
            <a:cxnLst/>
            <a:rect l="l" t="t" r="r" b="b"/>
            <a:pathLst>
              <a:path w="33654" h="66675">
                <a:moveTo>
                  <a:pt x="0" y="0"/>
                </a:moveTo>
                <a:lnTo>
                  <a:pt x="13019" y="2604"/>
                </a:lnTo>
                <a:lnTo>
                  <a:pt x="23607" y="9721"/>
                </a:lnTo>
                <a:lnTo>
                  <a:pt x="30723" y="20311"/>
                </a:lnTo>
                <a:lnTo>
                  <a:pt x="33327" y="33331"/>
                </a:lnTo>
                <a:lnTo>
                  <a:pt x="30723" y="46351"/>
                </a:lnTo>
                <a:lnTo>
                  <a:pt x="23607" y="56940"/>
                </a:lnTo>
                <a:lnTo>
                  <a:pt x="13019" y="64058"/>
                </a:lnTo>
                <a:lnTo>
                  <a:pt x="0" y="66662"/>
                </a:lnTo>
                <a:lnTo>
                  <a:pt x="0" y="0"/>
                </a:lnTo>
                <a:close/>
              </a:path>
            </a:pathLst>
          </a:custGeom>
          <a:ln w="4320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82E6DD3-70C0-4ABA-BD77-FBCB91623B80}"/>
              </a:ext>
            </a:extLst>
          </p:cNvPr>
          <p:cNvSpPr/>
          <p:nvPr/>
        </p:nvSpPr>
        <p:spPr>
          <a:xfrm>
            <a:off x="9465896" y="4087859"/>
            <a:ext cx="70981" cy="70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F86AD0B6-5E3E-49C1-B00F-2EB1B0144E4F}"/>
              </a:ext>
            </a:extLst>
          </p:cNvPr>
          <p:cNvSpPr/>
          <p:nvPr/>
        </p:nvSpPr>
        <p:spPr>
          <a:xfrm>
            <a:off x="9665878" y="4087859"/>
            <a:ext cx="70950" cy="70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B5B0BBCB-7444-4D37-8521-67D3F397923A}"/>
              </a:ext>
            </a:extLst>
          </p:cNvPr>
          <p:cNvSpPr/>
          <p:nvPr/>
        </p:nvSpPr>
        <p:spPr>
          <a:xfrm>
            <a:off x="9301420" y="4689951"/>
            <a:ext cx="367030" cy="66675"/>
          </a:xfrm>
          <a:custGeom>
            <a:avLst/>
            <a:gdLst/>
            <a:ahLst/>
            <a:cxnLst/>
            <a:rect l="l" t="t" r="r" b="b"/>
            <a:pathLst>
              <a:path w="367029" h="66675">
                <a:moveTo>
                  <a:pt x="133306" y="0"/>
                </a:moveTo>
                <a:lnTo>
                  <a:pt x="0" y="0"/>
                </a:lnTo>
                <a:lnTo>
                  <a:pt x="0" y="66662"/>
                </a:lnTo>
                <a:lnTo>
                  <a:pt x="133306" y="66662"/>
                </a:lnTo>
                <a:lnTo>
                  <a:pt x="146325" y="64058"/>
                </a:lnTo>
                <a:lnTo>
                  <a:pt x="156915" y="56940"/>
                </a:lnTo>
                <a:lnTo>
                  <a:pt x="164032" y="46351"/>
                </a:lnTo>
                <a:lnTo>
                  <a:pt x="166636" y="33331"/>
                </a:lnTo>
                <a:lnTo>
                  <a:pt x="164032" y="20623"/>
                </a:lnTo>
                <a:lnTo>
                  <a:pt x="156915" y="9999"/>
                </a:lnTo>
                <a:lnTo>
                  <a:pt x="146325" y="2708"/>
                </a:lnTo>
                <a:lnTo>
                  <a:pt x="133306" y="0"/>
                </a:lnTo>
                <a:close/>
              </a:path>
              <a:path w="367029" h="66675">
                <a:moveTo>
                  <a:pt x="333288" y="0"/>
                </a:moveTo>
                <a:lnTo>
                  <a:pt x="320268" y="2708"/>
                </a:lnTo>
                <a:lnTo>
                  <a:pt x="309679" y="9999"/>
                </a:lnTo>
                <a:lnTo>
                  <a:pt x="302562" y="20623"/>
                </a:lnTo>
                <a:lnTo>
                  <a:pt x="299958" y="33331"/>
                </a:lnTo>
                <a:lnTo>
                  <a:pt x="302562" y="46351"/>
                </a:lnTo>
                <a:lnTo>
                  <a:pt x="309679" y="56940"/>
                </a:lnTo>
                <a:lnTo>
                  <a:pt x="320268" y="64058"/>
                </a:lnTo>
                <a:lnTo>
                  <a:pt x="333288" y="66662"/>
                </a:lnTo>
                <a:lnTo>
                  <a:pt x="346308" y="64058"/>
                </a:lnTo>
                <a:lnTo>
                  <a:pt x="356897" y="56940"/>
                </a:lnTo>
                <a:lnTo>
                  <a:pt x="364015" y="46351"/>
                </a:lnTo>
                <a:lnTo>
                  <a:pt x="366618" y="33331"/>
                </a:lnTo>
                <a:lnTo>
                  <a:pt x="364015" y="20623"/>
                </a:lnTo>
                <a:lnTo>
                  <a:pt x="356897" y="9999"/>
                </a:lnTo>
                <a:lnTo>
                  <a:pt x="346308" y="2708"/>
                </a:lnTo>
                <a:lnTo>
                  <a:pt x="333288" y="0"/>
                </a:lnTo>
                <a:close/>
              </a:path>
            </a:pathLst>
          </a:custGeom>
          <a:solidFill>
            <a:srgbClr val="04BD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9843926C-BC3F-4559-AC1A-DB694040CB63}"/>
              </a:ext>
            </a:extLst>
          </p:cNvPr>
          <p:cNvSpPr/>
          <p:nvPr/>
        </p:nvSpPr>
        <p:spPr>
          <a:xfrm>
            <a:off x="9299259" y="4687790"/>
            <a:ext cx="170957" cy="70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47E23356-8654-4B81-BC4B-121F95D9280F}"/>
              </a:ext>
            </a:extLst>
          </p:cNvPr>
          <p:cNvSpPr/>
          <p:nvPr/>
        </p:nvSpPr>
        <p:spPr>
          <a:xfrm>
            <a:off x="9599217" y="4687790"/>
            <a:ext cx="70981" cy="70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1C57D9AE-7816-4FD9-B5A2-F4657508B1A3}"/>
              </a:ext>
            </a:extLst>
          </p:cNvPr>
          <p:cNvSpPr/>
          <p:nvPr/>
        </p:nvSpPr>
        <p:spPr>
          <a:xfrm>
            <a:off x="2962650" y="5045685"/>
            <a:ext cx="5514340" cy="0"/>
          </a:xfrm>
          <a:custGeom>
            <a:avLst/>
            <a:gdLst/>
            <a:ahLst/>
            <a:cxnLst/>
            <a:rect l="l" t="t" r="r" b="b"/>
            <a:pathLst>
              <a:path w="5514340">
                <a:moveTo>
                  <a:pt x="0" y="0"/>
                </a:moveTo>
                <a:lnTo>
                  <a:pt x="5514264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1694C7E1-2F95-463E-88A7-9F54F2E28D0C}"/>
              </a:ext>
            </a:extLst>
          </p:cNvPr>
          <p:cNvSpPr/>
          <p:nvPr/>
        </p:nvSpPr>
        <p:spPr>
          <a:xfrm>
            <a:off x="2980905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53BC1A12-C311-466D-B7E0-DC2426E53A5B}"/>
              </a:ext>
            </a:extLst>
          </p:cNvPr>
          <p:cNvSpPr/>
          <p:nvPr/>
        </p:nvSpPr>
        <p:spPr>
          <a:xfrm>
            <a:off x="4253213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EED86A47-1D00-4C49-905E-6DF769E6CF7A}"/>
              </a:ext>
            </a:extLst>
          </p:cNvPr>
          <p:cNvSpPr/>
          <p:nvPr/>
        </p:nvSpPr>
        <p:spPr>
          <a:xfrm>
            <a:off x="5527752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A0A609A7-EF1E-418F-8DDF-828EECFE4D98}"/>
              </a:ext>
            </a:extLst>
          </p:cNvPr>
          <p:cNvSpPr/>
          <p:nvPr/>
        </p:nvSpPr>
        <p:spPr>
          <a:xfrm>
            <a:off x="6800009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A491451B-FF10-454D-ADCF-E49CA7B580D5}"/>
              </a:ext>
            </a:extLst>
          </p:cNvPr>
          <p:cNvSpPr/>
          <p:nvPr/>
        </p:nvSpPr>
        <p:spPr>
          <a:xfrm>
            <a:off x="8075562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66FE922B-FCE2-4367-B410-F2F1795FBF48}"/>
              </a:ext>
            </a:extLst>
          </p:cNvPr>
          <p:cNvSpPr/>
          <p:nvPr/>
        </p:nvSpPr>
        <p:spPr>
          <a:xfrm>
            <a:off x="2980905" y="1374757"/>
            <a:ext cx="0" cy="3689350"/>
          </a:xfrm>
          <a:custGeom>
            <a:avLst/>
            <a:gdLst/>
            <a:ahLst/>
            <a:cxnLst/>
            <a:rect l="l" t="t" r="r" b="b"/>
            <a:pathLst>
              <a:path h="3689350">
                <a:moveTo>
                  <a:pt x="0" y="3689184"/>
                </a:moveTo>
                <a:lnTo>
                  <a:pt x="0" y="0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DEFFF3AF-D2E0-4F9F-B766-8FBDB66CEC51}"/>
              </a:ext>
            </a:extLst>
          </p:cNvPr>
          <p:cNvSpPr/>
          <p:nvPr/>
        </p:nvSpPr>
        <p:spPr>
          <a:xfrm>
            <a:off x="2877461" y="504568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64342C01-E135-44E8-890D-252C3D6189E8}"/>
              </a:ext>
            </a:extLst>
          </p:cNvPr>
          <p:cNvSpPr/>
          <p:nvPr/>
        </p:nvSpPr>
        <p:spPr>
          <a:xfrm>
            <a:off x="2877461" y="431549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F7F4474D-2C24-435C-9893-938AF7BD3F74}"/>
              </a:ext>
            </a:extLst>
          </p:cNvPr>
          <p:cNvSpPr/>
          <p:nvPr/>
        </p:nvSpPr>
        <p:spPr>
          <a:xfrm>
            <a:off x="2877461" y="358467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81D50821-C650-4E96-A317-2DE41475595D}"/>
              </a:ext>
            </a:extLst>
          </p:cNvPr>
          <p:cNvSpPr/>
          <p:nvPr/>
        </p:nvSpPr>
        <p:spPr>
          <a:xfrm>
            <a:off x="2877461" y="285445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7314E66A-6A4C-4DE9-AB26-46054A1734D5}"/>
              </a:ext>
            </a:extLst>
          </p:cNvPr>
          <p:cNvSpPr/>
          <p:nvPr/>
        </p:nvSpPr>
        <p:spPr>
          <a:xfrm>
            <a:off x="2877461" y="212373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A160EEF8-ED06-4AA7-99E0-055B995DFE9B}"/>
              </a:ext>
            </a:extLst>
          </p:cNvPr>
          <p:cNvSpPr/>
          <p:nvPr/>
        </p:nvSpPr>
        <p:spPr>
          <a:xfrm>
            <a:off x="2877461" y="139301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CA3490AB-B59B-4F6D-BEAB-96F12E9B56E1}"/>
              </a:ext>
            </a:extLst>
          </p:cNvPr>
          <p:cNvSpPr/>
          <p:nvPr/>
        </p:nvSpPr>
        <p:spPr>
          <a:xfrm>
            <a:off x="3233404" y="2269777"/>
            <a:ext cx="4842510" cy="1096010"/>
          </a:xfrm>
          <a:custGeom>
            <a:avLst/>
            <a:gdLst/>
            <a:ahLst/>
            <a:cxnLst/>
            <a:rect l="l" t="t" r="r" b="b"/>
            <a:pathLst>
              <a:path w="4842509" h="1096010">
                <a:moveTo>
                  <a:pt x="0" y="1095829"/>
                </a:moveTo>
                <a:lnTo>
                  <a:pt x="0" y="1095829"/>
                </a:lnTo>
                <a:lnTo>
                  <a:pt x="764241" y="511657"/>
                </a:lnTo>
                <a:lnTo>
                  <a:pt x="1530942" y="730722"/>
                </a:lnTo>
                <a:lnTo>
                  <a:pt x="2166817" y="1022808"/>
                </a:lnTo>
                <a:lnTo>
                  <a:pt x="2803200" y="730722"/>
                </a:lnTo>
                <a:lnTo>
                  <a:pt x="3314334" y="365107"/>
                </a:lnTo>
                <a:lnTo>
                  <a:pt x="3949955" y="146043"/>
                </a:lnTo>
                <a:lnTo>
                  <a:pt x="4842158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A8C73A2A-9AEB-47CF-985E-4E4277CEAC4D}"/>
              </a:ext>
            </a:extLst>
          </p:cNvPr>
          <p:cNvSpPr/>
          <p:nvPr/>
        </p:nvSpPr>
        <p:spPr>
          <a:xfrm>
            <a:off x="2962650" y="5045685"/>
            <a:ext cx="5514340" cy="0"/>
          </a:xfrm>
          <a:custGeom>
            <a:avLst/>
            <a:gdLst/>
            <a:ahLst/>
            <a:cxnLst/>
            <a:rect l="l" t="t" r="r" b="b"/>
            <a:pathLst>
              <a:path w="5514340">
                <a:moveTo>
                  <a:pt x="0" y="0"/>
                </a:moveTo>
                <a:lnTo>
                  <a:pt x="5514264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4">
            <a:extLst>
              <a:ext uri="{FF2B5EF4-FFF2-40B4-BE49-F238E27FC236}">
                <a16:creationId xmlns:a16="http://schemas.microsoft.com/office/drawing/2014/main" id="{C4C4797C-DEBB-4C27-B824-2700D568A94D}"/>
              </a:ext>
            </a:extLst>
          </p:cNvPr>
          <p:cNvSpPr/>
          <p:nvPr/>
        </p:nvSpPr>
        <p:spPr>
          <a:xfrm>
            <a:off x="2980905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5">
            <a:extLst>
              <a:ext uri="{FF2B5EF4-FFF2-40B4-BE49-F238E27FC236}">
                <a16:creationId xmlns:a16="http://schemas.microsoft.com/office/drawing/2014/main" id="{CDD7E347-F7D4-48FF-99CF-587F9ECF2469}"/>
              </a:ext>
            </a:extLst>
          </p:cNvPr>
          <p:cNvSpPr/>
          <p:nvPr/>
        </p:nvSpPr>
        <p:spPr>
          <a:xfrm>
            <a:off x="4253213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6">
            <a:extLst>
              <a:ext uri="{FF2B5EF4-FFF2-40B4-BE49-F238E27FC236}">
                <a16:creationId xmlns:a16="http://schemas.microsoft.com/office/drawing/2014/main" id="{EF4A97F0-25CA-4543-979B-211266C0DB87}"/>
              </a:ext>
            </a:extLst>
          </p:cNvPr>
          <p:cNvSpPr/>
          <p:nvPr/>
        </p:nvSpPr>
        <p:spPr>
          <a:xfrm>
            <a:off x="5527752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7">
            <a:extLst>
              <a:ext uri="{FF2B5EF4-FFF2-40B4-BE49-F238E27FC236}">
                <a16:creationId xmlns:a16="http://schemas.microsoft.com/office/drawing/2014/main" id="{1DB1500A-0BFC-42FF-B01C-4A4936C9C9C2}"/>
              </a:ext>
            </a:extLst>
          </p:cNvPr>
          <p:cNvSpPr/>
          <p:nvPr/>
        </p:nvSpPr>
        <p:spPr>
          <a:xfrm>
            <a:off x="6800009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8">
            <a:extLst>
              <a:ext uri="{FF2B5EF4-FFF2-40B4-BE49-F238E27FC236}">
                <a16:creationId xmlns:a16="http://schemas.microsoft.com/office/drawing/2014/main" id="{2D892803-2F03-44F6-A2A5-0B36DDE4975E}"/>
              </a:ext>
            </a:extLst>
          </p:cNvPr>
          <p:cNvSpPr/>
          <p:nvPr/>
        </p:nvSpPr>
        <p:spPr>
          <a:xfrm>
            <a:off x="8075562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9">
            <a:extLst>
              <a:ext uri="{FF2B5EF4-FFF2-40B4-BE49-F238E27FC236}">
                <a16:creationId xmlns:a16="http://schemas.microsoft.com/office/drawing/2014/main" id="{98DA54A5-E243-476A-B1FD-D3C0793E32D4}"/>
              </a:ext>
            </a:extLst>
          </p:cNvPr>
          <p:cNvSpPr/>
          <p:nvPr/>
        </p:nvSpPr>
        <p:spPr>
          <a:xfrm>
            <a:off x="2980905" y="1374757"/>
            <a:ext cx="0" cy="3689350"/>
          </a:xfrm>
          <a:custGeom>
            <a:avLst/>
            <a:gdLst/>
            <a:ahLst/>
            <a:cxnLst/>
            <a:rect l="l" t="t" r="r" b="b"/>
            <a:pathLst>
              <a:path h="3689350">
                <a:moveTo>
                  <a:pt x="0" y="3689184"/>
                </a:moveTo>
                <a:lnTo>
                  <a:pt x="0" y="0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0">
            <a:extLst>
              <a:ext uri="{FF2B5EF4-FFF2-40B4-BE49-F238E27FC236}">
                <a16:creationId xmlns:a16="http://schemas.microsoft.com/office/drawing/2014/main" id="{6842C8CB-A7AD-4FEB-9C8E-0683EA5A4C7B}"/>
              </a:ext>
            </a:extLst>
          </p:cNvPr>
          <p:cNvSpPr/>
          <p:nvPr/>
        </p:nvSpPr>
        <p:spPr>
          <a:xfrm>
            <a:off x="2877461" y="504568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1">
            <a:extLst>
              <a:ext uri="{FF2B5EF4-FFF2-40B4-BE49-F238E27FC236}">
                <a16:creationId xmlns:a16="http://schemas.microsoft.com/office/drawing/2014/main" id="{B2C774EB-826A-4776-B3BE-600FDCABED12}"/>
              </a:ext>
            </a:extLst>
          </p:cNvPr>
          <p:cNvSpPr/>
          <p:nvPr/>
        </p:nvSpPr>
        <p:spPr>
          <a:xfrm>
            <a:off x="2877461" y="431549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2">
            <a:extLst>
              <a:ext uri="{FF2B5EF4-FFF2-40B4-BE49-F238E27FC236}">
                <a16:creationId xmlns:a16="http://schemas.microsoft.com/office/drawing/2014/main" id="{439873A3-E337-4990-B82B-9641D26CEBF9}"/>
              </a:ext>
            </a:extLst>
          </p:cNvPr>
          <p:cNvSpPr/>
          <p:nvPr/>
        </p:nvSpPr>
        <p:spPr>
          <a:xfrm>
            <a:off x="2877461" y="358467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3">
            <a:extLst>
              <a:ext uri="{FF2B5EF4-FFF2-40B4-BE49-F238E27FC236}">
                <a16:creationId xmlns:a16="http://schemas.microsoft.com/office/drawing/2014/main" id="{8CA7255B-0D66-4075-963F-FAF306C33083}"/>
              </a:ext>
            </a:extLst>
          </p:cNvPr>
          <p:cNvSpPr/>
          <p:nvPr/>
        </p:nvSpPr>
        <p:spPr>
          <a:xfrm>
            <a:off x="2877461" y="285445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4">
            <a:extLst>
              <a:ext uri="{FF2B5EF4-FFF2-40B4-BE49-F238E27FC236}">
                <a16:creationId xmlns:a16="http://schemas.microsoft.com/office/drawing/2014/main" id="{C9DA5794-0E42-4256-8A62-F03A329ED248}"/>
              </a:ext>
            </a:extLst>
          </p:cNvPr>
          <p:cNvSpPr/>
          <p:nvPr/>
        </p:nvSpPr>
        <p:spPr>
          <a:xfrm>
            <a:off x="2877461" y="212373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5">
            <a:extLst>
              <a:ext uri="{FF2B5EF4-FFF2-40B4-BE49-F238E27FC236}">
                <a16:creationId xmlns:a16="http://schemas.microsoft.com/office/drawing/2014/main" id="{DA9C2463-0A7F-48AB-96B8-0B92F522D9FE}"/>
              </a:ext>
            </a:extLst>
          </p:cNvPr>
          <p:cNvSpPr/>
          <p:nvPr/>
        </p:nvSpPr>
        <p:spPr>
          <a:xfrm>
            <a:off x="2877461" y="139301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6">
            <a:extLst>
              <a:ext uri="{FF2B5EF4-FFF2-40B4-BE49-F238E27FC236}">
                <a16:creationId xmlns:a16="http://schemas.microsoft.com/office/drawing/2014/main" id="{1D21F994-71E3-4AAA-B641-388B22CA96E9}"/>
              </a:ext>
            </a:extLst>
          </p:cNvPr>
          <p:cNvSpPr/>
          <p:nvPr/>
        </p:nvSpPr>
        <p:spPr>
          <a:xfrm>
            <a:off x="3229195" y="2095083"/>
            <a:ext cx="4850423" cy="6419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7">
            <a:extLst>
              <a:ext uri="{FF2B5EF4-FFF2-40B4-BE49-F238E27FC236}">
                <a16:creationId xmlns:a16="http://schemas.microsoft.com/office/drawing/2014/main" id="{92D14400-5610-46A3-8E03-B91078FBA7E1}"/>
              </a:ext>
            </a:extLst>
          </p:cNvPr>
          <p:cNvSpPr/>
          <p:nvPr/>
        </p:nvSpPr>
        <p:spPr>
          <a:xfrm>
            <a:off x="2962650" y="5045685"/>
            <a:ext cx="5514340" cy="0"/>
          </a:xfrm>
          <a:custGeom>
            <a:avLst/>
            <a:gdLst/>
            <a:ahLst/>
            <a:cxnLst/>
            <a:rect l="l" t="t" r="r" b="b"/>
            <a:pathLst>
              <a:path w="5514340">
                <a:moveTo>
                  <a:pt x="0" y="0"/>
                </a:moveTo>
                <a:lnTo>
                  <a:pt x="5514264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8">
            <a:extLst>
              <a:ext uri="{FF2B5EF4-FFF2-40B4-BE49-F238E27FC236}">
                <a16:creationId xmlns:a16="http://schemas.microsoft.com/office/drawing/2014/main" id="{AEADC2B3-3C66-47DD-A489-EE00F35E1D60}"/>
              </a:ext>
            </a:extLst>
          </p:cNvPr>
          <p:cNvSpPr/>
          <p:nvPr/>
        </p:nvSpPr>
        <p:spPr>
          <a:xfrm>
            <a:off x="2980905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9">
            <a:extLst>
              <a:ext uri="{FF2B5EF4-FFF2-40B4-BE49-F238E27FC236}">
                <a16:creationId xmlns:a16="http://schemas.microsoft.com/office/drawing/2014/main" id="{4706F2AA-B54C-4315-8CC5-82DD2125870A}"/>
              </a:ext>
            </a:extLst>
          </p:cNvPr>
          <p:cNvSpPr/>
          <p:nvPr/>
        </p:nvSpPr>
        <p:spPr>
          <a:xfrm>
            <a:off x="4253213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50">
            <a:extLst>
              <a:ext uri="{FF2B5EF4-FFF2-40B4-BE49-F238E27FC236}">
                <a16:creationId xmlns:a16="http://schemas.microsoft.com/office/drawing/2014/main" id="{335E285A-1D64-499B-ACFB-546028EBC76C}"/>
              </a:ext>
            </a:extLst>
          </p:cNvPr>
          <p:cNvSpPr/>
          <p:nvPr/>
        </p:nvSpPr>
        <p:spPr>
          <a:xfrm>
            <a:off x="5527752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1">
            <a:extLst>
              <a:ext uri="{FF2B5EF4-FFF2-40B4-BE49-F238E27FC236}">
                <a16:creationId xmlns:a16="http://schemas.microsoft.com/office/drawing/2014/main" id="{565AA4CC-713B-4ED8-84F1-09F404863329}"/>
              </a:ext>
            </a:extLst>
          </p:cNvPr>
          <p:cNvSpPr/>
          <p:nvPr/>
        </p:nvSpPr>
        <p:spPr>
          <a:xfrm>
            <a:off x="6800009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2">
            <a:extLst>
              <a:ext uri="{FF2B5EF4-FFF2-40B4-BE49-F238E27FC236}">
                <a16:creationId xmlns:a16="http://schemas.microsoft.com/office/drawing/2014/main" id="{9D67CEA5-1905-4CB5-A419-63EE4013D9E2}"/>
              </a:ext>
            </a:extLst>
          </p:cNvPr>
          <p:cNvSpPr/>
          <p:nvPr/>
        </p:nvSpPr>
        <p:spPr>
          <a:xfrm>
            <a:off x="8075562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3">
            <a:extLst>
              <a:ext uri="{FF2B5EF4-FFF2-40B4-BE49-F238E27FC236}">
                <a16:creationId xmlns:a16="http://schemas.microsoft.com/office/drawing/2014/main" id="{B83BF188-810D-477B-B1DA-07D3F42ECE86}"/>
              </a:ext>
            </a:extLst>
          </p:cNvPr>
          <p:cNvSpPr/>
          <p:nvPr/>
        </p:nvSpPr>
        <p:spPr>
          <a:xfrm>
            <a:off x="2980905" y="1374757"/>
            <a:ext cx="0" cy="3689350"/>
          </a:xfrm>
          <a:custGeom>
            <a:avLst/>
            <a:gdLst/>
            <a:ahLst/>
            <a:cxnLst/>
            <a:rect l="l" t="t" r="r" b="b"/>
            <a:pathLst>
              <a:path h="3689350">
                <a:moveTo>
                  <a:pt x="0" y="3689184"/>
                </a:moveTo>
                <a:lnTo>
                  <a:pt x="0" y="0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4">
            <a:extLst>
              <a:ext uri="{FF2B5EF4-FFF2-40B4-BE49-F238E27FC236}">
                <a16:creationId xmlns:a16="http://schemas.microsoft.com/office/drawing/2014/main" id="{843E3D3F-F040-4633-A0DB-36E2074470E3}"/>
              </a:ext>
            </a:extLst>
          </p:cNvPr>
          <p:cNvSpPr/>
          <p:nvPr/>
        </p:nvSpPr>
        <p:spPr>
          <a:xfrm>
            <a:off x="2877461" y="504568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5">
            <a:extLst>
              <a:ext uri="{FF2B5EF4-FFF2-40B4-BE49-F238E27FC236}">
                <a16:creationId xmlns:a16="http://schemas.microsoft.com/office/drawing/2014/main" id="{17C585AE-55CC-4146-8EB2-914F290D24B9}"/>
              </a:ext>
            </a:extLst>
          </p:cNvPr>
          <p:cNvSpPr/>
          <p:nvPr/>
        </p:nvSpPr>
        <p:spPr>
          <a:xfrm>
            <a:off x="2877461" y="431549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6">
            <a:extLst>
              <a:ext uri="{FF2B5EF4-FFF2-40B4-BE49-F238E27FC236}">
                <a16:creationId xmlns:a16="http://schemas.microsoft.com/office/drawing/2014/main" id="{B7F22D91-4312-4636-A402-9DA9F2A529C0}"/>
              </a:ext>
            </a:extLst>
          </p:cNvPr>
          <p:cNvSpPr/>
          <p:nvPr/>
        </p:nvSpPr>
        <p:spPr>
          <a:xfrm>
            <a:off x="2877461" y="358467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7">
            <a:extLst>
              <a:ext uri="{FF2B5EF4-FFF2-40B4-BE49-F238E27FC236}">
                <a16:creationId xmlns:a16="http://schemas.microsoft.com/office/drawing/2014/main" id="{DD70343F-0A81-429D-AC3C-B02140B31B02}"/>
              </a:ext>
            </a:extLst>
          </p:cNvPr>
          <p:cNvSpPr/>
          <p:nvPr/>
        </p:nvSpPr>
        <p:spPr>
          <a:xfrm>
            <a:off x="2877461" y="285445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8">
            <a:extLst>
              <a:ext uri="{FF2B5EF4-FFF2-40B4-BE49-F238E27FC236}">
                <a16:creationId xmlns:a16="http://schemas.microsoft.com/office/drawing/2014/main" id="{78B69F48-CE98-475F-A2CF-A10FF211DE39}"/>
              </a:ext>
            </a:extLst>
          </p:cNvPr>
          <p:cNvSpPr/>
          <p:nvPr/>
        </p:nvSpPr>
        <p:spPr>
          <a:xfrm>
            <a:off x="2877461" y="212373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9">
            <a:extLst>
              <a:ext uri="{FF2B5EF4-FFF2-40B4-BE49-F238E27FC236}">
                <a16:creationId xmlns:a16="http://schemas.microsoft.com/office/drawing/2014/main" id="{91CCA383-1962-47E9-A69F-EDFF808A43AB}"/>
              </a:ext>
            </a:extLst>
          </p:cNvPr>
          <p:cNvSpPr/>
          <p:nvPr/>
        </p:nvSpPr>
        <p:spPr>
          <a:xfrm>
            <a:off x="2877461" y="139301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60">
            <a:extLst>
              <a:ext uri="{FF2B5EF4-FFF2-40B4-BE49-F238E27FC236}">
                <a16:creationId xmlns:a16="http://schemas.microsoft.com/office/drawing/2014/main" id="{263EBA4E-6EB4-4D2B-832C-A2EBA62150B5}"/>
              </a:ext>
            </a:extLst>
          </p:cNvPr>
          <p:cNvSpPr/>
          <p:nvPr/>
        </p:nvSpPr>
        <p:spPr>
          <a:xfrm>
            <a:off x="3229195" y="2246197"/>
            <a:ext cx="4864368" cy="2136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1">
            <a:extLst>
              <a:ext uri="{FF2B5EF4-FFF2-40B4-BE49-F238E27FC236}">
                <a16:creationId xmlns:a16="http://schemas.microsoft.com/office/drawing/2014/main" id="{8CA1E30A-FE54-464D-AF14-2A0F750BAC12}"/>
              </a:ext>
            </a:extLst>
          </p:cNvPr>
          <p:cNvSpPr/>
          <p:nvPr/>
        </p:nvSpPr>
        <p:spPr>
          <a:xfrm>
            <a:off x="2962650" y="5045685"/>
            <a:ext cx="5514340" cy="0"/>
          </a:xfrm>
          <a:custGeom>
            <a:avLst/>
            <a:gdLst/>
            <a:ahLst/>
            <a:cxnLst/>
            <a:rect l="l" t="t" r="r" b="b"/>
            <a:pathLst>
              <a:path w="5514340">
                <a:moveTo>
                  <a:pt x="0" y="0"/>
                </a:moveTo>
                <a:lnTo>
                  <a:pt x="5514264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2">
            <a:extLst>
              <a:ext uri="{FF2B5EF4-FFF2-40B4-BE49-F238E27FC236}">
                <a16:creationId xmlns:a16="http://schemas.microsoft.com/office/drawing/2014/main" id="{32ACFB76-4783-4FE8-8CB8-59ED394096B4}"/>
              </a:ext>
            </a:extLst>
          </p:cNvPr>
          <p:cNvSpPr/>
          <p:nvPr/>
        </p:nvSpPr>
        <p:spPr>
          <a:xfrm>
            <a:off x="2980905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3">
            <a:extLst>
              <a:ext uri="{FF2B5EF4-FFF2-40B4-BE49-F238E27FC236}">
                <a16:creationId xmlns:a16="http://schemas.microsoft.com/office/drawing/2014/main" id="{EC3C811E-38BA-48AE-878B-CFA978812413}"/>
              </a:ext>
            </a:extLst>
          </p:cNvPr>
          <p:cNvSpPr/>
          <p:nvPr/>
        </p:nvSpPr>
        <p:spPr>
          <a:xfrm>
            <a:off x="4253213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4">
            <a:extLst>
              <a:ext uri="{FF2B5EF4-FFF2-40B4-BE49-F238E27FC236}">
                <a16:creationId xmlns:a16="http://schemas.microsoft.com/office/drawing/2014/main" id="{3AF2920B-EB44-410E-9FFD-AC1AB1F28D90}"/>
              </a:ext>
            </a:extLst>
          </p:cNvPr>
          <p:cNvSpPr/>
          <p:nvPr/>
        </p:nvSpPr>
        <p:spPr>
          <a:xfrm>
            <a:off x="5527752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5">
            <a:extLst>
              <a:ext uri="{FF2B5EF4-FFF2-40B4-BE49-F238E27FC236}">
                <a16:creationId xmlns:a16="http://schemas.microsoft.com/office/drawing/2014/main" id="{B8E5341D-915E-42C2-9C36-16F1A3ADCADC}"/>
              </a:ext>
            </a:extLst>
          </p:cNvPr>
          <p:cNvSpPr/>
          <p:nvPr/>
        </p:nvSpPr>
        <p:spPr>
          <a:xfrm>
            <a:off x="6800009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6">
            <a:extLst>
              <a:ext uri="{FF2B5EF4-FFF2-40B4-BE49-F238E27FC236}">
                <a16:creationId xmlns:a16="http://schemas.microsoft.com/office/drawing/2014/main" id="{36347288-51A2-429E-9CB8-66DEC1401BEC}"/>
              </a:ext>
            </a:extLst>
          </p:cNvPr>
          <p:cNvSpPr/>
          <p:nvPr/>
        </p:nvSpPr>
        <p:spPr>
          <a:xfrm>
            <a:off x="8075562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7">
            <a:extLst>
              <a:ext uri="{FF2B5EF4-FFF2-40B4-BE49-F238E27FC236}">
                <a16:creationId xmlns:a16="http://schemas.microsoft.com/office/drawing/2014/main" id="{C328A0BF-0FC3-4A25-B170-2DA230055EE7}"/>
              </a:ext>
            </a:extLst>
          </p:cNvPr>
          <p:cNvSpPr/>
          <p:nvPr/>
        </p:nvSpPr>
        <p:spPr>
          <a:xfrm>
            <a:off x="2980905" y="1374757"/>
            <a:ext cx="0" cy="3689350"/>
          </a:xfrm>
          <a:custGeom>
            <a:avLst/>
            <a:gdLst/>
            <a:ahLst/>
            <a:cxnLst/>
            <a:rect l="l" t="t" r="r" b="b"/>
            <a:pathLst>
              <a:path h="3689350">
                <a:moveTo>
                  <a:pt x="0" y="3689184"/>
                </a:moveTo>
                <a:lnTo>
                  <a:pt x="0" y="0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8">
            <a:extLst>
              <a:ext uri="{FF2B5EF4-FFF2-40B4-BE49-F238E27FC236}">
                <a16:creationId xmlns:a16="http://schemas.microsoft.com/office/drawing/2014/main" id="{0F37FA82-4D29-4344-B279-F68456AC1650}"/>
              </a:ext>
            </a:extLst>
          </p:cNvPr>
          <p:cNvSpPr/>
          <p:nvPr/>
        </p:nvSpPr>
        <p:spPr>
          <a:xfrm>
            <a:off x="2877461" y="504568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9">
            <a:extLst>
              <a:ext uri="{FF2B5EF4-FFF2-40B4-BE49-F238E27FC236}">
                <a16:creationId xmlns:a16="http://schemas.microsoft.com/office/drawing/2014/main" id="{C006E827-9395-4EA3-947C-0C8E78A846FC}"/>
              </a:ext>
            </a:extLst>
          </p:cNvPr>
          <p:cNvSpPr/>
          <p:nvPr/>
        </p:nvSpPr>
        <p:spPr>
          <a:xfrm>
            <a:off x="2877461" y="431549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70">
            <a:extLst>
              <a:ext uri="{FF2B5EF4-FFF2-40B4-BE49-F238E27FC236}">
                <a16:creationId xmlns:a16="http://schemas.microsoft.com/office/drawing/2014/main" id="{90B0BE20-5200-482D-A5F2-FD1A5DC62FC4}"/>
              </a:ext>
            </a:extLst>
          </p:cNvPr>
          <p:cNvSpPr/>
          <p:nvPr/>
        </p:nvSpPr>
        <p:spPr>
          <a:xfrm>
            <a:off x="2877461" y="358467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1">
            <a:extLst>
              <a:ext uri="{FF2B5EF4-FFF2-40B4-BE49-F238E27FC236}">
                <a16:creationId xmlns:a16="http://schemas.microsoft.com/office/drawing/2014/main" id="{E0E7E591-5A40-4D53-A5E9-F58167389EA7}"/>
              </a:ext>
            </a:extLst>
          </p:cNvPr>
          <p:cNvSpPr/>
          <p:nvPr/>
        </p:nvSpPr>
        <p:spPr>
          <a:xfrm>
            <a:off x="2877461" y="285445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2">
            <a:extLst>
              <a:ext uri="{FF2B5EF4-FFF2-40B4-BE49-F238E27FC236}">
                <a16:creationId xmlns:a16="http://schemas.microsoft.com/office/drawing/2014/main" id="{74F2839F-03EC-434D-B83B-5F318B96F2F6}"/>
              </a:ext>
            </a:extLst>
          </p:cNvPr>
          <p:cNvSpPr/>
          <p:nvPr/>
        </p:nvSpPr>
        <p:spPr>
          <a:xfrm>
            <a:off x="2877461" y="212373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3">
            <a:extLst>
              <a:ext uri="{FF2B5EF4-FFF2-40B4-BE49-F238E27FC236}">
                <a16:creationId xmlns:a16="http://schemas.microsoft.com/office/drawing/2014/main" id="{000CB059-61E3-41E3-963B-B2A77A448514}"/>
              </a:ext>
            </a:extLst>
          </p:cNvPr>
          <p:cNvSpPr/>
          <p:nvPr/>
        </p:nvSpPr>
        <p:spPr>
          <a:xfrm>
            <a:off x="2877461" y="139301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4">
            <a:extLst>
              <a:ext uri="{FF2B5EF4-FFF2-40B4-BE49-F238E27FC236}">
                <a16:creationId xmlns:a16="http://schemas.microsoft.com/office/drawing/2014/main" id="{A223FCC8-AA43-4B17-9D44-773DA75436A3}"/>
              </a:ext>
            </a:extLst>
          </p:cNvPr>
          <p:cNvSpPr/>
          <p:nvPr/>
        </p:nvSpPr>
        <p:spPr>
          <a:xfrm>
            <a:off x="3221842" y="1818151"/>
            <a:ext cx="4812665" cy="2084070"/>
          </a:xfrm>
          <a:custGeom>
            <a:avLst/>
            <a:gdLst/>
            <a:ahLst/>
            <a:cxnLst/>
            <a:rect l="l" t="t" r="r" b="b"/>
            <a:pathLst>
              <a:path w="4812665" h="2084070">
                <a:moveTo>
                  <a:pt x="10410" y="2031509"/>
                </a:moveTo>
                <a:lnTo>
                  <a:pt x="0" y="2034266"/>
                </a:lnTo>
                <a:lnTo>
                  <a:pt x="23731" y="2083454"/>
                </a:lnTo>
                <a:lnTo>
                  <a:pt x="32573" y="2076969"/>
                </a:lnTo>
                <a:lnTo>
                  <a:pt x="37878" y="2068083"/>
                </a:lnTo>
                <a:lnTo>
                  <a:pt x="39304" y="2057818"/>
                </a:lnTo>
                <a:lnTo>
                  <a:pt x="36509" y="2047197"/>
                </a:lnTo>
                <a:lnTo>
                  <a:pt x="29863" y="2038259"/>
                </a:lnTo>
                <a:lnTo>
                  <a:pt x="20764" y="2032935"/>
                </a:lnTo>
                <a:lnTo>
                  <a:pt x="10410" y="2031509"/>
                </a:lnTo>
                <a:close/>
              </a:path>
              <a:path w="4812665" h="2084070">
                <a:moveTo>
                  <a:pt x="158883" y="1960591"/>
                </a:moveTo>
                <a:lnTo>
                  <a:pt x="148472" y="1963019"/>
                </a:lnTo>
                <a:lnTo>
                  <a:pt x="139620" y="1969758"/>
                </a:lnTo>
                <a:lnTo>
                  <a:pt x="134248" y="1978898"/>
                </a:lnTo>
                <a:lnTo>
                  <a:pt x="132641" y="1989226"/>
                </a:lnTo>
                <a:lnTo>
                  <a:pt x="135085" y="1999530"/>
                </a:lnTo>
                <a:lnTo>
                  <a:pt x="142083" y="2008476"/>
                </a:lnTo>
                <a:lnTo>
                  <a:pt x="151362" y="2013856"/>
                </a:lnTo>
                <a:lnTo>
                  <a:pt x="161783" y="2015432"/>
                </a:lnTo>
                <a:lnTo>
                  <a:pt x="172203" y="2012968"/>
                </a:lnTo>
                <a:lnTo>
                  <a:pt x="181045" y="2006372"/>
                </a:lnTo>
                <a:lnTo>
                  <a:pt x="186350" y="1997280"/>
                </a:lnTo>
                <a:lnTo>
                  <a:pt x="187777" y="1986904"/>
                </a:lnTo>
                <a:lnTo>
                  <a:pt x="184981" y="1976457"/>
                </a:lnTo>
                <a:lnTo>
                  <a:pt x="178335" y="1967619"/>
                </a:lnTo>
                <a:lnTo>
                  <a:pt x="169237" y="1962227"/>
                </a:lnTo>
                <a:lnTo>
                  <a:pt x="158883" y="1960591"/>
                </a:lnTo>
                <a:close/>
              </a:path>
              <a:path w="4812665" h="2084070">
                <a:moveTo>
                  <a:pt x="307093" y="1889879"/>
                </a:moveTo>
                <a:lnTo>
                  <a:pt x="296361" y="1892533"/>
                </a:lnTo>
                <a:lnTo>
                  <a:pt x="287846" y="1899129"/>
                </a:lnTo>
                <a:lnTo>
                  <a:pt x="282648" y="1908222"/>
                </a:lnTo>
                <a:lnTo>
                  <a:pt x="281105" y="1918597"/>
                </a:lnTo>
                <a:lnTo>
                  <a:pt x="283557" y="1929044"/>
                </a:lnTo>
                <a:lnTo>
                  <a:pt x="290222" y="1937871"/>
                </a:lnTo>
                <a:lnTo>
                  <a:pt x="299324" y="1943179"/>
                </a:lnTo>
                <a:lnTo>
                  <a:pt x="309638" y="1944590"/>
                </a:lnTo>
                <a:lnTo>
                  <a:pt x="319940" y="1941721"/>
                </a:lnTo>
                <a:lnTo>
                  <a:pt x="320701" y="1941721"/>
                </a:lnTo>
                <a:lnTo>
                  <a:pt x="329198" y="1935125"/>
                </a:lnTo>
                <a:lnTo>
                  <a:pt x="334297" y="1926033"/>
                </a:lnTo>
                <a:lnTo>
                  <a:pt x="335640" y="1915658"/>
                </a:lnTo>
                <a:lnTo>
                  <a:pt x="332870" y="1905211"/>
                </a:lnTo>
                <a:lnTo>
                  <a:pt x="326560" y="1896741"/>
                </a:lnTo>
                <a:lnTo>
                  <a:pt x="317563" y="1891456"/>
                </a:lnTo>
                <a:lnTo>
                  <a:pt x="307093" y="1889879"/>
                </a:lnTo>
                <a:close/>
              </a:path>
              <a:path w="4812665" h="2084070">
                <a:moveTo>
                  <a:pt x="455520" y="1818850"/>
                </a:moveTo>
                <a:lnTo>
                  <a:pt x="444681" y="1821287"/>
                </a:lnTo>
                <a:lnTo>
                  <a:pt x="436211" y="1827990"/>
                </a:lnTo>
                <a:lnTo>
                  <a:pt x="430927" y="1837070"/>
                </a:lnTo>
                <a:lnTo>
                  <a:pt x="429350" y="1847386"/>
                </a:lnTo>
                <a:lnTo>
                  <a:pt x="432004" y="1857797"/>
                </a:lnTo>
                <a:lnTo>
                  <a:pt x="438600" y="1866628"/>
                </a:lnTo>
                <a:lnTo>
                  <a:pt x="447692" y="1871964"/>
                </a:lnTo>
                <a:lnTo>
                  <a:pt x="458067" y="1873450"/>
                </a:lnTo>
                <a:lnTo>
                  <a:pt x="468514" y="1870728"/>
                </a:lnTo>
                <a:lnTo>
                  <a:pt x="477340" y="1864417"/>
                </a:lnTo>
                <a:lnTo>
                  <a:pt x="482648" y="1855420"/>
                </a:lnTo>
                <a:lnTo>
                  <a:pt x="484059" y="1844950"/>
                </a:lnTo>
                <a:lnTo>
                  <a:pt x="481191" y="1834217"/>
                </a:lnTo>
                <a:lnTo>
                  <a:pt x="474916" y="1825672"/>
                </a:lnTo>
                <a:lnTo>
                  <a:pt x="465978" y="1820431"/>
                </a:lnTo>
                <a:lnTo>
                  <a:pt x="455520" y="1818850"/>
                </a:lnTo>
                <a:close/>
              </a:path>
              <a:path w="4812665" h="2084070">
                <a:moveTo>
                  <a:pt x="603987" y="1748004"/>
                </a:moveTo>
                <a:lnTo>
                  <a:pt x="593255" y="1750801"/>
                </a:lnTo>
                <a:lnTo>
                  <a:pt x="584642" y="1757325"/>
                </a:lnTo>
                <a:lnTo>
                  <a:pt x="579310" y="1766299"/>
                </a:lnTo>
                <a:lnTo>
                  <a:pt x="577781" y="1776650"/>
                </a:lnTo>
                <a:lnTo>
                  <a:pt x="580578" y="1787311"/>
                </a:lnTo>
                <a:lnTo>
                  <a:pt x="587067" y="1795924"/>
                </a:lnTo>
                <a:lnTo>
                  <a:pt x="595980" y="1801256"/>
                </a:lnTo>
                <a:lnTo>
                  <a:pt x="606320" y="1802786"/>
                </a:lnTo>
                <a:lnTo>
                  <a:pt x="617087" y="1799989"/>
                </a:lnTo>
                <a:lnTo>
                  <a:pt x="625557" y="1793392"/>
                </a:lnTo>
                <a:lnTo>
                  <a:pt x="630842" y="1784300"/>
                </a:lnTo>
                <a:lnTo>
                  <a:pt x="632419" y="1773925"/>
                </a:lnTo>
                <a:lnTo>
                  <a:pt x="629764" y="1763478"/>
                </a:lnTo>
                <a:lnTo>
                  <a:pt x="623454" y="1754865"/>
                </a:lnTo>
                <a:lnTo>
                  <a:pt x="614457" y="1749533"/>
                </a:lnTo>
                <a:lnTo>
                  <a:pt x="603987" y="1748004"/>
                </a:lnTo>
                <a:close/>
              </a:path>
              <a:path w="4812665" h="2084070">
                <a:moveTo>
                  <a:pt x="752132" y="1677113"/>
                </a:moveTo>
                <a:lnTo>
                  <a:pt x="741828" y="1680061"/>
                </a:lnTo>
                <a:lnTo>
                  <a:pt x="732891" y="1686372"/>
                </a:lnTo>
                <a:lnTo>
                  <a:pt x="727567" y="1695369"/>
                </a:lnTo>
                <a:lnTo>
                  <a:pt x="726141" y="1705840"/>
                </a:lnTo>
                <a:lnTo>
                  <a:pt x="728898" y="1716572"/>
                </a:lnTo>
                <a:lnTo>
                  <a:pt x="735209" y="1725176"/>
                </a:lnTo>
                <a:lnTo>
                  <a:pt x="744205" y="1730453"/>
                </a:lnTo>
                <a:lnTo>
                  <a:pt x="754676" y="1731832"/>
                </a:lnTo>
                <a:lnTo>
                  <a:pt x="765407" y="1728742"/>
                </a:lnTo>
                <a:lnTo>
                  <a:pt x="774024" y="1722467"/>
                </a:lnTo>
                <a:lnTo>
                  <a:pt x="779384" y="1713529"/>
                </a:lnTo>
                <a:lnTo>
                  <a:pt x="780988" y="1703070"/>
                </a:lnTo>
                <a:lnTo>
                  <a:pt x="778338" y="1692231"/>
                </a:lnTo>
                <a:lnTo>
                  <a:pt x="771599" y="1683769"/>
                </a:lnTo>
                <a:lnTo>
                  <a:pt x="762460" y="1678540"/>
                </a:lnTo>
                <a:lnTo>
                  <a:pt x="752132" y="1677113"/>
                </a:lnTo>
                <a:close/>
              </a:path>
              <a:path w="4812665" h="2084070">
                <a:moveTo>
                  <a:pt x="906886" y="1616765"/>
                </a:moveTo>
                <a:lnTo>
                  <a:pt x="896233" y="1618703"/>
                </a:lnTo>
                <a:lnTo>
                  <a:pt x="887118" y="1624602"/>
                </a:lnTo>
                <a:lnTo>
                  <a:pt x="881116" y="1633186"/>
                </a:lnTo>
                <a:lnTo>
                  <a:pt x="878870" y="1643340"/>
                </a:lnTo>
                <a:lnTo>
                  <a:pt x="881021" y="1653946"/>
                </a:lnTo>
                <a:lnTo>
                  <a:pt x="886920" y="1663002"/>
                </a:lnTo>
                <a:lnTo>
                  <a:pt x="895505" y="1668968"/>
                </a:lnTo>
                <a:lnTo>
                  <a:pt x="905658" y="1671417"/>
                </a:lnTo>
                <a:lnTo>
                  <a:pt x="916263" y="1669919"/>
                </a:lnTo>
                <a:lnTo>
                  <a:pt x="925319" y="1663687"/>
                </a:lnTo>
                <a:lnTo>
                  <a:pt x="931285" y="1654865"/>
                </a:lnTo>
                <a:lnTo>
                  <a:pt x="933733" y="1644568"/>
                </a:lnTo>
                <a:lnTo>
                  <a:pt x="932236" y="1633915"/>
                </a:lnTo>
                <a:lnTo>
                  <a:pt x="926004" y="1624871"/>
                </a:lnTo>
                <a:lnTo>
                  <a:pt x="917182" y="1618988"/>
                </a:lnTo>
                <a:lnTo>
                  <a:pt x="906886" y="1616765"/>
                </a:lnTo>
                <a:close/>
              </a:path>
              <a:path w="4812665" h="2084070">
                <a:moveTo>
                  <a:pt x="1060558" y="1558129"/>
                </a:moveTo>
                <a:lnTo>
                  <a:pt x="1049624" y="1560387"/>
                </a:lnTo>
                <a:lnTo>
                  <a:pt x="1040580" y="1566179"/>
                </a:lnTo>
                <a:lnTo>
                  <a:pt x="1034697" y="1574776"/>
                </a:lnTo>
                <a:lnTo>
                  <a:pt x="1032475" y="1584989"/>
                </a:lnTo>
                <a:lnTo>
                  <a:pt x="1034412" y="1595630"/>
                </a:lnTo>
                <a:lnTo>
                  <a:pt x="1040212" y="1604746"/>
                </a:lnTo>
                <a:lnTo>
                  <a:pt x="1048864" y="1610748"/>
                </a:lnTo>
                <a:lnTo>
                  <a:pt x="1059227" y="1612994"/>
                </a:lnTo>
                <a:lnTo>
                  <a:pt x="1070161" y="1610843"/>
                </a:lnTo>
                <a:lnTo>
                  <a:pt x="1079312" y="1604944"/>
                </a:lnTo>
                <a:lnTo>
                  <a:pt x="1085183" y="1596359"/>
                </a:lnTo>
                <a:lnTo>
                  <a:pt x="1087346" y="1586205"/>
                </a:lnTo>
                <a:lnTo>
                  <a:pt x="1085373" y="1575600"/>
                </a:lnTo>
                <a:lnTo>
                  <a:pt x="1079574" y="1566163"/>
                </a:lnTo>
                <a:lnTo>
                  <a:pt x="1070922" y="1560197"/>
                </a:lnTo>
                <a:lnTo>
                  <a:pt x="1060558" y="1558129"/>
                </a:lnTo>
                <a:close/>
              </a:path>
              <a:path w="4812665" h="2084070">
                <a:moveTo>
                  <a:pt x="1214163" y="1499373"/>
                </a:moveTo>
                <a:lnTo>
                  <a:pt x="1203522" y="1501310"/>
                </a:lnTo>
                <a:lnTo>
                  <a:pt x="1194470" y="1507502"/>
                </a:lnTo>
                <a:lnTo>
                  <a:pt x="1188532" y="1516238"/>
                </a:lnTo>
                <a:lnTo>
                  <a:pt x="1186159" y="1526447"/>
                </a:lnTo>
                <a:lnTo>
                  <a:pt x="1187803" y="1537060"/>
                </a:lnTo>
                <a:lnTo>
                  <a:pt x="1193995" y="1546212"/>
                </a:lnTo>
                <a:lnTo>
                  <a:pt x="1202730" y="1552083"/>
                </a:lnTo>
                <a:lnTo>
                  <a:pt x="1212939" y="1554246"/>
                </a:lnTo>
                <a:lnTo>
                  <a:pt x="1223552" y="1552273"/>
                </a:lnTo>
                <a:lnTo>
                  <a:pt x="1232596" y="1546402"/>
                </a:lnTo>
                <a:lnTo>
                  <a:pt x="1238479" y="1537631"/>
                </a:lnTo>
                <a:lnTo>
                  <a:pt x="1240701" y="1527243"/>
                </a:lnTo>
                <a:lnTo>
                  <a:pt x="1238764" y="1516523"/>
                </a:lnTo>
                <a:lnTo>
                  <a:pt x="1232972" y="1507479"/>
                </a:lnTo>
                <a:lnTo>
                  <a:pt x="1224376" y="1501596"/>
                </a:lnTo>
                <a:lnTo>
                  <a:pt x="1214163" y="1499373"/>
                </a:lnTo>
                <a:close/>
              </a:path>
              <a:path w="4812665" h="2084070">
                <a:moveTo>
                  <a:pt x="1367954" y="1441030"/>
                </a:moveTo>
                <a:lnTo>
                  <a:pt x="1357420" y="1442741"/>
                </a:lnTo>
                <a:lnTo>
                  <a:pt x="1348083" y="1448759"/>
                </a:lnTo>
                <a:lnTo>
                  <a:pt x="1342050" y="1457605"/>
                </a:lnTo>
                <a:lnTo>
                  <a:pt x="1339772" y="1468020"/>
                </a:lnTo>
                <a:lnTo>
                  <a:pt x="1341701" y="1478745"/>
                </a:lnTo>
                <a:lnTo>
                  <a:pt x="1347572" y="1487789"/>
                </a:lnTo>
                <a:lnTo>
                  <a:pt x="1356343" y="1493672"/>
                </a:lnTo>
                <a:lnTo>
                  <a:pt x="1366730" y="1495895"/>
                </a:lnTo>
                <a:lnTo>
                  <a:pt x="1377450" y="1493958"/>
                </a:lnTo>
                <a:lnTo>
                  <a:pt x="1386601" y="1487845"/>
                </a:lnTo>
                <a:lnTo>
                  <a:pt x="1392472" y="1479283"/>
                </a:lnTo>
                <a:lnTo>
                  <a:pt x="1394635" y="1469249"/>
                </a:lnTo>
                <a:lnTo>
                  <a:pt x="1392662" y="1458714"/>
                </a:lnTo>
                <a:lnTo>
                  <a:pt x="1386550" y="1449587"/>
                </a:lnTo>
                <a:lnTo>
                  <a:pt x="1377989" y="1443502"/>
                </a:lnTo>
                <a:lnTo>
                  <a:pt x="1367954" y="1441030"/>
                </a:lnTo>
                <a:close/>
              </a:path>
              <a:path w="4812665" h="2084070">
                <a:moveTo>
                  <a:pt x="1521095" y="1382488"/>
                </a:moveTo>
                <a:lnTo>
                  <a:pt x="1510051" y="1384425"/>
                </a:lnTo>
                <a:lnTo>
                  <a:pt x="1501046" y="1390324"/>
                </a:lnTo>
                <a:lnTo>
                  <a:pt x="1495250" y="1398909"/>
                </a:lnTo>
                <a:lnTo>
                  <a:pt x="1493115" y="1409063"/>
                </a:lnTo>
                <a:lnTo>
                  <a:pt x="1495092" y="1419668"/>
                </a:lnTo>
                <a:lnTo>
                  <a:pt x="1501177" y="1429117"/>
                </a:lnTo>
                <a:lnTo>
                  <a:pt x="1509924" y="1435166"/>
                </a:lnTo>
                <a:lnTo>
                  <a:pt x="1520192" y="1437460"/>
                </a:lnTo>
                <a:lnTo>
                  <a:pt x="1530841" y="1435642"/>
                </a:lnTo>
                <a:lnTo>
                  <a:pt x="1539956" y="1429624"/>
                </a:lnTo>
                <a:lnTo>
                  <a:pt x="1545958" y="1420778"/>
                </a:lnTo>
                <a:lnTo>
                  <a:pt x="1548204" y="1410362"/>
                </a:lnTo>
                <a:lnTo>
                  <a:pt x="1546053" y="1399638"/>
                </a:lnTo>
                <a:lnTo>
                  <a:pt x="1540143" y="1390594"/>
                </a:lnTo>
                <a:lnTo>
                  <a:pt x="1531475" y="1384710"/>
                </a:lnTo>
                <a:lnTo>
                  <a:pt x="1521095" y="1382488"/>
                </a:lnTo>
                <a:close/>
              </a:path>
              <a:path w="4812665" h="2084070">
                <a:moveTo>
                  <a:pt x="1686007" y="1390510"/>
                </a:moveTo>
                <a:lnTo>
                  <a:pt x="1685499" y="1390510"/>
                </a:lnTo>
                <a:lnTo>
                  <a:pt x="1674799" y="1391425"/>
                </a:lnTo>
                <a:lnTo>
                  <a:pt x="1665502" y="1396310"/>
                </a:lnTo>
                <a:lnTo>
                  <a:pt x="1658723" y="1404380"/>
                </a:lnTo>
                <a:lnTo>
                  <a:pt x="1655582" y="1414851"/>
                </a:lnTo>
                <a:lnTo>
                  <a:pt x="1656497" y="1425551"/>
                </a:lnTo>
                <a:lnTo>
                  <a:pt x="1661382" y="1434849"/>
                </a:lnTo>
                <a:lnTo>
                  <a:pt x="1669451" y="1441628"/>
                </a:lnTo>
                <a:lnTo>
                  <a:pt x="1679922" y="1444769"/>
                </a:lnTo>
                <a:lnTo>
                  <a:pt x="1690622" y="1443862"/>
                </a:lnTo>
                <a:lnTo>
                  <a:pt x="1699919" y="1439033"/>
                </a:lnTo>
                <a:lnTo>
                  <a:pt x="1706698" y="1431114"/>
                </a:lnTo>
                <a:lnTo>
                  <a:pt x="1709839" y="1420936"/>
                </a:lnTo>
                <a:lnTo>
                  <a:pt x="1708932" y="1410014"/>
                </a:lnTo>
                <a:lnTo>
                  <a:pt x="1704103" y="1400684"/>
                </a:lnTo>
                <a:lnTo>
                  <a:pt x="1696184" y="1393874"/>
                </a:lnTo>
                <a:lnTo>
                  <a:pt x="1686007" y="1390510"/>
                </a:lnTo>
                <a:close/>
              </a:path>
              <a:path w="4812665" h="2084070">
                <a:moveTo>
                  <a:pt x="1849032" y="1408766"/>
                </a:moveTo>
                <a:lnTo>
                  <a:pt x="1838110" y="1409966"/>
                </a:lnTo>
                <a:lnTo>
                  <a:pt x="1828781" y="1414946"/>
                </a:lnTo>
                <a:lnTo>
                  <a:pt x="1821971" y="1422921"/>
                </a:lnTo>
                <a:lnTo>
                  <a:pt x="1818607" y="1433106"/>
                </a:lnTo>
                <a:lnTo>
                  <a:pt x="1819629" y="1444029"/>
                </a:lnTo>
                <a:lnTo>
                  <a:pt x="1824692" y="1453358"/>
                </a:lnTo>
                <a:lnTo>
                  <a:pt x="1832798" y="1460168"/>
                </a:lnTo>
                <a:lnTo>
                  <a:pt x="1842947" y="1463532"/>
                </a:lnTo>
                <a:lnTo>
                  <a:pt x="1853869" y="1462617"/>
                </a:lnTo>
                <a:lnTo>
                  <a:pt x="1863198" y="1457732"/>
                </a:lnTo>
                <a:lnTo>
                  <a:pt x="1870008" y="1449662"/>
                </a:lnTo>
                <a:lnTo>
                  <a:pt x="1873372" y="1439191"/>
                </a:lnTo>
                <a:lnTo>
                  <a:pt x="1872171" y="1428269"/>
                </a:lnTo>
                <a:lnTo>
                  <a:pt x="1867192" y="1418939"/>
                </a:lnTo>
                <a:lnTo>
                  <a:pt x="1859217" y="1412129"/>
                </a:lnTo>
                <a:lnTo>
                  <a:pt x="1849032" y="1408766"/>
                </a:lnTo>
                <a:close/>
              </a:path>
              <a:path w="4812665" h="2084070">
                <a:moveTo>
                  <a:pt x="2012057" y="1428289"/>
                </a:moveTo>
                <a:lnTo>
                  <a:pt x="2001504" y="1429192"/>
                </a:lnTo>
                <a:lnTo>
                  <a:pt x="1992281" y="1433994"/>
                </a:lnTo>
                <a:lnTo>
                  <a:pt x="1985531" y="1441838"/>
                </a:lnTo>
                <a:lnTo>
                  <a:pt x="1982393" y="1451869"/>
                </a:lnTo>
                <a:lnTo>
                  <a:pt x="1983297" y="1462898"/>
                </a:lnTo>
                <a:lnTo>
                  <a:pt x="1988098" y="1472406"/>
                </a:lnTo>
                <a:lnTo>
                  <a:pt x="1995942" y="1479252"/>
                </a:lnTo>
                <a:lnTo>
                  <a:pt x="2005972" y="1482294"/>
                </a:lnTo>
                <a:lnTo>
                  <a:pt x="2006733" y="1482294"/>
                </a:lnTo>
                <a:lnTo>
                  <a:pt x="2017322" y="1481486"/>
                </a:lnTo>
                <a:lnTo>
                  <a:pt x="2026604" y="1476590"/>
                </a:lnTo>
                <a:lnTo>
                  <a:pt x="2033366" y="1468460"/>
                </a:lnTo>
                <a:lnTo>
                  <a:pt x="2036397" y="1457954"/>
                </a:lnTo>
                <a:lnTo>
                  <a:pt x="2035589" y="1447400"/>
                </a:lnTo>
                <a:lnTo>
                  <a:pt x="2030692" y="1438177"/>
                </a:lnTo>
                <a:lnTo>
                  <a:pt x="2022563" y="1431426"/>
                </a:lnTo>
                <a:lnTo>
                  <a:pt x="2012057" y="1428289"/>
                </a:lnTo>
                <a:close/>
              </a:path>
              <a:path w="4812665" h="2084070">
                <a:moveTo>
                  <a:pt x="2175843" y="1446544"/>
                </a:moveTo>
                <a:lnTo>
                  <a:pt x="2175336" y="1446544"/>
                </a:lnTo>
                <a:lnTo>
                  <a:pt x="2164636" y="1447673"/>
                </a:lnTo>
                <a:lnTo>
                  <a:pt x="2155338" y="1452534"/>
                </a:lnTo>
                <a:lnTo>
                  <a:pt x="2148560" y="1460485"/>
                </a:lnTo>
                <a:lnTo>
                  <a:pt x="2145419" y="1470885"/>
                </a:lnTo>
                <a:lnTo>
                  <a:pt x="2146334" y="1481807"/>
                </a:lnTo>
                <a:lnTo>
                  <a:pt x="2151218" y="1491137"/>
                </a:lnTo>
                <a:lnTo>
                  <a:pt x="2159288" y="1497947"/>
                </a:lnTo>
                <a:lnTo>
                  <a:pt x="2169758" y="1501310"/>
                </a:lnTo>
                <a:lnTo>
                  <a:pt x="2180348" y="1500395"/>
                </a:lnTo>
                <a:lnTo>
                  <a:pt x="2189629" y="1495510"/>
                </a:lnTo>
                <a:lnTo>
                  <a:pt x="2196392" y="1487441"/>
                </a:lnTo>
                <a:lnTo>
                  <a:pt x="2199422" y="1476970"/>
                </a:lnTo>
                <a:lnTo>
                  <a:pt x="2198626" y="1466048"/>
                </a:lnTo>
                <a:lnTo>
                  <a:pt x="2193813" y="1456718"/>
                </a:lnTo>
                <a:lnTo>
                  <a:pt x="2185910" y="1449908"/>
                </a:lnTo>
                <a:lnTo>
                  <a:pt x="2175843" y="1446544"/>
                </a:lnTo>
                <a:close/>
              </a:path>
              <a:path w="4812665" h="2084070">
                <a:moveTo>
                  <a:pt x="2304546" y="1348168"/>
                </a:moveTo>
                <a:lnTo>
                  <a:pt x="2294163" y="1349111"/>
                </a:lnTo>
                <a:lnTo>
                  <a:pt x="2284611" y="1354000"/>
                </a:lnTo>
                <a:lnTo>
                  <a:pt x="2277568" y="1362525"/>
                </a:lnTo>
                <a:lnTo>
                  <a:pt x="2274660" y="1372762"/>
                </a:lnTo>
                <a:lnTo>
                  <a:pt x="2275841" y="1383379"/>
                </a:lnTo>
                <a:lnTo>
                  <a:pt x="2281062" y="1393046"/>
                </a:lnTo>
                <a:lnTo>
                  <a:pt x="2289504" y="1399769"/>
                </a:lnTo>
                <a:lnTo>
                  <a:pt x="2299539" y="1402712"/>
                </a:lnTo>
                <a:lnTo>
                  <a:pt x="2309906" y="1401710"/>
                </a:lnTo>
                <a:lnTo>
                  <a:pt x="2319346" y="1396595"/>
                </a:lnTo>
                <a:lnTo>
                  <a:pt x="2326216" y="1388153"/>
                </a:lnTo>
                <a:lnTo>
                  <a:pt x="2329234" y="1378118"/>
                </a:lnTo>
                <a:lnTo>
                  <a:pt x="2328260" y="1367751"/>
                </a:lnTo>
                <a:lnTo>
                  <a:pt x="2323149" y="1358310"/>
                </a:lnTo>
                <a:lnTo>
                  <a:pt x="2314596" y="1351218"/>
                </a:lnTo>
                <a:lnTo>
                  <a:pt x="2304546" y="1348168"/>
                </a:lnTo>
                <a:close/>
              </a:path>
              <a:path w="4812665" h="2084070">
                <a:moveTo>
                  <a:pt x="2432868" y="1244974"/>
                </a:moveTo>
                <a:lnTo>
                  <a:pt x="2422275" y="1245949"/>
                </a:lnTo>
                <a:lnTo>
                  <a:pt x="2412395" y="1251060"/>
                </a:lnTo>
                <a:lnTo>
                  <a:pt x="2405744" y="1259621"/>
                </a:lnTo>
                <a:lnTo>
                  <a:pt x="2402919" y="1269727"/>
                </a:lnTo>
                <a:lnTo>
                  <a:pt x="2403945" y="1280261"/>
                </a:lnTo>
                <a:lnTo>
                  <a:pt x="2408845" y="1290106"/>
                </a:lnTo>
                <a:lnTo>
                  <a:pt x="2417359" y="1296650"/>
                </a:lnTo>
                <a:lnTo>
                  <a:pt x="2427512" y="1299677"/>
                </a:lnTo>
                <a:lnTo>
                  <a:pt x="2437903" y="1298806"/>
                </a:lnTo>
                <a:lnTo>
                  <a:pt x="2447130" y="1293655"/>
                </a:lnTo>
                <a:lnTo>
                  <a:pt x="2447890" y="1293148"/>
                </a:lnTo>
                <a:lnTo>
                  <a:pt x="2454613" y="1284920"/>
                </a:lnTo>
                <a:lnTo>
                  <a:pt x="2457557" y="1274861"/>
                </a:lnTo>
                <a:lnTo>
                  <a:pt x="2456554" y="1264375"/>
                </a:lnTo>
                <a:lnTo>
                  <a:pt x="2451440" y="1254863"/>
                </a:lnTo>
                <a:lnTo>
                  <a:pt x="2442986" y="1247993"/>
                </a:lnTo>
                <a:lnTo>
                  <a:pt x="2432868" y="1244974"/>
                </a:lnTo>
                <a:close/>
              </a:path>
              <a:path w="4812665" h="2084070">
                <a:moveTo>
                  <a:pt x="2560937" y="1142161"/>
                </a:moveTo>
                <a:lnTo>
                  <a:pt x="2550451" y="1143152"/>
                </a:lnTo>
                <a:lnTo>
                  <a:pt x="2540939" y="1148373"/>
                </a:lnTo>
                <a:lnTo>
                  <a:pt x="2534070" y="1156780"/>
                </a:lnTo>
                <a:lnTo>
                  <a:pt x="2531051" y="1166755"/>
                </a:lnTo>
                <a:lnTo>
                  <a:pt x="2532026" y="1177111"/>
                </a:lnTo>
                <a:lnTo>
                  <a:pt x="2537136" y="1186659"/>
                </a:lnTo>
                <a:lnTo>
                  <a:pt x="2545689" y="1193738"/>
                </a:lnTo>
                <a:lnTo>
                  <a:pt x="2555739" y="1196705"/>
                </a:lnTo>
                <a:lnTo>
                  <a:pt x="2566123" y="1195537"/>
                </a:lnTo>
                <a:lnTo>
                  <a:pt x="2575674" y="1190208"/>
                </a:lnTo>
                <a:lnTo>
                  <a:pt x="2582397" y="1181802"/>
                </a:lnTo>
                <a:lnTo>
                  <a:pt x="2585340" y="1171826"/>
                </a:lnTo>
                <a:lnTo>
                  <a:pt x="2584338" y="1161470"/>
                </a:lnTo>
                <a:lnTo>
                  <a:pt x="2579223" y="1151923"/>
                </a:lnTo>
                <a:lnTo>
                  <a:pt x="2570995" y="1145164"/>
                </a:lnTo>
                <a:lnTo>
                  <a:pt x="2560937" y="1142161"/>
                </a:lnTo>
                <a:close/>
              </a:path>
              <a:path w="4812665" h="2084070">
                <a:moveTo>
                  <a:pt x="2689132" y="1039158"/>
                </a:moveTo>
                <a:lnTo>
                  <a:pt x="2678777" y="1040251"/>
                </a:lnTo>
                <a:lnTo>
                  <a:pt x="2669230" y="1045433"/>
                </a:lnTo>
                <a:lnTo>
                  <a:pt x="2668723" y="1045433"/>
                </a:lnTo>
                <a:lnTo>
                  <a:pt x="2661865" y="1053661"/>
                </a:lnTo>
                <a:lnTo>
                  <a:pt x="2658930" y="1063720"/>
                </a:lnTo>
                <a:lnTo>
                  <a:pt x="2660130" y="1074207"/>
                </a:lnTo>
                <a:lnTo>
                  <a:pt x="2665680" y="1083719"/>
                </a:lnTo>
                <a:lnTo>
                  <a:pt x="2673801" y="1090588"/>
                </a:lnTo>
                <a:lnTo>
                  <a:pt x="2683681" y="1093607"/>
                </a:lnTo>
                <a:lnTo>
                  <a:pt x="2694132" y="1092632"/>
                </a:lnTo>
                <a:lnTo>
                  <a:pt x="2703964" y="1087522"/>
                </a:lnTo>
                <a:lnTo>
                  <a:pt x="2710830" y="1078972"/>
                </a:lnTo>
                <a:lnTo>
                  <a:pt x="2713821" y="1068949"/>
                </a:lnTo>
                <a:lnTo>
                  <a:pt x="2712771" y="1058641"/>
                </a:lnTo>
                <a:lnTo>
                  <a:pt x="2707514" y="1049236"/>
                </a:lnTo>
                <a:lnTo>
                  <a:pt x="2699108" y="1042153"/>
                </a:lnTo>
                <a:lnTo>
                  <a:pt x="2689132" y="1039158"/>
                </a:lnTo>
                <a:close/>
              </a:path>
              <a:path w="4812665" h="2084070">
                <a:moveTo>
                  <a:pt x="2817486" y="936091"/>
                </a:moveTo>
                <a:lnTo>
                  <a:pt x="2807178" y="936947"/>
                </a:lnTo>
                <a:lnTo>
                  <a:pt x="2797774" y="941986"/>
                </a:lnTo>
                <a:lnTo>
                  <a:pt x="2790576" y="950535"/>
                </a:lnTo>
                <a:lnTo>
                  <a:pt x="2787347" y="960558"/>
                </a:lnTo>
                <a:lnTo>
                  <a:pt x="2788254" y="970866"/>
                </a:lnTo>
                <a:lnTo>
                  <a:pt x="2793464" y="980271"/>
                </a:lnTo>
                <a:lnTo>
                  <a:pt x="2801585" y="987470"/>
                </a:lnTo>
                <a:lnTo>
                  <a:pt x="2811465" y="990699"/>
                </a:lnTo>
                <a:lnTo>
                  <a:pt x="2821915" y="989791"/>
                </a:lnTo>
                <a:lnTo>
                  <a:pt x="2831748" y="984582"/>
                </a:lnTo>
                <a:lnTo>
                  <a:pt x="2838625" y="976381"/>
                </a:lnTo>
                <a:lnTo>
                  <a:pt x="2841699" y="966326"/>
                </a:lnTo>
                <a:lnTo>
                  <a:pt x="2840875" y="955701"/>
                </a:lnTo>
                <a:lnTo>
                  <a:pt x="2836058" y="945789"/>
                </a:lnTo>
                <a:lnTo>
                  <a:pt x="2827509" y="939133"/>
                </a:lnTo>
                <a:lnTo>
                  <a:pt x="2817486" y="936091"/>
                </a:lnTo>
                <a:close/>
              </a:path>
              <a:path w="4812665" h="2084070">
                <a:moveTo>
                  <a:pt x="2972969" y="912828"/>
                </a:moveTo>
                <a:lnTo>
                  <a:pt x="2962883" y="916698"/>
                </a:lnTo>
                <a:lnTo>
                  <a:pt x="2955221" y="923826"/>
                </a:lnTo>
                <a:lnTo>
                  <a:pt x="2950792" y="933187"/>
                </a:lnTo>
                <a:lnTo>
                  <a:pt x="2950404" y="943761"/>
                </a:lnTo>
                <a:lnTo>
                  <a:pt x="2954061" y="954144"/>
                </a:lnTo>
                <a:lnTo>
                  <a:pt x="2961021" y="961984"/>
                </a:lnTo>
                <a:lnTo>
                  <a:pt x="2970406" y="966544"/>
                </a:lnTo>
                <a:lnTo>
                  <a:pt x="2981336" y="967087"/>
                </a:lnTo>
                <a:lnTo>
                  <a:pt x="2991644" y="963426"/>
                </a:lnTo>
                <a:lnTo>
                  <a:pt x="2999337" y="956248"/>
                </a:lnTo>
                <a:lnTo>
                  <a:pt x="3003798" y="946692"/>
                </a:lnTo>
                <a:lnTo>
                  <a:pt x="3004408" y="935901"/>
                </a:lnTo>
                <a:lnTo>
                  <a:pt x="3000672" y="925521"/>
                </a:lnTo>
                <a:lnTo>
                  <a:pt x="2993537" y="917709"/>
                </a:lnTo>
                <a:lnTo>
                  <a:pt x="2983978" y="913224"/>
                </a:lnTo>
                <a:lnTo>
                  <a:pt x="2972969" y="912828"/>
                </a:lnTo>
                <a:close/>
              </a:path>
              <a:path w="4812665" h="2084070">
                <a:moveTo>
                  <a:pt x="3135994" y="889755"/>
                </a:moveTo>
                <a:lnTo>
                  <a:pt x="3125615" y="893519"/>
                </a:lnTo>
                <a:lnTo>
                  <a:pt x="3117803" y="900658"/>
                </a:lnTo>
                <a:lnTo>
                  <a:pt x="3113319" y="910079"/>
                </a:lnTo>
                <a:lnTo>
                  <a:pt x="3112922" y="920688"/>
                </a:lnTo>
                <a:lnTo>
                  <a:pt x="3116650" y="930782"/>
                </a:lnTo>
                <a:lnTo>
                  <a:pt x="3123729" y="938500"/>
                </a:lnTo>
                <a:lnTo>
                  <a:pt x="3133138" y="943079"/>
                </a:lnTo>
                <a:lnTo>
                  <a:pt x="3143854" y="943761"/>
                </a:lnTo>
                <a:lnTo>
                  <a:pt x="3144361" y="943761"/>
                </a:lnTo>
                <a:lnTo>
                  <a:pt x="3154447" y="940025"/>
                </a:lnTo>
                <a:lnTo>
                  <a:pt x="3162109" y="932890"/>
                </a:lnTo>
                <a:lnTo>
                  <a:pt x="3166538" y="923330"/>
                </a:lnTo>
                <a:lnTo>
                  <a:pt x="3166926" y="912321"/>
                </a:lnTo>
                <a:lnTo>
                  <a:pt x="3163163" y="902234"/>
                </a:lnTo>
                <a:lnTo>
                  <a:pt x="3156024" y="894573"/>
                </a:lnTo>
                <a:lnTo>
                  <a:pt x="3146603" y="890143"/>
                </a:lnTo>
                <a:lnTo>
                  <a:pt x="3135994" y="889755"/>
                </a:lnTo>
                <a:close/>
              </a:path>
              <a:path w="4812665" h="2084070">
                <a:moveTo>
                  <a:pt x="3299020" y="866682"/>
                </a:moveTo>
                <a:lnTo>
                  <a:pt x="3288629" y="870196"/>
                </a:lnTo>
                <a:lnTo>
                  <a:pt x="3280733" y="877300"/>
                </a:lnTo>
                <a:lnTo>
                  <a:pt x="3276023" y="886827"/>
                </a:lnTo>
                <a:lnTo>
                  <a:pt x="3275187" y="897615"/>
                </a:lnTo>
                <a:lnTo>
                  <a:pt x="3279069" y="907666"/>
                </a:lnTo>
                <a:lnTo>
                  <a:pt x="3286279" y="915268"/>
                </a:lnTo>
                <a:lnTo>
                  <a:pt x="3295866" y="919686"/>
                </a:lnTo>
                <a:lnTo>
                  <a:pt x="3306879" y="920181"/>
                </a:lnTo>
                <a:lnTo>
                  <a:pt x="3317259" y="916698"/>
                </a:lnTo>
                <a:lnTo>
                  <a:pt x="3325071" y="909627"/>
                </a:lnTo>
                <a:lnTo>
                  <a:pt x="3329555" y="900036"/>
                </a:lnTo>
                <a:lnTo>
                  <a:pt x="3329952" y="888995"/>
                </a:lnTo>
                <a:lnTo>
                  <a:pt x="3326224" y="879055"/>
                </a:lnTo>
                <a:lnTo>
                  <a:pt x="3319144" y="871468"/>
                </a:lnTo>
                <a:lnTo>
                  <a:pt x="3309736" y="867067"/>
                </a:lnTo>
                <a:lnTo>
                  <a:pt x="3299020" y="866682"/>
                </a:lnTo>
                <a:close/>
              </a:path>
              <a:path w="4812665" h="2084070">
                <a:moveTo>
                  <a:pt x="3404175" y="749163"/>
                </a:moveTo>
                <a:lnTo>
                  <a:pt x="3394437" y="752824"/>
                </a:lnTo>
                <a:lnTo>
                  <a:pt x="3386744" y="760193"/>
                </a:lnTo>
                <a:lnTo>
                  <a:pt x="3382133" y="770026"/>
                </a:lnTo>
                <a:lnTo>
                  <a:pt x="3381800" y="780476"/>
                </a:lnTo>
                <a:lnTo>
                  <a:pt x="3385461" y="790357"/>
                </a:lnTo>
                <a:lnTo>
                  <a:pt x="3392829" y="798478"/>
                </a:lnTo>
                <a:lnTo>
                  <a:pt x="3402662" y="802769"/>
                </a:lnTo>
                <a:lnTo>
                  <a:pt x="3413112" y="803137"/>
                </a:lnTo>
                <a:lnTo>
                  <a:pt x="3422992" y="799655"/>
                </a:lnTo>
                <a:lnTo>
                  <a:pt x="3431113" y="792393"/>
                </a:lnTo>
                <a:lnTo>
                  <a:pt x="3431113" y="791632"/>
                </a:lnTo>
                <a:lnTo>
                  <a:pt x="3435725" y="781811"/>
                </a:lnTo>
                <a:lnTo>
                  <a:pt x="3436057" y="771444"/>
                </a:lnTo>
                <a:lnTo>
                  <a:pt x="3432397" y="761789"/>
                </a:lnTo>
                <a:lnTo>
                  <a:pt x="3425029" y="754108"/>
                </a:lnTo>
                <a:lnTo>
                  <a:pt x="3414768" y="749496"/>
                </a:lnTo>
                <a:lnTo>
                  <a:pt x="3404175" y="749163"/>
                </a:lnTo>
                <a:close/>
              </a:path>
              <a:path w="4812665" h="2084070">
                <a:moveTo>
                  <a:pt x="3500837" y="615798"/>
                </a:moveTo>
                <a:lnTo>
                  <a:pt x="3490957" y="619458"/>
                </a:lnTo>
                <a:lnTo>
                  <a:pt x="3482835" y="626827"/>
                </a:lnTo>
                <a:lnTo>
                  <a:pt x="3478517" y="636767"/>
                </a:lnTo>
                <a:lnTo>
                  <a:pt x="3478335" y="647396"/>
                </a:lnTo>
                <a:lnTo>
                  <a:pt x="3482051" y="657312"/>
                </a:lnTo>
                <a:lnTo>
                  <a:pt x="3489427" y="665113"/>
                </a:lnTo>
                <a:lnTo>
                  <a:pt x="3499252" y="669724"/>
                </a:lnTo>
                <a:lnTo>
                  <a:pt x="3509647" y="670057"/>
                </a:lnTo>
                <a:lnTo>
                  <a:pt x="3519377" y="666396"/>
                </a:lnTo>
                <a:lnTo>
                  <a:pt x="3527205" y="659027"/>
                </a:lnTo>
                <a:lnTo>
                  <a:pt x="3531816" y="648909"/>
                </a:lnTo>
                <a:lnTo>
                  <a:pt x="3532149" y="638363"/>
                </a:lnTo>
                <a:lnTo>
                  <a:pt x="3528488" y="628578"/>
                </a:lnTo>
                <a:lnTo>
                  <a:pt x="3521120" y="620742"/>
                </a:lnTo>
                <a:lnTo>
                  <a:pt x="3511287" y="616130"/>
                </a:lnTo>
                <a:lnTo>
                  <a:pt x="3500837" y="615798"/>
                </a:lnTo>
                <a:close/>
              </a:path>
              <a:path w="4812665" h="2084070">
                <a:moveTo>
                  <a:pt x="3597055" y="482749"/>
                </a:moveTo>
                <a:lnTo>
                  <a:pt x="3587270" y="486560"/>
                </a:lnTo>
                <a:lnTo>
                  <a:pt x="3579434" y="494222"/>
                </a:lnTo>
                <a:lnTo>
                  <a:pt x="3575155" y="504055"/>
                </a:lnTo>
                <a:lnTo>
                  <a:pt x="3574870" y="514506"/>
                </a:lnTo>
                <a:lnTo>
                  <a:pt x="3578578" y="524386"/>
                </a:lnTo>
                <a:lnTo>
                  <a:pt x="3586279" y="532508"/>
                </a:lnTo>
                <a:lnTo>
                  <a:pt x="3596100" y="536826"/>
                </a:lnTo>
                <a:lnTo>
                  <a:pt x="3606467" y="537008"/>
                </a:lnTo>
                <a:lnTo>
                  <a:pt x="3616121" y="533292"/>
                </a:lnTo>
                <a:lnTo>
                  <a:pt x="3623803" y="525915"/>
                </a:lnTo>
                <a:lnTo>
                  <a:pt x="3628200" y="516082"/>
                </a:lnTo>
                <a:lnTo>
                  <a:pt x="3628557" y="505632"/>
                </a:lnTo>
                <a:lnTo>
                  <a:pt x="3625015" y="495751"/>
                </a:lnTo>
                <a:lnTo>
                  <a:pt x="3617718" y="487630"/>
                </a:lnTo>
                <a:lnTo>
                  <a:pt x="3607600" y="483026"/>
                </a:lnTo>
                <a:lnTo>
                  <a:pt x="3597055" y="482749"/>
                </a:lnTo>
                <a:close/>
              </a:path>
              <a:path w="4812665" h="2084070">
                <a:moveTo>
                  <a:pt x="3693811" y="349827"/>
                </a:moveTo>
                <a:lnTo>
                  <a:pt x="3684014" y="353488"/>
                </a:lnTo>
                <a:lnTo>
                  <a:pt x="3676285" y="360856"/>
                </a:lnTo>
                <a:lnTo>
                  <a:pt x="3671674" y="370729"/>
                </a:lnTo>
                <a:lnTo>
                  <a:pt x="3671341" y="381267"/>
                </a:lnTo>
                <a:lnTo>
                  <a:pt x="3675002" y="391234"/>
                </a:lnTo>
                <a:lnTo>
                  <a:pt x="3682370" y="399395"/>
                </a:lnTo>
                <a:lnTo>
                  <a:pt x="3692274" y="403674"/>
                </a:lnTo>
                <a:lnTo>
                  <a:pt x="3702844" y="403959"/>
                </a:lnTo>
                <a:lnTo>
                  <a:pt x="3712747" y="400251"/>
                </a:lnTo>
                <a:lnTo>
                  <a:pt x="3720655" y="392550"/>
                </a:lnTo>
                <a:lnTo>
                  <a:pt x="3725052" y="382725"/>
                </a:lnTo>
                <a:lnTo>
                  <a:pt x="3725409" y="372329"/>
                </a:lnTo>
                <a:lnTo>
                  <a:pt x="3721867" y="362599"/>
                </a:lnTo>
                <a:lnTo>
                  <a:pt x="3714570" y="354771"/>
                </a:lnTo>
                <a:lnTo>
                  <a:pt x="3704416" y="350160"/>
                </a:lnTo>
                <a:lnTo>
                  <a:pt x="3693811" y="349827"/>
                </a:lnTo>
                <a:close/>
              </a:path>
              <a:path w="4812665" h="2084070">
                <a:moveTo>
                  <a:pt x="3790441" y="216715"/>
                </a:moveTo>
                <a:lnTo>
                  <a:pt x="3780712" y="220375"/>
                </a:lnTo>
                <a:lnTo>
                  <a:pt x="3772884" y="227744"/>
                </a:lnTo>
                <a:lnTo>
                  <a:pt x="3768272" y="237648"/>
                </a:lnTo>
                <a:lnTo>
                  <a:pt x="3767940" y="248218"/>
                </a:lnTo>
                <a:lnTo>
                  <a:pt x="3771600" y="258122"/>
                </a:lnTo>
                <a:lnTo>
                  <a:pt x="3778969" y="266030"/>
                </a:lnTo>
                <a:lnTo>
                  <a:pt x="3788841" y="270427"/>
                </a:lnTo>
                <a:lnTo>
                  <a:pt x="3799378" y="270784"/>
                </a:lnTo>
                <a:lnTo>
                  <a:pt x="3809346" y="267242"/>
                </a:lnTo>
                <a:lnTo>
                  <a:pt x="3817506" y="259945"/>
                </a:lnTo>
                <a:lnTo>
                  <a:pt x="3817506" y="259437"/>
                </a:lnTo>
                <a:lnTo>
                  <a:pt x="3821785" y="249577"/>
                </a:lnTo>
                <a:lnTo>
                  <a:pt x="3822070" y="239122"/>
                </a:lnTo>
                <a:lnTo>
                  <a:pt x="3818362" y="229380"/>
                </a:lnTo>
                <a:lnTo>
                  <a:pt x="3810661" y="221659"/>
                </a:lnTo>
                <a:lnTo>
                  <a:pt x="3800836" y="217048"/>
                </a:lnTo>
                <a:lnTo>
                  <a:pt x="3790441" y="216715"/>
                </a:lnTo>
                <a:close/>
              </a:path>
              <a:path w="4812665" h="2084070">
                <a:moveTo>
                  <a:pt x="3887230" y="83729"/>
                </a:moveTo>
                <a:lnTo>
                  <a:pt x="3877349" y="87438"/>
                </a:lnTo>
                <a:lnTo>
                  <a:pt x="3869228" y="95139"/>
                </a:lnTo>
                <a:lnTo>
                  <a:pt x="3864617" y="104960"/>
                </a:lnTo>
                <a:lnTo>
                  <a:pt x="3864284" y="115328"/>
                </a:lnTo>
                <a:lnTo>
                  <a:pt x="3867945" y="124982"/>
                </a:lnTo>
                <a:lnTo>
                  <a:pt x="3875313" y="132664"/>
                </a:lnTo>
                <a:lnTo>
                  <a:pt x="3885225" y="137275"/>
                </a:lnTo>
                <a:lnTo>
                  <a:pt x="3895850" y="137608"/>
                </a:lnTo>
                <a:lnTo>
                  <a:pt x="3905904" y="133948"/>
                </a:lnTo>
                <a:lnTo>
                  <a:pt x="3914105" y="126579"/>
                </a:lnTo>
                <a:lnTo>
                  <a:pt x="3918423" y="116461"/>
                </a:lnTo>
                <a:lnTo>
                  <a:pt x="3918605" y="105915"/>
                </a:lnTo>
                <a:lnTo>
                  <a:pt x="3914889" y="96129"/>
                </a:lnTo>
                <a:lnTo>
                  <a:pt x="3907513" y="88293"/>
                </a:lnTo>
                <a:lnTo>
                  <a:pt x="3897680" y="84015"/>
                </a:lnTo>
                <a:lnTo>
                  <a:pt x="3887230" y="83729"/>
                </a:lnTo>
                <a:close/>
              </a:path>
              <a:path w="4812665" h="2084070">
                <a:moveTo>
                  <a:pt x="4001492" y="0"/>
                </a:moveTo>
                <a:lnTo>
                  <a:pt x="3991402" y="2880"/>
                </a:lnTo>
                <a:lnTo>
                  <a:pt x="3983166" y="9420"/>
                </a:lnTo>
                <a:lnTo>
                  <a:pt x="3977996" y="19075"/>
                </a:lnTo>
                <a:lnTo>
                  <a:pt x="3976998" y="29981"/>
                </a:lnTo>
                <a:lnTo>
                  <a:pt x="3980088" y="40151"/>
                </a:lnTo>
                <a:lnTo>
                  <a:pt x="3986696" y="48276"/>
                </a:lnTo>
                <a:lnTo>
                  <a:pt x="3996251" y="53050"/>
                </a:lnTo>
                <a:lnTo>
                  <a:pt x="4006769" y="54377"/>
                </a:lnTo>
                <a:lnTo>
                  <a:pt x="4016693" y="51497"/>
                </a:lnTo>
                <a:lnTo>
                  <a:pt x="4024953" y="44957"/>
                </a:lnTo>
                <a:lnTo>
                  <a:pt x="4030479" y="35302"/>
                </a:lnTo>
                <a:lnTo>
                  <a:pt x="4031370" y="24502"/>
                </a:lnTo>
                <a:lnTo>
                  <a:pt x="4028292" y="14511"/>
                </a:lnTo>
                <a:lnTo>
                  <a:pt x="4021744" y="6421"/>
                </a:lnTo>
                <a:lnTo>
                  <a:pt x="4012224" y="1327"/>
                </a:lnTo>
                <a:lnTo>
                  <a:pt x="4001492" y="0"/>
                </a:lnTo>
                <a:close/>
              </a:path>
              <a:path w="4812665" h="2084070">
                <a:moveTo>
                  <a:pt x="4157819" y="51509"/>
                </a:moveTo>
                <a:lnTo>
                  <a:pt x="4147804" y="54540"/>
                </a:lnTo>
                <a:lnTo>
                  <a:pt x="4139596" y="61136"/>
                </a:lnTo>
                <a:lnTo>
                  <a:pt x="4134430" y="70799"/>
                </a:lnTo>
                <a:lnTo>
                  <a:pt x="4133103" y="81313"/>
                </a:lnTo>
                <a:lnTo>
                  <a:pt x="4135983" y="91209"/>
                </a:lnTo>
                <a:lnTo>
                  <a:pt x="4142523" y="99394"/>
                </a:lnTo>
                <a:lnTo>
                  <a:pt x="4152178" y="104774"/>
                </a:lnTo>
                <a:lnTo>
                  <a:pt x="4162985" y="105808"/>
                </a:lnTo>
                <a:lnTo>
                  <a:pt x="4173031" y="102777"/>
                </a:lnTo>
                <a:lnTo>
                  <a:pt x="4181271" y="96181"/>
                </a:lnTo>
                <a:lnTo>
                  <a:pt x="4186659" y="86518"/>
                </a:lnTo>
                <a:lnTo>
                  <a:pt x="4187693" y="76004"/>
                </a:lnTo>
                <a:lnTo>
                  <a:pt x="4184662" y="66108"/>
                </a:lnTo>
                <a:lnTo>
                  <a:pt x="4178066" y="57923"/>
                </a:lnTo>
                <a:lnTo>
                  <a:pt x="4168404" y="52543"/>
                </a:lnTo>
                <a:lnTo>
                  <a:pt x="4157819" y="51509"/>
                </a:lnTo>
                <a:close/>
              </a:path>
              <a:path w="4812665" h="2084070">
                <a:moveTo>
                  <a:pt x="4313884" y="102286"/>
                </a:moveTo>
                <a:lnTo>
                  <a:pt x="4303762" y="105344"/>
                </a:lnTo>
                <a:lnTo>
                  <a:pt x="4295494" y="111921"/>
                </a:lnTo>
                <a:lnTo>
                  <a:pt x="4290103" y="121254"/>
                </a:lnTo>
                <a:lnTo>
                  <a:pt x="4289104" y="132173"/>
                </a:lnTo>
                <a:lnTo>
                  <a:pt x="4292194" y="142426"/>
                </a:lnTo>
                <a:lnTo>
                  <a:pt x="4298802" y="150777"/>
                </a:lnTo>
                <a:lnTo>
                  <a:pt x="4308357" y="155990"/>
                </a:lnTo>
                <a:lnTo>
                  <a:pt x="4319303" y="157203"/>
                </a:lnTo>
                <a:lnTo>
                  <a:pt x="4329369" y="154089"/>
                </a:lnTo>
                <a:lnTo>
                  <a:pt x="4337487" y="147362"/>
                </a:lnTo>
                <a:lnTo>
                  <a:pt x="4342585" y="137735"/>
                </a:lnTo>
                <a:lnTo>
                  <a:pt x="4343805" y="127003"/>
                </a:lnTo>
                <a:lnTo>
                  <a:pt x="4340747" y="116912"/>
                </a:lnTo>
                <a:lnTo>
                  <a:pt x="4334171" y="108676"/>
                </a:lnTo>
                <a:lnTo>
                  <a:pt x="4324837" y="103506"/>
                </a:lnTo>
                <a:lnTo>
                  <a:pt x="4313884" y="102286"/>
                </a:lnTo>
                <a:close/>
              </a:path>
              <a:path w="4812665" h="2084070">
                <a:moveTo>
                  <a:pt x="4470246" y="153689"/>
                </a:moveTo>
                <a:lnTo>
                  <a:pt x="4460005" y="156719"/>
                </a:lnTo>
                <a:lnTo>
                  <a:pt x="4451714" y="163315"/>
                </a:lnTo>
                <a:lnTo>
                  <a:pt x="4446536" y="172978"/>
                </a:lnTo>
                <a:lnTo>
                  <a:pt x="4445502" y="183777"/>
                </a:lnTo>
                <a:lnTo>
                  <a:pt x="4448533" y="193769"/>
                </a:lnTo>
                <a:lnTo>
                  <a:pt x="4455129" y="201859"/>
                </a:lnTo>
                <a:lnTo>
                  <a:pt x="4464791" y="206953"/>
                </a:lnTo>
                <a:lnTo>
                  <a:pt x="4475733" y="208213"/>
                </a:lnTo>
                <a:lnTo>
                  <a:pt x="4485771" y="205242"/>
                </a:lnTo>
                <a:lnTo>
                  <a:pt x="4493813" y="198753"/>
                </a:lnTo>
                <a:lnTo>
                  <a:pt x="4498765" y="189458"/>
                </a:lnTo>
                <a:lnTo>
                  <a:pt x="4500132" y="178504"/>
                </a:lnTo>
                <a:lnTo>
                  <a:pt x="4497149" y="168382"/>
                </a:lnTo>
                <a:lnTo>
                  <a:pt x="4490600" y="160114"/>
                </a:lnTo>
                <a:lnTo>
                  <a:pt x="4481271" y="154723"/>
                </a:lnTo>
                <a:lnTo>
                  <a:pt x="4470246" y="153689"/>
                </a:lnTo>
                <a:close/>
              </a:path>
              <a:path w="4812665" h="2084070">
                <a:moveTo>
                  <a:pt x="4626358" y="204794"/>
                </a:moveTo>
                <a:lnTo>
                  <a:pt x="4616344" y="207872"/>
                </a:lnTo>
                <a:lnTo>
                  <a:pt x="4608135" y="214421"/>
                </a:lnTo>
                <a:lnTo>
                  <a:pt x="4602969" y="223941"/>
                </a:lnTo>
                <a:lnTo>
                  <a:pt x="4601638" y="234673"/>
                </a:lnTo>
                <a:lnTo>
                  <a:pt x="4604491" y="244763"/>
                </a:lnTo>
                <a:lnTo>
                  <a:pt x="4610956" y="253000"/>
                </a:lnTo>
                <a:lnTo>
                  <a:pt x="4620464" y="258170"/>
                </a:lnTo>
                <a:lnTo>
                  <a:pt x="4631488" y="259497"/>
                </a:lnTo>
                <a:lnTo>
                  <a:pt x="4641729" y="256617"/>
                </a:lnTo>
                <a:lnTo>
                  <a:pt x="4650021" y="250076"/>
                </a:lnTo>
                <a:lnTo>
                  <a:pt x="4655198" y="240421"/>
                </a:lnTo>
                <a:lnTo>
                  <a:pt x="4656458" y="229610"/>
                </a:lnTo>
                <a:lnTo>
                  <a:pt x="4653487" y="219535"/>
                </a:lnTo>
                <a:lnTo>
                  <a:pt x="4646998" y="211220"/>
                </a:lnTo>
                <a:lnTo>
                  <a:pt x="4637704" y="205685"/>
                </a:lnTo>
                <a:lnTo>
                  <a:pt x="4636944" y="205685"/>
                </a:lnTo>
                <a:lnTo>
                  <a:pt x="4626358" y="204794"/>
                </a:lnTo>
                <a:close/>
              </a:path>
              <a:path w="4812665" h="2084070">
                <a:moveTo>
                  <a:pt x="4782435" y="256082"/>
                </a:moveTo>
                <a:lnTo>
                  <a:pt x="4772397" y="258962"/>
                </a:lnTo>
                <a:lnTo>
                  <a:pt x="4764355" y="265503"/>
                </a:lnTo>
                <a:lnTo>
                  <a:pt x="4759403" y="275157"/>
                </a:lnTo>
                <a:lnTo>
                  <a:pt x="4757965" y="286099"/>
                </a:lnTo>
                <a:lnTo>
                  <a:pt x="4760829" y="296138"/>
                </a:lnTo>
                <a:lnTo>
                  <a:pt x="4767354" y="304181"/>
                </a:lnTo>
                <a:lnTo>
                  <a:pt x="4776897" y="309133"/>
                </a:lnTo>
                <a:lnTo>
                  <a:pt x="4787843" y="310571"/>
                </a:lnTo>
                <a:lnTo>
                  <a:pt x="4797909" y="307706"/>
                </a:lnTo>
                <a:lnTo>
                  <a:pt x="4806026" y="301182"/>
                </a:lnTo>
                <a:lnTo>
                  <a:pt x="4811125" y="291638"/>
                </a:lnTo>
                <a:lnTo>
                  <a:pt x="4812452" y="280692"/>
                </a:lnTo>
                <a:lnTo>
                  <a:pt x="4809572" y="270625"/>
                </a:lnTo>
                <a:lnTo>
                  <a:pt x="4803031" y="262508"/>
                </a:lnTo>
                <a:lnTo>
                  <a:pt x="4793377" y="257409"/>
                </a:lnTo>
                <a:lnTo>
                  <a:pt x="4782435" y="256082"/>
                </a:lnTo>
                <a:close/>
              </a:path>
            </a:pathLst>
          </a:custGeom>
          <a:solidFill>
            <a:srgbClr val="FF9F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5">
            <a:extLst>
              <a:ext uri="{FF2B5EF4-FFF2-40B4-BE49-F238E27FC236}">
                <a16:creationId xmlns:a16="http://schemas.microsoft.com/office/drawing/2014/main" id="{1607C69A-4B25-4439-AE20-DB081C93B2A1}"/>
              </a:ext>
            </a:extLst>
          </p:cNvPr>
          <p:cNvSpPr/>
          <p:nvPr/>
        </p:nvSpPr>
        <p:spPr>
          <a:xfrm>
            <a:off x="3221842" y="3849660"/>
            <a:ext cx="39370" cy="52069"/>
          </a:xfrm>
          <a:custGeom>
            <a:avLst/>
            <a:gdLst/>
            <a:ahLst/>
            <a:cxnLst/>
            <a:rect l="l" t="t" r="r" b="b"/>
            <a:pathLst>
              <a:path w="39369" h="52070">
                <a:moveTo>
                  <a:pt x="0" y="2757"/>
                </a:moveTo>
                <a:lnTo>
                  <a:pt x="10410" y="0"/>
                </a:lnTo>
                <a:lnTo>
                  <a:pt x="20764" y="1426"/>
                </a:lnTo>
                <a:lnTo>
                  <a:pt x="29863" y="6750"/>
                </a:lnTo>
                <a:lnTo>
                  <a:pt x="36509" y="15688"/>
                </a:lnTo>
                <a:lnTo>
                  <a:pt x="39304" y="26309"/>
                </a:lnTo>
                <a:lnTo>
                  <a:pt x="37878" y="36574"/>
                </a:lnTo>
                <a:lnTo>
                  <a:pt x="32573" y="45460"/>
                </a:lnTo>
                <a:lnTo>
                  <a:pt x="23731" y="51945"/>
                </a:lnTo>
                <a:lnTo>
                  <a:pt x="0" y="2757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6">
            <a:extLst>
              <a:ext uri="{FF2B5EF4-FFF2-40B4-BE49-F238E27FC236}">
                <a16:creationId xmlns:a16="http://schemas.microsoft.com/office/drawing/2014/main" id="{AD6CF59E-A9A9-4456-99E7-4A140F71BB02}"/>
              </a:ext>
            </a:extLst>
          </p:cNvPr>
          <p:cNvSpPr/>
          <p:nvPr/>
        </p:nvSpPr>
        <p:spPr>
          <a:xfrm>
            <a:off x="3354484" y="3778742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15830" y="2428"/>
                </a:moveTo>
                <a:lnTo>
                  <a:pt x="26241" y="0"/>
                </a:lnTo>
                <a:lnTo>
                  <a:pt x="36595" y="1636"/>
                </a:lnTo>
                <a:lnTo>
                  <a:pt x="45694" y="7028"/>
                </a:lnTo>
                <a:lnTo>
                  <a:pt x="52339" y="15866"/>
                </a:lnTo>
                <a:lnTo>
                  <a:pt x="55135" y="26313"/>
                </a:lnTo>
                <a:lnTo>
                  <a:pt x="53709" y="36689"/>
                </a:lnTo>
                <a:lnTo>
                  <a:pt x="48403" y="45781"/>
                </a:lnTo>
                <a:lnTo>
                  <a:pt x="39561" y="52377"/>
                </a:lnTo>
                <a:lnTo>
                  <a:pt x="29141" y="54841"/>
                </a:lnTo>
                <a:lnTo>
                  <a:pt x="18720" y="53264"/>
                </a:lnTo>
                <a:lnTo>
                  <a:pt x="9441" y="47884"/>
                </a:lnTo>
                <a:lnTo>
                  <a:pt x="2443" y="38939"/>
                </a:lnTo>
                <a:lnTo>
                  <a:pt x="0" y="28634"/>
                </a:lnTo>
                <a:lnTo>
                  <a:pt x="1606" y="18306"/>
                </a:lnTo>
                <a:lnTo>
                  <a:pt x="6978" y="9167"/>
                </a:lnTo>
                <a:lnTo>
                  <a:pt x="15830" y="2428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7">
            <a:extLst>
              <a:ext uri="{FF2B5EF4-FFF2-40B4-BE49-F238E27FC236}">
                <a16:creationId xmlns:a16="http://schemas.microsoft.com/office/drawing/2014/main" id="{8EEC7CFE-E4D7-49B0-9604-E4F140318FE1}"/>
              </a:ext>
            </a:extLst>
          </p:cNvPr>
          <p:cNvSpPr/>
          <p:nvPr/>
        </p:nvSpPr>
        <p:spPr>
          <a:xfrm>
            <a:off x="3502947" y="3708031"/>
            <a:ext cx="54610" cy="55244"/>
          </a:xfrm>
          <a:custGeom>
            <a:avLst/>
            <a:gdLst/>
            <a:ahLst/>
            <a:cxnLst/>
            <a:rect l="l" t="t" r="r" b="b"/>
            <a:pathLst>
              <a:path w="54610" h="55245">
                <a:moveTo>
                  <a:pt x="15256" y="2654"/>
                </a:moveTo>
                <a:lnTo>
                  <a:pt x="25988" y="0"/>
                </a:lnTo>
                <a:lnTo>
                  <a:pt x="36458" y="1576"/>
                </a:lnTo>
                <a:lnTo>
                  <a:pt x="45455" y="6861"/>
                </a:lnTo>
                <a:lnTo>
                  <a:pt x="51765" y="15331"/>
                </a:lnTo>
                <a:lnTo>
                  <a:pt x="54534" y="25778"/>
                </a:lnTo>
                <a:lnTo>
                  <a:pt x="53192" y="36154"/>
                </a:lnTo>
                <a:lnTo>
                  <a:pt x="48093" y="45246"/>
                </a:lnTo>
                <a:lnTo>
                  <a:pt x="39596" y="51842"/>
                </a:lnTo>
                <a:lnTo>
                  <a:pt x="38835" y="51842"/>
                </a:lnTo>
                <a:lnTo>
                  <a:pt x="28533" y="54710"/>
                </a:lnTo>
                <a:lnTo>
                  <a:pt x="18219" y="53300"/>
                </a:lnTo>
                <a:lnTo>
                  <a:pt x="9117" y="47991"/>
                </a:lnTo>
                <a:lnTo>
                  <a:pt x="2452" y="39165"/>
                </a:lnTo>
                <a:lnTo>
                  <a:pt x="0" y="28718"/>
                </a:lnTo>
                <a:lnTo>
                  <a:pt x="1543" y="18342"/>
                </a:lnTo>
                <a:lnTo>
                  <a:pt x="6741" y="9250"/>
                </a:lnTo>
                <a:lnTo>
                  <a:pt x="15256" y="2654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8">
            <a:extLst>
              <a:ext uri="{FF2B5EF4-FFF2-40B4-BE49-F238E27FC236}">
                <a16:creationId xmlns:a16="http://schemas.microsoft.com/office/drawing/2014/main" id="{5D5062DD-2B09-413E-ABFC-93EF7E41755C}"/>
              </a:ext>
            </a:extLst>
          </p:cNvPr>
          <p:cNvSpPr/>
          <p:nvPr/>
        </p:nvSpPr>
        <p:spPr>
          <a:xfrm>
            <a:off x="3651193" y="3637002"/>
            <a:ext cx="55244" cy="54610"/>
          </a:xfrm>
          <a:custGeom>
            <a:avLst/>
            <a:gdLst/>
            <a:ahLst/>
            <a:cxnLst/>
            <a:rect l="l" t="t" r="r" b="b"/>
            <a:pathLst>
              <a:path w="55244" h="54610">
                <a:moveTo>
                  <a:pt x="15331" y="2436"/>
                </a:moveTo>
                <a:lnTo>
                  <a:pt x="26169" y="0"/>
                </a:lnTo>
                <a:lnTo>
                  <a:pt x="36628" y="1580"/>
                </a:lnTo>
                <a:lnTo>
                  <a:pt x="45565" y="6821"/>
                </a:lnTo>
                <a:lnTo>
                  <a:pt x="51840" y="15367"/>
                </a:lnTo>
                <a:lnTo>
                  <a:pt x="54708" y="26099"/>
                </a:lnTo>
                <a:lnTo>
                  <a:pt x="53298" y="36570"/>
                </a:lnTo>
                <a:lnTo>
                  <a:pt x="47990" y="45567"/>
                </a:lnTo>
                <a:lnTo>
                  <a:pt x="39163" y="51878"/>
                </a:lnTo>
                <a:lnTo>
                  <a:pt x="28717" y="54599"/>
                </a:lnTo>
                <a:lnTo>
                  <a:pt x="18341" y="53114"/>
                </a:lnTo>
                <a:lnTo>
                  <a:pt x="9250" y="47777"/>
                </a:lnTo>
                <a:lnTo>
                  <a:pt x="2654" y="38947"/>
                </a:lnTo>
                <a:lnTo>
                  <a:pt x="0" y="28535"/>
                </a:lnTo>
                <a:lnTo>
                  <a:pt x="1576" y="18219"/>
                </a:lnTo>
                <a:lnTo>
                  <a:pt x="6861" y="9139"/>
                </a:lnTo>
                <a:lnTo>
                  <a:pt x="15331" y="2436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9">
            <a:extLst>
              <a:ext uri="{FF2B5EF4-FFF2-40B4-BE49-F238E27FC236}">
                <a16:creationId xmlns:a16="http://schemas.microsoft.com/office/drawing/2014/main" id="{419145D7-F41C-43FB-A747-486CD25F782D}"/>
              </a:ext>
            </a:extLst>
          </p:cNvPr>
          <p:cNvSpPr/>
          <p:nvPr/>
        </p:nvSpPr>
        <p:spPr>
          <a:xfrm>
            <a:off x="3799624" y="356615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15473" y="2796"/>
                </a:moveTo>
                <a:lnTo>
                  <a:pt x="26205" y="0"/>
                </a:lnTo>
                <a:lnTo>
                  <a:pt x="36675" y="1529"/>
                </a:lnTo>
                <a:lnTo>
                  <a:pt x="45672" y="6861"/>
                </a:lnTo>
                <a:lnTo>
                  <a:pt x="51983" y="15474"/>
                </a:lnTo>
                <a:lnTo>
                  <a:pt x="54637" y="25921"/>
                </a:lnTo>
                <a:lnTo>
                  <a:pt x="53060" y="36296"/>
                </a:lnTo>
                <a:lnTo>
                  <a:pt x="47776" y="45388"/>
                </a:lnTo>
                <a:lnTo>
                  <a:pt x="39306" y="51985"/>
                </a:lnTo>
                <a:lnTo>
                  <a:pt x="28538" y="54781"/>
                </a:lnTo>
                <a:lnTo>
                  <a:pt x="18199" y="53252"/>
                </a:lnTo>
                <a:lnTo>
                  <a:pt x="9285" y="47920"/>
                </a:lnTo>
                <a:lnTo>
                  <a:pt x="2796" y="39307"/>
                </a:lnTo>
                <a:lnTo>
                  <a:pt x="0" y="28646"/>
                </a:lnTo>
                <a:lnTo>
                  <a:pt x="1529" y="18294"/>
                </a:lnTo>
                <a:lnTo>
                  <a:pt x="6861" y="9321"/>
                </a:lnTo>
                <a:lnTo>
                  <a:pt x="15473" y="2796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80">
            <a:extLst>
              <a:ext uri="{FF2B5EF4-FFF2-40B4-BE49-F238E27FC236}">
                <a16:creationId xmlns:a16="http://schemas.microsoft.com/office/drawing/2014/main" id="{688A1A11-C502-4F57-B50D-29A38DFA4EA5}"/>
              </a:ext>
            </a:extLst>
          </p:cNvPr>
          <p:cNvSpPr/>
          <p:nvPr/>
        </p:nvSpPr>
        <p:spPr>
          <a:xfrm>
            <a:off x="3947984" y="349526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15687" y="2947"/>
                </a:moveTo>
                <a:lnTo>
                  <a:pt x="25991" y="0"/>
                </a:lnTo>
                <a:lnTo>
                  <a:pt x="36319" y="1426"/>
                </a:lnTo>
                <a:lnTo>
                  <a:pt x="45458" y="6655"/>
                </a:lnTo>
                <a:lnTo>
                  <a:pt x="52197" y="15117"/>
                </a:lnTo>
                <a:lnTo>
                  <a:pt x="54847" y="25956"/>
                </a:lnTo>
                <a:lnTo>
                  <a:pt x="53243" y="36415"/>
                </a:lnTo>
                <a:lnTo>
                  <a:pt x="47883" y="45353"/>
                </a:lnTo>
                <a:lnTo>
                  <a:pt x="39266" y="51628"/>
                </a:lnTo>
                <a:lnTo>
                  <a:pt x="28534" y="54718"/>
                </a:lnTo>
                <a:lnTo>
                  <a:pt x="18064" y="53339"/>
                </a:lnTo>
                <a:lnTo>
                  <a:pt x="9067" y="48062"/>
                </a:lnTo>
                <a:lnTo>
                  <a:pt x="2757" y="39458"/>
                </a:lnTo>
                <a:lnTo>
                  <a:pt x="0" y="28726"/>
                </a:lnTo>
                <a:lnTo>
                  <a:pt x="1426" y="18255"/>
                </a:lnTo>
                <a:lnTo>
                  <a:pt x="6750" y="9258"/>
                </a:lnTo>
                <a:lnTo>
                  <a:pt x="15687" y="2947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1">
            <a:extLst>
              <a:ext uri="{FF2B5EF4-FFF2-40B4-BE49-F238E27FC236}">
                <a16:creationId xmlns:a16="http://schemas.microsoft.com/office/drawing/2014/main" id="{B67AE5F0-94B2-40C5-8E6A-BA5705FD4E1D}"/>
              </a:ext>
            </a:extLst>
          </p:cNvPr>
          <p:cNvSpPr/>
          <p:nvPr/>
        </p:nvSpPr>
        <p:spPr>
          <a:xfrm>
            <a:off x="4100713" y="343491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17363" y="1937"/>
                </a:moveTo>
                <a:lnTo>
                  <a:pt x="28016" y="0"/>
                </a:lnTo>
                <a:lnTo>
                  <a:pt x="38312" y="2222"/>
                </a:lnTo>
                <a:lnTo>
                  <a:pt x="47134" y="8105"/>
                </a:lnTo>
                <a:lnTo>
                  <a:pt x="53365" y="17150"/>
                </a:lnTo>
                <a:lnTo>
                  <a:pt x="54863" y="27803"/>
                </a:lnTo>
                <a:lnTo>
                  <a:pt x="52415" y="38099"/>
                </a:lnTo>
                <a:lnTo>
                  <a:pt x="46449" y="46922"/>
                </a:lnTo>
                <a:lnTo>
                  <a:pt x="37392" y="53153"/>
                </a:lnTo>
                <a:lnTo>
                  <a:pt x="2151" y="37180"/>
                </a:lnTo>
                <a:lnTo>
                  <a:pt x="0" y="26574"/>
                </a:lnTo>
                <a:lnTo>
                  <a:pt x="2246" y="16421"/>
                </a:lnTo>
                <a:lnTo>
                  <a:pt x="8247" y="7836"/>
                </a:lnTo>
                <a:lnTo>
                  <a:pt x="17363" y="1937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2">
            <a:extLst>
              <a:ext uri="{FF2B5EF4-FFF2-40B4-BE49-F238E27FC236}">
                <a16:creationId xmlns:a16="http://schemas.microsoft.com/office/drawing/2014/main" id="{37F00503-A325-4966-B0AB-561C9FF6B2BC}"/>
              </a:ext>
            </a:extLst>
          </p:cNvPr>
          <p:cNvSpPr/>
          <p:nvPr/>
        </p:nvSpPr>
        <p:spPr>
          <a:xfrm>
            <a:off x="4254318" y="3376280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17149" y="2258"/>
                </a:moveTo>
                <a:lnTo>
                  <a:pt x="28083" y="0"/>
                </a:lnTo>
                <a:lnTo>
                  <a:pt x="38446" y="2067"/>
                </a:lnTo>
                <a:lnTo>
                  <a:pt x="47098" y="8034"/>
                </a:lnTo>
                <a:lnTo>
                  <a:pt x="52898" y="17470"/>
                </a:lnTo>
                <a:lnTo>
                  <a:pt x="54871" y="28076"/>
                </a:lnTo>
                <a:lnTo>
                  <a:pt x="52708" y="38230"/>
                </a:lnTo>
                <a:lnTo>
                  <a:pt x="46837" y="46815"/>
                </a:lnTo>
                <a:lnTo>
                  <a:pt x="37686" y="52713"/>
                </a:lnTo>
                <a:lnTo>
                  <a:pt x="1937" y="37501"/>
                </a:lnTo>
                <a:lnTo>
                  <a:pt x="0" y="26860"/>
                </a:lnTo>
                <a:lnTo>
                  <a:pt x="2222" y="16646"/>
                </a:lnTo>
                <a:lnTo>
                  <a:pt x="8105" y="8050"/>
                </a:lnTo>
                <a:lnTo>
                  <a:pt x="17149" y="2258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3">
            <a:extLst>
              <a:ext uri="{FF2B5EF4-FFF2-40B4-BE49-F238E27FC236}">
                <a16:creationId xmlns:a16="http://schemas.microsoft.com/office/drawing/2014/main" id="{F29E7C74-C531-4F6E-B326-0DA954ED065E}"/>
              </a:ext>
            </a:extLst>
          </p:cNvPr>
          <p:cNvSpPr/>
          <p:nvPr/>
        </p:nvSpPr>
        <p:spPr>
          <a:xfrm>
            <a:off x="4408002" y="3317525"/>
            <a:ext cx="54610" cy="55244"/>
          </a:xfrm>
          <a:custGeom>
            <a:avLst/>
            <a:gdLst/>
            <a:ahLst/>
            <a:cxnLst/>
            <a:rect l="l" t="t" r="r" b="b"/>
            <a:pathLst>
              <a:path w="54610" h="55245">
                <a:moveTo>
                  <a:pt x="17363" y="1937"/>
                </a:moveTo>
                <a:lnTo>
                  <a:pt x="28004" y="0"/>
                </a:lnTo>
                <a:lnTo>
                  <a:pt x="38216" y="2222"/>
                </a:lnTo>
                <a:lnTo>
                  <a:pt x="46813" y="8105"/>
                </a:lnTo>
                <a:lnTo>
                  <a:pt x="52605" y="17150"/>
                </a:lnTo>
                <a:lnTo>
                  <a:pt x="54542" y="27870"/>
                </a:lnTo>
                <a:lnTo>
                  <a:pt x="52320" y="38257"/>
                </a:lnTo>
                <a:lnTo>
                  <a:pt x="46437" y="47028"/>
                </a:lnTo>
                <a:lnTo>
                  <a:pt x="37392" y="52900"/>
                </a:lnTo>
                <a:lnTo>
                  <a:pt x="1644" y="37687"/>
                </a:lnTo>
                <a:lnTo>
                  <a:pt x="0" y="27074"/>
                </a:lnTo>
                <a:lnTo>
                  <a:pt x="2372" y="16864"/>
                </a:lnTo>
                <a:lnTo>
                  <a:pt x="8311" y="8129"/>
                </a:lnTo>
                <a:lnTo>
                  <a:pt x="17363" y="1937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4">
            <a:extLst>
              <a:ext uri="{FF2B5EF4-FFF2-40B4-BE49-F238E27FC236}">
                <a16:creationId xmlns:a16="http://schemas.microsoft.com/office/drawing/2014/main" id="{CA50DECE-187B-4471-B86F-2D2827CE828B}"/>
              </a:ext>
            </a:extLst>
          </p:cNvPr>
          <p:cNvSpPr/>
          <p:nvPr/>
        </p:nvSpPr>
        <p:spPr>
          <a:xfrm>
            <a:off x="4561614" y="3259181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7648" y="1711"/>
                </a:moveTo>
                <a:lnTo>
                  <a:pt x="28182" y="0"/>
                </a:lnTo>
                <a:lnTo>
                  <a:pt x="38216" y="2472"/>
                </a:lnTo>
                <a:lnTo>
                  <a:pt x="46777" y="8557"/>
                </a:lnTo>
                <a:lnTo>
                  <a:pt x="52890" y="17684"/>
                </a:lnTo>
                <a:lnTo>
                  <a:pt x="54863" y="28218"/>
                </a:lnTo>
                <a:lnTo>
                  <a:pt x="52700" y="38253"/>
                </a:lnTo>
                <a:lnTo>
                  <a:pt x="46829" y="46815"/>
                </a:lnTo>
                <a:lnTo>
                  <a:pt x="37678" y="52927"/>
                </a:lnTo>
                <a:lnTo>
                  <a:pt x="1929" y="37715"/>
                </a:lnTo>
                <a:lnTo>
                  <a:pt x="0" y="26990"/>
                </a:lnTo>
                <a:lnTo>
                  <a:pt x="2277" y="16575"/>
                </a:lnTo>
                <a:lnTo>
                  <a:pt x="8311" y="7729"/>
                </a:lnTo>
                <a:lnTo>
                  <a:pt x="17648" y="1711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5">
            <a:extLst>
              <a:ext uri="{FF2B5EF4-FFF2-40B4-BE49-F238E27FC236}">
                <a16:creationId xmlns:a16="http://schemas.microsoft.com/office/drawing/2014/main" id="{5872F4AF-8912-445E-915F-0E3414428E90}"/>
              </a:ext>
            </a:extLst>
          </p:cNvPr>
          <p:cNvSpPr/>
          <p:nvPr/>
        </p:nvSpPr>
        <p:spPr>
          <a:xfrm>
            <a:off x="4714958" y="3200639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16935" y="1937"/>
                </a:moveTo>
                <a:lnTo>
                  <a:pt x="27980" y="0"/>
                </a:lnTo>
                <a:lnTo>
                  <a:pt x="38359" y="2222"/>
                </a:lnTo>
                <a:lnTo>
                  <a:pt x="47027" y="8105"/>
                </a:lnTo>
                <a:lnTo>
                  <a:pt x="52938" y="17150"/>
                </a:lnTo>
                <a:lnTo>
                  <a:pt x="55089" y="27874"/>
                </a:lnTo>
                <a:lnTo>
                  <a:pt x="52843" y="38289"/>
                </a:lnTo>
                <a:lnTo>
                  <a:pt x="46841" y="47135"/>
                </a:lnTo>
                <a:lnTo>
                  <a:pt x="37725" y="53153"/>
                </a:lnTo>
                <a:lnTo>
                  <a:pt x="1976" y="37180"/>
                </a:lnTo>
                <a:lnTo>
                  <a:pt x="0" y="26574"/>
                </a:lnTo>
                <a:lnTo>
                  <a:pt x="2135" y="16421"/>
                </a:lnTo>
                <a:lnTo>
                  <a:pt x="7931" y="7836"/>
                </a:lnTo>
                <a:lnTo>
                  <a:pt x="16935" y="1937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6">
            <a:extLst>
              <a:ext uri="{FF2B5EF4-FFF2-40B4-BE49-F238E27FC236}">
                <a16:creationId xmlns:a16="http://schemas.microsoft.com/office/drawing/2014/main" id="{901835B7-D9F5-4E37-8AD0-835C1F5AC544}"/>
              </a:ext>
            </a:extLst>
          </p:cNvPr>
          <p:cNvSpPr/>
          <p:nvPr/>
        </p:nvSpPr>
        <p:spPr>
          <a:xfrm>
            <a:off x="4877425" y="320866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9917" y="0"/>
                </a:moveTo>
                <a:lnTo>
                  <a:pt x="30424" y="0"/>
                </a:lnTo>
                <a:lnTo>
                  <a:pt x="40601" y="3363"/>
                </a:lnTo>
                <a:lnTo>
                  <a:pt x="48520" y="10173"/>
                </a:lnTo>
                <a:lnTo>
                  <a:pt x="53350" y="19503"/>
                </a:lnTo>
                <a:lnTo>
                  <a:pt x="54257" y="30425"/>
                </a:lnTo>
                <a:lnTo>
                  <a:pt x="51115" y="40603"/>
                </a:lnTo>
                <a:lnTo>
                  <a:pt x="44337" y="48522"/>
                </a:lnTo>
                <a:lnTo>
                  <a:pt x="35039" y="53351"/>
                </a:lnTo>
                <a:lnTo>
                  <a:pt x="24339" y="54259"/>
                </a:lnTo>
                <a:lnTo>
                  <a:pt x="13869" y="51117"/>
                </a:lnTo>
                <a:lnTo>
                  <a:pt x="5799" y="44339"/>
                </a:lnTo>
                <a:lnTo>
                  <a:pt x="915" y="35040"/>
                </a:lnTo>
                <a:lnTo>
                  <a:pt x="0" y="24340"/>
                </a:lnTo>
                <a:lnTo>
                  <a:pt x="3141" y="13869"/>
                </a:lnTo>
                <a:lnTo>
                  <a:pt x="9919" y="5799"/>
                </a:lnTo>
                <a:lnTo>
                  <a:pt x="19217" y="915"/>
                </a:lnTo>
                <a:lnTo>
                  <a:pt x="29917" y="0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7">
            <a:extLst>
              <a:ext uri="{FF2B5EF4-FFF2-40B4-BE49-F238E27FC236}">
                <a16:creationId xmlns:a16="http://schemas.microsoft.com/office/drawing/2014/main" id="{9B27F3A6-0CBF-4E34-B85E-E1D5355CCD9F}"/>
              </a:ext>
            </a:extLst>
          </p:cNvPr>
          <p:cNvSpPr/>
          <p:nvPr/>
        </p:nvSpPr>
        <p:spPr>
          <a:xfrm>
            <a:off x="5040450" y="322691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30424" y="0"/>
                </a:moveTo>
                <a:lnTo>
                  <a:pt x="40609" y="3363"/>
                </a:lnTo>
                <a:lnTo>
                  <a:pt x="48584" y="10173"/>
                </a:lnTo>
                <a:lnTo>
                  <a:pt x="53564" y="19503"/>
                </a:lnTo>
                <a:lnTo>
                  <a:pt x="54764" y="30425"/>
                </a:lnTo>
                <a:lnTo>
                  <a:pt x="51401" y="40896"/>
                </a:lnTo>
                <a:lnTo>
                  <a:pt x="44591" y="48966"/>
                </a:lnTo>
                <a:lnTo>
                  <a:pt x="35261" y="53850"/>
                </a:lnTo>
                <a:lnTo>
                  <a:pt x="24339" y="54766"/>
                </a:lnTo>
                <a:lnTo>
                  <a:pt x="14190" y="51402"/>
                </a:lnTo>
                <a:lnTo>
                  <a:pt x="6084" y="44592"/>
                </a:lnTo>
                <a:lnTo>
                  <a:pt x="1022" y="35262"/>
                </a:lnTo>
                <a:lnTo>
                  <a:pt x="0" y="24340"/>
                </a:lnTo>
                <a:lnTo>
                  <a:pt x="3363" y="14155"/>
                </a:lnTo>
                <a:lnTo>
                  <a:pt x="10173" y="6180"/>
                </a:lnTo>
                <a:lnTo>
                  <a:pt x="19502" y="1200"/>
                </a:lnTo>
                <a:lnTo>
                  <a:pt x="30424" y="0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8">
            <a:extLst>
              <a:ext uri="{FF2B5EF4-FFF2-40B4-BE49-F238E27FC236}">
                <a16:creationId xmlns:a16="http://schemas.microsoft.com/office/drawing/2014/main" id="{AD6ADCA8-0734-4487-A835-975B65AD0676}"/>
              </a:ext>
            </a:extLst>
          </p:cNvPr>
          <p:cNvSpPr/>
          <p:nvPr/>
        </p:nvSpPr>
        <p:spPr>
          <a:xfrm>
            <a:off x="5204236" y="324644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9664" y="0"/>
                </a:moveTo>
                <a:lnTo>
                  <a:pt x="40170" y="3137"/>
                </a:lnTo>
                <a:lnTo>
                  <a:pt x="48299" y="9888"/>
                </a:lnTo>
                <a:lnTo>
                  <a:pt x="53195" y="19111"/>
                </a:lnTo>
                <a:lnTo>
                  <a:pt x="54003" y="29664"/>
                </a:lnTo>
                <a:lnTo>
                  <a:pt x="50973" y="40171"/>
                </a:lnTo>
                <a:lnTo>
                  <a:pt x="44210" y="48300"/>
                </a:lnTo>
                <a:lnTo>
                  <a:pt x="34928" y="53197"/>
                </a:lnTo>
                <a:lnTo>
                  <a:pt x="24339" y="54005"/>
                </a:lnTo>
                <a:lnTo>
                  <a:pt x="23579" y="54005"/>
                </a:lnTo>
                <a:lnTo>
                  <a:pt x="13548" y="50962"/>
                </a:lnTo>
                <a:lnTo>
                  <a:pt x="5704" y="44117"/>
                </a:lnTo>
                <a:lnTo>
                  <a:pt x="903" y="34609"/>
                </a:lnTo>
                <a:lnTo>
                  <a:pt x="0" y="23579"/>
                </a:lnTo>
                <a:lnTo>
                  <a:pt x="3137" y="13548"/>
                </a:lnTo>
                <a:lnTo>
                  <a:pt x="9888" y="5704"/>
                </a:lnTo>
                <a:lnTo>
                  <a:pt x="19110" y="903"/>
                </a:lnTo>
                <a:lnTo>
                  <a:pt x="29664" y="0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9">
            <a:extLst>
              <a:ext uri="{FF2B5EF4-FFF2-40B4-BE49-F238E27FC236}">
                <a16:creationId xmlns:a16="http://schemas.microsoft.com/office/drawing/2014/main" id="{CB385B55-3023-4525-9A3F-0BF5F6EA78DC}"/>
              </a:ext>
            </a:extLst>
          </p:cNvPr>
          <p:cNvSpPr/>
          <p:nvPr/>
        </p:nvSpPr>
        <p:spPr>
          <a:xfrm>
            <a:off x="5367261" y="3264696"/>
            <a:ext cx="54610" cy="55244"/>
          </a:xfrm>
          <a:custGeom>
            <a:avLst/>
            <a:gdLst/>
            <a:ahLst/>
            <a:cxnLst/>
            <a:rect l="l" t="t" r="r" b="b"/>
            <a:pathLst>
              <a:path w="54610" h="55245">
                <a:moveTo>
                  <a:pt x="29917" y="0"/>
                </a:moveTo>
                <a:lnTo>
                  <a:pt x="30424" y="0"/>
                </a:lnTo>
                <a:lnTo>
                  <a:pt x="40490" y="3363"/>
                </a:lnTo>
                <a:lnTo>
                  <a:pt x="48394" y="10173"/>
                </a:lnTo>
                <a:lnTo>
                  <a:pt x="53207" y="19503"/>
                </a:lnTo>
                <a:lnTo>
                  <a:pt x="54003" y="30425"/>
                </a:lnTo>
                <a:lnTo>
                  <a:pt x="50973" y="40896"/>
                </a:lnTo>
                <a:lnTo>
                  <a:pt x="44210" y="48966"/>
                </a:lnTo>
                <a:lnTo>
                  <a:pt x="34928" y="53850"/>
                </a:lnTo>
                <a:lnTo>
                  <a:pt x="24339" y="54766"/>
                </a:lnTo>
                <a:lnTo>
                  <a:pt x="13869" y="51402"/>
                </a:lnTo>
                <a:lnTo>
                  <a:pt x="5799" y="44592"/>
                </a:lnTo>
                <a:lnTo>
                  <a:pt x="915" y="35262"/>
                </a:lnTo>
                <a:lnTo>
                  <a:pt x="0" y="24340"/>
                </a:lnTo>
                <a:lnTo>
                  <a:pt x="3141" y="13941"/>
                </a:lnTo>
                <a:lnTo>
                  <a:pt x="9919" y="5990"/>
                </a:lnTo>
                <a:lnTo>
                  <a:pt x="19217" y="1129"/>
                </a:lnTo>
                <a:lnTo>
                  <a:pt x="29917" y="0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90">
            <a:extLst>
              <a:ext uri="{FF2B5EF4-FFF2-40B4-BE49-F238E27FC236}">
                <a16:creationId xmlns:a16="http://schemas.microsoft.com/office/drawing/2014/main" id="{DF83CB4C-4522-4454-80A6-F46C1D8AA707}"/>
              </a:ext>
            </a:extLst>
          </p:cNvPr>
          <p:cNvSpPr/>
          <p:nvPr/>
        </p:nvSpPr>
        <p:spPr>
          <a:xfrm>
            <a:off x="5496503" y="316631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9951" y="5831"/>
                </a:moveTo>
                <a:lnTo>
                  <a:pt x="19502" y="942"/>
                </a:lnTo>
                <a:lnTo>
                  <a:pt x="29885" y="0"/>
                </a:lnTo>
                <a:lnTo>
                  <a:pt x="39936" y="3050"/>
                </a:lnTo>
                <a:lnTo>
                  <a:pt x="48489" y="10141"/>
                </a:lnTo>
                <a:lnTo>
                  <a:pt x="53599" y="19582"/>
                </a:lnTo>
                <a:lnTo>
                  <a:pt x="54574" y="29950"/>
                </a:lnTo>
                <a:lnTo>
                  <a:pt x="51555" y="39985"/>
                </a:lnTo>
                <a:lnTo>
                  <a:pt x="44686" y="48427"/>
                </a:lnTo>
                <a:lnTo>
                  <a:pt x="35245" y="53541"/>
                </a:lnTo>
                <a:lnTo>
                  <a:pt x="24878" y="54544"/>
                </a:lnTo>
                <a:lnTo>
                  <a:pt x="14843" y="51600"/>
                </a:lnTo>
                <a:lnTo>
                  <a:pt x="6401" y="44877"/>
                </a:lnTo>
                <a:lnTo>
                  <a:pt x="1180" y="35211"/>
                </a:lnTo>
                <a:lnTo>
                  <a:pt x="0" y="24594"/>
                </a:lnTo>
                <a:lnTo>
                  <a:pt x="2907" y="14357"/>
                </a:lnTo>
                <a:lnTo>
                  <a:pt x="9951" y="5831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1">
            <a:extLst>
              <a:ext uri="{FF2B5EF4-FFF2-40B4-BE49-F238E27FC236}">
                <a16:creationId xmlns:a16="http://schemas.microsoft.com/office/drawing/2014/main" id="{9C8F202F-E40B-4721-A988-5E3342F58270}"/>
              </a:ext>
            </a:extLst>
          </p:cNvPr>
          <p:cNvSpPr/>
          <p:nvPr/>
        </p:nvSpPr>
        <p:spPr>
          <a:xfrm>
            <a:off x="5624762" y="3063126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9476" y="6085"/>
                </a:moveTo>
                <a:lnTo>
                  <a:pt x="19356" y="974"/>
                </a:lnTo>
                <a:lnTo>
                  <a:pt x="29949" y="0"/>
                </a:lnTo>
                <a:lnTo>
                  <a:pt x="40067" y="3018"/>
                </a:lnTo>
                <a:lnTo>
                  <a:pt x="48520" y="9888"/>
                </a:lnTo>
                <a:lnTo>
                  <a:pt x="53635" y="19400"/>
                </a:lnTo>
                <a:lnTo>
                  <a:pt x="54637" y="29886"/>
                </a:lnTo>
                <a:lnTo>
                  <a:pt x="51694" y="39945"/>
                </a:lnTo>
                <a:lnTo>
                  <a:pt x="44971" y="48173"/>
                </a:lnTo>
                <a:lnTo>
                  <a:pt x="44210" y="48681"/>
                </a:lnTo>
                <a:lnTo>
                  <a:pt x="34984" y="53831"/>
                </a:lnTo>
                <a:lnTo>
                  <a:pt x="24593" y="54702"/>
                </a:lnTo>
                <a:lnTo>
                  <a:pt x="14439" y="51676"/>
                </a:lnTo>
                <a:lnTo>
                  <a:pt x="5926" y="45131"/>
                </a:lnTo>
                <a:lnTo>
                  <a:pt x="1026" y="35286"/>
                </a:lnTo>
                <a:lnTo>
                  <a:pt x="0" y="24752"/>
                </a:lnTo>
                <a:lnTo>
                  <a:pt x="2824" y="14646"/>
                </a:lnTo>
                <a:lnTo>
                  <a:pt x="9476" y="6085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2">
            <a:extLst>
              <a:ext uri="{FF2B5EF4-FFF2-40B4-BE49-F238E27FC236}">
                <a16:creationId xmlns:a16="http://schemas.microsoft.com/office/drawing/2014/main" id="{166EECA7-5090-4AF5-A9DE-103526B189F3}"/>
              </a:ext>
            </a:extLst>
          </p:cNvPr>
          <p:cNvSpPr/>
          <p:nvPr/>
        </p:nvSpPr>
        <p:spPr>
          <a:xfrm>
            <a:off x="5752894" y="296031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9888" y="6211"/>
                </a:moveTo>
                <a:lnTo>
                  <a:pt x="19399" y="990"/>
                </a:lnTo>
                <a:lnTo>
                  <a:pt x="29885" y="0"/>
                </a:lnTo>
                <a:lnTo>
                  <a:pt x="39944" y="3002"/>
                </a:lnTo>
                <a:lnTo>
                  <a:pt x="48172" y="9761"/>
                </a:lnTo>
                <a:lnTo>
                  <a:pt x="53286" y="19309"/>
                </a:lnTo>
                <a:lnTo>
                  <a:pt x="54288" y="29664"/>
                </a:lnTo>
                <a:lnTo>
                  <a:pt x="51345" y="39640"/>
                </a:lnTo>
                <a:lnTo>
                  <a:pt x="44622" y="48047"/>
                </a:lnTo>
                <a:lnTo>
                  <a:pt x="35071" y="53375"/>
                </a:lnTo>
                <a:lnTo>
                  <a:pt x="24688" y="54544"/>
                </a:lnTo>
                <a:lnTo>
                  <a:pt x="14637" y="51576"/>
                </a:lnTo>
                <a:lnTo>
                  <a:pt x="6084" y="44497"/>
                </a:lnTo>
                <a:lnTo>
                  <a:pt x="974" y="34949"/>
                </a:lnTo>
                <a:lnTo>
                  <a:pt x="0" y="24594"/>
                </a:lnTo>
                <a:lnTo>
                  <a:pt x="3018" y="14618"/>
                </a:lnTo>
                <a:lnTo>
                  <a:pt x="9888" y="6211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3">
            <a:extLst>
              <a:ext uri="{FF2B5EF4-FFF2-40B4-BE49-F238E27FC236}">
                <a16:creationId xmlns:a16="http://schemas.microsoft.com/office/drawing/2014/main" id="{9830C2F3-2F38-4E5A-AAF4-060A623AF676}"/>
              </a:ext>
            </a:extLst>
          </p:cNvPr>
          <p:cNvSpPr/>
          <p:nvPr/>
        </p:nvSpPr>
        <p:spPr>
          <a:xfrm>
            <a:off x="5880773" y="2857309"/>
            <a:ext cx="55244" cy="54610"/>
          </a:xfrm>
          <a:custGeom>
            <a:avLst/>
            <a:gdLst/>
            <a:ahLst/>
            <a:cxnLst/>
            <a:rect l="l" t="t" r="r" b="b"/>
            <a:pathLst>
              <a:path w="55245" h="54610">
                <a:moveTo>
                  <a:pt x="9792" y="6275"/>
                </a:moveTo>
                <a:lnTo>
                  <a:pt x="10300" y="6275"/>
                </a:lnTo>
                <a:lnTo>
                  <a:pt x="19847" y="1093"/>
                </a:lnTo>
                <a:lnTo>
                  <a:pt x="30202" y="0"/>
                </a:lnTo>
                <a:lnTo>
                  <a:pt x="40177" y="2995"/>
                </a:lnTo>
                <a:lnTo>
                  <a:pt x="48584" y="10078"/>
                </a:lnTo>
                <a:lnTo>
                  <a:pt x="53841" y="19483"/>
                </a:lnTo>
                <a:lnTo>
                  <a:pt x="54891" y="29791"/>
                </a:lnTo>
                <a:lnTo>
                  <a:pt x="51900" y="39814"/>
                </a:lnTo>
                <a:lnTo>
                  <a:pt x="45034" y="48364"/>
                </a:lnTo>
                <a:lnTo>
                  <a:pt x="35202" y="53474"/>
                </a:lnTo>
                <a:lnTo>
                  <a:pt x="24751" y="54449"/>
                </a:lnTo>
                <a:lnTo>
                  <a:pt x="14871" y="51430"/>
                </a:lnTo>
                <a:lnTo>
                  <a:pt x="6750" y="44560"/>
                </a:lnTo>
                <a:lnTo>
                  <a:pt x="1200" y="35048"/>
                </a:lnTo>
                <a:lnTo>
                  <a:pt x="0" y="24562"/>
                </a:lnTo>
                <a:lnTo>
                  <a:pt x="2935" y="14503"/>
                </a:lnTo>
                <a:lnTo>
                  <a:pt x="9792" y="6275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4">
            <a:extLst>
              <a:ext uri="{FF2B5EF4-FFF2-40B4-BE49-F238E27FC236}">
                <a16:creationId xmlns:a16="http://schemas.microsoft.com/office/drawing/2014/main" id="{C1296FF1-5009-44EB-AB96-3AAC3E75D137}"/>
              </a:ext>
            </a:extLst>
          </p:cNvPr>
          <p:cNvSpPr/>
          <p:nvPr/>
        </p:nvSpPr>
        <p:spPr>
          <a:xfrm>
            <a:off x="6009190" y="275424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10426" y="5894"/>
                </a:moveTo>
                <a:lnTo>
                  <a:pt x="19831" y="855"/>
                </a:lnTo>
                <a:lnTo>
                  <a:pt x="30139" y="0"/>
                </a:lnTo>
                <a:lnTo>
                  <a:pt x="40162" y="3042"/>
                </a:lnTo>
                <a:lnTo>
                  <a:pt x="48711" y="9698"/>
                </a:lnTo>
                <a:lnTo>
                  <a:pt x="53528" y="19610"/>
                </a:lnTo>
                <a:lnTo>
                  <a:pt x="54352" y="30235"/>
                </a:lnTo>
                <a:lnTo>
                  <a:pt x="51278" y="40290"/>
                </a:lnTo>
                <a:lnTo>
                  <a:pt x="44400" y="48490"/>
                </a:lnTo>
                <a:lnTo>
                  <a:pt x="34568" y="53700"/>
                </a:lnTo>
                <a:lnTo>
                  <a:pt x="24117" y="54607"/>
                </a:lnTo>
                <a:lnTo>
                  <a:pt x="14237" y="51378"/>
                </a:lnTo>
                <a:lnTo>
                  <a:pt x="6116" y="44180"/>
                </a:lnTo>
                <a:lnTo>
                  <a:pt x="907" y="34775"/>
                </a:lnTo>
                <a:lnTo>
                  <a:pt x="0" y="24467"/>
                </a:lnTo>
                <a:lnTo>
                  <a:pt x="3228" y="14444"/>
                </a:lnTo>
                <a:lnTo>
                  <a:pt x="10426" y="5894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5">
            <a:extLst>
              <a:ext uri="{FF2B5EF4-FFF2-40B4-BE49-F238E27FC236}">
                <a16:creationId xmlns:a16="http://schemas.microsoft.com/office/drawing/2014/main" id="{7E04E7A0-21A8-4090-B3F7-C6867FAE3EE3}"/>
              </a:ext>
            </a:extLst>
          </p:cNvPr>
          <p:cNvSpPr/>
          <p:nvPr/>
        </p:nvSpPr>
        <p:spPr>
          <a:xfrm>
            <a:off x="6172247" y="27309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2564" y="0"/>
                </a:moveTo>
                <a:lnTo>
                  <a:pt x="33574" y="396"/>
                </a:lnTo>
                <a:lnTo>
                  <a:pt x="43133" y="4880"/>
                </a:lnTo>
                <a:lnTo>
                  <a:pt x="50268" y="12693"/>
                </a:lnTo>
                <a:lnTo>
                  <a:pt x="54003" y="23072"/>
                </a:lnTo>
                <a:lnTo>
                  <a:pt x="53393" y="33864"/>
                </a:lnTo>
                <a:lnTo>
                  <a:pt x="48932" y="43419"/>
                </a:lnTo>
                <a:lnTo>
                  <a:pt x="41239" y="50598"/>
                </a:lnTo>
                <a:lnTo>
                  <a:pt x="30931" y="54259"/>
                </a:lnTo>
                <a:lnTo>
                  <a:pt x="20001" y="53716"/>
                </a:lnTo>
                <a:lnTo>
                  <a:pt x="10616" y="49156"/>
                </a:lnTo>
                <a:lnTo>
                  <a:pt x="3656" y="41316"/>
                </a:lnTo>
                <a:lnTo>
                  <a:pt x="0" y="30932"/>
                </a:lnTo>
                <a:lnTo>
                  <a:pt x="388" y="20359"/>
                </a:lnTo>
                <a:lnTo>
                  <a:pt x="4817" y="10997"/>
                </a:lnTo>
                <a:lnTo>
                  <a:pt x="12478" y="3870"/>
                </a:lnTo>
                <a:lnTo>
                  <a:pt x="22564" y="0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6">
            <a:extLst>
              <a:ext uri="{FF2B5EF4-FFF2-40B4-BE49-F238E27FC236}">
                <a16:creationId xmlns:a16="http://schemas.microsoft.com/office/drawing/2014/main" id="{1FEB0E3B-A156-4CD0-B6EC-4A3B9CFB8627}"/>
              </a:ext>
            </a:extLst>
          </p:cNvPr>
          <p:cNvSpPr/>
          <p:nvPr/>
        </p:nvSpPr>
        <p:spPr>
          <a:xfrm>
            <a:off x="6334765" y="270790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3072" y="0"/>
                </a:moveTo>
                <a:lnTo>
                  <a:pt x="33681" y="388"/>
                </a:lnTo>
                <a:lnTo>
                  <a:pt x="43101" y="4817"/>
                </a:lnTo>
                <a:lnTo>
                  <a:pt x="50240" y="12479"/>
                </a:lnTo>
                <a:lnTo>
                  <a:pt x="54003" y="22565"/>
                </a:lnTo>
                <a:lnTo>
                  <a:pt x="53615" y="33575"/>
                </a:lnTo>
                <a:lnTo>
                  <a:pt x="49186" y="43134"/>
                </a:lnTo>
                <a:lnTo>
                  <a:pt x="41524" y="50269"/>
                </a:lnTo>
                <a:lnTo>
                  <a:pt x="31438" y="54005"/>
                </a:lnTo>
                <a:lnTo>
                  <a:pt x="30931" y="54005"/>
                </a:lnTo>
                <a:lnTo>
                  <a:pt x="20215" y="53324"/>
                </a:lnTo>
                <a:lnTo>
                  <a:pt x="10807" y="48744"/>
                </a:lnTo>
                <a:lnTo>
                  <a:pt x="3727" y="41027"/>
                </a:lnTo>
                <a:lnTo>
                  <a:pt x="0" y="30932"/>
                </a:lnTo>
                <a:lnTo>
                  <a:pt x="396" y="20323"/>
                </a:lnTo>
                <a:lnTo>
                  <a:pt x="4880" y="10902"/>
                </a:lnTo>
                <a:lnTo>
                  <a:pt x="12692" y="3763"/>
                </a:lnTo>
                <a:lnTo>
                  <a:pt x="23072" y="0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7">
            <a:extLst>
              <a:ext uri="{FF2B5EF4-FFF2-40B4-BE49-F238E27FC236}">
                <a16:creationId xmlns:a16="http://schemas.microsoft.com/office/drawing/2014/main" id="{CEF85299-457E-4859-9666-051F32DC811D}"/>
              </a:ext>
            </a:extLst>
          </p:cNvPr>
          <p:cNvSpPr/>
          <p:nvPr/>
        </p:nvSpPr>
        <p:spPr>
          <a:xfrm>
            <a:off x="6497030" y="2684834"/>
            <a:ext cx="55244" cy="53975"/>
          </a:xfrm>
          <a:custGeom>
            <a:avLst/>
            <a:gdLst/>
            <a:ahLst/>
            <a:cxnLst/>
            <a:rect l="l" t="t" r="r" b="b"/>
            <a:pathLst>
              <a:path w="55245" h="53975">
                <a:moveTo>
                  <a:pt x="23832" y="0"/>
                </a:moveTo>
                <a:lnTo>
                  <a:pt x="34548" y="384"/>
                </a:lnTo>
                <a:lnTo>
                  <a:pt x="43957" y="4785"/>
                </a:lnTo>
                <a:lnTo>
                  <a:pt x="51036" y="12372"/>
                </a:lnTo>
                <a:lnTo>
                  <a:pt x="54764" y="22312"/>
                </a:lnTo>
                <a:lnTo>
                  <a:pt x="54368" y="33353"/>
                </a:lnTo>
                <a:lnTo>
                  <a:pt x="49883" y="42944"/>
                </a:lnTo>
                <a:lnTo>
                  <a:pt x="42071" y="50016"/>
                </a:lnTo>
                <a:lnTo>
                  <a:pt x="31692" y="53498"/>
                </a:lnTo>
                <a:lnTo>
                  <a:pt x="20679" y="53003"/>
                </a:lnTo>
                <a:lnTo>
                  <a:pt x="11092" y="48585"/>
                </a:lnTo>
                <a:lnTo>
                  <a:pt x="3882" y="40983"/>
                </a:lnTo>
                <a:lnTo>
                  <a:pt x="0" y="30932"/>
                </a:lnTo>
                <a:lnTo>
                  <a:pt x="835" y="20145"/>
                </a:lnTo>
                <a:lnTo>
                  <a:pt x="5546" y="10617"/>
                </a:lnTo>
                <a:lnTo>
                  <a:pt x="13441" y="3514"/>
                </a:lnTo>
                <a:lnTo>
                  <a:pt x="23832" y="0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8">
            <a:extLst>
              <a:ext uri="{FF2B5EF4-FFF2-40B4-BE49-F238E27FC236}">
                <a16:creationId xmlns:a16="http://schemas.microsoft.com/office/drawing/2014/main" id="{9FB831BE-6E99-4BD4-B755-D5F8F9F025B4}"/>
              </a:ext>
            </a:extLst>
          </p:cNvPr>
          <p:cNvSpPr/>
          <p:nvPr/>
        </p:nvSpPr>
        <p:spPr>
          <a:xfrm>
            <a:off x="6603643" y="2567315"/>
            <a:ext cx="54610" cy="53975"/>
          </a:xfrm>
          <a:custGeom>
            <a:avLst/>
            <a:gdLst/>
            <a:ahLst/>
            <a:cxnLst/>
            <a:rect l="l" t="t" r="r" b="b"/>
            <a:pathLst>
              <a:path w="54610" h="53975">
                <a:moveTo>
                  <a:pt x="4944" y="11029"/>
                </a:moveTo>
                <a:lnTo>
                  <a:pt x="12637" y="3660"/>
                </a:lnTo>
                <a:lnTo>
                  <a:pt x="22374" y="0"/>
                </a:lnTo>
                <a:lnTo>
                  <a:pt x="32967" y="332"/>
                </a:lnTo>
                <a:lnTo>
                  <a:pt x="43228" y="4944"/>
                </a:lnTo>
                <a:lnTo>
                  <a:pt x="50596" y="12625"/>
                </a:lnTo>
                <a:lnTo>
                  <a:pt x="54257" y="22280"/>
                </a:lnTo>
                <a:lnTo>
                  <a:pt x="53924" y="32648"/>
                </a:lnTo>
                <a:lnTo>
                  <a:pt x="49313" y="42469"/>
                </a:lnTo>
                <a:lnTo>
                  <a:pt x="49313" y="43229"/>
                </a:lnTo>
                <a:lnTo>
                  <a:pt x="41192" y="50491"/>
                </a:lnTo>
                <a:lnTo>
                  <a:pt x="31312" y="53973"/>
                </a:lnTo>
                <a:lnTo>
                  <a:pt x="20861" y="53605"/>
                </a:lnTo>
                <a:lnTo>
                  <a:pt x="11028" y="49314"/>
                </a:lnTo>
                <a:lnTo>
                  <a:pt x="3660" y="41193"/>
                </a:lnTo>
                <a:lnTo>
                  <a:pt x="0" y="31313"/>
                </a:lnTo>
                <a:lnTo>
                  <a:pt x="332" y="20862"/>
                </a:lnTo>
                <a:lnTo>
                  <a:pt x="4944" y="11029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9">
            <a:extLst>
              <a:ext uri="{FF2B5EF4-FFF2-40B4-BE49-F238E27FC236}">
                <a16:creationId xmlns:a16="http://schemas.microsoft.com/office/drawing/2014/main" id="{A9CA6396-69E8-4203-9CFB-A2698329E9E6}"/>
              </a:ext>
            </a:extLst>
          </p:cNvPr>
          <p:cNvSpPr/>
          <p:nvPr/>
        </p:nvSpPr>
        <p:spPr>
          <a:xfrm>
            <a:off x="6700178" y="2433949"/>
            <a:ext cx="53975" cy="54610"/>
          </a:xfrm>
          <a:custGeom>
            <a:avLst/>
            <a:gdLst/>
            <a:ahLst/>
            <a:cxnLst/>
            <a:rect l="l" t="t" r="r" b="b"/>
            <a:pathLst>
              <a:path w="53975" h="54610">
                <a:moveTo>
                  <a:pt x="4500" y="11029"/>
                </a:moveTo>
                <a:lnTo>
                  <a:pt x="12621" y="3660"/>
                </a:lnTo>
                <a:lnTo>
                  <a:pt x="22501" y="0"/>
                </a:lnTo>
                <a:lnTo>
                  <a:pt x="32952" y="332"/>
                </a:lnTo>
                <a:lnTo>
                  <a:pt x="42784" y="4944"/>
                </a:lnTo>
                <a:lnTo>
                  <a:pt x="50153" y="12780"/>
                </a:lnTo>
                <a:lnTo>
                  <a:pt x="53813" y="22565"/>
                </a:lnTo>
                <a:lnTo>
                  <a:pt x="53480" y="33111"/>
                </a:lnTo>
                <a:lnTo>
                  <a:pt x="48869" y="43229"/>
                </a:lnTo>
                <a:lnTo>
                  <a:pt x="41041" y="50598"/>
                </a:lnTo>
                <a:lnTo>
                  <a:pt x="31312" y="54259"/>
                </a:lnTo>
                <a:lnTo>
                  <a:pt x="20916" y="53926"/>
                </a:lnTo>
                <a:lnTo>
                  <a:pt x="11092" y="49314"/>
                </a:lnTo>
                <a:lnTo>
                  <a:pt x="3715" y="41514"/>
                </a:lnTo>
                <a:lnTo>
                  <a:pt x="0" y="31598"/>
                </a:lnTo>
                <a:lnTo>
                  <a:pt x="182" y="20969"/>
                </a:lnTo>
                <a:lnTo>
                  <a:pt x="4500" y="11029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00">
            <a:extLst>
              <a:ext uri="{FF2B5EF4-FFF2-40B4-BE49-F238E27FC236}">
                <a16:creationId xmlns:a16="http://schemas.microsoft.com/office/drawing/2014/main" id="{CAC212E6-6AB7-40EE-945F-D051C870CE5E}"/>
              </a:ext>
            </a:extLst>
          </p:cNvPr>
          <p:cNvSpPr/>
          <p:nvPr/>
        </p:nvSpPr>
        <p:spPr>
          <a:xfrm>
            <a:off x="6796713" y="2300900"/>
            <a:ext cx="53975" cy="54610"/>
          </a:xfrm>
          <a:custGeom>
            <a:avLst/>
            <a:gdLst/>
            <a:ahLst/>
            <a:cxnLst/>
            <a:rect l="l" t="t" r="r" b="b"/>
            <a:pathLst>
              <a:path w="53975" h="54610">
                <a:moveTo>
                  <a:pt x="4563" y="11472"/>
                </a:moveTo>
                <a:lnTo>
                  <a:pt x="12399" y="3811"/>
                </a:lnTo>
                <a:lnTo>
                  <a:pt x="22184" y="0"/>
                </a:lnTo>
                <a:lnTo>
                  <a:pt x="32730" y="277"/>
                </a:lnTo>
                <a:lnTo>
                  <a:pt x="42848" y="4880"/>
                </a:lnTo>
                <a:lnTo>
                  <a:pt x="50145" y="13002"/>
                </a:lnTo>
                <a:lnTo>
                  <a:pt x="53686" y="22882"/>
                </a:lnTo>
                <a:lnTo>
                  <a:pt x="53330" y="33333"/>
                </a:lnTo>
                <a:lnTo>
                  <a:pt x="48932" y="43166"/>
                </a:lnTo>
                <a:lnTo>
                  <a:pt x="41251" y="50542"/>
                </a:lnTo>
                <a:lnTo>
                  <a:pt x="31597" y="54259"/>
                </a:lnTo>
                <a:lnTo>
                  <a:pt x="21229" y="54076"/>
                </a:lnTo>
                <a:lnTo>
                  <a:pt x="11409" y="49758"/>
                </a:lnTo>
                <a:lnTo>
                  <a:pt x="3708" y="41637"/>
                </a:lnTo>
                <a:lnTo>
                  <a:pt x="0" y="31756"/>
                </a:lnTo>
                <a:lnTo>
                  <a:pt x="285" y="21305"/>
                </a:lnTo>
                <a:lnTo>
                  <a:pt x="4563" y="11472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1">
            <a:extLst>
              <a:ext uri="{FF2B5EF4-FFF2-40B4-BE49-F238E27FC236}">
                <a16:creationId xmlns:a16="http://schemas.microsoft.com/office/drawing/2014/main" id="{6ED75F93-B3B3-4C19-A4CB-F48854761A81}"/>
              </a:ext>
            </a:extLst>
          </p:cNvPr>
          <p:cNvSpPr/>
          <p:nvPr/>
        </p:nvSpPr>
        <p:spPr>
          <a:xfrm>
            <a:off x="6893184" y="2167978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4944" y="11029"/>
                </a:moveTo>
                <a:lnTo>
                  <a:pt x="12672" y="3660"/>
                </a:lnTo>
                <a:lnTo>
                  <a:pt x="22469" y="0"/>
                </a:lnTo>
                <a:lnTo>
                  <a:pt x="33074" y="332"/>
                </a:lnTo>
                <a:lnTo>
                  <a:pt x="43228" y="4944"/>
                </a:lnTo>
                <a:lnTo>
                  <a:pt x="50525" y="12772"/>
                </a:lnTo>
                <a:lnTo>
                  <a:pt x="54067" y="22502"/>
                </a:lnTo>
                <a:lnTo>
                  <a:pt x="53710" y="32897"/>
                </a:lnTo>
                <a:lnTo>
                  <a:pt x="49313" y="42722"/>
                </a:lnTo>
                <a:lnTo>
                  <a:pt x="41406" y="50424"/>
                </a:lnTo>
                <a:lnTo>
                  <a:pt x="31502" y="54132"/>
                </a:lnTo>
                <a:lnTo>
                  <a:pt x="20932" y="53847"/>
                </a:lnTo>
                <a:lnTo>
                  <a:pt x="11028" y="49568"/>
                </a:lnTo>
                <a:lnTo>
                  <a:pt x="3660" y="41407"/>
                </a:lnTo>
                <a:lnTo>
                  <a:pt x="0" y="31439"/>
                </a:lnTo>
                <a:lnTo>
                  <a:pt x="332" y="20901"/>
                </a:lnTo>
                <a:lnTo>
                  <a:pt x="4944" y="11029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2">
            <a:extLst>
              <a:ext uri="{FF2B5EF4-FFF2-40B4-BE49-F238E27FC236}">
                <a16:creationId xmlns:a16="http://schemas.microsoft.com/office/drawing/2014/main" id="{A399F6C4-0A4B-494C-A389-B15AD5F436BA}"/>
              </a:ext>
            </a:extLst>
          </p:cNvPr>
          <p:cNvSpPr/>
          <p:nvPr/>
        </p:nvSpPr>
        <p:spPr>
          <a:xfrm>
            <a:off x="6989783" y="203486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4944" y="11029"/>
                </a:moveTo>
                <a:lnTo>
                  <a:pt x="12772" y="3660"/>
                </a:lnTo>
                <a:lnTo>
                  <a:pt x="22501" y="0"/>
                </a:lnTo>
                <a:lnTo>
                  <a:pt x="32896" y="332"/>
                </a:lnTo>
                <a:lnTo>
                  <a:pt x="42721" y="4944"/>
                </a:lnTo>
                <a:lnTo>
                  <a:pt x="50422" y="12665"/>
                </a:lnTo>
                <a:lnTo>
                  <a:pt x="54130" y="22407"/>
                </a:lnTo>
                <a:lnTo>
                  <a:pt x="53845" y="32862"/>
                </a:lnTo>
                <a:lnTo>
                  <a:pt x="49566" y="42722"/>
                </a:lnTo>
                <a:lnTo>
                  <a:pt x="49566" y="43229"/>
                </a:lnTo>
                <a:lnTo>
                  <a:pt x="41406" y="50527"/>
                </a:lnTo>
                <a:lnTo>
                  <a:pt x="31438" y="54068"/>
                </a:lnTo>
                <a:lnTo>
                  <a:pt x="20901" y="53712"/>
                </a:lnTo>
                <a:lnTo>
                  <a:pt x="11028" y="49314"/>
                </a:lnTo>
                <a:lnTo>
                  <a:pt x="3660" y="41407"/>
                </a:lnTo>
                <a:lnTo>
                  <a:pt x="0" y="31503"/>
                </a:lnTo>
                <a:lnTo>
                  <a:pt x="332" y="20933"/>
                </a:lnTo>
                <a:lnTo>
                  <a:pt x="4944" y="11029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3">
            <a:extLst>
              <a:ext uri="{FF2B5EF4-FFF2-40B4-BE49-F238E27FC236}">
                <a16:creationId xmlns:a16="http://schemas.microsoft.com/office/drawing/2014/main" id="{AAD8D3B0-9F70-4E96-96BC-5847D79E3A56}"/>
              </a:ext>
            </a:extLst>
          </p:cNvPr>
          <p:cNvSpPr/>
          <p:nvPr/>
        </p:nvSpPr>
        <p:spPr>
          <a:xfrm>
            <a:off x="7086127" y="1901881"/>
            <a:ext cx="54610" cy="53975"/>
          </a:xfrm>
          <a:custGeom>
            <a:avLst/>
            <a:gdLst/>
            <a:ahLst/>
            <a:cxnLst/>
            <a:rect l="l" t="t" r="r" b="b"/>
            <a:pathLst>
              <a:path w="54610" h="53975">
                <a:moveTo>
                  <a:pt x="4944" y="11409"/>
                </a:moveTo>
                <a:lnTo>
                  <a:pt x="13065" y="3708"/>
                </a:lnTo>
                <a:lnTo>
                  <a:pt x="22945" y="0"/>
                </a:lnTo>
                <a:lnTo>
                  <a:pt x="33395" y="285"/>
                </a:lnTo>
                <a:lnTo>
                  <a:pt x="43228" y="4563"/>
                </a:lnTo>
                <a:lnTo>
                  <a:pt x="50604" y="12400"/>
                </a:lnTo>
                <a:lnTo>
                  <a:pt x="54320" y="22185"/>
                </a:lnTo>
                <a:lnTo>
                  <a:pt x="54138" y="32731"/>
                </a:lnTo>
                <a:lnTo>
                  <a:pt x="49820" y="42849"/>
                </a:lnTo>
                <a:lnTo>
                  <a:pt x="41619" y="50218"/>
                </a:lnTo>
                <a:lnTo>
                  <a:pt x="31565" y="53878"/>
                </a:lnTo>
                <a:lnTo>
                  <a:pt x="20940" y="53545"/>
                </a:lnTo>
                <a:lnTo>
                  <a:pt x="11028" y="48934"/>
                </a:lnTo>
                <a:lnTo>
                  <a:pt x="3660" y="41252"/>
                </a:lnTo>
                <a:lnTo>
                  <a:pt x="0" y="31598"/>
                </a:lnTo>
                <a:lnTo>
                  <a:pt x="332" y="21230"/>
                </a:lnTo>
                <a:lnTo>
                  <a:pt x="4944" y="11409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4">
            <a:extLst>
              <a:ext uri="{FF2B5EF4-FFF2-40B4-BE49-F238E27FC236}">
                <a16:creationId xmlns:a16="http://schemas.microsoft.com/office/drawing/2014/main" id="{3494AF4B-00E2-4680-9636-BB806B85D48D}"/>
              </a:ext>
            </a:extLst>
          </p:cNvPr>
          <p:cNvSpPr/>
          <p:nvPr/>
        </p:nvSpPr>
        <p:spPr>
          <a:xfrm>
            <a:off x="7198841" y="1818151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35226" y="1327"/>
                </a:moveTo>
                <a:lnTo>
                  <a:pt x="44745" y="6421"/>
                </a:lnTo>
                <a:lnTo>
                  <a:pt x="51294" y="14511"/>
                </a:lnTo>
                <a:lnTo>
                  <a:pt x="54372" y="24502"/>
                </a:lnTo>
                <a:lnTo>
                  <a:pt x="53480" y="35302"/>
                </a:lnTo>
                <a:lnTo>
                  <a:pt x="47954" y="44957"/>
                </a:lnTo>
                <a:lnTo>
                  <a:pt x="39694" y="51497"/>
                </a:lnTo>
                <a:lnTo>
                  <a:pt x="29770" y="54377"/>
                </a:lnTo>
                <a:lnTo>
                  <a:pt x="19253" y="53050"/>
                </a:lnTo>
                <a:lnTo>
                  <a:pt x="9697" y="48276"/>
                </a:lnTo>
                <a:lnTo>
                  <a:pt x="3090" y="40151"/>
                </a:lnTo>
                <a:lnTo>
                  <a:pt x="0" y="29981"/>
                </a:lnTo>
                <a:lnTo>
                  <a:pt x="998" y="19075"/>
                </a:lnTo>
                <a:lnTo>
                  <a:pt x="6168" y="9420"/>
                </a:lnTo>
                <a:lnTo>
                  <a:pt x="14404" y="2880"/>
                </a:lnTo>
                <a:lnTo>
                  <a:pt x="24494" y="0"/>
                </a:lnTo>
                <a:lnTo>
                  <a:pt x="35226" y="1327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5">
            <a:extLst>
              <a:ext uri="{FF2B5EF4-FFF2-40B4-BE49-F238E27FC236}">
                <a16:creationId xmlns:a16="http://schemas.microsoft.com/office/drawing/2014/main" id="{18917EC3-0EEC-4E65-8745-9E94FBA8886D}"/>
              </a:ext>
            </a:extLst>
          </p:cNvPr>
          <p:cNvSpPr/>
          <p:nvPr/>
        </p:nvSpPr>
        <p:spPr>
          <a:xfrm>
            <a:off x="7354946" y="186966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35301" y="1033"/>
                </a:moveTo>
                <a:lnTo>
                  <a:pt x="44963" y="6413"/>
                </a:lnTo>
                <a:lnTo>
                  <a:pt x="51559" y="14598"/>
                </a:lnTo>
                <a:lnTo>
                  <a:pt x="54590" y="24495"/>
                </a:lnTo>
                <a:lnTo>
                  <a:pt x="53556" y="35009"/>
                </a:lnTo>
                <a:lnTo>
                  <a:pt x="48168" y="44671"/>
                </a:lnTo>
                <a:lnTo>
                  <a:pt x="39928" y="51267"/>
                </a:lnTo>
                <a:lnTo>
                  <a:pt x="29881" y="54298"/>
                </a:lnTo>
                <a:lnTo>
                  <a:pt x="19074" y="53264"/>
                </a:lnTo>
                <a:lnTo>
                  <a:pt x="9420" y="47884"/>
                </a:lnTo>
                <a:lnTo>
                  <a:pt x="2880" y="39699"/>
                </a:lnTo>
                <a:lnTo>
                  <a:pt x="0" y="29803"/>
                </a:lnTo>
                <a:lnTo>
                  <a:pt x="1327" y="19289"/>
                </a:lnTo>
                <a:lnTo>
                  <a:pt x="6492" y="9626"/>
                </a:lnTo>
                <a:lnTo>
                  <a:pt x="14701" y="3030"/>
                </a:lnTo>
                <a:lnTo>
                  <a:pt x="24716" y="0"/>
                </a:lnTo>
                <a:lnTo>
                  <a:pt x="35301" y="1033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6">
            <a:extLst>
              <a:ext uri="{FF2B5EF4-FFF2-40B4-BE49-F238E27FC236}">
                <a16:creationId xmlns:a16="http://schemas.microsoft.com/office/drawing/2014/main" id="{9134296A-B2FE-43A5-89CF-0F4081670DF7}"/>
              </a:ext>
            </a:extLst>
          </p:cNvPr>
          <p:cNvSpPr/>
          <p:nvPr/>
        </p:nvSpPr>
        <p:spPr>
          <a:xfrm>
            <a:off x="7510947" y="192043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35733" y="1220"/>
                </a:moveTo>
                <a:lnTo>
                  <a:pt x="45066" y="6390"/>
                </a:lnTo>
                <a:lnTo>
                  <a:pt x="51642" y="14626"/>
                </a:lnTo>
                <a:lnTo>
                  <a:pt x="54700" y="24716"/>
                </a:lnTo>
                <a:lnTo>
                  <a:pt x="53480" y="35449"/>
                </a:lnTo>
                <a:lnTo>
                  <a:pt x="48382" y="45075"/>
                </a:lnTo>
                <a:lnTo>
                  <a:pt x="40265" y="51802"/>
                </a:lnTo>
                <a:lnTo>
                  <a:pt x="30198" y="54916"/>
                </a:lnTo>
                <a:lnTo>
                  <a:pt x="19253" y="53704"/>
                </a:lnTo>
                <a:lnTo>
                  <a:pt x="9697" y="48490"/>
                </a:lnTo>
                <a:lnTo>
                  <a:pt x="3090" y="40139"/>
                </a:lnTo>
                <a:lnTo>
                  <a:pt x="0" y="29886"/>
                </a:lnTo>
                <a:lnTo>
                  <a:pt x="998" y="18968"/>
                </a:lnTo>
                <a:lnTo>
                  <a:pt x="6389" y="9634"/>
                </a:lnTo>
                <a:lnTo>
                  <a:pt x="14657" y="3058"/>
                </a:lnTo>
                <a:lnTo>
                  <a:pt x="24779" y="0"/>
                </a:lnTo>
                <a:lnTo>
                  <a:pt x="35733" y="1220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7">
            <a:extLst>
              <a:ext uri="{FF2B5EF4-FFF2-40B4-BE49-F238E27FC236}">
                <a16:creationId xmlns:a16="http://schemas.microsoft.com/office/drawing/2014/main" id="{AD39698C-8E84-4615-B08C-E685110EBD93}"/>
              </a:ext>
            </a:extLst>
          </p:cNvPr>
          <p:cNvSpPr/>
          <p:nvPr/>
        </p:nvSpPr>
        <p:spPr>
          <a:xfrm>
            <a:off x="7667345" y="1971840"/>
            <a:ext cx="55244" cy="54610"/>
          </a:xfrm>
          <a:custGeom>
            <a:avLst/>
            <a:gdLst/>
            <a:ahLst/>
            <a:cxnLst/>
            <a:rect l="l" t="t" r="r" b="b"/>
            <a:pathLst>
              <a:path w="55245" h="54610">
                <a:moveTo>
                  <a:pt x="35768" y="1033"/>
                </a:moveTo>
                <a:lnTo>
                  <a:pt x="45098" y="6425"/>
                </a:lnTo>
                <a:lnTo>
                  <a:pt x="51646" y="14693"/>
                </a:lnTo>
                <a:lnTo>
                  <a:pt x="54629" y="24815"/>
                </a:lnTo>
                <a:lnTo>
                  <a:pt x="53262" y="35769"/>
                </a:lnTo>
                <a:lnTo>
                  <a:pt x="48311" y="45064"/>
                </a:lnTo>
                <a:lnTo>
                  <a:pt x="40269" y="51553"/>
                </a:lnTo>
                <a:lnTo>
                  <a:pt x="30230" y="54524"/>
                </a:lnTo>
                <a:lnTo>
                  <a:pt x="19288" y="53264"/>
                </a:lnTo>
                <a:lnTo>
                  <a:pt x="9626" y="48169"/>
                </a:lnTo>
                <a:lnTo>
                  <a:pt x="3030" y="40080"/>
                </a:lnTo>
                <a:lnTo>
                  <a:pt x="0" y="30088"/>
                </a:lnTo>
                <a:lnTo>
                  <a:pt x="1033" y="19289"/>
                </a:lnTo>
                <a:lnTo>
                  <a:pt x="6211" y="9626"/>
                </a:lnTo>
                <a:lnTo>
                  <a:pt x="14503" y="3030"/>
                </a:lnTo>
                <a:lnTo>
                  <a:pt x="24743" y="0"/>
                </a:lnTo>
                <a:lnTo>
                  <a:pt x="35768" y="1033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8">
            <a:extLst>
              <a:ext uri="{FF2B5EF4-FFF2-40B4-BE49-F238E27FC236}">
                <a16:creationId xmlns:a16="http://schemas.microsoft.com/office/drawing/2014/main" id="{0C5E69EA-B3D4-4562-9BEF-9369064EB935}"/>
              </a:ext>
            </a:extLst>
          </p:cNvPr>
          <p:cNvSpPr/>
          <p:nvPr/>
        </p:nvSpPr>
        <p:spPr>
          <a:xfrm>
            <a:off x="7823481" y="202294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35305" y="891"/>
                </a:moveTo>
                <a:lnTo>
                  <a:pt x="36065" y="891"/>
                </a:lnTo>
                <a:lnTo>
                  <a:pt x="45359" y="6425"/>
                </a:lnTo>
                <a:lnTo>
                  <a:pt x="51848" y="14741"/>
                </a:lnTo>
                <a:lnTo>
                  <a:pt x="54819" y="24815"/>
                </a:lnTo>
                <a:lnTo>
                  <a:pt x="53560" y="35627"/>
                </a:lnTo>
                <a:lnTo>
                  <a:pt x="48382" y="45281"/>
                </a:lnTo>
                <a:lnTo>
                  <a:pt x="40090" y="51822"/>
                </a:lnTo>
                <a:lnTo>
                  <a:pt x="29850" y="54702"/>
                </a:lnTo>
                <a:lnTo>
                  <a:pt x="18825" y="53375"/>
                </a:lnTo>
                <a:lnTo>
                  <a:pt x="9317" y="48205"/>
                </a:lnTo>
                <a:lnTo>
                  <a:pt x="2852" y="39969"/>
                </a:lnTo>
                <a:lnTo>
                  <a:pt x="0" y="29878"/>
                </a:lnTo>
                <a:lnTo>
                  <a:pt x="1331" y="19146"/>
                </a:lnTo>
                <a:lnTo>
                  <a:pt x="6496" y="9626"/>
                </a:lnTo>
                <a:lnTo>
                  <a:pt x="14705" y="3078"/>
                </a:lnTo>
                <a:lnTo>
                  <a:pt x="24720" y="0"/>
                </a:lnTo>
                <a:lnTo>
                  <a:pt x="35305" y="891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9">
            <a:extLst>
              <a:ext uri="{FF2B5EF4-FFF2-40B4-BE49-F238E27FC236}">
                <a16:creationId xmlns:a16="http://schemas.microsoft.com/office/drawing/2014/main" id="{1B9DA1B2-6876-4987-BB31-1DD3CCC40E84}"/>
              </a:ext>
            </a:extLst>
          </p:cNvPr>
          <p:cNvSpPr/>
          <p:nvPr/>
        </p:nvSpPr>
        <p:spPr>
          <a:xfrm>
            <a:off x="7979807" y="207423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5412" y="1327"/>
                </a:moveTo>
                <a:lnTo>
                  <a:pt x="45066" y="6425"/>
                </a:lnTo>
                <a:lnTo>
                  <a:pt x="51607" y="14543"/>
                </a:lnTo>
                <a:lnTo>
                  <a:pt x="54487" y="24609"/>
                </a:lnTo>
                <a:lnTo>
                  <a:pt x="53159" y="35555"/>
                </a:lnTo>
                <a:lnTo>
                  <a:pt x="48061" y="45099"/>
                </a:lnTo>
                <a:lnTo>
                  <a:pt x="39944" y="51624"/>
                </a:lnTo>
                <a:lnTo>
                  <a:pt x="29877" y="54488"/>
                </a:lnTo>
                <a:lnTo>
                  <a:pt x="18932" y="53050"/>
                </a:lnTo>
                <a:lnTo>
                  <a:pt x="9388" y="48098"/>
                </a:lnTo>
                <a:lnTo>
                  <a:pt x="2864" y="40056"/>
                </a:lnTo>
                <a:lnTo>
                  <a:pt x="0" y="30017"/>
                </a:lnTo>
                <a:lnTo>
                  <a:pt x="1438" y="19075"/>
                </a:lnTo>
                <a:lnTo>
                  <a:pt x="6389" y="9420"/>
                </a:lnTo>
                <a:lnTo>
                  <a:pt x="14431" y="2880"/>
                </a:lnTo>
                <a:lnTo>
                  <a:pt x="24470" y="0"/>
                </a:lnTo>
                <a:lnTo>
                  <a:pt x="35412" y="1327"/>
                </a:lnTo>
                <a:close/>
              </a:path>
            </a:pathLst>
          </a:custGeom>
          <a:ln w="3549">
            <a:solidFill>
              <a:srgbClr val="FF9F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10">
            <a:extLst>
              <a:ext uri="{FF2B5EF4-FFF2-40B4-BE49-F238E27FC236}">
                <a16:creationId xmlns:a16="http://schemas.microsoft.com/office/drawing/2014/main" id="{BE7E306F-A53C-4D59-91FD-4F20A185BE93}"/>
              </a:ext>
            </a:extLst>
          </p:cNvPr>
          <p:cNvSpPr/>
          <p:nvPr/>
        </p:nvSpPr>
        <p:spPr>
          <a:xfrm>
            <a:off x="2962650" y="5045685"/>
            <a:ext cx="5514340" cy="0"/>
          </a:xfrm>
          <a:custGeom>
            <a:avLst/>
            <a:gdLst/>
            <a:ahLst/>
            <a:cxnLst/>
            <a:rect l="l" t="t" r="r" b="b"/>
            <a:pathLst>
              <a:path w="5514340">
                <a:moveTo>
                  <a:pt x="0" y="0"/>
                </a:moveTo>
                <a:lnTo>
                  <a:pt x="5514264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1">
            <a:extLst>
              <a:ext uri="{FF2B5EF4-FFF2-40B4-BE49-F238E27FC236}">
                <a16:creationId xmlns:a16="http://schemas.microsoft.com/office/drawing/2014/main" id="{5DCE41F6-F9D5-4F48-A76A-3BE2A192E07E}"/>
              </a:ext>
            </a:extLst>
          </p:cNvPr>
          <p:cNvSpPr/>
          <p:nvPr/>
        </p:nvSpPr>
        <p:spPr>
          <a:xfrm>
            <a:off x="2980905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2">
            <a:extLst>
              <a:ext uri="{FF2B5EF4-FFF2-40B4-BE49-F238E27FC236}">
                <a16:creationId xmlns:a16="http://schemas.microsoft.com/office/drawing/2014/main" id="{25EBEAF7-938F-42E2-B4C6-4BFA56285F21}"/>
              </a:ext>
            </a:extLst>
          </p:cNvPr>
          <p:cNvSpPr/>
          <p:nvPr/>
        </p:nvSpPr>
        <p:spPr>
          <a:xfrm>
            <a:off x="4253213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3">
            <a:extLst>
              <a:ext uri="{FF2B5EF4-FFF2-40B4-BE49-F238E27FC236}">
                <a16:creationId xmlns:a16="http://schemas.microsoft.com/office/drawing/2014/main" id="{7598C7C2-E0BF-403D-8AD1-382912554936}"/>
              </a:ext>
            </a:extLst>
          </p:cNvPr>
          <p:cNvSpPr/>
          <p:nvPr/>
        </p:nvSpPr>
        <p:spPr>
          <a:xfrm>
            <a:off x="5527752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4">
            <a:extLst>
              <a:ext uri="{FF2B5EF4-FFF2-40B4-BE49-F238E27FC236}">
                <a16:creationId xmlns:a16="http://schemas.microsoft.com/office/drawing/2014/main" id="{BC405E1F-23F5-4923-A55F-404DC4F64CDA}"/>
              </a:ext>
            </a:extLst>
          </p:cNvPr>
          <p:cNvSpPr/>
          <p:nvPr/>
        </p:nvSpPr>
        <p:spPr>
          <a:xfrm>
            <a:off x="6800009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5">
            <a:extLst>
              <a:ext uri="{FF2B5EF4-FFF2-40B4-BE49-F238E27FC236}">
                <a16:creationId xmlns:a16="http://schemas.microsoft.com/office/drawing/2014/main" id="{3D173ED2-3B7B-4453-9CCF-C414743A9504}"/>
              </a:ext>
            </a:extLst>
          </p:cNvPr>
          <p:cNvSpPr/>
          <p:nvPr/>
        </p:nvSpPr>
        <p:spPr>
          <a:xfrm>
            <a:off x="8075562" y="5045685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447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6">
            <a:extLst>
              <a:ext uri="{FF2B5EF4-FFF2-40B4-BE49-F238E27FC236}">
                <a16:creationId xmlns:a16="http://schemas.microsoft.com/office/drawing/2014/main" id="{C811F569-291D-49D3-BDF4-775DD44FAB7E}"/>
              </a:ext>
            </a:extLst>
          </p:cNvPr>
          <p:cNvSpPr txBox="1"/>
          <p:nvPr/>
        </p:nvSpPr>
        <p:spPr>
          <a:xfrm>
            <a:off x="2548370" y="4868705"/>
            <a:ext cx="30543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15" dirty="0">
                <a:latin typeface="Arial"/>
                <a:cs typeface="Arial"/>
              </a:rPr>
              <a:t>40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6" name="object 117">
            <a:extLst>
              <a:ext uri="{FF2B5EF4-FFF2-40B4-BE49-F238E27FC236}">
                <a16:creationId xmlns:a16="http://schemas.microsoft.com/office/drawing/2014/main" id="{D409864B-B170-4C81-AE63-4CC560217AAA}"/>
              </a:ext>
            </a:extLst>
          </p:cNvPr>
          <p:cNvSpPr txBox="1"/>
          <p:nvPr/>
        </p:nvSpPr>
        <p:spPr>
          <a:xfrm>
            <a:off x="2548370" y="4138515"/>
            <a:ext cx="30543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15" dirty="0">
                <a:latin typeface="Arial"/>
                <a:cs typeface="Arial"/>
              </a:rPr>
              <a:t>50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7" name="object 118">
            <a:extLst>
              <a:ext uri="{FF2B5EF4-FFF2-40B4-BE49-F238E27FC236}">
                <a16:creationId xmlns:a16="http://schemas.microsoft.com/office/drawing/2014/main" id="{7F51E392-7CBB-4012-A428-80DFD8AE0E44}"/>
              </a:ext>
            </a:extLst>
          </p:cNvPr>
          <p:cNvSpPr txBox="1"/>
          <p:nvPr/>
        </p:nvSpPr>
        <p:spPr>
          <a:xfrm>
            <a:off x="2548370" y="3407691"/>
            <a:ext cx="30543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15" dirty="0">
                <a:latin typeface="Arial"/>
                <a:cs typeface="Arial"/>
              </a:rPr>
              <a:t>60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8" name="object 119">
            <a:extLst>
              <a:ext uri="{FF2B5EF4-FFF2-40B4-BE49-F238E27FC236}">
                <a16:creationId xmlns:a16="http://schemas.microsoft.com/office/drawing/2014/main" id="{13812EB6-85AA-4458-8975-5F6B481938D8}"/>
              </a:ext>
            </a:extLst>
          </p:cNvPr>
          <p:cNvSpPr txBox="1"/>
          <p:nvPr/>
        </p:nvSpPr>
        <p:spPr>
          <a:xfrm>
            <a:off x="2548370" y="2677476"/>
            <a:ext cx="30543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15" dirty="0">
                <a:latin typeface="Arial"/>
                <a:cs typeface="Arial"/>
              </a:rPr>
              <a:t>70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9" name="object 120">
            <a:extLst>
              <a:ext uri="{FF2B5EF4-FFF2-40B4-BE49-F238E27FC236}">
                <a16:creationId xmlns:a16="http://schemas.microsoft.com/office/drawing/2014/main" id="{CACD9BFA-9AD7-4528-8040-62FAEB3303BC}"/>
              </a:ext>
            </a:extLst>
          </p:cNvPr>
          <p:cNvSpPr txBox="1"/>
          <p:nvPr/>
        </p:nvSpPr>
        <p:spPr>
          <a:xfrm>
            <a:off x="2548370" y="1946754"/>
            <a:ext cx="30543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15" dirty="0">
                <a:latin typeface="Arial"/>
                <a:cs typeface="Arial"/>
              </a:rPr>
              <a:t>80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0" name="object 121">
            <a:extLst>
              <a:ext uri="{FF2B5EF4-FFF2-40B4-BE49-F238E27FC236}">
                <a16:creationId xmlns:a16="http://schemas.microsoft.com/office/drawing/2014/main" id="{EA42EBEC-EC75-4790-9442-C673E7C69A05}"/>
              </a:ext>
            </a:extLst>
          </p:cNvPr>
          <p:cNvSpPr txBox="1"/>
          <p:nvPr/>
        </p:nvSpPr>
        <p:spPr>
          <a:xfrm>
            <a:off x="2548370" y="1216031"/>
            <a:ext cx="30543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15" dirty="0">
                <a:latin typeface="Arial"/>
                <a:cs typeface="Arial"/>
              </a:rPr>
              <a:t>90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1" name="object 122">
            <a:extLst>
              <a:ext uri="{FF2B5EF4-FFF2-40B4-BE49-F238E27FC236}">
                <a16:creationId xmlns:a16="http://schemas.microsoft.com/office/drawing/2014/main" id="{9B3B47BC-6690-4100-9568-5677052E6A16}"/>
              </a:ext>
            </a:extLst>
          </p:cNvPr>
          <p:cNvSpPr/>
          <p:nvPr/>
        </p:nvSpPr>
        <p:spPr>
          <a:xfrm>
            <a:off x="2980905" y="1374757"/>
            <a:ext cx="0" cy="3689350"/>
          </a:xfrm>
          <a:custGeom>
            <a:avLst/>
            <a:gdLst/>
            <a:ahLst/>
            <a:cxnLst/>
            <a:rect l="l" t="t" r="r" b="b"/>
            <a:pathLst>
              <a:path h="3689350">
                <a:moveTo>
                  <a:pt x="0" y="3689184"/>
                </a:moveTo>
                <a:lnTo>
                  <a:pt x="0" y="0"/>
                </a:lnTo>
              </a:path>
            </a:pathLst>
          </a:custGeom>
          <a:ln w="36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3">
            <a:extLst>
              <a:ext uri="{FF2B5EF4-FFF2-40B4-BE49-F238E27FC236}">
                <a16:creationId xmlns:a16="http://schemas.microsoft.com/office/drawing/2014/main" id="{AB5CCDFF-6001-4B22-BDE5-038DB5DEF383}"/>
              </a:ext>
            </a:extLst>
          </p:cNvPr>
          <p:cNvSpPr/>
          <p:nvPr/>
        </p:nvSpPr>
        <p:spPr>
          <a:xfrm>
            <a:off x="2877461" y="504568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4">
            <a:extLst>
              <a:ext uri="{FF2B5EF4-FFF2-40B4-BE49-F238E27FC236}">
                <a16:creationId xmlns:a16="http://schemas.microsoft.com/office/drawing/2014/main" id="{3EDD06E0-4771-4696-9B9D-3133910310E7}"/>
              </a:ext>
            </a:extLst>
          </p:cNvPr>
          <p:cNvSpPr/>
          <p:nvPr/>
        </p:nvSpPr>
        <p:spPr>
          <a:xfrm>
            <a:off x="2877461" y="431549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5">
            <a:extLst>
              <a:ext uri="{FF2B5EF4-FFF2-40B4-BE49-F238E27FC236}">
                <a16:creationId xmlns:a16="http://schemas.microsoft.com/office/drawing/2014/main" id="{6AEA3AE1-A64A-4722-989E-3242F875DCD2}"/>
              </a:ext>
            </a:extLst>
          </p:cNvPr>
          <p:cNvSpPr/>
          <p:nvPr/>
        </p:nvSpPr>
        <p:spPr>
          <a:xfrm>
            <a:off x="2877461" y="358467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6">
            <a:extLst>
              <a:ext uri="{FF2B5EF4-FFF2-40B4-BE49-F238E27FC236}">
                <a16:creationId xmlns:a16="http://schemas.microsoft.com/office/drawing/2014/main" id="{F5A0FF0B-173F-4DA1-8E92-04ED8826623E}"/>
              </a:ext>
            </a:extLst>
          </p:cNvPr>
          <p:cNvSpPr/>
          <p:nvPr/>
        </p:nvSpPr>
        <p:spPr>
          <a:xfrm>
            <a:off x="2877461" y="285445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7">
            <a:extLst>
              <a:ext uri="{FF2B5EF4-FFF2-40B4-BE49-F238E27FC236}">
                <a16:creationId xmlns:a16="http://schemas.microsoft.com/office/drawing/2014/main" id="{4E210D50-4D7A-43CD-BF61-D3DEAB707B28}"/>
              </a:ext>
            </a:extLst>
          </p:cNvPr>
          <p:cNvSpPr/>
          <p:nvPr/>
        </p:nvSpPr>
        <p:spPr>
          <a:xfrm>
            <a:off x="2877461" y="212373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8">
            <a:extLst>
              <a:ext uri="{FF2B5EF4-FFF2-40B4-BE49-F238E27FC236}">
                <a16:creationId xmlns:a16="http://schemas.microsoft.com/office/drawing/2014/main" id="{CCEB9FEA-3C76-456A-8598-B943B86CF658}"/>
              </a:ext>
            </a:extLst>
          </p:cNvPr>
          <p:cNvSpPr/>
          <p:nvPr/>
        </p:nvSpPr>
        <p:spPr>
          <a:xfrm>
            <a:off x="2877461" y="1393012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103443" y="0"/>
                </a:moveTo>
                <a:lnTo>
                  <a:pt x="0" y="0"/>
                </a:lnTo>
              </a:path>
            </a:pathLst>
          </a:custGeom>
          <a:ln w="36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9">
            <a:extLst>
              <a:ext uri="{FF2B5EF4-FFF2-40B4-BE49-F238E27FC236}">
                <a16:creationId xmlns:a16="http://schemas.microsoft.com/office/drawing/2014/main" id="{D8F56204-2CEF-497B-98EE-4CA9E8AA5204}"/>
              </a:ext>
            </a:extLst>
          </p:cNvPr>
          <p:cNvSpPr/>
          <p:nvPr/>
        </p:nvSpPr>
        <p:spPr>
          <a:xfrm>
            <a:off x="3982433" y="1729803"/>
            <a:ext cx="4411818" cy="10044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30">
            <a:extLst>
              <a:ext uri="{FF2B5EF4-FFF2-40B4-BE49-F238E27FC236}">
                <a16:creationId xmlns:a16="http://schemas.microsoft.com/office/drawing/2014/main" id="{8F05AC25-3C05-4356-954E-27A3CCF2D02E}"/>
              </a:ext>
            </a:extLst>
          </p:cNvPr>
          <p:cNvSpPr txBox="1"/>
          <p:nvPr/>
        </p:nvSpPr>
        <p:spPr>
          <a:xfrm>
            <a:off x="4874781" y="5976781"/>
            <a:ext cx="1540510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70" dirty="0">
                <a:latin typeface="Arial"/>
                <a:cs typeface="Arial"/>
              </a:rPr>
              <a:t>Time</a:t>
            </a:r>
            <a:r>
              <a:rPr sz="1950" b="1" spc="80" dirty="0">
                <a:latin typeface="Arial"/>
                <a:cs typeface="Arial"/>
              </a:rPr>
              <a:t> </a:t>
            </a:r>
            <a:r>
              <a:rPr sz="1950" b="1" spc="65" dirty="0">
                <a:latin typeface="Arial"/>
                <a:cs typeface="Arial"/>
              </a:rPr>
              <a:t>period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30" name="object 131">
            <a:extLst>
              <a:ext uri="{FF2B5EF4-FFF2-40B4-BE49-F238E27FC236}">
                <a16:creationId xmlns:a16="http://schemas.microsoft.com/office/drawing/2014/main" id="{A80094C4-4EFD-4DE2-A545-ECB5986CA964}"/>
              </a:ext>
            </a:extLst>
          </p:cNvPr>
          <p:cNvSpPr txBox="1"/>
          <p:nvPr/>
        </p:nvSpPr>
        <p:spPr>
          <a:xfrm>
            <a:off x="1572989" y="2734826"/>
            <a:ext cx="307975" cy="2022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z="1950" b="1" spc="45" dirty="0">
                <a:latin typeface="Arial"/>
                <a:cs typeface="Arial"/>
              </a:rPr>
              <a:t>Life </a:t>
            </a:r>
            <a:r>
              <a:rPr sz="1950" b="1" spc="75" dirty="0">
                <a:latin typeface="Arial"/>
                <a:cs typeface="Arial"/>
              </a:rPr>
              <a:t>expectancy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31" name="object 132">
            <a:extLst>
              <a:ext uri="{FF2B5EF4-FFF2-40B4-BE49-F238E27FC236}">
                <a16:creationId xmlns:a16="http://schemas.microsoft.com/office/drawing/2014/main" id="{134DC75F-95A0-4EC8-9496-BB593E96740B}"/>
              </a:ext>
            </a:extLst>
          </p:cNvPr>
          <p:cNvSpPr txBox="1"/>
          <p:nvPr/>
        </p:nvSpPr>
        <p:spPr>
          <a:xfrm>
            <a:off x="1572989" y="1701393"/>
            <a:ext cx="307975" cy="9010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z="1950" b="1" spc="65" dirty="0">
                <a:latin typeface="Arial"/>
                <a:cs typeface="Arial"/>
              </a:rPr>
              <a:t>(years)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32" name="object 133">
            <a:extLst>
              <a:ext uri="{FF2B5EF4-FFF2-40B4-BE49-F238E27FC236}">
                <a16:creationId xmlns:a16="http://schemas.microsoft.com/office/drawing/2014/main" id="{5B960DED-B02F-4EBE-BD82-57557D5E55FA}"/>
              </a:ext>
            </a:extLst>
          </p:cNvPr>
          <p:cNvSpPr txBox="1"/>
          <p:nvPr/>
        </p:nvSpPr>
        <p:spPr>
          <a:xfrm rot="18900000">
            <a:off x="2454457" y="5406353"/>
            <a:ext cx="63594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950" b="1" spc="65" dirty="0">
                <a:latin typeface="Arial"/>
                <a:cs typeface="Arial"/>
              </a:rPr>
              <a:t>1</a:t>
            </a:r>
            <a:r>
              <a:rPr sz="1950" b="1" spc="100" dirty="0">
                <a:latin typeface="Arial"/>
                <a:cs typeface="Arial"/>
              </a:rPr>
              <a:t>9</a:t>
            </a:r>
            <a:r>
              <a:rPr sz="1950" b="1" spc="65" dirty="0">
                <a:latin typeface="Arial"/>
                <a:cs typeface="Arial"/>
              </a:rPr>
              <a:t>7</a:t>
            </a:r>
            <a:r>
              <a:rPr sz="1950" b="1" spc="20" dirty="0"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3" name="object 134">
            <a:extLst>
              <a:ext uri="{FF2B5EF4-FFF2-40B4-BE49-F238E27FC236}">
                <a16:creationId xmlns:a16="http://schemas.microsoft.com/office/drawing/2014/main" id="{49E43C7F-70E9-4F3B-8258-2D106AD35D98}"/>
              </a:ext>
            </a:extLst>
          </p:cNvPr>
          <p:cNvSpPr txBox="1"/>
          <p:nvPr/>
        </p:nvSpPr>
        <p:spPr>
          <a:xfrm rot="18900000">
            <a:off x="3726739" y="5406349"/>
            <a:ext cx="63594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950" b="1" spc="65" dirty="0">
                <a:latin typeface="Arial"/>
                <a:cs typeface="Arial"/>
              </a:rPr>
              <a:t>1</a:t>
            </a:r>
            <a:r>
              <a:rPr sz="1950" b="1" spc="100" dirty="0">
                <a:latin typeface="Arial"/>
                <a:cs typeface="Arial"/>
              </a:rPr>
              <a:t>9</a:t>
            </a:r>
            <a:r>
              <a:rPr sz="1950" b="1" spc="65" dirty="0">
                <a:latin typeface="Arial"/>
                <a:cs typeface="Arial"/>
              </a:rPr>
              <a:t>8</a:t>
            </a:r>
            <a:r>
              <a:rPr sz="1950" b="1" spc="20" dirty="0"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4" name="object 135">
            <a:extLst>
              <a:ext uri="{FF2B5EF4-FFF2-40B4-BE49-F238E27FC236}">
                <a16:creationId xmlns:a16="http://schemas.microsoft.com/office/drawing/2014/main" id="{83CB5EFF-B272-46F6-99CF-709E9A3D1EE5}"/>
              </a:ext>
            </a:extLst>
          </p:cNvPr>
          <p:cNvSpPr txBox="1"/>
          <p:nvPr/>
        </p:nvSpPr>
        <p:spPr>
          <a:xfrm rot="18900000">
            <a:off x="5001499" y="5406353"/>
            <a:ext cx="63594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950" b="1" spc="65" dirty="0">
                <a:latin typeface="Arial"/>
                <a:cs typeface="Arial"/>
              </a:rPr>
              <a:t>1</a:t>
            </a:r>
            <a:r>
              <a:rPr sz="1950" b="1" spc="100" dirty="0">
                <a:latin typeface="Arial"/>
                <a:cs typeface="Arial"/>
              </a:rPr>
              <a:t>9</a:t>
            </a:r>
            <a:r>
              <a:rPr sz="1950" b="1" spc="65" dirty="0">
                <a:latin typeface="Arial"/>
                <a:cs typeface="Arial"/>
              </a:rPr>
              <a:t>9</a:t>
            </a:r>
            <a:r>
              <a:rPr sz="1950" b="1" spc="20" dirty="0"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5" name="object 136">
            <a:extLst>
              <a:ext uri="{FF2B5EF4-FFF2-40B4-BE49-F238E27FC236}">
                <a16:creationId xmlns:a16="http://schemas.microsoft.com/office/drawing/2014/main" id="{0A2DAFE5-3382-4D09-AA86-94F1F50AE76B}"/>
              </a:ext>
            </a:extLst>
          </p:cNvPr>
          <p:cNvSpPr txBox="1"/>
          <p:nvPr/>
        </p:nvSpPr>
        <p:spPr>
          <a:xfrm rot="18900000">
            <a:off x="6273789" y="5406349"/>
            <a:ext cx="63594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950" b="1" spc="65" dirty="0">
                <a:latin typeface="Arial"/>
                <a:cs typeface="Arial"/>
              </a:rPr>
              <a:t>2</a:t>
            </a:r>
            <a:r>
              <a:rPr sz="1950" b="1" spc="100" dirty="0">
                <a:latin typeface="Arial"/>
                <a:cs typeface="Arial"/>
              </a:rPr>
              <a:t>0</a:t>
            </a:r>
            <a:r>
              <a:rPr sz="1950" b="1" spc="65" dirty="0">
                <a:latin typeface="Arial"/>
                <a:cs typeface="Arial"/>
              </a:rPr>
              <a:t>0</a:t>
            </a:r>
            <a:r>
              <a:rPr sz="1950" b="1" spc="20" dirty="0"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6" name="object 137">
            <a:extLst>
              <a:ext uri="{FF2B5EF4-FFF2-40B4-BE49-F238E27FC236}">
                <a16:creationId xmlns:a16="http://schemas.microsoft.com/office/drawing/2014/main" id="{7F82EFE6-40EA-4768-B4C5-FE89950B35AC}"/>
              </a:ext>
            </a:extLst>
          </p:cNvPr>
          <p:cNvSpPr txBox="1"/>
          <p:nvPr/>
        </p:nvSpPr>
        <p:spPr>
          <a:xfrm rot="18900000">
            <a:off x="7549089" y="5406349"/>
            <a:ext cx="63594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950" b="1" spc="65" dirty="0">
                <a:latin typeface="Arial"/>
                <a:cs typeface="Arial"/>
              </a:rPr>
              <a:t>2</a:t>
            </a:r>
            <a:r>
              <a:rPr sz="1950" b="1" spc="100" dirty="0">
                <a:latin typeface="Arial"/>
                <a:cs typeface="Arial"/>
              </a:rPr>
              <a:t>0</a:t>
            </a:r>
            <a:r>
              <a:rPr sz="1950" b="1" spc="65" dirty="0">
                <a:latin typeface="Arial"/>
                <a:cs typeface="Arial"/>
              </a:rPr>
              <a:t>1</a:t>
            </a:r>
            <a:r>
              <a:rPr sz="1950" b="1" spc="20" dirty="0"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7" name="object 138">
            <a:extLst>
              <a:ext uri="{FF2B5EF4-FFF2-40B4-BE49-F238E27FC236}">
                <a16:creationId xmlns:a16="http://schemas.microsoft.com/office/drawing/2014/main" id="{3CA543A6-0DB0-4564-8090-23EBABC40CED}"/>
              </a:ext>
            </a:extLst>
          </p:cNvPr>
          <p:cNvSpPr/>
          <p:nvPr/>
        </p:nvSpPr>
        <p:spPr>
          <a:xfrm>
            <a:off x="4967856" y="3760596"/>
            <a:ext cx="946150" cy="975994"/>
          </a:xfrm>
          <a:custGeom>
            <a:avLst/>
            <a:gdLst/>
            <a:ahLst/>
            <a:cxnLst/>
            <a:rect l="l" t="t" r="r" b="b"/>
            <a:pathLst>
              <a:path w="946150" h="975995">
                <a:moveTo>
                  <a:pt x="0" y="487933"/>
                </a:moveTo>
                <a:lnTo>
                  <a:pt x="2441" y="438043"/>
                </a:lnTo>
                <a:lnTo>
                  <a:pt x="9606" y="389593"/>
                </a:lnTo>
                <a:lnTo>
                  <a:pt x="21258" y="342831"/>
                </a:lnTo>
                <a:lnTo>
                  <a:pt x="37159" y="298001"/>
                </a:lnTo>
                <a:lnTo>
                  <a:pt x="57070" y="255348"/>
                </a:lnTo>
                <a:lnTo>
                  <a:pt x="80755" y="215118"/>
                </a:lnTo>
                <a:lnTo>
                  <a:pt x="107975" y="177556"/>
                </a:lnTo>
                <a:lnTo>
                  <a:pt x="138493" y="142906"/>
                </a:lnTo>
                <a:lnTo>
                  <a:pt x="172071" y="111415"/>
                </a:lnTo>
                <a:lnTo>
                  <a:pt x="208470" y="83327"/>
                </a:lnTo>
                <a:lnTo>
                  <a:pt x="247455" y="58887"/>
                </a:lnTo>
                <a:lnTo>
                  <a:pt x="288786" y="38342"/>
                </a:lnTo>
                <a:lnTo>
                  <a:pt x="332225" y="21935"/>
                </a:lnTo>
                <a:lnTo>
                  <a:pt x="377536" y="9912"/>
                </a:lnTo>
                <a:lnTo>
                  <a:pt x="424481" y="2518"/>
                </a:lnTo>
                <a:lnTo>
                  <a:pt x="472821" y="0"/>
                </a:lnTo>
                <a:lnTo>
                  <a:pt x="521183" y="2518"/>
                </a:lnTo>
                <a:lnTo>
                  <a:pt x="568147" y="9912"/>
                </a:lnTo>
                <a:lnTo>
                  <a:pt x="613475" y="21935"/>
                </a:lnTo>
                <a:lnTo>
                  <a:pt x="656929" y="38342"/>
                </a:lnTo>
                <a:lnTo>
                  <a:pt x="698272" y="58887"/>
                </a:lnTo>
                <a:lnTo>
                  <a:pt x="737266" y="83327"/>
                </a:lnTo>
                <a:lnTo>
                  <a:pt x="773675" y="111415"/>
                </a:lnTo>
                <a:lnTo>
                  <a:pt x="807259" y="142906"/>
                </a:lnTo>
                <a:lnTo>
                  <a:pt x="837782" y="177556"/>
                </a:lnTo>
                <a:lnTo>
                  <a:pt x="865006" y="215118"/>
                </a:lnTo>
                <a:lnTo>
                  <a:pt x="888694" y="255348"/>
                </a:lnTo>
                <a:lnTo>
                  <a:pt x="908607" y="298001"/>
                </a:lnTo>
                <a:lnTo>
                  <a:pt x="924509" y="342831"/>
                </a:lnTo>
                <a:lnTo>
                  <a:pt x="936161" y="389593"/>
                </a:lnTo>
                <a:lnTo>
                  <a:pt x="943327" y="438043"/>
                </a:lnTo>
                <a:lnTo>
                  <a:pt x="945769" y="487933"/>
                </a:lnTo>
                <a:lnTo>
                  <a:pt x="943327" y="537824"/>
                </a:lnTo>
                <a:lnTo>
                  <a:pt x="936161" y="586274"/>
                </a:lnTo>
                <a:lnTo>
                  <a:pt x="924509" y="633036"/>
                </a:lnTo>
                <a:lnTo>
                  <a:pt x="908607" y="677866"/>
                </a:lnTo>
                <a:lnTo>
                  <a:pt x="888694" y="720519"/>
                </a:lnTo>
                <a:lnTo>
                  <a:pt x="865006" y="760749"/>
                </a:lnTo>
                <a:lnTo>
                  <a:pt x="837782" y="798311"/>
                </a:lnTo>
                <a:lnTo>
                  <a:pt x="807259" y="832961"/>
                </a:lnTo>
                <a:lnTo>
                  <a:pt x="773675" y="864452"/>
                </a:lnTo>
                <a:lnTo>
                  <a:pt x="737266" y="892540"/>
                </a:lnTo>
                <a:lnTo>
                  <a:pt x="698272" y="916980"/>
                </a:lnTo>
                <a:lnTo>
                  <a:pt x="656929" y="937525"/>
                </a:lnTo>
                <a:lnTo>
                  <a:pt x="613475" y="953932"/>
                </a:lnTo>
                <a:lnTo>
                  <a:pt x="568147" y="965955"/>
                </a:lnTo>
                <a:lnTo>
                  <a:pt x="521183" y="973349"/>
                </a:lnTo>
                <a:lnTo>
                  <a:pt x="472821" y="975867"/>
                </a:lnTo>
                <a:lnTo>
                  <a:pt x="424481" y="973349"/>
                </a:lnTo>
                <a:lnTo>
                  <a:pt x="377536" y="965955"/>
                </a:lnTo>
                <a:lnTo>
                  <a:pt x="332225" y="953932"/>
                </a:lnTo>
                <a:lnTo>
                  <a:pt x="288786" y="937525"/>
                </a:lnTo>
                <a:lnTo>
                  <a:pt x="247455" y="916980"/>
                </a:lnTo>
                <a:lnTo>
                  <a:pt x="208470" y="892540"/>
                </a:lnTo>
                <a:lnTo>
                  <a:pt x="172071" y="864452"/>
                </a:lnTo>
                <a:lnTo>
                  <a:pt x="138493" y="832961"/>
                </a:lnTo>
                <a:lnTo>
                  <a:pt x="107975" y="798311"/>
                </a:lnTo>
                <a:lnTo>
                  <a:pt x="80755" y="760749"/>
                </a:lnTo>
                <a:lnTo>
                  <a:pt x="57070" y="720519"/>
                </a:lnTo>
                <a:lnTo>
                  <a:pt x="37159" y="677866"/>
                </a:lnTo>
                <a:lnTo>
                  <a:pt x="21258" y="633036"/>
                </a:lnTo>
                <a:lnTo>
                  <a:pt x="9606" y="586274"/>
                </a:lnTo>
                <a:lnTo>
                  <a:pt x="2441" y="537824"/>
                </a:lnTo>
                <a:lnTo>
                  <a:pt x="0" y="487933"/>
                </a:lnTo>
                <a:close/>
              </a:path>
            </a:pathLst>
          </a:custGeom>
          <a:ln w="285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27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0EEEE-05DD-45FE-BAAE-3BA0936B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823B-7BE7-4C6C-8181-4A34BA454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1A1E740-9C69-436D-847A-B1BC7A50C4C1}"/>
              </a:ext>
            </a:extLst>
          </p:cNvPr>
          <p:cNvSpPr/>
          <p:nvPr/>
        </p:nvSpPr>
        <p:spPr>
          <a:xfrm>
            <a:off x="-382138" y="293166"/>
            <a:ext cx="12227457" cy="6304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49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7B20A38-7F5E-4419-87FE-87639A42F353}"/>
              </a:ext>
            </a:extLst>
          </p:cNvPr>
          <p:cNvSpPr txBox="1">
            <a:spLocks/>
          </p:cNvSpPr>
          <p:nvPr/>
        </p:nvSpPr>
        <p:spPr>
          <a:xfrm>
            <a:off x="1754557" y="442458"/>
            <a:ext cx="52260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45" dirty="0">
                <a:latin typeface="Unna" panose="02040503070705020203" pitchFamily="18" charset="0"/>
                <a:cs typeface="Calibri Light"/>
              </a:rPr>
              <a:t>What </a:t>
            </a:r>
            <a:r>
              <a:rPr lang="en-US" spc="-30" dirty="0">
                <a:latin typeface="Unna" panose="02040503070705020203" pitchFamily="18" charset="0"/>
                <a:cs typeface="Calibri Light"/>
              </a:rPr>
              <a:t>about </a:t>
            </a:r>
            <a:r>
              <a:rPr lang="en-US" spc="-35" dirty="0">
                <a:latin typeface="Unna" panose="02040503070705020203" pitchFamily="18" charset="0"/>
                <a:cs typeface="Calibri Light"/>
              </a:rPr>
              <a:t>emotions</a:t>
            </a:r>
            <a:r>
              <a:rPr lang="en-US" spc="-245" dirty="0">
                <a:latin typeface="Unna" panose="02040503070705020203" pitchFamily="18" charset="0"/>
                <a:cs typeface="Calibri Light"/>
              </a:rPr>
              <a:t> </a:t>
            </a:r>
            <a:r>
              <a:rPr lang="en-US" dirty="0">
                <a:latin typeface="Unna" panose="02040503070705020203" pitchFamily="18" charset="0"/>
                <a:cs typeface="Calibri Light"/>
              </a:rPr>
              <a:t>?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F4E1802-290D-410E-BDD9-E3B525F98AFD}"/>
              </a:ext>
            </a:extLst>
          </p:cNvPr>
          <p:cNvSpPr txBox="1"/>
          <p:nvPr/>
        </p:nvSpPr>
        <p:spPr>
          <a:xfrm>
            <a:off x="1754557" y="1625970"/>
            <a:ext cx="8855710" cy="432169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From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‘no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life-expectancy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at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all’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to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‘normal life-expectancy’  (hemophilia, </a:t>
            </a:r>
            <a:r>
              <a:rPr sz="2800" spc="-65" dirty="0">
                <a:latin typeface="Karla" pitchFamily="2" charset="0"/>
                <a:ea typeface="Karla" pitchFamily="2" charset="0"/>
                <a:cs typeface="Calibri"/>
              </a:rPr>
              <a:t>hiv,</a:t>
            </a:r>
            <a:r>
              <a:rPr sz="2800" spc="5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hcv)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80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Multiple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loss (≈ 200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peers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with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hemophilia, </a:t>
            </a:r>
            <a:r>
              <a:rPr sz="2800" spc="-65" dirty="0">
                <a:latin typeface="Karla" pitchFamily="2" charset="0"/>
                <a:ea typeface="Karla" pitchFamily="2" charset="0"/>
                <a:cs typeface="Calibri"/>
              </a:rPr>
              <a:t>hiv,</a:t>
            </a:r>
            <a:r>
              <a:rPr sz="2800" spc="22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hcv)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80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partner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who also </a:t>
            </a:r>
            <a:r>
              <a:rPr sz="2800" spc="-25" dirty="0">
                <a:latin typeface="Karla" pitchFamily="2" charset="0"/>
                <a:ea typeface="Karla" pitchFamily="2" charset="0"/>
                <a:cs typeface="Calibri"/>
              </a:rPr>
              <a:t>travels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your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emotional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patient</a:t>
            </a:r>
            <a:r>
              <a:rPr sz="2800" spc="204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25" dirty="0">
                <a:latin typeface="Karla" pitchFamily="2" charset="0"/>
                <a:ea typeface="Karla" pitchFamily="2" charset="0"/>
                <a:cs typeface="Calibri"/>
              </a:rPr>
              <a:t>pathway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80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New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threats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because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of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comorbidity (renal</a:t>
            </a:r>
            <a:r>
              <a:rPr sz="2800" spc="13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failure)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83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4877E6D4-65D3-477F-B290-3A4F435A2C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55048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b="0" spc="-40" dirty="0">
                <a:latin typeface="Unna" panose="02040503070705020203" pitchFamily="18" charset="0"/>
                <a:cs typeface="Calibri Light"/>
              </a:rPr>
              <a:t>Challenges </a:t>
            </a:r>
            <a:r>
              <a:rPr lang="en-US" sz="4400" b="0" spc="-50" dirty="0">
                <a:latin typeface="Unna" panose="02040503070705020203" pitchFamily="18" charset="0"/>
                <a:cs typeface="Calibri Light"/>
              </a:rPr>
              <a:t>for </a:t>
            </a:r>
            <a:r>
              <a:rPr lang="en-US" sz="4400" b="0" spc="-20" dirty="0">
                <a:latin typeface="Unna" panose="02040503070705020203" pitchFamily="18" charset="0"/>
                <a:cs typeface="Calibri Light"/>
              </a:rPr>
              <a:t>the</a:t>
            </a:r>
            <a:r>
              <a:rPr lang="en-US" sz="4400" b="0" spc="-175" dirty="0">
                <a:latin typeface="Unna" panose="02040503070705020203" pitchFamily="18" charset="0"/>
                <a:cs typeface="Calibri Light"/>
              </a:rPr>
              <a:t> </a:t>
            </a:r>
            <a:r>
              <a:rPr lang="en-US" sz="4400" b="0" spc="-40" dirty="0">
                <a:latin typeface="Unna" panose="02040503070705020203" pitchFamily="18" charset="0"/>
                <a:cs typeface="Calibri Light"/>
              </a:rPr>
              <a:t>future</a:t>
            </a:r>
            <a:endParaRPr sz="4400" dirty="0">
              <a:latin typeface="Unna" panose="02040503070705020203" pitchFamily="18" charset="0"/>
              <a:cs typeface="Calibri Light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CABA1E2-3C7A-4B2C-855C-324BA087D19B}"/>
              </a:ext>
            </a:extLst>
          </p:cNvPr>
          <p:cNvSpPr txBox="1"/>
          <p:nvPr/>
        </p:nvSpPr>
        <p:spPr>
          <a:xfrm>
            <a:off x="868078" y="1472896"/>
            <a:ext cx="10333355" cy="50840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Acces </a:t>
            </a:r>
            <a:r>
              <a:rPr sz="2600" spc="-15" dirty="0">
                <a:latin typeface="Karla" pitchFamily="2" charset="0"/>
                <a:ea typeface="Karla" pitchFamily="2" charset="0"/>
                <a:cs typeface="Calibri"/>
              </a:rPr>
              <a:t>to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treatment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and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prices of</a:t>
            </a:r>
            <a:r>
              <a:rPr sz="2600" spc="-5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drugs</a:t>
            </a:r>
            <a:endParaRPr sz="26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15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Heavy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political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debates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about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price</a:t>
            </a:r>
            <a:r>
              <a:rPr sz="2600" spc="-2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transparancy</a:t>
            </a:r>
            <a:endParaRPr sz="26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65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marR="48260" indent="-228600">
              <a:lnSpc>
                <a:spcPts val="25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Is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there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a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role </a:t>
            </a:r>
            <a:r>
              <a:rPr sz="2600" spc="-25" dirty="0">
                <a:latin typeface="Karla" pitchFamily="2" charset="0"/>
                <a:ea typeface="Karla" pitchFamily="2" charset="0"/>
                <a:cs typeface="Calibri"/>
              </a:rPr>
              <a:t>for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patient groups </a:t>
            </a:r>
            <a:r>
              <a:rPr sz="2600" spc="-15" dirty="0">
                <a:latin typeface="Karla" pitchFamily="2" charset="0"/>
                <a:ea typeface="Karla" pitchFamily="2" charset="0"/>
                <a:cs typeface="Calibri"/>
              </a:rPr>
              <a:t>to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act as an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intermediate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in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now polarized 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discussions</a:t>
            </a:r>
            <a:r>
              <a:rPr sz="2600" spc="-4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?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15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Do </a:t>
            </a:r>
            <a:r>
              <a:rPr sz="2600" spc="-15" dirty="0">
                <a:latin typeface="Karla" pitchFamily="2" charset="0"/>
                <a:ea typeface="Karla" pitchFamily="2" charset="0"/>
                <a:cs typeface="Calibri"/>
              </a:rPr>
              <a:t>we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need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a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higher political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profile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/ A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political party </a:t>
            </a:r>
            <a:r>
              <a:rPr sz="2600" spc="-25" dirty="0">
                <a:latin typeface="Karla" pitchFamily="2" charset="0"/>
                <a:ea typeface="Karla" pitchFamily="2" charset="0"/>
                <a:cs typeface="Calibri"/>
              </a:rPr>
              <a:t>for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patients</a:t>
            </a:r>
            <a:r>
              <a:rPr sz="2600" spc="1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?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15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Strategic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dependency on China/India </a:t>
            </a:r>
            <a:r>
              <a:rPr sz="2600" spc="-25" dirty="0">
                <a:latin typeface="Karla" pitchFamily="2" charset="0"/>
                <a:ea typeface="Karla" pitchFamily="2" charset="0"/>
                <a:cs typeface="Calibri"/>
              </a:rPr>
              <a:t>for </a:t>
            </a:r>
            <a:r>
              <a:rPr sz="2600" spc="-20" dirty="0">
                <a:latin typeface="Karla" pitchFamily="2" charset="0"/>
                <a:ea typeface="Karla" pitchFamily="2" charset="0"/>
                <a:cs typeface="Calibri"/>
              </a:rPr>
              <a:t>raw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materials of our drugs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/</a:t>
            </a:r>
            <a:r>
              <a:rPr sz="2600" spc="-3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600" spc="-15" dirty="0">
                <a:latin typeface="Karla" pitchFamily="2" charset="0"/>
                <a:ea typeface="Karla" pitchFamily="2" charset="0"/>
                <a:cs typeface="Calibri"/>
              </a:rPr>
              <a:t>safety</a:t>
            </a:r>
            <a:endParaRPr sz="2600" dirty="0">
              <a:latin typeface="Karla" pitchFamily="2" charset="0"/>
              <a:ea typeface="Karl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939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0391CF9-36BA-41CF-BEA5-058F89568F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60966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" dirty="0">
                <a:latin typeface="Unna" panose="02040503070705020203" pitchFamily="18" charset="0"/>
                <a:cs typeface="Calibri Light"/>
              </a:rPr>
              <a:t>Sustainability </a:t>
            </a:r>
            <a:r>
              <a:rPr sz="4400" b="0" spc="-15" dirty="0">
                <a:latin typeface="Unna" panose="02040503070705020203" pitchFamily="18" charset="0"/>
                <a:cs typeface="Calibri Light"/>
              </a:rPr>
              <a:t>of </a:t>
            </a:r>
            <a:r>
              <a:rPr sz="4400" b="0" spc="-25" dirty="0">
                <a:latin typeface="Unna" panose="02040503070705020203" pitchFamily="18" charset="0"/>
                <a:cs typeface="Calibri Light"/>
              </a:rPr>
              <a:t>health</a:t>
            </a:r>
            <a:r>
              <a:rPr sz="4400" b="0" spc="-235" dirty="0">
                <a:latin typeface="Unna" panose="02040503070705020203" pitchFamily="18" charset="0"/>
                <a:cs typeface="Calibri Light"/>
              </a:rPr>
              <a:t> </a:t>
            </a:r>
            <a:r>
              <a:rPr sz="4400" b="0" spc="-50" dirty="0">
                <a:latin typeface="Unna" panose="02040503070705020203" pitchFamily="18" charset="0"/>
                <a:cs typeface="Calibri Light"/>
              </a:rPr>
              <a:t>care</a:t>
            </a:r>
            <a:endParaRPr sz="4400" dirty="0">
              <a:latin typeface="Unna" panose="02040503070705020203" pitchFamily="18" charset="0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91D2F7E-D4FC-4CBA-83A4-A87810146A35}"/>
              </a:ext>
            </a:extLst>
          </p:cNvPr>
          <p:cNvSpPr txBox="1"/>
          <p:nvPr/>
        </p:nvSpPr>
        <p:spPr>
          <a:xfrm>
            <a:off x="916939" y="1793493"/>
            <a:ext cx="9851390" cy="4286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Climate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change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and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sustainability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are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actual</a:t>
            </a:r>
            <a:r>
              <a:rPr sz="2800" spc="12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topics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15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5" dirty="0">
                <a:latin typeface="Karla" pitchFamily="2" charset="0"/>
                <a:ea typeface="Karla" pitchFamily="2" charset="0"/>
                <a:cs typeface="Calibri"/>
              </a:rPr>
              <a:t>We </a:t>
            </a:r>
            <a:r>
              <a:rPr sz="2800" spc="-25" dirty="0">
                <a:latin typeface="Karla" pitchFamily="2" charset="0"/>
                <a:ea typeface="Karla" pitchFamily="2" charset="0"/>
                <a:cs typeface="Calibri"/>
              </a:rPr>
              <a:t>have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tremendous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growth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of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life-style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diseases caused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by ‘too 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much’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wrong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fats, </a:t>
            </a:r>
            <a:r>
              <a:rPr sz="2800" spc="-55" dirty="0">
                <a:latin typeface="Karla" pitchFamily="2" charset="0"/>
                <a:ea typeface="Karla" pitchFamily="2" charset="0"/>
                <a:cs typeface="Calibri"/>
              </a:rPr>
              <a:t>sugar,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salt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&amp;</a:t>
            </a:r>
            <a:r>
              <a:rPr sz="2800" spc="17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volume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10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marR="716915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Nutrition &amp;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Lifestyle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as a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prevention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and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treatment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option </a:t>
            </a:r>
            <a:r>
              <a:rPr sz="2800" spc="-30" dirty="0">
                <a:latin typeface="Karla" pitchFamily="2" charset="0"/>
                <a:ea typeface="Karla" pitchFamily="2" charset="0"/>
                <a:cs typeface="Calibri"/>
              </a:rPr>
              <a:t>for 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diseases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0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Where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are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patient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groups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in these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discussions</a:t>
            </a:r>
            <a:r>
              <a:rPr sz="2800" spc="21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?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94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7D3C8EB-54D5-4155-AC1A-A57AC16585B9}"/>
              </a:ext>
            </a:extLst>
          </p:cNvPr>
          <p:cNvSpPr/>
          <p:nvPr/>
        </p:nvSpPr>
        <p:spPr>
          <a:xfrm>
            <a:off x="1544319" y="3108451"/>
            <a:ext cx="2402332" cy="2036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F041B5-1E72-4AB9-A17F-65E9AAEC69BF}"/>
              </a:ext>
            </a:extLst>
          </p:cNvPr>
          <p:cNvSpPr/>
          <p:nvPr/>
        </p:nvSpPr>
        <p:spPr>
          <a:xfrm>
            <a:off x="4160773" y="3146044"/>
            <a:ext cx="4588891" cy="2050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2892CC5-FA82-4B78-A662-56D75E5175AD}"/>
              </a:ext>
            </a:extLst>
          </p:cNvPr>
          <p:cNvSpPr/>
          <p:nvPr/>
        </p:nvSpPr>
        <p:spPr>
          <a:xfrm>
            <a:off x="8890761" y="3196717"/>
            <a:ext cx="1161796" cy="1722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90881CF-6850-4928-B00B-EDEE99594CB0}"/>
              </a:ext>
            </a:extLst>
          </p:cNvPr>
          <p:cNvSpPr/>
          <p:nvPr/>
        </p:nvSpPr>
        <p:spPr>
          <a:xfrm>
            <a:off x="1773151" y="1923289"/>
            <a:ext cx="1167788" cy="113473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9DAB37-E600-4FCC-8F06-85038DF548CF}"/>
              </a:ext>
            </a:extLst>
          </p:cNvPr>
          <p:cNvSpPr/>
          <p:nvPr/>
        </p:nvSpPr>
        <p:spPr>
          <a:xfrm>
            <a:off x="4338688" y="1872864"/>
            <a:ext cx="1167788" cy="11347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157A97-E33E-45DE-A3B2-A1B7D15441E9}"/>
              </a:ext>
            </a:extLst>
          </p:cNvPr>
          <p:cNvSpPr/>
          <p:nvPr/>
        </p:nvSpPr>
        <p:spPr>
          <a:xfrm>
            <a:off x="5613895" y="1872863"/>
            <a:ext cx="1167788" cy="11347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06DB63-E913-4E42-8B8A-2E98DE6CEAE2}"/>
              </a:ext>
            </a:extLst>
          </p:cNvPr>
          <p:cNvSpPr/>
          <p:nvPr/>
        </p:nvSpPr>
        <p:spPr>
          <a:xfrm>
            <a:off x="6873697" y="1872861"/>
            <a:ext cx="1167788" cy="113473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AAF3A2-7AF0-4890-B995-74CF4812DBA7}"/>
              </a:ext>
            </a:extLst>
          </p:cNvPr>
          <p:cNvSpPr/>
          <p:nvPr/>
        </p:nvSpPr>
        <p:spPr>
          <a:xfrm>
            <a:off x="8165770" y="1872862"/>
            <a:ext cx="1167788" cy="1134737"/>
          </a:xfrm>
          <a:prstGeom prst="ellipse">
            <a:avLst/>
          </a:prstGeom>
          <a:solidFill>
            <a:srgbClr val="FF4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2A545A-015E-4405-9534-B0E5596F4749}"/>
              </a:ext>
            </a:extLst>
          </p:cNvPr>
          <p:cNvSpPr/>
          <p:nvPr/>
        </p:nvSpPr>
        <p:spPr>
          <a:xfrm>
            <a:off x="9431673" y="1872861"/>
            <a:ext cx="1167788" cy="11347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8F38E9-8992-41C0-97CD-412D33A68401}"/>
              </a:ext>
            </a:extLst>
          </p:cNvPr>
          <p:cNvSpPr/>
          <p:nvPr/>
        </p:nvSpPr>
        <p:spPr>
          <a:xfrm>
            <a:off x="3055919" y="1880067"/>
            <a:ext cx="1167788" cy="11347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01813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C8855E4-0CB1-41D4-A7BE-FF31017150D8}"/>
              </a:ext>
            </a:extLst>
          </p:cNvPr>
          <p:cNvSpPr txBox="1">
            <a:spLocks/>
          </p:cNvSpPr>
          <p:nvPr/>
        </p:nvSpPr>
        <p:spPr>
          <a:xfrm>
            <a:off x="916939" y="609981"/>
            <a:ext cx="825944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5" dirty="0">
                <a:latin typeface="Unna" panose="02040503070705020203" pitchFamily="18" charset="0"/>
                <a:cs typeface="Calibri Light"/>
              </a:rPr>
              <a:t>Infographics </a:t>
            </a:r>
            <a:r>
              <a:rPr lang="en-US" spc="-35" dirty="0">
                <a:latin typeface="Unna" panose="02040503070705020203" pitchFamily="18" charset="0"/>
                <a:cs typeface="Calibri Light"/>
              </a:rPr>
              <a:t>guidelines </a:t>
            </a:r>
            <a:r>
              <a:rPr lang="en-US" dirty="0">
                <a:latin typeface="Unna" panose="02040503070705020203" pitchFamily="18" charset="0"/>
                <a:cs typeface="Calibri Light"/>
              </a:rPr>
              <a:t>&amp;</a:t>
            </a:r>
            <a:r>
              <a:rPr lang="en-US" spc="-150" dirty="0">
                <a:latin typeface="Unna" panose="02040503070705020203" pitchFamily="18" charset="0"/>
                <a:cs typeface="Calibri Light"/>
              </a:rPr>
              <a:t> </a:t>
            </a:r>
            <a:r>
              <a:rPr lang="en-US" spc="-50" dirty="0">
                <a:latin typeface="Unna" panose="02040503070705020203" pitchFamily="18" charset="0"/>
                <a:cs typeface="Calibri Light"/>
              </a:rPr>
              <a:t>lay-versions</a:t>
            </a:r>
            <a:endParaRPr lang="en-US" dirty="0">
              <a:latin typeface="Unna" panose="02040503070705020203" pitchFamily="18" charset="0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6FF8D37-9221-4A18-9DD8-31CF369C409B}"/>
              </a:ext>
            </a:extLst>
          </p:cNvPr>
          <p:cNvSpPr/>
          <p:nvPr/>
        </p:nvSpPr>
        <p:spPr>
          <a:xfrm>
            <a:off x="2751327" y="1825561"/>
            <a:ext cx="6230874" cy="435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57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3B52AE-B300-45A9-9342-8AA317B176F3}"/>
              </a:ext>
            </a:extLst>
          </p:cNvPr>
          <p:cNvSpPr txBox="1"/>
          <p:nvPr/>
        </p:nvSpPr>
        <p:spPr>
          <a:xfrm>
            <a:off x="2642839" y="3744726"/>
            <a:ext cx="689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noProof="1">
                <a:latin typeface="Unna" panose="02040503070705020203" pitchFamily="18" charset="0"/>
              </a:rPr>
              <a:t>Dr. h.c. Cees Smit, VSOP/EGAN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A21ED36-D143-4CB2-81D1-E1545358A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17" y="5241664"/>
            <a:ext cx="2764053" cy="1660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EB9EE-2444-42C3-89C7-0992B2AF2562}"/>
              </a:ext>
            </a:extLst>
          </p:cNvPr>
          <p:cNvSpPr txBox="1"/>
          <p:nvPr/>
        </p:nvSpPr>
        <p:spPr>
          <a:xfrm>
            <a:off x="-552707" y="5546095"/>
            <a:ext cx="375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Karla" pitchFamily="2" charset="0"/>
                <a:ea typeface="Karla" pitchFamily="2" charset="0"/>
              </a:rPr>
              <a:t>12</a:t>
            </a:r>
            <a:r>
              <a:rPr lang="en-US" sz="2400" b="1" kern="1200" dirty="0">
                <a:latin typeface="Karla" pitchFamily="2" charset="0"/>
                <a:ea typeface="Karla" pitchFamily="2" charset="0"/>
              </a:rPr>
              <a:t>/</a:t>
            </a:r>
            <a:r>
              <a:rPr lang="en-US" sz="2400" b="1" dirty="0">
                <a:latin typeface="Karla" pitchFamily="2" charset="0"/>
                <a:ea typeface="Karla" pitchFamily="2" charset="0"/>
              </a:rPr>
              <a:t>11</a:t>
            </a:r>
            <a:r>
              <a:rPr lang="en-US" sz="2400" b="1" kern="1200" dirty="0">
                <a:latin typeface="Karla" pitchFamily="2" charset="0"/>
                <a:ea typeface="Karla" pitchFamily="2" charset="0"/>
              </a:rPr>
              <a:t>/</a:t>
            </a:r>
            <a:r>
              <a:rPr lang="en-US" sz="2400" b="1" dirty="0">
                <a:latin typeface="Karla" pitchFamily="2" charset="0"/>
                <a:ea typeface="Karla" pitchFamily="2" charset="0"/>
              </a:rPr>
              <a:t>2019</a:t>
            </a:r>
            <a:endParaRPr lang="en-BE" sz="2400" b="1" kern="1200" dirty="0">
              <a:latin typeface="Karla" pitchFamily="2" charset="0"/>
              <a:ea typeface="Karl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A774E-048A-47D4-840C-9DCB522867EB}"/>
              </a:ext>
            </a:extLst>
          </p:cNvPr>
          <p:cNvSpPr txBox="1"/>
          <p:nvPr/>
        </p:nvSpPr>
        <p:spPr>
          <a:xfrm>
            <a:off x="-217665" y="5943735"/>
            <a:ext cx="386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kern="1200" dirty="0">
                <a:solidFill>
                  <a:srgbClr val="878787"/>
                </a:solidFill>
                <a:latin typeface="Karla" pitchFamily="2" charset="0"/>
                <a:ea typeface="Karla" pitchFamily="2" charset="0"/>
              </a:rPr>
              <a:t>#EPFCongress19</a:t>
            </a:r>
            <a:endParaRPr lang="en-BE" sz="2800" b="1" kern="1200" dirty="0">
              <a:solidFill>
                <a:srgbClr val="878787"/>
              </a:solidFill>
              <a:latin typeface="Karla" pitchFamily="2" charset="0"/>
              <a:ea typeface="Karl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71281-5162-4CB7-81AA-ABE66247942A}"/>
              </a:ext>
            </a:extLst>
          </p:cNvPr>
          <p:cNvSpPr txBox="1"/>
          <p:nvPr/>
        </p:nvSpPr>
        <p:spPr>
          <a:xfrm>
            <a:off x="1081669" y="1517769"/>
            <a:ext cx="984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6000" b="1" noProof="1">
                <a:latin typeface="Unna" panose="02040503070705020203" pitchFamily="18" charset="0"/>
              </a:rPr>
              <a:t>Why patient involvement</a:t>
            </a:r>
            <a:endParaRPr lang="fr-FR" sz="6000" b="1" noProof="1">
              <a:solidFill>
                <a:schemeClr val="bg1"/>
              </a:solidFill>
              <a:latin typeface="Unna" panose="020405030707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2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F737599-A3AF-4F70-B110-EA729B9671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4777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" dirty="0">
                <a:latin typeface="Unna" panose="02040503070705020203" pitchFamily="18" charset="0"/>
                <a:cs typeface="Calibri Light"/>
              </a:rPr>
              <a:t>Long </a:t>
            </a:r>
            <a:r>
              <a:rPr sz="4400" b="0" spc="-30" dirty="0">
                <a:latin typeface="Unna" panose="02040503070705020203" pitchFamily="18" charset="0"/>
                <a:cs typeface="Calibri Light"/>
              </a:rPr>
              <a:t>term goals</a:t>
            </a:r>
            <a:r>
              <a:rPr sz="4400" b="0" spc="-305" dirty="0">
                <a:latin typeface="Unna" panose="02040503070705020203" pitchFamily="18" charset="0"/>
                <a:cs typeface="Calibri Light"/>
              </a:rPr>
              <a:t> </a:t>
            </a:r>
            <a:r>
              <a:rPr sz="4400" b="0" spc="-25" dirty="0">
                <a:latin typeface="Unna" panose="02040503070705020203" pitchFamily="18" charset="0"/>
                <a:cs typeface="Calibri Light"/>
              </a:rPr>
              <a:t>2030</a:t>
            </a:r>
            <a:endParaRPr sz="4400" dirty="0">
              <a:latin typeface="Unna" panose="02040503070705020203" pitchFamily="18" charset="0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79A985B-3C20-4193-B89C-9D00F533169B}"/>
              </a:ext>
            </a:extLst>
          </p:cNvPr>
          <p:cNvSpPr txBox="1"/>
          <p:nvPr/>
        </p:nvSpPr>
        <p:spPr>
          <a:xfrm>
            <a:off x="916939" y="1798066"/>
            <a:ext cx="10049510" cy="4971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14" dirty="0">
                <a:latin typeface="Karla" pitchFamily="2" charset="0"/>
                <a:ea typeface="Karla" pitchFamily="2" charset="0"/>
                <a:cs typeface="Calibri"/>
              </a:rPr>
              <a:t>To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lower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the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number of chronic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lifestyle</a:t>
            </a:r>
            <a:r>
              <a:rPr sz="2600" spc="3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diseases</a:t>
            </a:r>
            <a:endParaRPr sz="26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65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Karla" pitchFamily="2" charset="0"/>
                <a:ea typeface="Karla" pitchFamily="2" charset="0"/>
                <a:cs typeface="Calibri"/>
              </a:rPr>
              <a:t>Creates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lower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health </a:t>
            </a:r>
            <a:r>
              <a:rPr sz="2600" spc="-15" dirty="0">
                <a:latin typeface="Karla" pitchFamily="2" charset="0"/>
                <a:ea typeface="Karla" pitchFamily="2" charset="0"/>
                <a:cs typeface="Calibri"/>
              </a:rPr>
              <a:t>care costs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and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more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space </a:t>
            </a:r>
            <a:r>
              <a:rPr sz="2600" spc="-25" dirty="0">
                <a:latin typeface="Karla" pitchFamily="2" charset="0"/>
                <a:ea typeface="Karla" pitchFamily="2" charset="0"/>
                <a:cs typeface="Calibri"/>
              </a:rPr>
              <a:t>for </a:t>
            </a:r>
            <a:r>
              <a:rPr sz="2600" spc="-15" dirty="0">
                <a:latin typeface="Karla" pitchFamily="2" charset="0"/>
                <a:ea typeface="Karla" pitchFamily="2" charset="0"/>
                <a:cs typeface="Calibri"/>
              </a:rPr>
              <a:t>urgent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medical</a:t>
            </a:r>
            <a:r>
              <a:rPr sz="2600" spc="7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needs</a:t>
            </a:r>
            <a:endParaRPr sz="26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365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Contributes </a:t>
            </a:r>
            <a:r>
              <a:rPr sz="2600" spc="-15" dirty="0">
                <a:latin typeface="Karla" pitchFamily="2" charset="0"/>
                <a:ea typeface="Karla" pitchFamily="2" charset="0"/>
                <a:cs typeface="Calibri"/>
              </a:rPr>
              <a:t>to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a </a:t>
            </a:r>
            <a:r>
              <a:rPr sz="2600" spc="-5" dirty="0">
                <a:latin typeface="Karla" pitchFamily="2" charset="0"/>
                <a:ea typeface="Karla" pitchFamily="2" charset="0"/>
                <a:cs typeface="Calibri"/>
              </a:rPr>
              <a:t>sustainable</a:t>
            </a:r>
            <a:r>
              <a:rPr sz="2600" spc="-5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environment</a:t>
            </a:r>
            <a:endParaRPr sz="26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365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Longer life-expectancy </a:t>
            </a:r>
            <a:r>
              <a:rPr sz="2600" dirty="0">
                <a:latin typeface="Karla" pitchFamily="2" charset="0"/>
                <a:ea typeface="Karla" pitchFamily="2" charset="0"/>
                <a:cs typeface="Calibri"/>
              </a:rPr>
              <a:t>with </a:t>
            </a:r>
            <a:r>
              <a:rPr sz="2600" spc="-10" dirty="0">
                <a:latin typeface="Karla" pitchFamily="2" charset="0"/>
                <a:ea typeface="Karla" pitchFamily="2" charset="0"/>
                <a:cs typeface="Calibri"/>
              </a:rPr>
              <a:t>healthy </a:t>
            </a:r>
            <a:r>
              <a:rPr sz="2600" spc="-15" dirty="0">
                <a:latin typeface="Karla" pitchFamily="2" charset="0"/>
                <a:ea typeface="Karla" pitchFamily="2" charset="0"/>
                <a:cs typeface="Calibri"/>
              </a:rPr>
              <a:t>life</a:t>
            </a:r>
            <a:r>
              <a:rPr sz="2600" spc="-5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600" spc="-20" dirty="0">
                <a:latin typeface="Karla" pitchFamily="2" charset="0"/>
                <a:ea typeface="Karla" pitchFamily="2" charset="0"/>
                <a:cs typeface="Calibri"/>
              </a:rPr>
              <a:t>years</a:t>
            </a:r>
            <a:endParaRPr sz="26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3700" dirty="0">
              <a:latin typeface="Karla" pitchFamily="2" charset="0"/>
              <a:ea typeface="Karla" pitchFamily="2" charset="0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Karla" pitchFamily="2" charset="0"/>
                <a:ea typeface="Karla" pitchFamily="2" charset="0"/>
                <a:cs typeface="Calibri"/>
              </a:rPr>
              <a:t>Decrease </a:t>
            </a:r>
            <a:r>
              <a:rPr sz="2200" spc="-5" dirty="0">
                <a:latin typeface="Karla" pitchFamily="2" charset="0"/>
                <a:ea typeface="Karla" pitchFamily="2" charset="0"/>
                <a:cs typeface="Calibri"/>
              </a:rPr>
              <a:t>the </a:t>
            </a:r>
            <a:r>
              <a:rPr sz="2200" spc="-20" dirty="0">
                <a:latin typeface="Karla" pitchFamily="2" charset="0"/>
                <a:ea typeface="Karla" pitchFamily="2" charset="0"/>
                <a:cs typeface="Calibri"/>
              </a:rPr>
              <a:t>gap </a:t>
            </a:r>
            <a:r>
              <a:rPr sz="2200" spc="-10" dirty="0">
                <a:latin typeface="Karla" pitchFamily="2" charset="0"/>
                <a:ea typeface="Karla" pitchFamily="2" charset="0"/>
                <a:cs typeface="Calibri"/>
              </a:rPr>
              <a:t>between higher </a:t>
            </a:r>
            <a:r>
              <a:rPr sz="2200" spc="-5" dirty="0">
                <a:latin typeface="Karla" pitchFamily="2" charset="0"/>
                <a:ea typeface="Karla" pitchFamily="2" charset="0"/>
                <a:cs typeface="Calibri"/>
              </a:rPr>
              <a:t>and </a:t>
            </a:r>
            <a:r>
              <a:rPr sz="2200" spc="-10" dirty="0">
                <a:latin typeface="Karla" pitchFamily="2" charset="0"/>
                <a:ea typeface="Karla" pitchFamily="2" charset="0"/>
                <a:cs typeface="Calibri"/>
              </a:rPr>
              <a:t>lower socio-economic </a:t>
            </a:r>
            <a:r>
              <a:rPr sz="2200" spc="-5" dirty="0">
                <a:latin typeface="Karla" pitchFamily="2" charset="0"/>
                <a:ea typeface="Karla" pitchFamily="2" charset="0"/>
                <a:cs typeface="Calibri"/>
              </a:rPr>
              <a:t>classes (</a:t>
            </a:r>
            <a:r>
              <a:rPr sz="2200" spc="19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200" spc="-5" dirty="0">
                <a:latin typeface="Karla" pitchFamily="2" charset="0"/>
                <a:ea typeface="Karla" pitchFamily="2" charset="0"/>
                <a:cs typeface="Calibri"/>
              </a:rPr>
              <a:t>↑‘literacy’)</a:t>
            </a:r>
            <a:endParaRPr sz="2200" dirty="0">
              <a:latin typeface="Karla" pitchFamily="2" charset="0"/>
              <a:ea typeface="Karl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91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A885D8E-35F6-4E1C-8081-4F3B91C2F4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0795" y="599298"/>
            <a:ext cx="72288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latin typeface="Unna" panose="02040503070705020203" pitchFamily="18" charset="0"/>
                <a:cs typeface="Calibri Light"/>
              </a:rPr>
              <a:t>New </a:t>
            </a:r>
            <a:r>
              <a:rPr sz="4400" b="0" spc="-50" dirty="0">
                <a:latin typeface="Unna" panose="02040503070705020203" pitchFamily="18" charset="0"/>
                <a:cs typeface="Calibri Light"/>
              </a:rPr>
              <a:t>European</a:t>
            </a:r>
            <a:r>
              <a:rPr sz="4400" b="0" spc="-190" dirty="0">
                <a:latin typeface="Unna" panose="02040503070705020203" pitchFamily="18" charset="0"/>
                <a:cs typeface="Calibri Light"/>
              </a:rPr>
              <a:t> </a:t>
            </a:r>
            <a:r>
              <a:rPr sz="4400" b="0" spc="-40" dirty="0">
                <a:latin typeface="Unna" panose="02040503070705020203" pitchFamily="18" charset="0"/>
                <a:cs typeface="Calibri Light"/>
              </a:rPr>
              <a:t>Commission</a:t>
            </a:r>
            <a:endParaRPr sz="4400" dirty="0">
              <a:latin typeface="Unna" panose="02040503070705020203" pitchFamily="18" charset="0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64DDED0-B615-4113-A3B1-35B1C2E28400}"/>
              </a:ext>
            </a:extLst>
          </p:cNvPr>
          <p:cNvSpPr txBox="1"/>
          <p:nvPr/>
        </p:nvSpPr>
        <p:spPr>
          <a:xfrm>
            <a:off x="916939" y="1723999"/>
            <a:ext cx="10165080" cy="45347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7045">
              <a:lnSpc>
                <a:spcPct val="111900"/>
              </a:lnSpc>
              <a:spcBef>
                <a:spcPts val="100"/>
              </a:spcBef>
            </a:pPr>
            <a:r>
              <a:rPr sz="2600" b="1" dirty="0">
                <a:latin typeface="Karla" pitchFamily="2" charset="0"/>
                <a:ea typeface="Karla" pitchFamily="2" charset="0"/>
                <a:cs typeface="Arial"/>
              </a:rPr>
              <a:t>EU climate chief appoints fellow Dutch </a:t>
            </a:r>
            <a:r>
              <a:rPr sz="2600" b="1" spc="5" dirty="0">
                <a:latin typeface="Karla" pitchFamily="2" charset="0"/>
                <a:ea typeface="Karla" pitchFamily="2" charset="0"/>
                <a:cs typeface="Arial"/>
              </a:rPr>
              <a:t>Labour </a:t>
            </a:r>
            <a:r>
              <a:rPr sz="2600" b="1" dirty="0">
                <a:latin typeface="Karla" pitchFamily="2" charset="0"/>
                <a:ea typeface="Karla" pitchFamily="2" charset="0"/>
                <a:cs typeface="Arial"/>
              </a:rPr>
              <a:t>man to top</a:t>
            </a:r>
            <a:r>
              <a:rPr sz="2600" b="1" spc="-125" dirty="0">
                <a:latin typeface="Karla" pitchFamily="2" charset="0"/>
                <a:ea typeface="Karla" pitchFamily="2" charset="0"/>
                <a:cs typeface="Arial"/>
              </a:rPr>
              <a:t> </a:t>
            </a:r>
            <a:r>
              <a:rPr sz="2600" b="1" dirty="0">
                <a:latin typeface="Karla" pitchFamily="2" charset="0"/>
                <a:ea typeface="Karla" pitchFamily="2" charset="0"/>
                <a:cs typeface="Arial"/>
              </a:rPr>
              <a:t>job  </a:t>
            </a:r>
            <a:r>
              <a:rPr sz="26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Karla" pitchFamily="2" charset="0"/>
                <a:ea typeface="Karla" pitchFamily="2" charset="0"/>
                <a:cs typeface="Arial"/>
                <a:hlinkClick r:id="rId2"/>
              </a:rPr>
              <a:t>Europe</a:t>
            </a:r>
            <a:r>
              <a:rPr sz="2600" b="1" dirty="0">
                <a:solidFill>
                  <a:srgbClr val="0462C1"/>
                </a:solidFill>
                <a:latin typeface="Karla" pitchFamily="2" charset="0"/>
                <a:ea typeface="Karla" pitchFamily="2" charset="0"/>
                <a:cs typeface="Arial"/>
                <a:hlinkClick r:id="rId2"/>
              </a:rPr>
              <a:t> </a:t>
            </a:r>
            <a:r>
              <a:rPr sz="2600" dirty="0">
                <a:solidFill>
                  <a:srgbClr val="6C757C"/>
                </a:solidFill>
                <a:latin typeface="Karla" pitchFamily="2" charset="0"/>
                <a:ea typeface="Karla" pitchFamily="2" charset="0"/>
                <a:cs typeface="Arial"/>
              </a:rPr>
              <a:t>September </a:t>
            </a:r>
            <a:r>
              <a:rPr sz="2600" spc="-65" dirty="0">
                <a:solidFill>
                  <a:srgbClr val="6C757C"/>
                </a:solidFill>
                <a:latin typeface="Karla" pitchFamily="2" charset="0"/>
                <a:ea typeface="Karla" pitchFamily="2" charset="0"/>
                <a:cs typeface="Arial"/>
              </a:rPr>
              <a:t>11,</a:t>
            </a:r>
            <a:r>
              <a:rPr sz="2600" spc="-35" dirty="0">
                <a:solidFill>
                  <a:srgbClr val="6C757C"/>
                </a:solidFill>
                <a:latin typeface="Karla" pitchFamily="2" charset="0"/>
                <a:ea typeface="Karla" pitchFamily="2" charset="0"/>
                <a:cs typeface="Arial"/>
              </a:rPr>
              <a:t> </a:t>
            </a:r>
            <a:r>
              <a:rPr sz="2600" dirty="0">
                <a:solidFill>
                  <a:srgbClr val="6C757C"/>
                </a:solidFill>
                <a:latin typeface="Karla" pitchFamily="2" charset="0"/>
                <a:ea typeface="Karla" pitchFamily="2" charset="0"/>
                <a:cs typeface="Arial"/>
              </a:rPr>
              <a:t>2019</a:t>
            </a:r>
            <a:endParaRPr sz="2600" dirty="0">
              <a:latin typeface="Karla" pitchFamily="2" charset="0"/>
              <a:ea typeface="Karla" pitchFamily="2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 dirty="0">
              <a:latin typeface="Karla" pitchFamily="2" charset="0"/>
              <a:ea typeface="Karla" pitchFamily="2" charset="0"/>
              <a:cs typeface="Arial"/>
            </a:endParaRPr>
          </a:p>
          <a:p>
            <a:pPr marL="12700" marR="5080">
              <a:lnSpc>
                <a:spcPct val="79800"/>
              </a:lnSpc>
              <a:spcBef>
                <a:spcPts val="5"/>
              </a:spcBef>
            </a:pPr>
            <a:r>
              <a:rPr sz="2600" spc="-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‘Frans </a:t>
            </a:r>
            <a:r>
              <a:rPr sz="2600" spc="-1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Timmermans </a:t>
            </a:r>
            <a:r>
              <a:rPr sz="260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was made </a:t>
            </a:r>
            <a:r>
              <a:rPr sz="2600" spc="-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first executive </a:t>
            </a:r>
            <a:r>
              <a:rPr sz="260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vice </a:t>
            </a:r>
            <a:r>
              <a:rPr sz="2600" spc="-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president </a:t>
            </a:r>
            <a:r>
              <a:rPr sz="260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for a  </a:t>
            </a:r>
            <a:r>
              <a:rPr sz="2600" spc="-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‘European </a:t>
            </a:r>
            <a:r>
              <a:rPr sz="260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Green </a:t>
            </a:r>
            <a:r>
              <a:rPr sz="2600" spc="-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Deal’. His </a:t>
            </a:r>
            <a:r>
              <a:rPr sz="260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mission </a:t>
            </a:r>
            <a:r>
              <a:rPr sz="2600" spc="-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is </a:t>
            </a:r>
            <a:r>
              <a:rPr sz="260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to </a:t>
            </a:r>
            <a:r>
              <a:rPr sz="2600" spc="-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‘look at everything </a:t>
            </a:r>
            <a:r>
              <a:rPr sz="260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from how  we use and produce </a:t>
            </a:r>
            <a:r>
              <a:rPr sz="2600" spc="-2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energy, </a:t>
            </a:r>
            <a:r>
              <a:rPr sz="260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unlock private investment and support  new clean technologies, all </a:t>
            </a:r>
            <a:r>
              <a:rPr sz="2600" spc="-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the </a:t>
            </a:r>
            <a:r>
              <a:rPr sz="260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way through to the transport we use,  </a:t>
            </a:r>
            <a:r>
              <a:rPr sz="2600" b="1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the food </a:t>
            </a:r>
            <a:r>
              <a:rPr sz="2600" b="1" spc="1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we </a:t>
            </a:r>
            <a:r>
              <a:rPr sz="2600" b="1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eat </a:t>
            </a:r>
            <a:r>
              <a:rPr sz="260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and the packaging we throw away’, according to a  briefing by incoming commission chief Ursula von der</a:t>
            </a:r>
            <a:r>
              <a:rPr sz="2600" spc="-6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 </a:t>
            </a:r>
            <a:r>
              <a:rPr sz="2600" spc="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Leyen.</a:t>
            </a:r>
            <a:endParaRPr sz="2600" dirty="0">
              <a:latin typeface="Karla" pitchFamily="2" charset="0"/>
              <a:ea typeface="Karla" pitchFamily="2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 dirty="0">
              <a:latin typeface="Karla" pitchFamily="2" charset="0"/>
              <a:ea typeface="Karla" pitchFamily="2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(</a:t>
            </a:r>
            <a:r>
              <a:rPr sz="2600" i="1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ref. DutchNews.nl, September </a:t>
            </a:r>
            <a:r>
              <a:rPr sz="2600" i="1" spc="-6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11,</a:t>
            </a:r>
            <a:r>
              <a:rPr sz="2600" i="1" spc="-4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 </a:t>
            </a:r>
            <a:r>
              <a:rPr sz="2600" i="1" spc="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2019</a:t>
            </a:r>
            <a:r>
              <a:rPr sz="2600" spc="5" dirty="0">
                <a:solidFill>
                  <a:srgbClr val="202429"/>
                </a:solidFill>
                <a:latin typeface="Karla" pitchFamily="2" charset="0"/>
                <a:ea typeface="Karla" pitchFamily="2" charset="0"/>
                <a:cs typeface="Arial"/>
              </a:rPr>
              <a:t>)</a:t>
            </a:r>
            <a:endParaRPr sz="2600" dirty="0">
              <a:latin typeface="Karla" pitchFamily="2" charset="0"/>
              <a:ea typeface="Karla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516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0A4B97-206E-4DB1-A612-7ED96B91033E}"/>
              </a:ext>
            </a:extLst>
          </p:cNvPr>
          <p:cNvSpPr txBox="1"/>
          <p:nvPr/>
        </p:nvSpPr>
        <p:spPr>
          <a:xfrm>
            <a:off x="2783380" y="2644170"/>
            <a:ext cx="6625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9600" b="1" dirty="0" err="1">
                <a:latin typeface="Unna" panose="02040503070705020203" pitchFamily="18" charset="0"/>
              </a:rPr>
              <a:t>Thank</a:t>
            </a:r>
            <a:r>
              <a:rPr lang="fr-FR" sz="9600" b="1" dirty="0">
                <a:latin typeface="Unna" panose="02040503070705020203" pitchFamily="18" charset="0"/>
              </a:rPr>
              <a:t> </a:t>
            </a:r>
            <a:r>
              <a:rPr lang="fr-FR" sz="9600" b="1" dirty="0" err="1">
                <a:latin typeface="Unna" panose="02040503070705020203" pitchFamily="18" charset="0"/>
              </a:rPr>
              <a:t>you</a:t>
            </a:r>
            <a:r>
              <a:rPr lang="fr-FR" sz="9600" b="1" dirty="0">
                <a:latin typeface="Unna" panose="02040503070705020203" pitchFamily="18" charset="0"/>
              </a:rPr>
              <a:t>!</a:t>
            </a:r>
            <a:endParaRPr lang="fr-FR" sz="9600" b="1" dirty="0">
              <a:solidFill>
                <a:schemeClr val="bg1"/>
              </a:solidFill>
              <a:latin typeface="Unna" panose="020405030707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6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C5CB9D04-C9D1-463D-8055-6A39B9B839B5}"/>
              </a:ext>
            </a:extLst>
          </p:cNvPr>
          <p:cNvSpPr txBox="1">
            <a:spLocks/>
          </p:cNvSpPr>
          <p:nvPr/>
        </p:nvSpPr>
        <p:spPr>
          <a:xfrm>
            <a:off x="1243380" y="535889"/>
            <a:ext cx="9019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40" dirty="0">
                <a:latin typeface="Unna" panose="02040503070705020203" pitchFamily="18" charset="0"/>
                <a:cs typeface="Calibri Light"/>
              </a:rPr>
              <a:t>Hemophilia </a:t>
            </a:r>
            <a:r>
              <a:rPr lang="en-US" spc="-15" dirty="0">
                <a:latin typeface="Unna" panose="02040503070705020203" pitchFamily="18" charset="0"/>
                <a:cs typeface="Calibri Light"/>
              </a:rPr>
              <a:t>as </a:t>
            </a:r>
            <a:r>
              <a:rPr lang="en-US" spc="-45" dirty="0">
                <a:latin typeface="Unna" panose="02040503070705020203" pitchFamily="18" charset="0"/>
                <a:cs typeface="Calibri Light"/>
              </a:rPr>
              <a:t>unmet </a:t>
            </a:r>
            <a:r>
              <a:rPr lang="en-US" spc="-40" dirty="0">
                <a:latin typeface="Unna" panose="02040503070705020203" pitchFamily="18" charset="0"/>
                <a:cs typeface="Calibri Light"/>
              </a:rPr>
              <a:t>medical </a:t>
            </a:r>
            <a:r>
              <a:rPr lang="en-US" spc="-30" dirty="0">
                <a:latin typeface="Unna" panose="02040503070705020203" pitchFamily="18" charset="0"/>
                <a:cs typeface="Calibri Light"/>
              </a:rPr>
              <a:t>need</a:t>
            </a:r>
            <a:r>
              <a:rPr lang="en-US" spc="-245" dirty="0">
                <a:latin typeface="Unna" panose="02040503070705020203" pitchFamily="18" charset="0"/>
                <a:cs typeface="Calibri Light"/>
              </a:rPr>
              <a:t> </a:t>
            </a:r>
            <a:r>
              <a:rPr lang="en-US" spc="-25" dirty="0">
                <a:latin typeface="Unna" panose="02040503070705020203" pitchFamily="18" charset="0"/>
                <a:cs typeface="Calibri Light"/>
              </a:rPr>
              <a:t>(50s)</a:t>
            </a:r>
            <a:endParaRPr lang="en-US" dirty="0">
              <a:latin typeface="Unna" panose="02040503070705020203" pitchFamily="18" charset="0"/>
              <a:cs typeface="Calibri Light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D614D71-0F79-4E0F-879E-FE7FC5652776}"/>
              </a:ext>
            </a:extLst>
          </p:cNvPr>
          <p:cNvSpPr/>
          <p:nvPr/>
        </p:nvSpPr>
        <p:spPr>
          <a:xfrm>
            <a:off x="299402" y="1978952"/>
            <a:ext cx="5506212" cy="3914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D0B362B-A09F-4AAB-BDED-C034FA62094B}"/>
              </a:ext>
            </a:extLst>
          </p:cNvPr>
          <p:cNvSpPr/>
          <p:nvPr/>
        </p:nvSpPr>
        <p:spPr>
          <a:xfrm>
            <a:off x="6082538" y="1978952"/>
            <a:ext cx="5923407" cy="3914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875287"/>
      </p:ext>
    </p:extLst>
  </p:cSld>
  <p:clrMapOvr>
    <a:masterClrMapping/>
  </p:clrMapOvr>
  <p:transition spd="med" advClick="0"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0AB382E0-9EDE-4995-811B-B0CF9A244E75}"/>
              </a:ext>
            </a:extLst>
          </p:cNvPr>
          <p:cNvSpPr txBox="1">
            <a:spLocks/>
          </p:cNvSpPr>
          <p:nvPr/>
        </p:nvSpPr>
        <p:spPr>
          <a:xfrm>
            <a:off x="916939" y="609981"/>
            <a:ext cx="69056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40" dirty="0">
                <a:latin typeface="Unna" panose="02040503070705020203" pitchFamily="18" charset="0"/>
                <a:cs typeface="Calibri Light"/>
              </a:rPr>
              <a:t>Medical </a:t>
            </a:r>
            <a:r>
              <a:rPr lang="en-US" spc="-50" dirty="0">
                <a:latin typeface="Unna" panose="02040503070705020203" pitchFamily="18" charset="0"/>
                <a:cs typeface="Calibri Light"/>
              </a:rPr>
              <a:t>progress </a:t>
            </a:r>
            <a:r>
              <a:rPr lang="en-US" spc="-10" dirty="0">
                <a:latin typeface="Unna" panose="02040503070705020203" pitchFamily="18" charset="0"/>
                <a:cs typeface="Calibri Light"/>
              </a:rPr>
              <a:t>in</a:t>
            </a:r>
            <a:r>
              <a:rPr lang="en-US" spc="-170" dirty="0">
                <a:latin typeface="Unna" panose="02040503070705020203" pitchFamily="18" charset="0"/>
                <a:cs typeface="Calibri Light"/>
              </a:rPr>
              <a:t> </a:t>
            </a:r>
            <a:r>
              <a:rPr lang="en-US" spc="-40" dirty="0">
                <a:latin typeface="Unna" panose="02040503070705020203" pitchFamily="18" charset="0"/>
                <a:cs typeface="Calibri Light"/>
              </a:rPr>
              <a:t>hemophilia</a:t>
            </a:r>
            <a:endParaRPr lang="en-US" dirty="0">
              <a:latin typeface="Unna" panose="02040503070705020203" pitchFamily="18" charset="0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E38B7E1-9359-459D-AEBE-C6DE64EBDEC1}"/>
              </a:ext>
            </a:extLst>
          </p:cNvPr>
          <p:cNvSpPr/>
          <p:nvPr/>
        </p:nvSpPr>
        <p:spPr>
          <a:xfrm>
            <a:off x="269316" y="2154504"/>
            <a:ext cx="3651758" cy="3622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3D0A7AA-6D2E-42CF-9195-1C62743B463A}"/>
              </a:ext>
            </a:extLst>
          </p:cNvPr>
          <p:cNvSpPr/>
          <p:nvPr/>
        </p:nvSpPr>
        <p:spPr>
          <a:xfrm>
            <a:off x="4062221" y="2159838"/>
            <a:ext cx="3934714" cy="3648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4864439-2239-4AF8-BCDC-6F5C82D3F2F4}"/>
              </a:ext>
            </a:extLst>
          </p:cNvPr>
          <p:cNvSpPr/>
          <p:nvPr/>
        </p:nvSpPr>
        <p:spPr>
          <a:xfrm>
            <a:off x="8250173" y="2159838"/>
            <a:ext cx="3491356" cy="3616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0672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1F1A0786-DC2A-40D9-AEA9-69AF2A8FD1F8}"/>
              </a:ext>
            </a:extLst>
          </p:cNvPr>
          <p:cNvSpPr txBox="1">
            <a:spLocks/>
          </p:cNvSpPr>
          <p:nvPr/>
        </p:nvSpPr>
        <p:spPr>
          <a:xfrm>
            <a:off x="916939" y="609981"/>
            <a:ext cx="4690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0" dirty="0">
                <a:latin typeface="Unna" panose="02040503070705020203" pitchFamily="18" charset="0"/>
                <a:cs typeface="Calibri Light"/>
              </a:rPr>
              <a:t>The </a:t>
            </a:r>
            <a:r>
              <a:rPr lang="en-US" spc="-30" dirty="0">
                <a:latin typeface="Unna" panose="02040503070705020203" pitchFamily="18" charset="0"/>
                <a:cs typeface="Calibri Light"/>
              </a:rPr>
              <a:t>same </a:t>
            </a:r>
            <a:r>
              <a:rPr lang="en-US" spc="-50" dirty="0">
                <a:latin typeface="Unna" panose="02040503070705020203" pitchFamily="18" charset="0"/>
                <a:cs typeface="Calibri Light"/>
              </a:rPr>
              <a:t>progress</a:t>
            </a:r>
            <a:r>
              <a:rPr lang="en-US" spc="-270" dirty="0">
                <a:latin typeface="Unna" panose="02040503070705020203" pitchFamily="18" charset="0"/>
                <a:cs typeface="Calibri Light"/>
              </a:rPr>
              <a:t> </a:t>
            </a:r>
            <a:r>
              <a:rPr lang="en-US" spc="-10" dirty="0">
                <a:latin typeface="Unna" panose="02040503070705020203" pitchFamily="18" charset="0"/>
                <a:cs typeface="Calibri Light"/>
              </a:rPr>
              <a:t>in</a:t>
            </a:r>
            <a:endParaRPr lang="en-US" dirty="0">
              <a:latin typeface="Unna" panose="02040503070705020203" pitchFamily="18" charset="0"/>
              <a:cs typeface="Calibri Light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4D7DE20F-B718-4D8B-9FBD-21E767B44075}"/>
              </a:ext>
            </a:extLst>
          </p:cNvPr>
          <p:cNvSpPr txBox="1"/>
          <p:nvPr/>
        </p:nvSpPr>
        <p:spPr>
          <a:xfrm>
            <a:off x="916939" y="1727961"/>
            <a:ext cx="9536430" cy="41597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732A07"/>
                </a:solidFill>
                <a:latin typeface="Karla" pitchFamily="2" charset="0"/>
                <a:ea typeface="Karla" pitchFamily="2" charset="0"/>
                <a:cs typeface="Trebuchet MS"/>
              </a:rPr>
              <a:t>From ‘unmet </a:t>
            </a:r>
            <a:r>
              <a:rPr sz="2800" b="1" spc="-10" dirty="0">
                <a:solidFill>
                  <a:srgbClr val="732A07"/>
                </a:solidFill>
                <a:latin typeface="Karla" pitchFamily="2" charset="0"/>
                <a:ea typeface="Karla" pitchFamily="2" charset="0"/>
                <a:cs typeface="Trebuchet MS"/>
              </a:rPr>
              <a:t>medical needs’ </a:t>
            </a:r>
            <a:r>
              <a:rPr sz="2800" b="1" spc="-5" dirty="0">
                <a:solidFill>
                  <a:srgbClr val="732A07"/>
                </a:solidFill>
                <a:latin typeface="Karla" pitchFamily="2" charset="0"/>
                <a:ea typeface="Karla" pitchFamily="2" charset="0"/>
                <a:cs typeface="Arial"/>
              </a:rPr>
              <a:t>→ </a:t>
            </a:r>
            <a:r>
              <a:rPr sz="2800" b="1" spc="-5" dirty="0">
                <a:solidFill>
                  <a:srgbClr val="732A07"/>
                </a:solidFill>
                <a:latin typeface="Karla" pitchFamily="2" charset="0"/>
                <a:ea typeface="Karla" pitchFamily="2" charset="0"/>
                <a:cs typeface="Trebuchet MS"/>
              </a:rPr>
              <a:t>to </a:t>
            </a:r>
            <a:r>
              <a:rPr sz="2800" b="1" spc="-10" dirty="0">
                <a:solidFill>
                  <a:srgbClr val="732A07"/>
                </a:solidFill>
                <a:latin typeface="Karla" pitchFamily="2" charset="0"/>
                <a:ea typeface="Karla" pitchFamily="2" charset="0"/>
                <a:cs typeface="Trebuchet MS"/>
              </a:rPr>
              <a:t>‘effective</a:t>
            </a:r>
            <a:r>
              <a:rPr sz="2800" b="1" spc="210" dirty="0">
                <a:solidFill>
                  <a:srgbClr val="732A07"/>
                </a:solidFill>
                <a:latin typeface="Karla" pitchFamily="2" charset="0"/>
                <a:ea typeface="Karla" pitchFamily="2" charset="0"/>
                <a:cs typeface="Trebuchet MS"/>
              </a:rPr>
              <a:t> </a:t>
            </a:r>
            <a:r>
              <a:rPr sz="2800" b="1" spc="-10" dirty="0">
                <a:solidFill>
                  <a:srgbClr val="732A07"/>
                </a:solidFill>
                <a:latin typeface="Karla" pitchFamily="2" charset="0"/>
                <a:ea typeface="Karla" pitchFamily="2" charset="0"/>
                <a:cs typeface="Trebuchet MS"/>
              </a:rPr>
              <a:t>treatments’</a:t>
            </a:r>
            <a:endParaRPr sz="2800" dirty="0">
              <a:latin typeface="Karla" pitchFamily="2" charset="0"/>
              <a:ea typeface="Karla" pitchFamily="2" charset="0"/>
              <a:cs typeface="Trebuchet MS"/>
            </a:endParaRPr>
          </a:p>
          <a:p>
            <a:pPr marL="12700" marR="6566534">
              <a:lnSpc>
                <a:spcPct val="217099"/>
              </a:lnSpc>
              <a:spcBef>
                <a:spcPts val="15"/>
              </a:spcBef>
            </a:pPr>
            <a:r>
              <a:rPr sz="2800" b="1" spc="-5" dirty="0">
                <a:solidFill>
                  <a:srgbClr val="4F5C3E"/>
                </a:solidFill>
                <a:latin typeface="Karla" pitchFamily="2" charset="0"/>
                <a:ea typeface="Karla" pitchFamily="2" charset="0"/>
                <a:cs typeface="Trebuchet MS"/>
              </a:rPr>
              <a:t>Hemophilia</a:t>
            </a:r>
            <a:r>
              <a:rPr sz="2800" b="1" spc="-60" dirty="0">
                <a:solidFill>
                  <a:srgbClr val="4F5C3E"/>
                </a:solidFill>
                <a:latin typeface="Karla" pitchFamily="2" charset="0"/>
                <a:ea typeface="Karla" pitchFamily="2" charset="0"/>
                <a:cs typeface="Trebuchet MS"/>
              </a:rPr>
              <a:t> </a:t>
            </a:r>
            <a:r>
              <a:rPr sz="2800" b="1" dirty="0">
                <a:solidFill>
                  <a:srgbClr val="4F5C3E"/>
                </a:solidFill>
                <a:latin typeface="Karla" pitchFamily="2" charset="0"/>
                <a:ea typeface="Karla" pitchFamily="2" charset="0"/>
                <a:cs typeface="Trebuchet MS"/>
              </a:rPr>
              <a:t>(70’s)  </a:t>
            </a:r>
            <a:r>
              <a:rPr sz="2800" b="1" spc="-5" dirty="0">
                <a:solidFill>
                  <a:srgbClr val="4F5C3E"/>
                </a:solidFill>
                <a:latin typeface="Karla" pitchFamily="2" charset="0"/>
                <a:ea typeface="Karla" pitchFamily="2" charset="0"/>
                <a:cs typeface="Trebuchet MS"/>
              </a:rPr>
              <a:t>HIV (90’s)</a:t>
            </a:r>
            <a:endParaRPr sz="2800" dirty="0">
              <a:latin typeface="Karla" pitchFamily="2" charset="0"/>
              <a:ea typeface="Karla" pitchFamily="2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sz="3400" dirty="0">
              <a:latin typeface="Karla" pitchFamily="2" charset="0"/>
              <a:ea typeface="Karla" pitchFamily="2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4F5C3E"/>
                </a:solidFill>
                <a:latin typeface="Karla" pitchFamily="2" charset="0"/>
                <a:ea typeface="Karla" pitchFamily="2" charset="0"/>
                <a:cs typeface="Trebuchet MS"/>
              </a:rPr>
              <a:t>HCV (2015)</a:t>
            </a:r>
            <a:endParaRPr sz="2800" dirty="0">
              <a:latin typeface="Karla" pitchFamily="2" charset="0"/>
              <a:ea typeface="Karla" pitchFamily="2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 dirty="0">
              <a:latin typeface="Karla" pitchFamily="2" charset="0"/>
              <a:ea typeface="Karla" pitchFamily="2" charset="0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4F5C3E"/>
                </a:solidFill>
                <a:latin typeface="Karla" pitchFamily="2" charset="0"/>
                <a:ea typeface="Karla" pitchFamily="2" charset="0"/>
                <a:cs typeface="Trebuchet MS"/>
              </a:rPr>
              <a:t>Consequence: from paediatriacs to </a:t>
            </a:r>
            <a:r>
              <a:rPr sz="2400" b="1" dirty="0">
                <a:solidFill>
                  <a:srgbClr val="4F5C3E"/>
                </a:solidFill>
                <a:latin typeface="Karla" pitchFamily="2" charset="0"/>
                <a:ea typeface="Karla" pitchFamily="2" charset="0"/>
                <a:cs typeface="Trebuchet MS"/>
              </a:rPr>
              <a:t>care </a:t>
            </a:r>
            <a:r>
              <a:rPr sz="2400" b="1" spc="-5" dirty="0">
                <a:solidFill>
                  <a:srgbClr val="4F5C3E"/>
                </a:solidFill>
                <a:latin typeface="Karla" pitchFamily="2" charset="0"/>
                <a:ea typeface="Karla" pitchFamily="2" charset="0"/>
                <a:cs typeface="Trebuchet MS"/>
              </a:rPr>
              <a:t>for the</a:t>
            </a:r>
            <a:r>
              <a:rPr sz="2400" b="1" spc="-25" dirty="0">
                <a:solidFill>
                  <a:srgbClr val="4F5C3E"/>
                </a:solidFill>
                <a:latin typeface="Karla" pitchFamily="2" charset="0"/>
                <a:ea typeface="Karla" pitchFamily="2" charset="0"/>
                <a:cs typeface="Trebuchet MS"/>
              </a:rPr>
              <a:t> </a:t>
            </a:r>
            <a:r>
              <a:rPr sz="2400" b="1" spc="-5" dirty="0">
                <a:solidFill>
                  <a:srgbClr val="4F5C3E"/>
                </a:solidFill>
                <a:latin typeface="Karla" pitchFamily="2" charset="0"/>
                <a:ea typeface="Karla" pitchFamily="2" charset="0"/>
                <a:cs typeface="Trebuchet MS"/>
              </a:rPr>
              <a:t>elderly</a:t>
            </a:r>
            <a:endParaRPr sz="2400" dirty="0">
              <a:latin typeface="Karla" pitchFamily="2" charset="0"/>
              <a:ea typeface="Karla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82167524"/>
      </p:ext>
    </p:extLst>
  </p:cSld>
  <p:clrMapOvr>
    <a:masterClrMapping/>
  </p:clrMapOvr>
  <p:transition spd="med" advClick="0"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56D63BD-FE6E-45F1-A545-29A56FAD1847}"/>
              </a:ext>
            </a:extLst>
          </p:cNvPr>
          <p:cNvSpPr txBox="1">
            <a:spLocks/>
          </p:cNvSpPr>
          <p:nvPr/>
        </p:nvSpPr>
        <p:spPr>
          <a:xfrm>
            <a:off x="916939" y="609981"/>
            <a:ext cx="6389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35" dirty="0">
                <a:latin typeface="Unna" panose="02040503070705020203" pitchFamily="18" charset="0"/>
                <a:cs typeface="Calibri Light"/>
              </a:rPr>
              <a:t>Circle </a:t>
            </a:r>
            <a:r>
              <a:rPr lang="en-US" spc="-15" dirty="0">
                <a:latin typeface="Unna" panose="02040503070705020203" pitchFamily="18" charset="0"/>
                <a:cs typeface="Calibri Light"/>
              </a:rPr>
              <a:t>of </a:t>
            </a:r>
            <a:r>
              <a:rPr lang="en-US" spc="-25" dirty="0">
                <a:latin typeface="Unna" panose="02040503070705020203" pitchFamily="18" charset="0"/>
                <a:cs typeface="Calibri Light"/>
              </a:rPr>
              <a:t>health </a:t>
            </a:r>
            <a:r>
              <a:rPr lang="en-US" spc="-50" dirty="0">
                <a:latin typeface="Unna" panose="02040503070705020203" pitchFamily="18" charset="0"/>
                <a:cs typeface="Calibri Light"/>
              </a:rPr>
              <a:t>care</a:t>
            </a:r>
            <a:r>
              <a:rPr lang="en-US" spc="-290" dirty="0">
                <a:latin typeface="Unna" panose="02040503070705020203" pitchFamily="18" charset="0"/>
                <a:cs typeface="Calibri Light"/>
              </a:rPr>
              <a:t> </a:t>
            </a:r>
            <a:r>
              <a:rPr lang="en-US" spc="-50" dirty="0">
                <a:latin typeface="Unna" panose="02040503070705020203" pitchFamily="18" charset="0"/>
                <a:cs typeface="Calibri Light"/>
              </a:rPr>
              <a:t>contacts</a:t>
            </a:r>
            <a:endParaRPr lang="en-US" dirty="0">
              <a:latin typeface="Unna" panose="02040503070705020203" pitchFamily="18" charset="0"/>
              <a:cs typeface="Calibri Light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41F7C98-8A4F-4581-8E47-A9A227489EB3}"/>
              </a:ext>
            </a:extLst>
          </p:cNvPr>
          <p:cNvSpPr/>
          <p:nvPr/>
        </p:nvSpPr>
        <p:spPr>
          <a:xfrm>
            <a:off x="1092428" y="1825688"/>
            <a:ext cx="8830945" cy="4351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661795"/>
      </p:ext>
    </p:extLst>
  </p:cSld>
  <p:clrMapOvr>
    <a:masterClrMapping/>
  </p:clrMapOvr>
  <p:transition spd="med" advClick="0" advTm="7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92D95FBA-C971-4803-B459-3FE3CA05ACB3}"/>
              </a:ext>
            </a:extLst>
          </p:cNvPr>
          <p:cNvSpPr/>
          <p:nvPr/>
        </p:nvSpPr>
        <p:spPr>
          <a:xfrm>
            <a:off x="0" y="195418"/>
            <a:ext cx="12192000" cy="6167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693273"/>
      </p:ext>
    </p:extLst>
  </p:cSld>
  <p:clrMapOvr>
    <a:masterClrMapping/>
  </p:clrMapOvr>
  <p:transition spd="med" advClick="0"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DA8DE3B3-9187-4AD3-8D7E-051477C695DF}"/>
              </a:ext>
            </a:extLst>
          </p:cNvPr>
          <p:cNvSpPr/>
          <p:nvPr/>
        </p:nvSpPr>
        <p:spPr>
          <a:xfrm>
            <a:off x="2094045" y="244305"/>
            <a:ext cx="7817771" cy="6369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09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CD73DA6F-A2F7-4B7E-98AB-19941EB6CEDB}"/>
              </a:ext>
            </a:extLst>
          </p:cNvPr>
          <p:cNvSpPr txBox="1">
            <a:spLocks/>
          </p:cNvSpPr>
          <p:nvPr/>
        </p:nvSpPr>
        <p:spPr>
          <a:xfrm>
            <a:off x="916939" y="609981"/>
            <a:ext cx="714946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0" dirty="0">
                <a:latin typeface="Unna" panose="02040503070705020203" pitchFamily="18" charset="0"/>
                <a:cs typeface="Calibri Light"/>
              </a:rPr>
              <a:t>The </a:t>
            </a:r>
            <a:r>
              <a:rPr lang="en-US" spc="-10" dirty="0">
                <a:latin typeface="Unna" panose="02040503070705020203" pitchFamily="18" charset="0"/>
                <a:cs typeface="Calibri Light"/>
              </a:rPr>
              <a:t>‘fear’ </a:t>
            </a:r>
            <a:r>
              <a:rPr lang="en-US" spc="-105" dirty="0">
                <a:latin typeface="Unna" panose="02040503070705020203" pitchFamily="18" charset="0"/>
                <a:cs typeface="Calibri Light"/>
              </a:rPr>
              <a:t>factor, </a:t>
            </a:r>
            <a:r>
              <a:rPr lang="en-US" spc="-40" dirty="0">
                <a:latin typeface="Unna" panose="02040503070705020203" pitchFamily="18" charset="0"/>
                <a:cs typeface="Calibri Light"/>
              </a:rPr>
              <a:t>three</a:t>
            </a:r>
            <a:r>
              <a:rPr lang="en-US" spc="-185" dirty="0">
                <a:latin typeface="Unna" panose="02040503070705020203" pitchFamily="18" charset="0"/>
                <a:cs typeface="Calibri Light"/>
              </a:rPr>
              <a:t> </a:t>
            </a:r>
            <a:r>
              <a:rPr lang="en-US" spc="-50" dirty="0">
                <a:latin typeface="Unna" panose="02040503070705020203" pitchFamily="18" charset="0"/>
                <a:cs typeface="Calibri Light"/>
              </a:rPr>
              <a:t>problems</a:t>
            </a:r>
            <a:endParaRPr lang="en-US" dirty="0">
              <a:latin typeface="Unna" panose="02040503070705020203" pitchFamily="18" charset="0"/>
              <a:cs typeface="Calibri Ligh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273A2D6-0D2B-4975-AF97-6937109DBF19}"/>
              </a:ext>
            </a:extLst>
          </p:cNvPr>
          <p:cNvSpPr txBox="1"/>
          <p:nvPr/>
        </p:nvSpPr>
        <p:spPr>
          <a:xfrm>
            <a:off x="916939" y="1793493"/>
            <a:ext cx="10231755" cy="4651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latin typeface="Karla" pitchFamily="2" charset="0"/>
                <a:ea typeface="Karla" pitchFamily="2" charset="0"/>
                <a:cs typeface="Calibri"/>
              </a:rPr>
              <a:t>Comorbidity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&amp; the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use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of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multiple medications</a:t>
            </a:r>
            <a:r>
              <a:rPr sz="2800" spc="18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(</a:t>
            </a:r>
            <a:r>
              <a:rPr sz="2800" spc="-10" dirty="0">
                <a:solidFill>
                  <a:srgbClr val="FF0000"/>
                </a:solidFill>
                <a:latin typeface="Karla" pitchFamily="2" charset="0"/>
                <a:ea typeface="Karla" pitchFamily="2" charset="0"/>
                <a:cs typeface="Calibri"/>
              </a:rPr>
              <a:t>polyfarmacy)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 dirty="0">
              <a:latin typeface="Karla" pitchFamily="2" charset="0"/>
              <a:ea typeface="Karla" pitchFamily="2" charset="0"/>
              <a:cs typeface="Calibri"/>
            </a:endParaRPr>
          </a:p>
          <a:p>
            <a:pPr marL="12700" marR="887730">
              <a:lnSpc>
                <a:spcPts val="3020"/>
              </a:lnSpc>
              <a:spcBef>
                <a:spcPts val="5"/>
              </a:spcBef>
            </a:pPr>
            <a:r>
              <a:rPr sz="2800" spc="-5" dirty="0">
                <a:solidFill>
                  <a:srgbClr val="FF0000"/>
                </a:solidFill>
                <a:latin typeface="Karla" pitchFamily="2" charset="0"/>
                <a:ea typeface="Karla" pitchFamily="2" charset="0"/>
                <a:cs typeface="Calibri"/>
              </a:rPr>
              <a:t>Lack of </a:t>
            </a:r>
            <a:r>
              <a:rPr sz="2800" spc="-15" dirty="0">
                <a:solidFill>
                  <a:srgbClr val="FF0000"/>
                </a:solidFill>
                <a:latin typeface="Karla" pitchFamily="2" charset="0"/>
                <a:ea typeface="Karla" pitchFamily="2" charset="0"/>
                <a:cs typeface="Calibri"/>
              </a:rPr>
              <a:t>coordination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between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physicians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and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other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para/medical  persons.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This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requires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 lot of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self-management </a:t>
            </a:r>
            <a:r>
              <a:rPr sz="2800" spc="-25" dirty="0">
                <a:latin typeface="Karla" pitchFamily="2" charset="0"/>
                <a:ea typeface="Karla" pitchFamily="2" charset="0"/>
                <a:cs typeface="Calibri"/>
              </a:rPr>
              <a:t>(‘eigen</a:t>
            </a:r>
            <a:r>
              <a:rPr sz="2800" spc="180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regie’)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00" dirty="0">
              <a:latin typeface="Karla" pitchFamily="2" charset="0"/>
              <a:ea typeface="Karla" pitchFamily="2" charset="0"/>
              <a:cs typeface="Calibri"/>
            </a:endParaRPr>
          </a:p>
          <a:p>
            <a:pPr marL="12700" marR="5080">
              <a:lnSpc>
                <a:spcPts val="3020"/>
              </a:lnSpc>
            </a:pP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Who can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and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want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to </a:t>
            </a:r>
            <a:r>
              <a:rPr sz="2800" spc="-35" dirty="0">
                <a:latin typeface="Karla" pitchFamily="2" charset="0"/>
                <a:ea typeface="Karla" pitchFamily="2" charset="0"/>
                <a:cs typeface="Calibri"/>
              </a:rPr>
              <a:t>take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over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self-management if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you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cannot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do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that 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yourself</a:t>
            </a:r>
            <a:r>
              <a:rPr sz="2800" spc="2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anymore?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 dirty="0">
              <a:latin typeface="Karla" pitchFamily="2" charset="0"/>
              <a:ea typeface="Karla" pitchFamily="2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And who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perceives </a:t>
            </a:r>
            <a:r>
              <a:rPr sz="2800" spc="-10" dirty="0">
                <a:latin typeface="Karla" pitchFamily="2" charset="0"/>
                <a:ea typeface="Karla" pitchFamily="2" charset="0"/>
                <a:cs typeface="Calibri"/>
              </a:rPr>
              <a:t>this </a:t>
            </a:r>
            <a:r>
              <a:rPr sz="2800" spc="-15" dirty="0">
                <a:latin typeface="Karla" pitchFamily="2" charset="0"/>
                <a:ea typeface="Karla" pitchFamily="2" charset="0"/>
                <a:cs typeface="Calibri"/>
              </a:rPr>
              <a:t>problem at </a:t>
            </a:r>
            <a:r>
              <a:rPr sz="2800" spc="-5" dirty="0">
                <a:latin typeface="Karla" pitchFamily="2" charset="0"/>
                <a:ea typeface="Karla" pitchFamily="2" charset="0"/>
                <a:cs typeface="Calibri"/>
              </a:rPr>
              <a:t>an early</a:t>
            </a:r>
            <a:r>
              <a:rPr sz="2800" spc="155" dirty="0">
                <a:latin typeface="Karla" pitchFamily="2" charset="0"/>
                <a:ea typeface="Karla" pitchFamily="2" charset="0"/>
                <a:cs typeface="Calibri"/>
              </a:rPr>
              <a:t> </a:t>
            </a:r>
            <a:r>
              <a:rPr sz="2800" spc="-20" dirty="0">
                <a:latin typeface="Karla" pitchFamily="2" charset="0"/>
                <a:ea typeface="Karla" pitchFamily="2" charset="0"/>
                <a:cs typeface="Calibri"/>
              </a:rPr>
              <a:t>stage?</a:t>
            </a:r>
            <a:endParaRPr sz="2800" dirty="0">
              <a:latin typeface="Karla" pitchFamily="2" charset="0"/>
              <a:ea typeface="Karl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209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8394</TotalTime>
  <Words>696</Words>
  <Application>Microsoft Office PowerPoint</Application>
  <PresentationFormat>Widescreen</PresentationFormat>
  <Paragraphs>126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Karla</vt:lpstr>
      <vt:lpstr>Times New Roman</vt:lpstr>
      <vt:lpstr>Unna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of ‘Hemophilia in the Netherlands’ study</vt:lpstr>
      <vt:lpstr>PowerPoint Presentation</vt:lpstr>
      <vt:lpstr>PowerPoint Presentation</vt:lpstr>
      <vt:lpstr>PowerPoint Presentation</vt:lpstr>
      <vt:lpstr>Challenges for the future</vt:lpstr>
      <vt:lpstr>Sustainability of health care</vt:lpstr>
      <vt:lpstr>PowerPoint Presentation</vt:lpstr>
      <vt:lpstr>PowerPoint Presentation</vt:lpstr>
      <vt:lpstr>Long term goals 2030</vt:lpstr>
      <vt:lpstr>New European Commission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Bowles | EPF</dc:creator>
  <cp:lastModifiedBy>Emily Bowles | EPF</cp:lastModifiedBy>
  <cp:revision>48</cp:revision>
  <dcterms:created xsi:type="dcterms:W3CDTF">2019-10-14T10:38:56Z</dcterms:created>
  <dcterms:modified xsi:type="dcterms:W3CDTF">2019-11-12T12:49:22Z</dcterms:modified>
</cp:coreProperties>
</file>