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4"/>
  </p:notesMasterIdLst>
  <p:handoutMasterIdLst>
    <p:handoutMasterId r:id="rId15"/>
  </p:handoutMasterIdLst>
  <p:sldIdLst>
    <p:sldId id="332" r:id="rId2"/>
    <p:sldId id="257" r:id="rId3"/>
    <p:sldId id="568" r:id="rId4"/>
    <p:sldId id="602" r:id="rId5"/>
    <p:sldId id="584" r:id="rId6"/>
    <p:sldId id="593" r:id="rId7"/>
    <p:sldId id="594" r:id="rId8"/>
    <p:sldId id="581" r:id="rId9"/>
    <p:sldId id="600" r:id="rId10"/>
    <p:sldId id="597" r:id="rId11"/>
    <p:sldId id="573" r:id="rId12"/>
    <p:sldId id="261" r:id="rId13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0000"/>
    <a:srgbClr val="00B050"/>
    <a:srgbClr val="FFC000"/>
    <a:srgbClr val="FFFC00"/>
    <a:srgbClr val="94A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94" autoAdjust="0"/>
    <p:restoredTop sz="72721" autoAdjust="0"/>
  </p:normalViewPr>
  <p:slideViewPr>
    <p:cSldViewPr snapToGrid="0">
      <p:cViewPr varScale="1">
        <p:scale>
          <a:sx n="45" d="100"/>
          <a:sy n="4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5ABAB8-3913-064B-8F75-B55402D5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27235-A1D2-524C-BA92-6DA28C1607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8042A78-B1F7-BF47-A4C6-7662A76D9D81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50561-75E0-C549-9613-03222A94C5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5B07C-EFA8-594C-9942-6F52ED7806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E554939-1D87-3C40-92AC-4E7F2EAB2F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41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60BF86F-9F04-42DF-8F8A-44549481A86F}" type="datetimeFigureOut">
              <a:rPr lang="en-US" smtClean="0"/>
              <a:t>11/4/2019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D5A02DF-FA07-48A3-9DA8-BBC493568D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3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A02DF-FA07-48A3-9DA8-BBC493568D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3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2360" indent="-292360">
              <a:buFontTx/>
              <a:buChar char="-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39165-C816-4457-B0A8-54D9EF77BD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43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39165-C816-4457-B0A8-54D9EF77BD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8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A02DF-FA07-48A3-9DA8-BBC493568D6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62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2360" indent="-292360">
              <a:buFontTx/>
              <a:buChar char="-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39165-C816-4457-B0A8-54D9EF77BD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1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2B6C73E-B858-8348-8EFA-3E15BA22B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34" y="4480667"/>
            <a:ext cx="2254458" cy="16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Third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Fourth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Fifth level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5C60FC-6F27-014A-919A-287CAFE4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98EBF-FB36-FE41-92E2-F75147271A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3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958F764-C03F-904D-8059-EEBCDB809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05" y="4355614"/>
            <a:ext cx="2508321" cy="18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>
            <a:lvl1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Third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Fourth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9"/>
            <a:ext cx="4937760" cy="4023359"/>
          </a:xfrm>
        </p:spPr>
        <p:txBody>
          <a:bodyPr>
            <a:normAutofit/>
          </a:bodyPr>
          <a:lstStyle>
            <a:lvl1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Third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Fourth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Fifth level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2C98A9-343D-3C4B-B99B-FD6C5D301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0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77E51-EF08-7E4E-84AB-F34E38D6E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5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6E58B3-B33D-E447-B1EE-35113ADE4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2EE9990-964F-E44A-A1BD-5E035C27A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468" y="5054156"/>
            <a:ext cx="1492424" cy="11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7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Autofit/>
          </a:bodyPr>
          <a:lstStyle>
            <a:lvl1pPr>
              <a:defRPr sz="4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1" y="731520"/>
            <a:ext cx="6679191" cy="5257800"/>
          </a:xfrm>
        </p:spPr>
        <p:txBody>
          <a:bodyPr>
            <a:normAutofit/>
          </a:bodyPr>
          <a:lstStyle>
            <a:lvl1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8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77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63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" y="6334318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Third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Fourth level </a:t>
            </a:r>
          </a:p>
          <a:p>
            <a:pPr marL="565658" lvl="1" indent="-27305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95000"/>
              <a:buFont typeface="Wingdings" charset="0"/>
              <a:buChar char="§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Fifth level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47480-6E41-B745-9E97-32EEA881C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4911" y="642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8967A7-E00F-F040-BEB2-CB2A0C6F8E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8981E69-4480-E249-BE38-F43C984385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468" y="5054156"/>
            <a:ext cx="1492424" cy="11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2" r:id="rId5"/>
    <p:sldLayoutId id="2147483703" r:id="rId6"/>
    <p:sldLayoutId id="2147483704" r:id="rId7"/>
    <p:sldLayoutId id="2147483705" r:id="rId8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2XXPGE0klmc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alhealthcouncil.org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jpe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jpeg"/><Relationship Id="rId47" Type="http://schemas.openxmlformats.org/officeDocument/2006/relationships/image" Target="../media/image46.png"/><Relationship Id="rId50" Type="http://schemas.openxmlformats.org/officeDocument/2006/relationships/image" Target="../media/image49.jpe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6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png"/><Relationship Id="rId45" Type="http://schemas.openxmlformats.org/officeDocument/2006/relationships/image" Target="../media/image44.jpeg"/><Relationship Id="rId53" Type="http://schemas.openxmlformats.org/officeDocument/2006/relationships/image" Target="../media/image52.png"/><Relationship Id="rId58" Type="http://schemas.openxmlformats.org/officeDocument/2006/relationships/image" Target="../media/image57.jpeg"/><Relationship Id="rId66" Type="http://schemas.openxmlformats.org/officeDocument/2006/relationships/image" Target="../media/image65.jpe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jpe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61" Type="http://schemas.openxmlformats.org/officeDocument/2006/relationships/image" Target="../media/image60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4" Type="http://schemas.openxmlformats.org/officeDocument/2006/relationships/image" Target="../media/image43.png"/><Relationship Id="rId52" Type="http://schemas.openxmlformats.org/officeDocument/2006/relationships/image" Target="../media/image51.jpeg"/><Relationship Id="rId60" Type="http://schemas.openxmlformats.org/officeDocument/2006/relationships/image" Target="../media/image59.png"/><Relationship Id="rId65" Type="http://schemas.openxmlformats.org/officeDocument/2006/relationships/image" Target="../media/image64.jpeg"/><Relationship Id="rId4" Type="http://schemas.openxmlformats.org/officeDocument/2006/relationships/image" Target="../media/image5.jpeg"/><Relationship Id="rId9" Type="http://schemas.openxmlformats.org/officeDocument/2006/relationships/hyperlink" Target="http://thelamfoundation.org/" TargetMode="External"/><Relationship Id="rId14" Type="http://schemas.openxmlformats.org/officeDocument/2006/relationships/image" Target="../media/image14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png"/><Relationship Id="rId48" Type="http://schemas.openxmlformats.org/officeDocument/2006/relationships/image" Target="../media/image47.jpeg"/><Relationship Id="rId56" Type="http://schemas.openxmlformats.org/officeDocument/2006/relationships/image" Target="../media/image55.svg"/><Relationship Id="rId64" Type="http://schemas.openxmlformats.org/officeDocument/2006/relationships/image" Target="../media/image63.jpeg"/><Relationship Id="rId8" Type="http://schemas.openxmlformats.org/officeDocument/2006/relationships/image" Target="../media/image9.jpeg"/><Relationship Id="rId51" Type="http://schemas.openxmlformats.org/officeDocument/2006/relationships/image" Target="../media/image50.jpeg"/><Relationship Id="rId3" Type="http://schemas.openxmlformats.org/officeDocument/2006/relationships/image" Target="../media/image4.jpeg"/><Relationship Id="rId12" Type="http://schemas.openxmlformats.org/officeDocument/2006/relationships/image" Target="../media/image12.jpeg"/><Relationship Id="rId17" Type="http://schemas.openxmlformats.org/officeDocument/2006/relationships/hyperlink" Target="http://www.amputee-coalition.org/" TargetMode="External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5124-A561-4C72-AF18-4975C80E6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800" b="1" spc="0" dirty="0">
                <a:solidFill>
                  <a:srgbClr val="005288"/>
                </a:solidFill>
              </a:rPr>
              <a:t>Culture Change and Leadership</a:t>
            </a:r>
            <a:br>
              <a:rPr lang="en-US" sz="4000" b="1" spc="0" dirty="0">
                <a:solidFill>
                  <a:srgbClr val="005288"/>
                </a:solidFill>
              </a:rPr>
            </a:br>
            <a:br>
              <a:rPr lang="en-US" sz="4000" b="1" spc="0" dirty="0">
                <a:solidFill>
                  <a:srgbClr val="005288"/>
                </a:solidFill>
              </a:rPr>
            </a:br>
            <a:r>
              <a:rPr lang="en-US" sz="4000" spc="0" dirty="0">
                <a:solidFill>
                  <a:srgbClr val="005288"/>
                </a:solidFill>
              </a:rPr>
              <a:t>Marc M. Boutin, JD</a:t>
            </a:r>
            <a:endParaRPr lang="en-US" sz="5400" spc="0" dirty="0">
              <a:solidFill>
                <a:srgbClr val="005288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6DC9B-3AE2-48D7-8A0C-1BD0DA915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440950"/>
            <a:ext cx="8873415" cy="8572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November 13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55973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FC0B3-38A1-4C95-9063-60FE3E988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Online Media 2" descr="Awesome motorcycle advertisement from Taiwan!">
            <a:hlinkClick r:id="" action="ppaction://media"/>
            <a:extLst>
              <a:ext uri="{FF2B5EF4-FFF2-40B4-BE49-F238E27FC236}">
                <a16:creationId xmlns:a16="http://schemas.microsoft.com/office/drawing/2014/main" id="{47E6380C-38C7-D64E-90F5-DDC96B0102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1244600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C3376-AC8B-A348-87B4-6AEF91D5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6" y="824443"/>
            <a:ext cx="8740667" cy="860521"/>
          </a:xfrm>
        </p:spPr>
        <p:txBody>
          <a:bodyPr>
            <a:normAutofit/>
          </a:bodyPr>
          <a:lstStyle/>
          <a:p>
            <a:r>
              <a:rPr lang="en-US" sz="4000" dirty="0"/>
              <a:t>Living Your Best Life Possible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7D0CF2-BE97-DB49-9507-4E371867447A}"/>
              </a:ext>
            </a:extLst>
          </p:cNvPr>
          <p:cNvSpPr/>
          <p:nvPr/>
        </p:nvSpPr>
        <p:spPr>
          <a:xfrm>
            <a:off x="9371766" y="5466306"/>
            <a:ext cx="1279339" cy="83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wo people sitting in a tent&#10;&#10;Description automatically generated">
            <a:extLst>
              <a:ext uri="{FF2B5EF4-FFF2-40B4-BE49-F238E27FC236}">
                <a16:creationId xmlns:a16="http://schemas.microsoft.com/office/drawing/2014/main" id="{653CD0CF-F01B-E44B-A7F3-F872330CD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6958" b="7476"/>
          <a:stretch/>
        </p:blipFill>
        <p:spPr>
          <a:xfrm>
            <a:off x="2246710" y="1964803"/>
            <a:ext cx="6632637" cy="41812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7C1AD-7878-9346-BBC9-36D22EC5D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79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951DF-4E91-4F49-9A57-75FDB8D1D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51" y="777475"/>
            <a:ext cx="3717400" cy="2801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933B5D-1FAD-4CEE-B881-0A64FF3140A2}"/>
              </a:ext>
            </a:extLst>
          </p:cNvPr>
          <p:cNvSpPr txBox="1"/>
          <p:nvPr/>
        </p:nvSpPr>
        <p:spPr>
          <a:xfrm>
            <a:off x="4328221" y="3956867"/>
            <a:ext cx="41360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 M. Boutin, JD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Chief Executive Officer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www.nationalhealthcouncil.org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3E1A7-1550-524A-8BFF-095E2D1575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5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9FAE042-190B-8D49-9F72-C8DF8C37BF61}"/>
              </a:ext>
            </a:extLst>
          </p:cNvPr>
          <p:cNvSpPr/>
          <p:nvPr/>
        </p:nvSpPr>
        <p:spPr>
          <a:xfrm>
            <a:off x="0" y="4323523"/>
            <a:ext cx="12192000" cy="25344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EEEAB1-8B6A-B94D-AF75-A4094500C83E}"/>
              </a:ext>
            </a:extLst>
          </p:cNvPr>
          <p:cNvSpPr/>
          <p:nvPr/>
        </p:nvSpPr>
        <p:spPr>
          <a:xfrm>
            <a:off x="3407748" y="4816419"/>
            <a:ext cx="8708052" cy="1491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4BA6F-96F6-ED4C-850F-49641BAE6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8779" y="2754251"/>
            <a:ext cx="230822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B225B2-9262-6249-8A27-AE532F3C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410" y="706214"/>
            <a:ext cx="1055688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F1987-CD45-7448-B397-100E9A534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307" y="1471762"/>
            <a:ext cx="609026" cy="65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35B55B-D47A-C44B-8D4F-58519A89F2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471" b="11478"/>
          <a:stretch>
            <a:fillRect/>
          </a:stretch>
        </p:blipFill>
        <p:spPr bwMode="auto">
          <a:xfrm>
            <a:off x="2316251" y="3035957"/>
            <a:ext cx="17494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19">
            <a:extLst>
              <a:ext uri="{FF2B5EF4-FFF2-40B4-BE49-F238E27FC236}">
                <a16:creationId xmlns:a16="http://schemas.microsoft.com/office/drawing/2014/main" id="{AB34AF07-5195-2B48-8F89-A5C739FA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426" y="3316357"/>
            <a:ext cx="861013" cy="50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1F371-F242-FE45-BF1A-D735709F1D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88"/>
          <a:stretch>
            <a:fillRect/>
          </a:stretch>
        </p:blipFill>
        <p:spPr bwMode="auto">
          <a:xfrm>
            <a:off x="4034190" y="1143451"/>
            <a:ext cx="12112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B331DD4-CF13-894D-BCDB-D06D698B7E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75122" y="1991533"/>
            <a:ext cx="707314" cy="67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he LAM Foundation Logo">
            <a:hlinkClick r:id="rId9"/>
            <a:extLst>
              <a:ext uri="{FF2B5EF4-FFF2-40B4-BE49-F238E27FC236}">
                <a16:creationId xmlns:a16="http://schemas.microsoft.com/office/drawing/2014/main" id="{DCE3E926-142B-DD49-84DB-D6890B05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24460" y="58831"/>
            <a:ext cx="12588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12120ABC-8E41-424A-974E-961D4DFD62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6982" b="7254"/>
          <a:stretch>
            <a:fillRect/>
          </a:stretch>
        </p:blipFill>
        <p:spPr bwMode="auto">
          <a:xfrm>
            <a:off x="1386420" y="6212103"/>
            <a:ext cx="115570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D23DFF9-9CC0-DD41-BD46-A7D85D190C0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46273" y="915340"/>
            <a:ext cx="13716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13D44E85-90B5-A54C-A0EB-1C0AB908E2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88857" y="3521961"/>
            <a:ext cx="12668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981F93-8D12-2547-990D-02BE6B9AC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9348" y="3882084"/>
            <a:ext cx="1048409" cy="42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3A3E0BC-920D-B74C-A4E2-F6B6E917084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63954" y="4619602"/>
            <a:ext cx="67627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5D276BAD-77BE-E045-A6A2-344245AE499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414108" y="1358018"/>
            <a:ext cx="14351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mputee Coalition - saving limbs, saving lives">
            <a:hlinkClick r:id="rId17"/>
            <a:extLst>
              <a:ext uri="{FF2B5EF4-FFF2-40B4-BE49-F238E27FC236}">
                <a16:creationId xmlns:a16="http://schemas.microsoft.com/office/drawing/2014/main" id="{4EFADE35-F2A9-3940-9CB2-67E4DB04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930023" y="2124203"/>
            <a:ext cx="1266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E05B95-BD9D-4E4C-AB72-EFA8B0F5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89243" y="139810"/>
            <a:ext cx="12795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1A941F-57B3-A549-9077-3142111BEB8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301012" y="1682033"/>
            <a:ext cx="17367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15FD300A-0AA7-8E44-93C3-192D3400132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884075" y="2233475"/>
            <a:ext cx="2229778" cy="4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DB0E1C-60AB-594E-8A6A-F67306E1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364728" y="2944780"/>
            <a:ext cx="1221774" cy="37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1A0089-CD77-564B-A531-06D36C087F7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749444" y="2908830"/>
            <a:ext cx="1121557" cy="31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390AEF-FC6B-CD42-B862-248528E9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/>
          <a:srcRect l="9425" t="24779" r="71954" b="63365"/>
          <a:stretch>
            <a:fillRect/>
          </a:stretch>
        </p:blipFill>
        <p:spPr bwMode="auto">
          <a:xfrm>
            <a:off x="8882890" y="3658247"/>
            <a:ext cx="10985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944FE7-04C0-194C-9B57-2868F00A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323278" y="642464"/>
            <a:ext cx="790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2F8388B2-4904-FC40-A50B-6AA6870721C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9502659" y="1704688"/>
            <a:ext cx="1110961" cy="30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10F9E1-B83C-974D-9F52-B22835749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/>
          <a:srcRect l="3407" t="7326" r="4330" b="9387"/>
          <a:stretch>
            <a:fillRect/>
          </a:stretch>
        </p:blipFill>
        <p:spPr bwMode="auto">
          <a:xfrm>
            <a:off x="10626833" y="2285484"/>
            <a:ext cx="1221774" cy="47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Content Placeholder 7">
            <a:extLst>
              <a:ext uri="{FF2B5EF4-FFF2-40B4-BE49-F238E27FC236}">
                <a16:creationId xmlns:a16="http://schemas.microsoft.com/office/drawing/2014/main" id="{654A0156-FC75-504F-8A10-C4BA2B34BAC4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1078542" y="5318515"/>
            <a:ext cx="8445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088D32F2-3C85-7345-ABD8-D9D8E9D52C70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0457791" y="3894582"/>
            <a:ext cx="14351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D63F26-FF5A-CF41-9B6F-FE8C7279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8975615" y="4487534"/>
            <a:ext cx="6953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A5C9CA-97E3-6D4C-91A0-2C71CA27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989403" y="4131284"/>
            <a:ext cx="7302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4164E40-8BA1-1D42-AC87-9DCD5109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006377" y="4875959"/>
            <a:ext cx="1210163" cy="45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FD45E8-F47A-924B-8125-517310EE9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10334132" y="4668356"/>
            <a:ext cx="15144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331F645-AC01-8842-9D94-9F57DF41D775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5844" t="11246" r="4871" b="11540"/>
          <a:stretch>
            <a:fillRect/>
          </a:stretch>
        </p:blipFill>
        <p:spPr bwMode="auto">
          <a:xfrm>
            <a:off x="9155102" y="5195842"/>
            <a:ext cx="1179030" cy="56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785FC64-6E58-7645-AAFA-9A3290C4E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5972088" y="6219301"/>
            <a:ext cx="1287788" cy="47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Content Placeholder 5">
            <a:extLst>
              <a:ext uri="{FF2B5EF4-FFF2-40B4-BE49-F238E27FC236}">
                <a16:creationId xmlns:a16="http://schemas.microsoft.com/office/drawing/2014/main" id="{6E868F10-D594-124E-90CA-E86909489550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886789" y="4909707"/>
            <a:ext cx="12223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696480-73F6-7A43-8959-8A275B47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263463" y="5666164"/>
            <a:ext cx="1234513" cy="36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3E8F7AA-84CE-D340-9F14-4ED86D0C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018935" y="5867074"/>
            <a:ext cx="1648125" cy="36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24576F-81D8-8743-AE9D-6AF70EEB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562385" y="287984"/>
            <a:ext cx="112712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B4D809-E65D-254B-817C-37FC99616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299154" y="6046496"/>
            <a:ext cx="713903" cy="54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94B910-F708-F249-AAD8-F23496FC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/>
          <a:srcRect t="31966" r="14420" b="23138"/>
          <a:stretch>
            <a:fillRect/>
          </a:stretch>
        </p:blipFill>
        <p:spPr bwMode="auto">
          <a:xfrm>
            <a:off x="232338" y="5051799"/>
            <a:ext cx="13700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9F44C6C-E6C5-BA4E-90BF-1186F8706DD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17" y="1311424"/>
            <a:ext cx="1138238" cy="4105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0FC86A-EC7B-B349-B308-4FE3F67A495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27" y="2243401"/>
            <a:ext cx="1229043" cy="3377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41AB2BA-A8B4-374F-B300-D10E5D0DEE3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83" y="3146894"/>
            <a:ext cx="1990722" cy="3667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35E7A8-27B4-A247-8AF1-1E99AF8A8FF8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2" y="2497235"/>
            <a:ext cx="1266828" cy="42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8A2B85-4DB9-434C-A094-2D486EE9D3B4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94" y="1488576"/>
            <a:ext cx="1091998" cy="82073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8A8766-39DF-F742-A53B-4D408993AB9F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42" y="1560689"/>
            <a:ext cx="844550" cy="3452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E02E4C-606B-7746-8F38-167653EE7E11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93" y="5520538"/>
            <a:ext cx="1222375" cy="21504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EC20C3-443B-514C-8D23-D6F6C630BAF0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56" y="124004"/>
            <a:ext cx="828675" cy="64119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9FAB140-AB5A-424C-9D94-1B7EABBF2F2C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39" y="0"/>
            <a:ext cx="1192213" cy="542662"/>
          </a:xfrm>
          <a:prstGeom prst="rect">
            <a:avLst/>
          </a:prstGeom>
        </p:spPr>
      </p:pic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99E0ED3-4976-384A-9C85-7966A72BAFE3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59" y="625568"/>
            <a:ext cx="1281610" cy="3571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2E3F2B1-2275-0345-B9FD-E17C1E863DF8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9" y="4269075"/>
            <a:ext cx="628650" cy="386681"/>
          </a:xfrm>
          <a:prstGeom prst="rect">
            <a:avLst/>
          </a:prstGeom>
        </p:spPr>
      </p:pic>
      <p:pic>
        <p:nvPicPr>
          <p:cNvPr id="57" name="Picture 56" descr="A picture containing object&#10;&#10;Description automatically generated">
            <a:extLst>
              <a:ext uri="{FF2B5EF4-FFF2-40B4-BE49-F238E27FC236}">
                <a16:creationId xmlns:a16="http://schemas.microsoft.com/office/drawing/2014/main" id="{B24E0FDB-575C-FF4E-BF0E-0CCC8026B5BE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408" y="874991"/>
            <a:ext cx="1017587" cy="321025"/>
          </a:xfrm>
          <a:prstGeom prst="rect">
            <a:avLst/>
          </a:prstGeom>
        </p:spPr>
      </p:pic>
      <p:pic>
        <p:nvPicPr>
          <p:cNvPr id="58" name="Picture 57" descr="A close up of a sign&#10;&#10;Description automatically generated">
            <a:extLst>
              <a:ext uri="{FF2B5EF4-FFF2-40B4-BE49-F238E27FC236}">
                <a16:creationId xmlns:a16="http://schemas.microsoft.com/office/drawing/2014/main" id="{1E4BFD89-7A75-3E4A-B0E5-14080BAE758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895" y="6215480"/>
            <a:ext cx="1039329" cy="440675"/>
          </a:xfrm>
          <a:prstGeom prst="rect">
            <a:avLst/>
          </a:prstGeom>
        </p:spPr>
      </p:pic>
      <p:pic>
        <p:nvPicPr>
          <p:cNvPr id="59" name="Graphic 168">
            <a:extLst>
              <a:ext uri="{FF2B5EF4-FFF2-40B4-BE49-F238E27FC236}">
                <a16:creationId xmlns:a16="http://schemas.microsoft.com/office/drawing/2014/main" id="{51F74F9C-1608-314D-8DB8-83629E002EA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2918621" y="6354661"/>
            <a:ext cx="1883270" cy="41850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36DC2F0-98F5-7846-B747-592B2640EF0E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967" y="1010165"/>
            <a:ext cx="1004561" cy="340616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AF21979C-22D2-614C-B4F6-CB7AA7C87B36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1" y="192543"/>
            <a:ext cx="1634109" cy="306182"/>
          </a:xfrm>
          <a:prstGeom prst="rect">
            <a:avLst/>
          </a:prstGeom>
        </p:spPr>
      </p:pic>
      <p:pic>
        <p:nvPicPr>
          <p:cNvPr id="62" name="Picture 61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B16C12-98FD-8C46-9C1D-87896D94AB53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26" y="2530165"/>
            <a:ext cx="1134596" cy="3510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2546D61-365E-C642-8592-0F941482F923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11" y="3460562"/>
            <a:ext cx="855251" cy="616020"/>
          </a:xfrm>
          <a:prstGeom prst="rect">
            <a:avLst/>
          </a:prstGeom>
        </p:spPr>
      </p:pic>
      <p:pic>
        <p:nvPicPr>
          <p:cNvPr id="64" name="Picture 63" descr="A close up of a logo&#10;&#10;Description automatically generated">
            <a:extLst>
              <a:ext uri="{FF2B5EF4-FFF2-40B4-BE49-F238E27FC236}">
                <a16:creationId xmlns:a16="http://schemas.microsoft.com/office/drawing/2014/main" id="{FB424A3F-C9D8-4FA0-9578-DFAB17769D73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04" y="4588625"/>
            <a:ext cx="1136858" cy="6421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2F690-EC89-4297-A846-7E18D15D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/>
          <a:srcRect/>
          <a:stretch>
            <a:fillRect/>
          </a:stretch>
        </p:blipFill>
        <p:spPr bwMode="auto">
          <a:xfrm>
            <a:off x="9793026" y="5979913"/>
            <a:ext cx="53022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352B8A6-B5F5-4673-AE4C-A9DC0BCE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/>
          <a:srcRect l="5746" t="21402" r="66437" b="63335"/>
          <a:stretch>
            <a:fillRect/>
          </a:stretch>
        </p:blipFill>
        <p:spPr bwMode="auto">
          <a:xfrm>
            <a:off x="7485667" y="4900523"/>
            <a:ext cx="137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Content Placeholder 5">
            <a:extLst>
              <a:ext uri="{FF2B5EF4-FFF2-40B4-BE49-F238E27FC236}">
                <a16:creationId xmlns:a16="http://schemas.microsoft.com/office/drawing/2014/main" id="{51FCA337-DED5-4BFC-B5A5-873AF249EAC9}"/>
              </a:ext>
            </a:extLst>
          </p:cNvPr>
          <p:cNvPicPr>
            <a:picLocks noChangeAspect="1"/>
          </p:cNvPicPr>
          <p:nvPr/>
        </p:nvPicPr>
        <p:blipFill>
          <a:blip r:embed="rId64"/>
          <a:srcRect l="7574" t="18100" r="9428" b="20361"/>
          <a:stretch>
            <a:fillRect/>
          </a:stretch>
        </p:blipFill>
        <p:spPr bwMode="auto">
          <a:xfrm>
            <a:off x="7182020" y="4350757"/>
            <a:ext cx="1663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E57733C-22CB-4423-A286-E661E4EBE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/>
          <a:srcRect/>
          <a:stretch>
            <a:fillRect/>
          </a:stretch>
        </p:blipFill>
        <p:spPr bwMode="auto">
          <a:xfrm>
            <a:off x="7091194" y="5666164"/>
            <a:ext cx="1409654" cy="4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1EA720D-404A-460A-B718-63A981751B92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04" y="6348030"/>
            <a:ext cx="1386794" cy="3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6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31FF2A-BB5E-2448-916B-0791A01C9E9F}"/>
              </a:ext>
            </a:extLst>
          </p:cNvPr>
          <p:cNvSpPr/>
          <p:nvPr/>
        </p:nvSpPr>
        <p:spPr>
          <a:xfrm>
            <a:off x="5415304" y="2132984"/>
            <a:ext cx="3640856" cy="3861416"/>
          </a:xfrm>
          <a:prstGeom prst="rect">
            <a:avLst/>
          </a:prstGeom>
          <a:solidFill>
            <a:srgbClr val="00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C3376-AC8B-A348-87B4-6AEF91D5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57" y="483479"/>
            <a:ext cx="8674406" cy="1217979"/>
          </a:xfrm>
        </p:spPr>
        <p:txBody>
          <a:bodyPr>
            <a:normAutofit/>
          </a:bodyPr>
          <a:lstStyle/>
          <a:p>
            <a:r>
              <a:rPr lang="en-US" sz="4900" dirty="0"/>
              <a:t>Access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Affordability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98319-8A2F-4EB7-922D-A3BA69C647DB}"/>
              </a:ext>
            </a:extLst>
          </p:cNvPr>
          <p:cNvSpPr txBox="1"/>
          <p:nvPr/>
        </p:nvSpPr>
        <p:spPr>
          <a:xfrm>
            <a:off x="5415304" y="2656284"/>
            <a:ext cx="3729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Utilization Management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Deductibles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Formulary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Therapy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Authorization</a:t>
            </a:r>
          </a:p>
        </p:txBody>
      </p:sp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EA02237-FC81-7C41-8C86-9642B5C3E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t="456" r="26771"/>
          <a:stretch/>
        </p:blipFill>
        <p:spPr>
          <a:xfrm>
            <a:off x="1774452" y="2132984"/>
            <a:ext cx="3640855" cy="3861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6BDFD-8D4B-9545-9937-4A1BF19DEA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79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C3E3C4-DFC0-468C-B4EA-AC02E8FB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102" y="286607"/>
            <a:ext cx="9813577" cy="1450757"/>
          </a:xfrm>
        </p:spPr>
        <p:txBody>
          <a:bodyPr/>
          <a:lstStyle/>
          <a:p>
            <a:r>
              <a:rPr lang="en-US" dirty="0"/>
              <a:t>Culture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2F857-B8AC-4392-B60E-2CDA44ED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A picture containing person, man, holding, standing&#10;&#10;Description automatically generated">
            <a:extLst>
              <a:ext uri="{FF2B5EF4-FFF2-40B4-BE49-F238E27FC236}">
                <a16:creationId xmlns:a16="http://schemas.microsoft.com/office/drawing/2014/main" id="{F6612FAB-D4B1-43CB-B8C8-DB98FD591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857541"/>
            <a:ext cx="3402786" cy="4334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FA1899-C70D-4FCE-97E9-E0ADAFDC58A3}"/>
              </a:ext>
            </a:extLst>
          </p:cNvPr>
          <p:cNvSpPr txBox="1">
            <a:spLocks/>
          </p:cNvSpPr>
          <p:nvPr/>
        </p:nvSpPr>
        <p:spPr>
          <a:xfrm>
            <a:off x="4984504" y="1794333"/>
            <a:ext cx="5705908" cy="3619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i="1" dirty="0"/>
              <a:t>“For the reformer has enemies in all those who profit by the old order, and only lukewarm defenders in all those who would profit by the new order.”</a:t>
            </a:r>
            <a:endParaRPr lang="en-US" sz="3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93CE4-0702-4CA1-9CEC-954F33907E61}"/>
              </a:ext>
            </a:extLst>
          </p:cNvPr>
          <p:cNvSpPr txBox="1"/>
          <p:nvPr/>
        </p:nvSpPr>
        <p:spPr>
          <a:xfrm>
            <a:off x="8066057" y="5500154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Machiavelli</a:t>
            </a:r>
          </a:p>
        </p:txBody>
      </p:sp>
    </p:spTree>
    <p:extLst>
      <p:ext uri="{BB962C8B-B14F-4D97-AF65-F5344CB8AC3E}">
        <p14:creationId xmlns:p14="http://schemas.microsoft.com/office/powerpoint/2010/main" val="179764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62B1C2-8FB3-48B7-A759-123AFE30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6" y="879086"/>
            <a:ext cx="8675204" cy="918082"/>
          </a:xfrm>
        </p:spPr>
        <p:txBody>
          <a:bodyPr/>
          <a:lstStyle/>
          <a:p>
            <a:r>
              <a:rPr lang="en-US" dirty="0"/>
              <a:t>Trend: Chronic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4D473-BCEA-43E3-8A08-3B513648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FEA836-2886-014A-902E-923D1EE3C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4" y="1988459"/>
            <a:ext cx="6319312" cy="40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4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A5E2FD-C45E-4798-8C59-DC659A04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Trend: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712E7-0BB9-469F-AD76-3971FA591B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26AA6-5F7F-D34E-BAB4-A76193160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82" y="2008626"/>
            <a:ext cx="6618732" cy="372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7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62B1C2-8FB3-48B7-A759-123AFE30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7" y="286607"/>
            <a:ext cx="5491886" cy="1450757"/>
          </a:xfrm>
        </p:spPr>
        <p:txBody>
          <a:bodyPr/>
          <a:lstStyle/>
          <a:p>
            <a:r>
              <a:rPr lang="en-US" dirty="0"/>
              <a:t>Trend: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4D473-BCEA-43E3-8A08-3B513648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FB76B-6418-A546-8271-B407CEAF4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9531" y="2023006"/>
            <a:ext cx="6311901" cy="38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5A1B5FE-208F-AE4A-B9AF-DE56CA018A8A}"/>
              </a:ext>
            </a:extLst>
          </p:cNvPr>
          <p:cNvSpPr/>
          <p:nvPr/>
        </p:nvSpPr>
        <p:spPr>
          <a:xfrm>
            <a:off x="1648971" y="2200010"/>
            <a:ext cx="1772900" cy="3465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4A6C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C3376-AC8B-A348-87B4-6AEF91D5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3"/>
            <a:ext cx="8727415" cy="1684961"/>
          </a:xfrm>
        </p:spPr>
        <p:txBody>
          <a:bodyPr>
            <a:noAutofit/>
          </a:bodyPr>
          <a:lstStyle/>
          <a:p>
            <a:r>
              <a:rPr lang="en-US" dirty="0"/>
              <a:t>Personalized Health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36">
            <a:extLst>
              <a:ext uri="{FF2B5EF4-FFF2-40B4-BE49-F238E27FC236}">
                <a16:creationId xmlns:a16="http://schemas.microsoft.com/office/drawing/2014/main" id="{A71E1687-6AFC-1F47-B09F-0734750E4F8E}"/>
              </a:ext>
            </a:extLst>
          </p:cNvPr>
          <p:cNvGrpSpPr>
            <a:grpSpLocks/>
          </p:cNvGrpSpPr>
          <p:nvPr/>
        </p:nvGrpSpPr>
        <p:grpSpPr bwMode="auto">
          <a:xfrm>
            <a:off x="5790158" y="2880621"/>
            <a:ext cx="344411" cy="806099"/>
            <a:chOff x="4106392" y="2815119"/>
            <a:chExt cx="996696" cy="1927036"/>
          </a:xfrm>
        </p:grpSpPr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7F5FA25C-01A9-5441-B572-AFEDC66BD7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3678" y="2815119"/>
              <a:ext cx="815664" cy="1003511"/>
              <a:chOff x="4194453" y="2815118"/>
              <a:chExt cx="815663" cy="100351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F62C24C-57C0-2B46-863A-A311D212B3C1}"/>
                  </a:ext>
                </a:extLst>
              </p:cNvPr>
              <p:cNvSpPr/>
              <p:nvPr/>
            </p:nvSpPr>
            <p:spPr>
              <a:xfrm>
                <a:off x="4316678" y="3260605"/>
                <a:ext cx="556871" cy="60234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AC7EA298-B2DD-5543-8E7C-CDE733EF2D97}"/>
                  </a:ext>
                </a:extLst>
              </p:cNvPr>
              <p:cNvSpPr/>
              <p:nvPr/>
            </p:nvSpPr>
            <p:spPr>
              <a:xfrm rot="7445931">
                <a:off x="4151482" y="2858354"/>
                <a:ext cx="629537" cy="543064"/>
              </a:xfrm>
              <a:prstGeom prst="arc">
                <a:avLst>
                  <a:gd name="adj1" fmla="val 16200000"/>
                  <a:gd name="adj2" fmla="val 21122041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1DE65C9E-9C71-0245-8ACB-E600AFB5B87B}"/>
                  </a:ext>
                </a:extLst>
              </p:cNvPr>
              <p:cNvSpPr/>
              <p:nvPr/>
            </p:nvSpPr>
            <p:spPr>
              <a:xfrm rot="10455291">
                <a:off x="4650340" y="3135116"/>
                <a:ext cx="358975" cy="269801"/>
              </a:xfrm>
              <a:prstGeom prst="arc">
                <a:avLst>
                  <a:gd name="adj1" fmla="val 16200000"/>
                  <a:gd name="adj2" fmla="val 21122041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</p:grpSp>
        <p:grpSp>
          <p:nvGrpSpPr>
            <p:cNvPr id="18" name="Group 35">
              <a:extLst>
                <a:ext uri="{FF2B5EF4-FFF2-40B4-BE49-F238E27FC236}">
                  <a16:creationId xmlns:a16="http://schemas.microsoft.com/office/drawing/2014/main" id="{6E8F5CFB-BBE7-BC4B-B4A3-78808D9B0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6392" y="3942206"/>
              <a:ext cx="996696" cy="799949"/>
              <a:chOff x="4106392" y="3942206"/>
              <a:chExt cx="996696" cy="79994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16C23F4-4805-3245-8B44-C5958FC1A72A}"/>
                  </a:ext>
                </a:extLst>
              </p:cNvPr>
              <p:cNvSpPr/>
              <p:nvPr/>
            </p:nvSpPr>
            <p:spPr>
              <a:xfrm>
                <a:off x="4106501" y="3986348"/>
                <a:ext cx="996386" cy="70692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10CCF0C-03CF-C14F-B0A9-E0EE5B378F7A}"/>
                  </a:ext>
                </a:extLst>
              </p:cNvPr>
              <p:cNvSpPr/>
              <p:nvPr/>
            </p:nvSpPr>
            <p:spPr>
              <a:xfrm>
                <a:off x="4106501" y="4335626"/>
                <a:ext cx="996386" cy="40574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9EFBAD9-8287-974B-9C73-50D0F4A36020}"/>
                  </a:ext>
                </a:extLst>
              </p:cNvPr>
              <p:cNvCxnSpPr/>
              <p:nvPr/>
            </p:nvCxnSpPr>
            <p:spPr>
              <a:xfrm flipV="1">
                <a:off x="4124910" y="4341900"/>
                <a:ext cx="950363" cy="125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Graphic 8" descr="Users">
            <a:extLst>
              <a:ext uri="{FF2B5EF4-FFF2-40B4-BE49-F238E27FC236}">
                <a16:creationId xmlns:a16="http://schemas.microsoft.com/office/drawing/2014/main" id="{042EAF60-E90B-CE49-84A7-D2767FE1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53184" y="2414231"/>
            <a:ext cx="512981" cy="51298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7593520-DFF3-1B4E-8E92-83657264889E}"/>
              </a:ext>
            </a:extLst>
          </p:cNvPr>
          <p:cNvCxnSpPr>
            <a:cxnSpLocks/>
          </p:cNvCxnSpPr>
          <p:nvPr/>
        </p:nvCxnSpPr>
        <p:spPr>
          <a:xfrm>
            <a:off x="3895390" y="3332421"/>
            <a:ext cx="223191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EDBCAA5-2BBA-CC4A-AC4F-DB9AA806F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78" y="2200010"/>
            <a:ext cx="3489388" cy="346596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2C3E8AA-6CD2-EC46-84DC-48444C968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71" y="2995766"/>
            <a:ext cx="1711355" cy="171135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B0516-B38F-8145-BEBD-32241F50E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67A7-E00F-F040-BEB2-CB2A0C6F8E9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6BA8AB-6148-4345-99EC-352603592E49}"/>
              </a:ext>
            </a:extLst>
          </p:cNvPr>
          <p:cNvSpPr/>
          <p:nvPr/>
        </p:nvSpPr>
        <p:spPr>
          <a:xfrm>
            <a:off x="3659111" y="3539082"/>
            <a:ext cx="2566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of Data &amp; </a:t>
            </a:r>
            <a:br>
              <a:rPr lang="en-US" b="1" dirty="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Behavioral Science</a:t>
            </a:r>
          </a:p>
        </p:txBody>
      </p:sp>
    </p:spTree>
    <p:extLst>
      <p:ext uri="{BB962C8B-B14F-4D97-AF65-F5344CB8AC3E}">
        <p14:creationId xmlns:p14="http://schemas.microsoft.com/office/powerpoint/2010/main" val="89927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2C7662-81D0-3342-A1F5-64EDB9843C8A}"/>
              </a:ext>
            </a:extLst>
          </p:cNvPr>
          <p:cNvSpPr/>
          <p:nvPr/>
        </p:nvSpPr>
        <p:spPr>
          <a:xfrm>
            <a:off x="1364973" y="2045079"/>
            <a:ext cx="8525787" cy="4065378"/>
          </a:xfrm>
          <a:prstGeom prst="rect">
            <a:avLst/>
          </a:prstGeom>
          <a:solidFill>
            <a:srgbClr val="00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97D3B0-FB22-724E-994D-C7A873DB7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3" y="286607"/>
            <a:ext cx="8525787" cy="1450757"/>
          </a:xfrm>
        </p:spPr>
        <p:txBody>
          <a:bodyPr/>
          <a:lstStyle/>
          <a:p>
            <a:r>
              <a:rPr lang="en-US" dirty="0"/>
              <a:t>Culture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8CAA7-BBE2-ED4D-9C71-DF09F8F1E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96688" y="6457750"/>
            <a:ext cx="3312216" cy="365125"/>
          </a:xfrm>
        </p:spPr>
        <p:txBody>
          <a:bodyPr/>
          <a:lstStyle/>
          <a:p>
            <a:fld id="{B58967A7-E00F-F040-BEB2-CB2A0C6F8E9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E541C1-AF35-AB47-B17B-9B9C8F912CAA}"/>
              </a:ext>
            </a:extLst>
          </p:cNvPr>
          <p:cNvSpPr txBox="1"/>
          <p:nvPr/>
        </p:nvSpPr>
        <p:spPr>
          <a:xfrm>
            <a:off x="1685717" y="6509505"/>
            <a:ext cx="75377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https://www.forbes.com/sites/stevedenning/2011/07/23/how-do-you-change-an-organizational-culture/#4ac8922639dc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0A9DD-D77E-0042-8DB2-ABC145C23A1E}"/>
              </a:ext>
            </a:extLst>
          </p:cNvPr>
          <p:cNvSpPr/>
          <p:nvPr/>
        </p:nvSpPr>
        <p:spPr>
          <a:xfrm>
            <a:off x="1674040" y="2378295"/>
            <a:ext cx="2584231" cy="3591339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B1CE8-A2D2-EE4C-976E-53330B7F2AEA}"/>
              </a:ext>
            </a:extLst>
          </p:cNvPr>
          <p:cNvSpPr txBox="1"/>
          <p:nvPr/>
        </p:nvSpPr>
        <p:spPr>
          <a:xfrm>
            <a:off x="1828800" y="3662682"/>
            <a:ext cx="2380094" cy="132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Persuasion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modeling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961D1F-DE25-AD43-B843-09FB72AAC770}"/>
              </a:ext>
            </a:extLst>
          </p:cNvPr>
          <p:cNvSpPr/>
          <p:nvPr/>
        </p:nvSpPr>
        <p:spPr>
          <a:xfrm>
            <a:off x="4356683" y="2378295"/>
            <a:ext cx="2548221" cy="3591339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A4CF2-BCE1-6B46-8327-E96146C6F997}"/>
              </a:ext>
            </a:extLst>
          </p:cNvPr>
          <p:cNvSpPr/>
          <p:nvPr/>
        </p:nvSpPr>
        <p:spPr>
          <a:xfrm>
            <a:off x="1690053" y="2645550"/>
            <a:ext cx="2532208" cy="5628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4C95C-755D-854F-A19C-31AA42ABE753}"/>
              </a:ext>
            </a:extLst>
          </p:cNvPr>
          <p:cNvSpPr txBox="1"/>
          <p:nvPr/>
        </p:nvSpPr>
        <p:spPr>
          <a:xfrm>
            <a:off x="1675640" y="2767254"/>
            <a:ext cx="2532208" cy="562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</a:t>
            </a:r>
            <a:endParaRPr lang="en-US" sz="2800" dirty="0">
              <a:solidFill>
                <a:srgbClr val="005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B21D84-3B2F-B048-9BFC-ED0964E12B6B}"/>
              </a:ext>
            </a:extLst>
          </p:cNvPr>
          <p:cNvSpPr/>
          <p:nvPr/>
        </p:nvSpPr>
        <p:spPr>
          <a:xfrm>
            <a:off x="4372696" y="2645550"/>
            <a:ext cx="2532208" cy="5628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40F7-903A-234C-A8AE-C7728B4391B0}"/>
              </a:ext>
            </a:extLst>
          </p:cNvPr>
          <p:cNvSpPr/>
          <p:nvPr/>
        </p:nvSpPr>
        <p:spPr>
          <a:xfrm>
            <a:off x="7003316" y="2378294"/>
            <a:ext cx="2584231" cy="3591339"/>
          </a:xfrm>
          <a:prstGeom prst="rect">
            <a:avLst/>
          </a:prstGeom>
          <a:solidFill>
            <a:schemeClr val="tx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1FD50A-231B-964D-AB7F-91E690474CFE}"/>
              </a:ext>
            </a:extLst>
          </p:cNvPr>
          <p:cNvSpPr txBox="1"/>
          <p:nvPr/>
        </p:nvSpPr>
        <p:spPr>
          <a:xfrm>
            <a:off x="4287324" y="2757376"/>
            <a:ext cx="2709601" cy="609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en-US" sz="2800" dirty="0">
              <a:solidFill>
                <a:srgbClr val="005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02D9D3-F09A-ED4F-BFF0-705DA789ADE6}"/>
              </a:ext>
            </a:extLst>
          </p:cNvPr>
          <p:cNvSpPr/>
          <p:nvPr/>
        </p:nvSpPr>
        <p:spPr>
          <a:xfrm>
            <a:off x="7021341" y="2645550"/>
            <a:ext cx="2532208" cy="56288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8A962E-CA18-0644-BE7C-AA87EAB4F919}"/>
              </a:ext>
            </a:extLst>
          </p:cNvPr>
          <p:cNvSpPr txBox="1"/>
          <p:nvPr/>
        </p:nvSpPr>
        <p:spPr>
          <a:xfrm>
            <a:off x="7127036" y="3633288"/>
            <a:ext cx="2336787" cy="14820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Coercion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D7F6FC-259F-9B46-B133-78E855700A49}"/>
              </a:ext>
            </a:extLst>
          </p:cNvPr>
          <p:cNvSpPr txBox="1"/>
          <p:nvPr/>
        </p:nvSpPr>
        <p:spPr>
          <a:xfrm>
            <a:off x="6934110" y="2752604"/>
            <a:ext cx="2722641" cy="47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005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INTIMIDATION</a:t>
            </a:r>
            <a:endParaRPr lang="en-US" sz="2800" dirty="0">
              <a:solidFill>
                <a:srgbClr val="005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C56323-2FEB-7E46-B160-F7EF557FA805}"/>
              </a:ext>
            </a:extLst>
          </p:cNvPr>
          <p:cNvSpPr txBox="1"/>
          <p:nvPr/>
        </p:nvSpPr>
        <p:spPr>
          <a:xfrm>
            <a:off x="4430643" y="3621799"/>
            <a:ext cx="2548221" cy="18513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/>
      <p:bldP spid="26" grpId="0" animBg="1"/>
      <p:bldP spid="27" grpId="0"/>
      <p:bldP spid="28" grpId="0"/>
      <p:bldP spid="23" grpId="0"/>
    </p:bldLst>
  </p:timing>
</p:sld>
</file>

<file path=ppt/theme/theme1.xml><?xml version="1.0" encoding="utf-8"?>
<a:theme xmlns:a="http://schemas.openxmlformats.org/drawingml/2006/main" name="2018 Slide Deck Theme">
  <a:themeElements>
    <a:clrScheme name="NHC Colors">
      <a:dk1>
        <a:srgbClr val="005288"/>
      </a:dk1>
      <a:lt1>
        <a:srgbClr val="FFFFFF"/>
      </a:lt1>
      <a:dk2>
        <a:srgbClr val="E51937"/>
      </a:dk2>
      <a:lt2>
        <a:srgbClr val="005288"/>
      </a:lt2>
      <a:accent1>
        <a:srgbClr val="005288"/>
      </a:accent1>
      <a:accent2>
        <a:srgbClr val="E51937"/>
      </a:accent2>
      <a:accent3>
        <a:srgbClr val="005288"/>
      </a:accent3>
      <a:accent4>
        <a:srgbClr val="E51937"/>
      </a:accent4>
      <a:accent5>
        <a:srgbClr val="FFFFFF"/>
      </a:accent5>
      <a:accent6>
        <a:srgbClr val="FFFFFF"/>
      </a:accent6>
      <a:hlink>
        <a:srgbClr val="1EA5FE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Slide Deck Theme" id="{0D54E327-1DC2-4B98-9321-F038A5CDDC75}" vid="{31A11772-2B6B-4218-A62A-94F59B30CE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3270</TotalTime>
  <Words>146</Words>
  <Application>Microsoft Office PowerPoint</Application>
  <PresentationFormat>Widescreen</PresentationFormat>
  <Paragraphs>55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2018 Slide Deck Theme</vt:lpstr>
      <vt:lpstr>Culture Change and Leadership  Marc M. Boutin, JD</vt:lpstr>
      <vt:lpstr>PowerPoint Presentation</vt:lpstr>
      <vt:lpstr>Access &amp; Affordability Challenges</vt:lpstr>
      <vt:lpstr>Culture Change</vt:lpstr>
      <vt:lpstr>Trend: Chronic Conditions</vt:lpstr>
      <vt:lpstr>Trend: Science</vt:lpstr>
      <vt:lpstr>Trend: Data</vt:lpstr>
      <vt:lpstr>Personalized Health</vt:lpstr>
      <vt:lpstr>Culture Change</vt:lpstr>
      <vt:lpstr>PowerPoint Presentation</vt:lpstr>
      <vt:lpstr>Living Your Best Life Possible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Slide Collection</dc:title>
  <dc:creator>Theo Smith</dc:creator>
  <cp:lastModifiedBy>Tanja</cp:lastModifiedBy>
  <cp:revision>203</cp:revision>
  <cp:lastPrinted>2019-10-22T19:47:00Z</cp:lastPrinted>
  <dcterms:created xsi:type="dcterms:W3CDTF">2018-10-17T16:00:27Z</dcterms:created>
  <dcterms:modified xsi:type="dcterms:W3CDTF">2019-11-04T09:09:11Z</dcterms:modified>
</cp:coreProperties>
</file>