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63" r:id="rId4"/>
    <p:sldId id="518" r:id="rId5"/>
    <p:sldId id="519" r:id="rId6"/>
    <p:sldId id="672" r:id="rId7"/>
    <p:sldId id="673" r:id="rId8"/>
    <p:sldId id="625" r:id="rId9"/>
    <p:sldId id="677" r:id="rId10"/>
    <p:sldId id="678" r:id="rId11"/>
    <p:sldId id="670" r:id="rId12"/>
    <p:sldId id="671" r:id="rId13"/>
    <p:sldId id="259" r:id="rId14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7C5"/>
    <a:srgbClr val="AFDCE3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1715"/>
  </p:normalViewPr>
  <p:slideViewPr>
    <p:cSldViewPr snapToGrid="0">
      <p:cViewPr varScale="1">
        <p:scale>
          <a:sx n="52" d="100"/>
          <a:sy n="52" d="100"/>
        </p:scale>
        <p:origin x="365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2E15E-958E-6743-AAF5-836C2436A977}" type="datetimeFigureOut">
              <a:rPr lang="sv-SE" smtClean="0"/>
              <a:t>2019-11-07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D25B6-7F91-D14A-A407-181C236AE799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92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life</a:t>
            </a:r>
            <a:r>
              <a:rPr lang="sv-SE" dirty="0"/>
              <a:t> has </a:t>
            </a:r>
            <a:r>
              <a:rPr lang="sv-SE" dirty="0" err="1"/>
              <a:t>been</a:t>
            </a:r>
            <a:r>
              <a:rPr lang="sv-SE" dirty="0"/>
              <a:t> a </a:t>
            </a:r>
            <a:r>
              <a:rPr lang="sv-SE" dirty="0" err="1"/>
              <a:t>journey</a:t>
            </a:r>
            <a:r>
              <a:rPr lang="sv-SE" dirty="0"/>
              <a:t> </a:t>
            </a:r>
            <a:r>
              <a:rPr lang="sv-SE" dirty="0" err="1"/>
              <a:t>since</a:t>
            </a:r>
            <a:r>
              <a:rPr lang="sv-SE" dirty="0"/>
              <a:t> a </a:t>
            </a:r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young</a:t>
            </a:r>
            <a:r>
              <a:rPr lang="sv-SE" dirty="0"/>
              <a:t> age and </a:t>
            </a:r>
            <a:r>
              <a:rPr lang="sv-SE" dirty="0" err="1"/>
              <a:t>today</a:t>
            </a:r>
            <a:r>
              <a:rPr lang="sv-SE" dirty="0"/>
              <a:t> I </a:t>
            </a:r>
            <a:r>
              <a:rPr lang="sv-SE" dirty="0" err="1"/>
              <a:t>want</a:t>
            </a:r>
            <a:r>
              <a:rPr lang="sv-SE" dirty="0"/>
              <a:t> to </a:t>
            </a:r>
            <a:r>
              <a:rPr lang="sv-SE" dirty="0" err="1"/>
              <a:t>tell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my patient </a:t>
            </a:r>
            <a:r>
              <a:rPr lang="sv-SE" dirty="0" err="1"/>
              <a:t>journey</a:t>
            </a:r>
            <a:r>
              <a:rPr lang="sv-SE" dirty="0"/>
              <a:t>: From a </a:t>
            </a:r>
            <a:r>
              <a:rPr lang="sv-SE" dirty="0" err="1"/>
              <a:t>scared</a:t>
            </a:r>
            <a:r>
              <a:rPr lang="sv-SE" dirty="0"/>
              <a:t> and </a:t>
            </a:r>
            <a:r>
              <a:rPr lang="sv-SE" dirty="0" err="1"/>
              <a:t>insecure</a:t>
            </a:r>
            <a:r>
              <a:rPr lang="sv-SE" dirty="0"/>
              <a:t> patient to the </a:t>
            </a:r>
            <a:r>
              <a:rPr lang="sv-SE" dirty="0" err="1"/>
              <a:t>proud</a:t>
            </a:r>
            <a:r>
              <a:rPr lang="sv-SE" dirty="0"/>
              <a:t> </a:t>
            </a:r>
            <a:r>
              <a:rPr lang="sv-SE" dirty="0" err="1"/>
              <a:t>Lead</a:t>
            </a:r>
            <a:r>
              <a:rPr lang="sv-SE" dirty="0"/>
              <a:t> User Patient </a:t>
            </a:r>
            <a:r>
              <a:rPr lang="sv-SE" dirty="0" err="1"/>
              <a:t>that</a:t>
            </a:r>
            <a:r>
              <a:rPr lang="sv-SE" dirty="0"/>
              <a:t> I </a:t>
            </a:r>
            <a:r>
              <a:rPr lang="sv-SE" dirty="0" err="1"/>
              <a:t>am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17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Sara: Som ni säkert känner till så </a:t>
            </a:r>
          </a:p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28C16-6370-2E47-8AEC-5A3F7C8AFA7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6649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B0BA-AF77-423E-8D59-F541B7C52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CF496-FC67-42F5-98FB-E053656FB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8FB82-6341-4DA8-B731-76BCBE39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07/11/2019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36005-E68A-4176-B5AE-CB7C6D7D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7FFA-6690-4DF5-8A78-893CB4EF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3126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3F19-13D3-4FE7-AAB1-A39C2576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244F1-F359-4189-8447-E09CB5CF4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99662-1119-43AE-AFE5-CB536DC5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07/11/2019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3716A-E5C7-4A31-A9AB-FD07ED61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7D3A5-1229-4B99-BD2E-8273DBFF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0348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089EC-7EF5-4C72-9467-1E838DAFF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C9925-8E98-4285-947A-1A999C915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3FF1C-BFA1-4F4E-9656-BF088F3C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07/11/2019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92452-30C8-46A5-ACD1-ADB5B87C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806FA-A8B1-413B-A059-75097BDB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24232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219722"/>
      </p:ext>
    </p:extLst>
  </p:cSld>
  <p:clrMapOvr>
    <a:masterClrMapping/>
  </p:clrMapOvr>
  <p:transition spd="med" advClick="0" advTm="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3069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0DAC-AC0E-4577-9CBB-B790244F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F0DC4-6D7E-4D2B-8391-90F39BA77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D7838-75CB-4F77-9FB6-E3C1F5E1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07/11/2019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5802-D65E-4A90-B4DA-3D2964B6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CEB41-B8B7-41C1-9784-B1FCC7E5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7128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69E6-1AE6-4F4A-A00B-302110C0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A5906-95D9-4CA6-B84F-D814DA1D3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FE165-EC8A-4E7F-8863-1E7A0F33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07/11/2019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AEEB5-D84D-42D5-8AF3-96E7258CA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C793D-CC5E-418B-8940-E9BCAD6E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783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CF74-C40B-4FDE-A79F-C9EEA506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0987E-E4A8-4648-AE75-118D873D9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DF9B-899D-4AFD-985F-18F2F44DD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7C8FA-2132-4990-96D6-6844FA8F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07/11/2019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E0777-5860-4774-B0E4-A9CA3724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BD4E9-2F0F-418A-9D09-0BED1B30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6168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0C41-F3B6-449E-8A98-6FB01544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F420B-FEFD-4986-A7E1-77E88D675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DBCAC-A413-4A5B-A48B-411B4954B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4DECF-8999-4A1B-97DC-436FEE5BF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79594-5F4D-4F39-AEF7-2579C3CC0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2D22B-9D7F-4494-B285-B716981F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07/11/2019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F1FEF-BA34-4D4A-B41C-45093D11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FC663-0D19-46E2-900D-FB2CD535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0428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436A-5DC1-4C53-92F3-05441619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C37A5-E99A-40F3-AE2B-8355AA83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07/11/2019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35BFE-EC13-400B-9910-493A322A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3F6DD-A2AF-49CD-8CEA-EB27A94A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9137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34364-3CBA-4278-9AC4-B795E328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07/11/2019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F3857-8DD6-4B65-8ABD-1504BC71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613E0-1F01-46A0-B4B2-E3F8F6A8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3806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5065-6A92-429F-A3CF-7AC75850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46FF-E2E5-42E2-ABAE-4C6991E0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638DC-8168-46A9-BAEF-0C2732C93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B222E-B2EE-46E4-8ED4-238EE645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07/11/2019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C53BC-43F2-443F-A601-688BC178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EDA4B-BB02-42A5-A89F-A7B3ACE8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234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2AC5-9631-4433-B4EE-8C9A00D6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DEC53-112D-4505-8AF4-CF42AA58A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2D317-2987-47C8-9C78-E43756775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CF58B-3688-40E2-AB1D-FA873F0D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AEB0-70DA-4EAE-9733-BE4919F2C4AC}" type="datetimeFigureOut">
              <a:rPr lang="en-BE" smtClean="0"/>
              <a:t>07/11/2019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9B268-1EB8-4D73-8159-7E48404B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65A1F-98BE-4F99-8CAA-56F9C3EB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059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88000"/>
            <a:lum/>
          </a:blip>
          <a:srcRect/>
          <a:stretch>
            <a:fillRect l="-30000" t="-30000" r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6CD3A-224D-4AFD-A080-0F438B39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D70ED-AE55-45B2-B23C-C01F6EB49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3CE8F-D6FF-4C53-94F1-0F02D5F3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AEB0-70DA-4EAE-9733-BE4919F2C4AC}" type="datetimeFigureOut">
              <a:rPr lang="en-BE" smtClean="0"/>
              <a:t>07/11/2019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FF4C0-F445-41DD-99AC-DC53E7EED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F909-7065-452C-9C3B-D0A5F16FE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C55B-A746-4BA3-95A3-EA51DE1379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852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gare.se/" TargetMode="External"/><Relationship Id="rId2" Type="http://schemas.openxmlformats.org/officeDocument/2006/relationships/hyperlink" Target="mailto:sara@riggare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57AF1B2-1F1B-46E3-B963-D0B487D66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17" y="948575"/>
            <a:ext cx="8256616" cy="49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3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graphics&#10;&#10;Description automatically generated">
            <a:extLst>
              <a:ext uri="{FF2B5EF4-FFF2-40B4-BE49-F238E27FC236}">
                <a16:creationId xmlns:a16="http://schemas.microsoft.com/office/drawing/2014/main" id="{AED31DB7-6982-5B48-AAF3-E95B01266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53" y="351064"/>
            <a:ext cx="5075449" cy="54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351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FF30-B5B2-1F40-AC91-2B1C0856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12136" cy="1006468"/>
          </a:xfrm>
        </p:spPr>
        <p:txBody>
          <a:bodyPr>
            <a:normAutofit fontScale="90000"/>
          </a:bodyPr>
          <a:lstStyle/>
          <a:p>
            <a:r>
              <a:rPr lang="en-GB" noProof="1">
                <a:latin typeface="Unna" panose="02040503070705020203" pitchFamily="18" charset="0"/>
              </a:rPr>
              <a:t>Framework of patients’ &amp; carepartners’ lead user competences (preliminary findings)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F1B198-A7FB-B64E-B355-56EAFF6E9BDF}"/>
              </a:ext>
            </a:extLst>
          </p:cNvPr>
          <p:cNvGrpSpPr>
            <a:grpSpLocks noChangeAspect="1"/>
          </p:cNvGrpSpPr>
          <p:nvPr/>
        </p:nvGrpSpPr>
        <p:grpSpPr>
          <a:xfrm>
            <a:off x="1446142" y="1788673"/>
            <a:ext cx="1800000" cy="1802967"/>
            <a:chOff x="537852" y="2084616"/>
            <a:chExt cx="1453286" cy="1455685"/>
          </a:xfrm>
        </p:grpSpPr>
        <p:pic>
          <p:nvPicPr>
            <p:cNvPr id="27" name="Picture 26" descr="A picture containing shirt&#10;&#10;Description automatically generated">
              <a:extLst>
                <a:ext uri="{FF2B5EF4-FFF2-40B4-BE49-F238E27FC236}">
                  <a16:creationId xmlns:a16="http://schemas.microsoft.com/office/drawing/2014/main" id="{6BB173D0-70FE-924C-A90D-15190764F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852" y="2084616"/>
              <a:ext cx="1443600" cy="1443600"/>
            </a:xfrm>
            <a:prstGeom prst="rect">
              <a:avLst/>
            </a:prstGeom>
          </p:spPr>
        </p:pic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56C9DCF-C3FF-F14E-8C85-1E690BBEEF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138" y="2100301"/>
              <a:ext cx="1440000" cy="1440000"/>
            </a:xfrm>
            <a:prstGeom prst="roundRect">
              <a:avLst/>
            </a:prstGeom>
            <a:noFill/>
            <a:ln w="28575">
              <a:solidFill>
                <a:srgbClr val="5858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A76745E-86AB-6441-BE22-81314FA3F13E}"/>
              </a:ext>
            </a:extLst>
          </p:cNvPr>
          <p:cNvGrpSpPr>
            <a:grpSpLocks noChangeAspect="1"/>
          </p:cNvGrpSpPr>
          <p:nvPr/>
        </p:nvGrpSpPr>
        <p:grpSpPr>
          <a:xfrm>
            <a:off x="9875020" y="3200793"/>
            <a:ext cx="1083600" cy="1080898"/>
            <a:chOff x="10658614" y="5364225"/>
            <a:chExt cx="1443600" cy="1440000"/>
          </a:xfrm>
        </p:grpSpPr>
        <p:pic>
          <p:nvPicPr>
            <p:cNvPr id="23" name="Picture 22" descr="A picture containing sign&#10;&#10;Description automatically generated">
              <a:extLst>
                <a:ext uri="{FF2B5EF4-FFF2-40B4-BE49-F238E27FC236}">
                  <a16:creationId xmlns:a16="http://schemas.microsoft.com/office/drawing/2014/main" id="{341B0D6C-1864-2043-8211-5E1DB8421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521"/>
            <a:stretch/>
          </p:blipFill>
          <p:spPr>
            <a:xfrm>
              <a:off x="10658614" y="5474976"/>
              <a:ext cx="1443600" cy="1219539"/>
            </a:xfrm>
            <a:prstGeom prst="rect">
              <a:avLst/>
            </a:prstGeom>
          </p:spPr>
        </p:pic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9C9D86C2-4756-6545-ACBA-E6BBD02D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60414" y="5364225"/>
              <a:ext cx="1440000" cy="1440000"/>
            </a:xfrm>
            <a:prstGeom prst="roundRect">
              <a:avLst/>
            </a:prstGeom>
            <a:noFill/>
            <a:ln w="19050">
              <a:solidFill>
                <a:srgbClr val="5858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2775496-C2E1-8541-9531-881F38E11899}"/>
              </a:ext>
            </a:extLst>
          </p:cNvPr>
          <p:cNvGrpSpPr/>
          <p:nvPr/>
        </p:nvGrpSpPr>
        <p:grpSpPr>
          <a:xfrm>
            <a:off x="1624106" y="3965366"/>
            <a:ext cx="1440000" cy="1797424"/>
            <a:chOff x="1442221" y="3955919"/>
            <a:chExt cx="1440000" cy="1797424"/>
          </a:xfrm>
        </p:grpSpPr>
        <p:sp>
          <p:nvSpPr>
            <p:cNvPr id="67" name="Up-down Arrow 66">
              <a:extLst>
                <a:ext uri="{FF2B5EF4-FFF2-40B4-BE49-F238E27FC236}">
                  <a16:creationId xmlns:a16="http://schemas.microsoft.com/office/drawing/2014/main" id="{E01792A9-9575-B24B-90E0-8AAEA5DB7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33074" y="3955919"/>
              <a:ext cx="252000" cy="366832"/>
            </a:xfrm>
            <a:prstGeom prst="upDownArrow">
              <a:avLst/>
            </a:prstGeom>
            <a:solidFill>
              <a:srgbClr val="5858C5"/>
            </a:solidFill>
            <a:ln>
              <a:solidFill>
                <a:srgbClr val="5858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6953B2E-9983-7B48-B599-B91EEFA668D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42221" y="4313343"/>
              <a:ext cx="1440000" cy="1440000"/>
              <a:chOff x="9015214" y="5363603"/>
              <a:chExt cx="1080000" cy="1080000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881F87EA-B277-2B45-BDB7-148378D4B8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15214" y="5363603"/>
                <a:ext cx="1080000" cy="1080000"/>
              </a:xfrm>
              <a:prstGeom prst="roundRect">
                <a:avLst/>
              </a:prstGeom>
              <a:noFill/>
              <a:ln w="28575">
                <a:solidFill>
                  <a:srgbClr val="5858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pic>
            <p:nvPicPr>
              <p:cNvPr id="4" name="Picture 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466FC506-BD92-4C4C-8060-E464C4B896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61785" y="5400954"/>
                <a:ext cx="586858" cy="1033200"/>
              </a:xfrm>
              <a:prstGeom prst="rect">
                <a:avLst/>
              </a:prstGeom>
            </p:spPr>
          </p:pic>
        </p:grp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5F1FF548-928A-2349-8212-CCBDEEECABC8}"/>
              </a:ext>
            </a:extLst>
          </p:cNvPr>
          <p:cNvSpPr>
            <a:spLocks/>
          </p:cNvSpPr>
          <p:nvPr/>
        </p:nvSpPr>
        <p:spPr>
          <a:xfrm>
            <a:off x="1016289" y="1535250"/>
            <a:ext cx="10159422" cy="5118768"/>
          </a:xfrm>
          <a:prstGeom prst="roundRect">
            <a:avLst/>
          </a:prstGeom>
          <a:noFill/>
          <a:ln w="38100">
            <a:solidFill>
              <a:srgbClr val="585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CAD97C0-1700-CE42-9551-C359B28C4F5D}"/>
              </a:ext>
            </a:extLst>
          </p:cNvPr>
          <p:cNvGrpSpPr/>
          <p:nvPr/>
        </p:nvGrpSpPr>
        <p:grpSpPr>
          <a:xfrm>
            <a:off x="3454234" y="1791640"/>
            <a:ext cx="5800284" cy="1800000"/>
            <a:chOff x="3454234" y="1791640"/>
            <a:chExt cx="5800284" cy="180000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7150B2A-3526-C74E-BD53-3C2864044EDE}"/>
                </a:ext>
              </a:extLst>
            </p:cNvPr>
            <p:cNvGrpSpPr/>
            <p:nvPr/>
          </p:nvGrpSpPr>
          <p:grpSpPr>
            <a:xfrm>
              <a:off x="3854518" y="1791640"/>
              <a:ext cx="5400000" cy="1800000"/>
              <a:chOff x="2353720" y="4257315"/>
              <a:chExt cx="5400000" cy="180000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18D472A-5471-2440-910B-A8CDC69B5847}"/>
                  </a:ext>
                </a:extLst>
              </p:cNvPr>
              <p:cNvSpPr txBox="1"/>
              <p:nvPr/>
            </p:nvSpPr>
            <p:spPr>
              <a:xfrm>
                <a:off x="4426305" y="5631425"/>
                <a:ext cx="1254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noProof="1"/>
                  <a:t>Idea-driven</a:t>
                </a: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D3C3525F-54A6-7048-B46F-519C17A9C1EF}"/>
                  </a:ext>
                </a:extLst>
              </p:cNvPr>
              <p:cNvGrpSpPr/>
              <p:nvPr/>
            </p:nvGrpSpPr>
            <p:grpSpPr>
              <a:xfrm>
                <a:off x="2699192" y="4485628"/>
                <a:ext cx="4709056" cy="1154607"/>
                <a:chOff x="4035676" y="3430551"/>
                <a:chExt cx="4709056" cy="1154607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4A3C3F5C-A4ED-FD4C-804D-DF7132AEB01D}"/>
                    </a:ext>
                  </a:extLst>
                </p:cNvPr>
                <p:cNvGrpSpPr/>
                <p:nvPr/>
              </p:nvGrpSpPr>
              <p:grpSpPr>
                <a:xfrm>
                  <a:off x="5257156" y="3444143"/>
                  <a:ext cx="3487576" cy="1141015"/>
                  <a:chOff x="4047335" y="3430077"/>
                  <a:chExt cx="3487576" cy="1141015"/>
                </a:xfrm>
              </p:grpSpPr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884BC1E7-706D-FA4A-827D-E3545374954B}"/>
                      </a:ext>
                    </a:extLst>
                  </p:cNvPr>
                  <p:cNvGrpSpPr/>
                  <p:nvPr/>
                </p:nvGrpSpPr>
                <p:grpSpPr>
                  <a:xfrm>
                    <a:off x="5251096" y="3441947"/>
                    <a:ext cx="2283815" cy="1129145"/>
                    <a:chOff x="4041275" y="3427880"/>
                    <a:chExt cx="2283815" cy="1129145"/>
                  </a:xfrm>
                </p:grpSpPr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A8B41AA3-3EB2-ED46-9202-521850DF8F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47783" y="3449585"/>
                      <a:ext cx="1077307" cy="1107440"/>
                      <a:chOff x="5164647" y="3123062"/>
                      <a:chExt cx="1077307" cy="1107440"/>
                    </a:xfrm>
                  </p:grpSpPr>
                  <p:sp>
                    <p:nvSpPr>
                      <p:cNvPr id="50" name="Rounded Rectangle 49">
                        <a:extLst>
                          <a:ext uri="{FF2B5EF4-FFF2-40B4-BE49-F238E27FC236}">
                            <a16:creationId xmlns:a16="http://schemas.microsoft.com/office/drawing/2014/main" id="{B168591E-36C3-1D45-8FE0-995EDDE637A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5164647" y="3123062"/>
                        <a:ext cx="1077307" cy="1077307"/>
                      </a:xfrm>
                      <a:prstGeom prst="roundRect">
                        <a:avLst/>
                      </a:prstGeom>
                      <a:noFill/>
                      <a:ln w="19050">
                        <a:solidFill>
                          <a:srgbClr val="5858C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/>
                      </a:p>
                    </p:txBody>
                  </p:sp>
                  <p:pic>
                    <p:nvPicPr>
                      <p:cNvPr id="8" name="Picture 7" descr="A close up of a sign&#10;&#10;Description automatically generated">
                        <a:extLst>
                          <a:ext uri="{FF2B5EF4-FFF2-40B4-BE49-F238E27FC236}">
                            <a16:creationId xmlns:a16="http://schemas.microsoft.com/office/drawing/2014/main" id="{6FBB0D42-684D-2D45-AEC8-8D9948744C2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96500" y="3149201"/>
                        <a:ext cx="813600" cy="1081301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30" name="Group 29">
                      <a:extLst>
                        <a:ext uri="{FF2B5EF4-FFF2-40B4-BE49-F238E27FC236}">
                          <a16:creationId xmlns:a16="http://schemas.microsoft.com/office/drawing/2014/main" id="{7B7E8ED4-8090-9841-927D-1F0BD898DC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41275" y="3427880"/>
                      <a:ext cx="1077307" cy="1078394"/>
                      <a:chOff x="4138814" y="5189173"/>
                      <a:chExt cx="1077307" cy="1078394"/>
                    </a:xfrm>
                  </p:grpSpPr>
                  <p:sp>
                    <p:nvSpPr>
                      <p:cNvPr id="45" name="Rounded Rectangle 44">
                        <a:extLst>
                          <a:ext uri="{FF2B5EF4-FFF2-40B4-BE49-F238E27FC236}">
                            <a16:creationId xmlns:a16="http://schemas.microsoft.com/office/drawing/2014/main" id="{3303169A-092A-3E48-8E05-3063D6B4819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4138814" y="5189717"/>
                        <a:ext cx="1077307" cy="1077307"/>
                      </a:xfrm>
                      <a:prstGeom prst="roundRect">
                        <a:avLst/>
                      </a:prstGeom>
                      <a:noFill/>
                      <a:ln w="19050">
                        <a:solidFill>
                          <a:srgbClr val="5858C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/>
                      </a:p>
                    </p:txBody>
                  </p:sp>
                  <p:pic>
                    <p:nvPicPr>
                      <p:cNvPr id="20" name="Picture 19" descr="A picture containing object, clock&#10;&#10;Description automatically generated">
                        <a:extLst>
                          <a:ext uri="{FF2B5EF4-FFF2-40B4-BE49-F238E27FC236}">
                            <a16:creationId xmlns:a16="http://schemas.microsoft.com/office/drawing/2014/main" id="{BF26EC25-E341-1542-B350-BB7090A9272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33667" y="5189173"/>
                        <a:ext cx="687600" cy="1078394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6B2EE511-A578-5241-82CF-BF233E7F68F3}"/>
                      </a:ext>
                    </a:extLst>
                  </p:cNvPr>
                  <p:cNvGrpSpPr/>
                  <p:nvPr/>
                </p:nvGrpSpPr>
                <p:grpSpPr>
                  <a:xfrm>
                    <a:off x="4047335" y="3430077"/>
                    <a:ext cx="1077307" cy="1077307"/>
                    <a:chOff x="2542123" y="3527163"/>
                    <a:chExt cx="1077307" cy="1077307"/>
                  </a:xfrm>
                </p:grpSpPr>
                <p:sp>
                  <p:nvSpPr>
                    <p:cNvPr id="46" name="Rounded Rectangle 45">
                      <a:extLst>
                        <a:ext uri="{FF2B5EF4-FFF2-40B4-BE49-F238E27FC236}">
                          <a16:creationId xmlns:a16="http://schemas.microsoft.com/office/drawing/2014/main" id="{BFF83950-0EDC-A140-AA75-ECB208A292F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42123" y="3527163"/>
                      <a:ext cx="1077307" cy="1077307"/>
                    </a:xfrm>
                    <a:prstGeom prst="roundRect">
                      <a:avLst/>
                    </a:prstGeom>
                    <a:noFill/>
                    <a:ln w="19050">
                      <a:solidFill>
                        <a:srgbClr val="5858C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/>
                    </a:p>
                  </p:txBody>
                </p:sp>
                <p:pic>
                  <p:nvPicPr>
                    <p:cNvPr id="24" name="Picture 23" descr="A close up of a sign&#10;&#10;Description automatically generated">
                      <a:extLst>
                        <a:ext uri="{FF2B5EF4-FFF2-40B4-BE49-F238E27FC236}">
                          <a16:creationId xmlns:a16="http://schemas.microsoft.com/office/drawing/2014/main" id="{CF4FD204-879E-8243-A7FD-F845365F224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807176" y="3529648"/>
                      <a:ext cx="547200" cy="1072336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237BD689-B0D7-2D41-A48B-7CFA2008F5CC}"/>
                    </a:ext>
                  </a:extLst>
                </p:cNvPr>
                <p:cNvGrpSpPr/>
                <p:nvPr/>
              </p:nvGrpSpPr>
              <p:grpSpPr>
                <a:xfrm>
                  <a:off x="4035676" y="3430551"/>
                  <a:ext cx="1077307" cy="1081080"/>
                  <a:chOff x="2842198" y="5251257"/>
                  <a:chExt cx="1077307" cy="1081080"/>
                </a:xfrm>
              </p:grpSpPr>
              <p:sp>
                <p:nvSpPr>
                  <p:cNvPr id="48" name="Rounded Rectangle 47">
                    <a:extLst>
                      <a:ext uri="{FF2B5EF4-FFF2-40B4-BE49-F238E27FC236}">
                        <a16:creationId xmlns:a16="http://schemas.microsoft.com/office/drawing/2014/main" id="{0EC0D3DD-4DB9-6D4A-A605-F0DF38754C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42198" y="5253144"/>
                    <a:ext cx="1077307" cy="1077307"/>
                  </a:xfrm>
                  <a:prstGeom prst="roundRect">
                    <a:avLst/>
                  </a:prstGeom>
                  <a:noFill/>
                  <a:ln w="19050">
                    <a:solidFill>
                      <a:srgbClr val="5858C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pic>
                <p:nvPicPr>
                  <p:cNvPr id="26" name="Picture 25" descr="A picture containing object, clock&#10;&#10;Description automatically generated">
                    <a:extLst>
                      <a:ext uri="{FF2B5EF4-FFF2-40B4-BE49-F238E27FC236}">
                        <a16:creationId xmlns:a16="http://schemas.microsoft.com/office/drawing/2014/main" id="{A3D2424A-B58C-3541-85C5-3DE738C12D4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65051" y="5251257"/>
                    <a:ext cx="831600" cy="108108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0245B71E-8AEE-1649-AB06-24F8FC6249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53720" y="4257315"/>
                <a:ext cx="5400000" cy="1800000"/>
              </a:xfrm>
              <a:prstGeom prst="roundRect">
                <a:avLst/>
              </a:prstGeom>
              <a:noFill/>
              <a:ln w="28575">
                <a:solidFill>
                  <a:srgbClr val="5858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90" name="Up-down Arrow 89">
              <a:extLst>
                <a:ext uri="{FF2B5EF4-FFF2-40B4-BE49-F238E27FC236}">
                  <a16:creationId xmlns:a16="http://schemas.microsoft.com/office/drawing/2014/main" id="{06F1E356-A37F-5647-840A-78E711B52FFB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11650" y="2526617"/>
              <a:ext cx="252000" cy="366832"/>
            </a:xfrm>
            <a:prstGeom prst="upDownArrow">
              <a:avLst/>
            </a:prstGeom>
            <a:solidFill>
              <a:srgbClr val="5858C5"/>
            </a:solidFill>
            <a:ln>
              <a:solidFill>
                <a:srgbClr val="5858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4E7014C-3874-7B47-997F-22A05F89EB74}"/>
              </a:ext>
            </a:extLst>
          </p:cNvPr>
          <p:cNvGrpSpPr/>
          <p:nvPr/>
        </p:nvGrpSpPr>
        <p:grpSpPr>
          <a:xfrm>
            <a:off x="3356507" y="3738771"/>
            <a:ext cx="2020566" cy="2706297"/>
            <a:chOff x="3356507" y="3738771"/>
            <a:chExt cx="2020566" cy="2706297"/>
          </a:xfrm>
        </p:grpSpPr>
        <p:sp>
          <p:nvSpPr>
            <p:cNvPr id="89" name="Up-down Arrow 88">
              <a:extLst>
                <a:ext uri="{FF2B5EF4-FFF2-40B4-BE49-F238E27FC236}">
                  <a16:creationId xmlns:a16="http://schemas.microsoft.com/office/drawing/2014/main" id="{99B5FC64-22B3-6544-8AC5-941F4EF725D8}"/>
                </a:ext>
              </a:extLst>
            </p:cNvPr>
            <p:cNvSpPr>
              <a:spLocks noChangeAspect="1"/>
            </p:cNvSpPr>
            <p:nvPr/>
          </p:nvSpPr>
          <p:spPr>
            <a:xfrm rot="18873960">
              <a:off x="3413923" y="3681355"/>
              <a:ext cx="252000" cy="366832"/>
            </a:xfrm>
            <a:prstGeom prst="upDownArrow">
              <a:avLst/>
            </a:prstGeom>
            <a:solidFill>
              <a:srgbClr val="5858C5"/>
            </a:solidFill>
            <a:ln>
              <a:solidFill>
                <a:srgbClr val="5858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AC85E94-E3F2-3E42-9991-D61A95D8EF16}"/>
                </a:ext>
              </a:extLst>
            </p:cNvPr>
            <p:cNvGrpSpPr/>
            <p:nvPr/>
          </p:nvGrpSpPr>
          <p:grpSpPr>
            <a:xfrm>
              <a:off x="3577073" y="3855245"/>
              <a:ext cx="1800000" cy="2589823"/>
              <a:chOff x="3807719" y="3814763"/>
              <a:chExt cx="1800000" cy="2589823"/>
            </a:xfrm>
          </p:grpSpPr>
          <p:pic>
            <p:nvPicPr>
              <p:cNvPr id="12" name="Picture 1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09E3DA0-4249-C446-A961-4FFE8C3C9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0364" y="5253499"/>
                <a:ext cx="824400" cy="1078062"/>
              </a:xfrm>
              <a:prstGeom prst="rect">
                <a:avLst/>
              </a:prstGeom>
            </p:spPr>
          </p:pic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A43FE24A-6F19-2449-A92D-89C8493AECF4}"/>
                  </a:ext>
                </a:extLst>
              </p:cNvPr>
              <p:cNvGrpSpPr/>
              <p:nvPr/>
            </p:nvGrpSpPr>
            <p:grpSpPr>
              <a:xfrm>
                <a:off x="3807719" y="3814763"/>
                <a:ext cx="1800000" cy="2589823"/>
                <a:chOff x="365024" y="3927392"/>
                <a:chExt cx="1800000" cy="2589823"/>
              </a:xfrm>
            </p:grpSpPr>
            <p:sp>
              <p:nvSpPr>
                <p:cNvPr id="109" name="Rounded Rectangle 108">
                  <a:extLst>
                    <a:ext uri="{FF2B5EF4-FFF2-40B4-BE49-F238E27FC236}">
                      <a16:creationId xmlns:a16="http://schemas.microsoft.com/office/drawing/2014/main" id="{41EE604D-F57E-3E44-80CC-34810D25F5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7993" y="4089857"/>
                  <a:ext cx="1080000" cy="1080000"/>
                </a:xfrm>
                <a:prstGeom prst="roundRect">
                  <a:avLst/>
                </a:prstGeom>
                <a:noFill/>
                <a:ln w="19050">
                  <a:solidFill>
                    <a:srgbClr val="5858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Rounded Rectangle 106">
                  <a:extLst>
                    <a:ext uri="{FF2B5EF4-FFF2-40B4-BE49-F238E27FC236}">
                      <a16:creationId xmlns:a16="http://schemas.microsoft.com/office/drawing/2014/main" id="{671AA007-F53D-9742-B66F-417A15F497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6433" y="5319302"/>
                  <a:ext cx="1080000" cy="1079998"/>
                </a:xfrm>
                <a:prstGeom prst="roundRect">
                  <a:avLst/>
                </a:prstGeom>
                <a:noFill/>
                <a:ln w="19050">
                  <a:solidFill>
                    <a:srgbClr val="5858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0E142F24-DE7F-854C-A080-C1DEA025FC56}"/>
                    </a:ext>
                  </a:extLst>
                </p:cNvPr>
                <p:cNvSpPr txBox="1"/>
                <p:nvPr/>
              </p:nvSpPr>
              <p:spPr>
                <a:xfrm rot="16200000">
                  <a:off x="-651644" y="5013395"/>
                  <a:ext cx="25413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noProof="1"/>
                    <a:t>Supported by technology</a:t>
                  </a:r>
                </a:p>
              </p:txBody>
            </p:sp>
            <p:sp>
              <p:nvSpPr>
                <p:cNvPr id="105" name="Rounded Rectangle 104">
                  <a:extLst>
                    <a:ext uri="{FF2B5EF4-FFF2-40B4-BE49-F238E27FC236}">
                      <a16:creationId xmlns:a16="http://schemas.microsoft.com/office/drawing/2014/main" id="{DA30FBAE-808A-3F46-8637-DA109C3D675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65024" y="3997215"/>
                  <a:ext cx="1800000" cy="2520000"/>
                </a:xfrm>
                <a:prstGeom prst="roundRect">
                  <a:avLst/>
                </a:prstGeom>
                <a:noFill/>
                <a:ln w="28575">
                  <a:solidFill>
                    <a:srgbClr val="5858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</p:grpSp>
          <p:pic>
            <p:nvPicPr>
              <p:cNvPr id="112" name="Picture 111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B580D78-064A-A345-A272-CB9C4769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3728" y="3991506"/>
                <a:ext cx="730800" cy="1083243"/>
              </a:xfrm>
              <a:prstGeom prst="rect">
                <a:avLst/>
              </a:prstGeom>
            </p:spPr>
          </p:pic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F75C0A4-30D4-B447-B200-62ED473E912A}"/>
              </a:ext>
            </a:extLst>
          </p:cNvPr>
          <p:cNvGrpSpPr/>
          <p:nvPr/>
        </p:nvGrpSpPr>
        <p:grpSpPr>
          <a:xfrm>
            <a:off x="5445073" y="3714810"/>
            <a:ext cx="2009445" cy="2695346"/>
            <a:chOff x="5445073" y="3714810"/>
            <a:chExt cx="2009445" cy="2695346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7825B3B-F4B7-244D-B127-3FDCAA121A53}"/>
                </a:ext>
              </a:extLst>
            </p:cNvPr>
            <p:cNvGrpSpPr/>
            <p:nvPr/>
          </p:nvGrpSpPr>
          <p:grpSpPr>
            <a:xfrm>
              <a:off x="5654518" y="3890156"/>
              <a:ext cx="1800000" cy="2520000"/>
              <a:chOff x="1118796" y="3791340"/>
              <a:chExt cx="1800000" cy="252000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D688B0A-E97B-5E4B-979B-9412C2046C13}"/>
                  </a:ext>
                </a:extLst>
              </p:cNvPr>
              <p:cNvGrpSpPr/>
              <p:nvPr/>
            </p:nvGrpSpPr>
            <p:grpSpPr>
              <a:xfrm>
                <a:off x="1118796" y="3791340"/>
                <a:ext cx="1800000" cy="2520000"/>
                <a:chOff x="365024" y="3997215"/>
                <a:chExt cx="1800000" cy="2520000"/>
              </a:xfrm>
            </p:grpSpPr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2F68D544-8AE6-B649-BCEE-6198000E5B2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77993" y="4089857"/>
                  <a:ext cx="1080000" cy="1080000"/>
                </a:xfrm>
                <a:prstGeom prst="roundRect">
                  <a:avLst/>
                </a:prstGeom>
                <a:noFill/>
                <a:ln w="19050">
                  <a:solidFill>
                    <a:srgbClr val="5858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2BEAA5DE-1782-894D-AFDC-26CC8785798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6433" y="5319302"/>
                  <a:ext cx="1080000" cy="1079998"/>
                </a:xfrm>
                <a:prstGeom prst="roundRect">
                  <a:avLst/>
                </a:prstGeom>
                <a:noFill/>
                <a:ln w="19050">
                  <a:solidFill>
                    <a:srgbClr val="5858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F255A1F-3417-2E4F-8BDF-9A67B89543C7}"/>
                    </a:ext>
                  </a:extLst>
                </p:cNvPr>
                <p:cNvSpPr txBox="1"/>
                <p:nvPr/>
              </p:nvSpPr>
              <p:spPr>
                <a:xfrm rot="16200000">
                  <a:off x="-343065" y="5013395"/>
                  <a:ext cx="19241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noProof="1"/>
                    <a:t>Healthcare related</a:t>
                  </a:r>
                </a:p>
              </p:txBody>
            </p: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2AE705D1-0C7E-444F-8ED9-883FF250FD4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65024" y="3997215"/>
                  <a:ext cx="1800000" cy="2520000"/>
                </a:xfrm>
                <a:prstGeom prst="roundRect">
                  <a:avLst/>
                </a:prstGeom>
                <a:noFill/>
                <a:ln w="28575">
                  <a:solidFill>
                    <a:srgbClr val="5858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dirty="0"/>
                </a:p>
              </p:txBody>
            </p:sp>
          </p:grpSp>
          <p:pic>
            <p:nvPicPr>
              <p:cNvPr id="110" name="Picture 109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B2BCE7CB-55F1-D345-87E6-FB23CBE29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9930" y="3895120"/>
                <a:ext cx="712800" cy="1084890"/>
              </a:xfrm>
              <a:prstGeom prst="rect">
                <a:avLst/>
              </a:prstGeom>
            </p:spPr>
          </p:pic>
          <p:pic>
            <p:nvPicPr>
              <p:cNvPr id="111" name="Picture 110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61998159-60D8-A443-A300-6FD128C1C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1158" y="5112695"/>
                <a:ext cx="1026000" cy="1078886"/>
              </a:xfrm>
              <a:prstGeom prst="rect">
                <a:avLst/>
              </a:prstGeom>
            </p:spPr>
          </p:pic>
        </p:grpSp>
        <p:sp>
          <p:nvSpPr>
            <p:cNvPr id="116" name="Up-down Arrow 115">
              <a:extLst>
                <a:ext uri="{FF2B5EF4-FFF2-40B4-BE49-F238E27FC236}">
                  <a16:creationId xmlns:a16="http://schemas.microsoft.com/office/drawing/2014/main" id="{61EDFB68-5C8F-5E47-9253-ABC775150064}"/>
                </a:ext>
              </a:extLst>
            </p:cNvPr>
            <p:cNvSpPr>
              <a:spLocks noChangeAspect="1"/>
            </p:cNvSpPr>
            <p:nvPr/>
          </p:nvSpPr>
          <p:spPr>
            <a:xfrm rot="18873960">
              <a:off x="5502489" y="3657394"/>
              <a:ext cx="252000" cy="366832"/>
            </a:xfrm>
            <a:prstGeom prst="upDownArrow">
              <a:avLst/>
            </a:prstGeom>
            <a:solidFill>
              <a:srgbClr val="5858C5"/>
            </a:solidFill>
            <a:ln>
              <a:solidFill>
                <a:srgbClr val="5858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21CCF0F-78DF-5E4F-A5F4-4C592B273D88}"/>
              </a:ext>
            </a:extLst>
          </p:cNvPr>
          <p:cNvGrpSpPr/>
          <p:nvPr/>
        </p:nvGrpSpPr>
        <p:grpSpPr>
          <a:xfrm>
            <a:off x="7516222" y="3714811"/>
            <a:ext cx="2015741" cy="2695345"/>
            <a:chOff x="7516222" y="3714811"/>
            <a:chExt cx="2015741" cy="2695345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DB4520C-9C53-934B-8B13-6C4D15CD5DA9}"/>
                </a:ext>
              </a:extLst>
            </p:cNvPr>
            <p:cNvGrpSpPr/>
            <p:nvPr/>
          </p:nvGrpSpPr>
          <p:grpSpPr>
            <a:xfrm>
              <a:off x="7731963" y="3890156"/>
              <a:ext cx="1800000" cy="2520000"/>
              <a:chOff x="365024" y="3997215"/>
              <a:chExt cx="1800000" cy="2520000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DEFF291-8A9D-4B48-B093-F0E0BA389D3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77993" y="4089857"/>
                <a:ext cx="1080000" cy="1080000"/>
                <a:chOff x="447885" y="3780805"/>
                <a:chExt cx="1440000" cy="1440000"/>
              </a:xfrm>
            </p:grpSpPr>
            <p:pic>
              <p:nvPicPr>
                <p:cNvPr id="99" name="Picture 98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0A4732C4-D462-BD4F-B93E-83A7A4B7A8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1885" y="3924805"/>
                  <a:ext cx="1152000" cy="1152000"/>
                </a:xfrm>
                <a:prstGeom prst="rect">
                  <a:avLst/>
                </a:prstGeom>
              </p:spPr>
            </p:pic>
            <p:sp>
              <p:nvSpPr>
                <p:cNvPr id="100" name="Rounded Rectangle 99">
                  <a:extLst>
                    <a:ext uri="{FF2B5EF4-FFF2-40B4-BE49-F238E27FC236}">
                      <a16:creationId xmlns:a16="http://schemas.microsoft.com/office/drawing/2014/main" id="{AB60F62B-D286-E740-8976-F30244935C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7885" y="3780805"/>
                  <a:ext cx="1440000" cy="1440000"/>
                </a:xfrm>
                <a:prstGeom prst="roundRect">
                  <a:avLst/>
                </a:prstGeom>
                <a:noFill/>
                <a:ln w="19050">
                  <a:solidFill>
                    <a:srgbClr val="5858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B2A71C0-4035-3048-8381-6968E9F6FD9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6433" y="5317806"/>
                <a:ext cx="1080000" cy="1082990"/>
                <a:chOff x="577158" y="5230895"/>
                <a:chExt cx="1440000" cy="1443990"/>
              </a:xfrm>
            </p:grpSpPr>
            <p:pic>
              <p:nvPicPr>
                <p:cNvPr id="97" name="Picture 96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429F437C-FD99-8B4F-B39A-745050031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0558" y="5230895"/>
                  <a:ext cx="1033200" cy="1443990"/>
                </a:xfrm>
                <a:prstGeom prst="rect">
                  <a:avLst/>
                </a:prstGeom>
              </p:spPr>
            </p:pic>
            <p:sp>
              <p:nvSpPr>
                <p:cNvPr id="98" name="Rounded Rectangle 97">
                  <a:extLst>
                    <a:ext uri="{FF2B5EF4-FFF2-40B4-BE49-F238E27FC236}">
                      <a16:creationId xmlns:a16="http://schemas.microsoft.com/office/drawing/2014/main" id="{C3CAC4EF-4DB2-3F40-9179-183395D8B7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7158" y="5232890"/>
                  <a:ext cx="1440000" cy="1440000"/>
                </a:xfrm>
                <a:prstGeom prst="roundRect">
                  <a:avLst/>
                </a:prstGeom>
                <a:noFill/>
                <a:ln w="19050">
                  <a:solidFill>
                    <a:srgbClr val="5858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1713258-A5D1-E741-995D-7781940E605B}"/>
                  </a:ext>
                </a:extLst>
              </p:cNvPr>
              <p:cNvSpPr txBox="1"/>
              <p:nvPr/>
            </p:nvSpPr>
            <p:spPr>
              <a:xfrm rot="16200000">
                <a:off x="-221078" y="5013395"/>
                <a:ext cx="16802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Research driven</a:t>
                </a:r>
                <a:endParaRPr dirty="0"/>
              </a:p>
            </p:txBody>
          </p:sp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BF98EBB-3553-5942-A0FB-355EBD6E84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5024" y="3997215"/>
                <a:ext cx="1800000" cy="2520000"/>
              </a:xfrm>
              <a:prstGeom prst="roundRect">
                <a:avLst/>
              </a:prstGeom>
              <a:noFill/>
              <a:ln w="28575">
                <a:solidFill>
                  <a:srgbClr val="5858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dirty="0"/>
              </a:p>
            </p:txBody>
          </p:sp>
        </p:grpSp>
        <p:sp>
          <p:nvSpPr>
            <p:cNvPr id="117" name="Up-down Arrow 116">
              <a:extLst>
                <a:ext uri="{FF2B5EF4-FFF2-40B4-BE49-F238E27FC236}">
                  <a16:creationId xmlns:a16="http://schemas.microsoft.com/office/drawing/2014/main" id="{5A60134F-39B0-1D47-BA12-19C4B1127503}"/>
                </a:ext>
              </a:extLst>
            </p:cNvPr>
            <p:cNvSpPr>
              <a:spLocks noChangeAspect="1"/>
            </p:cNvSpPr>
            <p:nvPr/>
          </p:nvSpPr>
          <p:spPr>
            <a:xfrm rot="18873960">
              <a:off x="7573638" y="3657395"/>
              <a:ext cx="252000" cy="366832"/>
            </a:xfrm>
            <a:prstGeom prst="upDownArrow">
              <a:avLst/>
            </a:prstGeom>
            <a:solidFill>
              <a:srgbClr val="5858C5"/>
            </a:solidFill>
            <a:ln>
              <a:solidFill>
                <a:srgbClr val="5858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00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365A-96F2-0D44-B363-58CB3F20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908" y="2432499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latin typeface="Karla" pitchFamily="2" charset="0"/>
                <a:ea typeface="Karla" pitchFamily="2" charset="0"/>
              </a:rPr>
              <a:t>Email: </a:t>
            </a:r>
            <a:r>
              <a:rPr lang="sv-SE" dirty="0">
                <a:latin typeface="Karla" pitchFamily="2" charset="0"/>
                <a:ea typeface="Karla" pitchFamily="2" charset="0"/>
                <a:hlinkClick r:id="rId2"/>
              </a:rPr>
              <a:t>sara@riggare.se</a:t>
            </a:r>
            <a:endParaRPr lang="sv-SE" dirty="0">
              <a:latin typeface="Karla" pitchFamily="2" charset="0"/>
              <a:ea typeface="Karla" pitchFamily="2" charset="0"/>
            </a:endParaRPr>
          </a:p>
          <a:p>
            <a:pPr marL="0" indent="0">
              <a:buNone/>
            </a:pPr>
            <a:r>
              <a:rPr lang="sv-SE" dirty="0" err="1">
                <a:latin typeface="Karla" pitchFamily="2" charset="0"/>
                <a:ea typeface="Karla" pitchFamily="2" charset="0"/>
              </a:rPr>
              <a:t>Website</a:t>
            </a:r>
            <a:r>
              <a:rPr lang="sv-SE" dirty="0">
                <a:latin typeface="Karla" pitchFamily="2" charset="0"/>
                <a:ea typeface="Karla" pitchFamily="2" charset="0"/>
              </a:rPr>
              <a:t>: </a:t>
            </a:r>
            <a:r>
              <a:rPr lang="sv-SE" dirty="0">
                <a:latin typeface="Karla" pitchFamily="2" charset="0"/>
                <a:ea typeface="Karla" pitchFamily="2" charset="0"/>
                <a:hlinkClick r:id="rId3"/>
              </a:rPr>
              <a:t>www.riggare.se</a:t>
            </a:r>
            <a:endParaRPr lang="sv-SE" dirty="0">
              <a:latin typeface="Karla" pitchFamily="2" charset="0"/>
              <a:ea typeface="Karla" pitchFamily="2" charset="0"/>
            </a:endParaRPr>
          </a:p>
          <a:p>
            <a:endParaRPr dirty="0"/>
          </a:p>
        </p:txBody>
      </p:sp>
      <p:pic>
        <p:nvPicPr>
          <p:cNvPr id="4" name="Picture 3" descr="A close up of graphics&#10;&#10;Description automatically generated">
            <a:extLst>
              <a:ext uri="{FF2B5EF4-FFF2-40B4-BE49-F238E27FC236}">
                <a16:creationId xmlns:a16="http://schemas.microsoft.com/office/drawing/2014/main" id="{31108FA4-8FDB-0C45-86F5-984776F8E9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528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273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0A4B97-206E-4DB1-A612-7ED96B91033E}"/>
              </a:ext>
            </a:extLst>
          </p:cNvPr>
          <p:cNvSpPr txBox="1"/>
          <p:nvPr/>
        </p:nvSpPr>
        <p:spPr>
          <a:xfrm>
            <a:off x="2783380" y="2644170"/>
            <a:ext cx="6625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9600" b="1" dirty="0" err="1">
                <a:latin typeface="Unna" panose="02040503070705020203" pitchFamily="18" charset="0"/>
              </a:rPr>
              <a:t>Thank</a:t>
            </a:r>
            <a:r>
              <a:rPr lang="fr-FR" sz="9600" b="1" dirty="0">
                <a:latin typeface="Unna" panose="02040503070705020203" pitchFamily="18" charset="0"/>
              </a:rPr>
              <a:t> </a:t>
            </a:r>
            <a:r>
              <a:rPr lang="fr-FR" sz="9600" b="1" dirty="0" err="1">
                <a:latin typeface="Unna" panose="02040503070705020203" pitchFamily="18" charset="0"/>
              </a:rPr>
              <a:t>you</a:t>
            </a:r>
            <a:r>
              <a:rPr lang="fr-FR" sz="9600" b="1" dirty="0">
                <a:latin typeface="Unna" panose="02040503070705020203" pitchFamily="18" charset="0"/>
              </a:rPr>
              <a:t>!</a:t>
            </a:r>
            <a:endParaRPr lang="fr-FR" sz="9600" b="1" dirty="0">
              <a:solidFill>
                <a:schemeClr val="bg1"/>
              </a:solidFill>
              <a:latin typeface="Unna" panose="020405030707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6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3B52AE-B300-45A9-9342-8AA317B176F3}"/>
              </a:ext>
            </a:extLst>
          </p:cNvPr>
          <p:cNvSpPr txBox="1"/>
          <p:nvPr/>
        </p:nvSpPr>
        <p:spPr>
          <a:xfrm>
            <a:off x="2642839" y="3744726"/>
            <a:ext cx="689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noProof="1">
                <a:latin typeface="Unna" panose="02040503070705020203" pitchFamily="18" charset="0"/>
              </a:rPr>
              <a:t>Sara Riggare, doctoral student living with Parkinson’s disease</a:t>
            </a:r>
            <a:br>
              <a:rPr lang="en-GB" noProof="1">
                <a:latin typeface="Unna" panose="02040503070705020203" pitchFamily="18" charset="0"/>
              </a:rPr>
            </a:br>
            <a:r>
              <a:rPr lang="en-GB" noProof="1">
                <a:latin typeface="Unna" panose="02040503070705020203" pitchFamily="18" charset="0"/>
              </a:rPr>
              <a:t>Karolinska Institutet, Stockholm, Sweden</a:t>
            </a:r>
            <a:endParaRPr lang="en-GB" kern="1200" noProof="1">
              <a:latin typeface="Unna" panose="02040503070705020203" pitchFamily="18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A21ED36-D143-4CB2-81D1-E1545358A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17" y="5241664"/>
            <a:ext cx="2764053" cy="1660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5EB9EE-2444-42C3-89C7-0992B2AF2562}"/>
              </a:ext>
            </a:extLst>
          </p:cNvPr>
          <p:cNvSpPr txBox="1"/>
          <p:nvPr/>
        </p:nvSpPr>
        <p:spPr>
          <a:xfrm>
            <a:off x="-552707" y="5546095"/>
            <a:ext cx="375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Karla" pitchFamily="2" charset="0"/>
                <a:ea typeface="Karla" pitchFamily="2" charset="0"/>
              </a:rPr>
              <a:t>12</a:t>
            </a:r>
            <a:r>
              <a:rPr lang="en-US" sz="2400" b="1" kern="1200" dirty="0">
                <a:latin typeface="Karla" pitchFamily="2" charset="0"/>
                <a:ea typeface="Karla" pitchFamily="2" charset="0"/>
              </a:rPr>
              <a:t>/</a:t>
            </a:r>
            <a:r>
              <a:rPr lang="en-US" sz="2400" b="1" dirty="0">
                <a:latin typeface="Karla" pitchFamily="2" charset="0"/>
                <a:ea typeface="Karla" pitchFamily="2" charset="0"/>
              </a:rPr>
              <a:t>11</a:t>
            </a:r>
            <a:r>
              <a:rPr lang="en-US" sz="2400" b="1" kern="1200" dirty="0">
                <a:latin typeface="Karla" pitchFamily="2" charset="0"/>
                <a:ea typeface="Karla" pitchFamily="2" charset="0"/>
              </a:rPr>
              <a:t>/</a:t>
            </a:r>
            <a:r>
              <a:rPr lang="en-US" sz="2400" b="1" dirty="0">
                <a:latin typeface="Karla" pitchFamily="2" charset="0"/>
                <a:ea typeface="Karla" pitchFamily="2" charset="0"/>
              </a:rPr>
              <a:t>2019</a:t>
            </a:r>
            <a:endParaRPr lang="en-BE" sz="2400" b="1" kern="1200" dirty="0">
              <a:latin typeface="Karla" pitchFamily="2" charset="0"/>
              <a:ea typeface="Karl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A774E-048A-47D4-840C-9DCB522867EB}"/>
              </a:ext>
            </a:extLst>
          </p:cNvPr>
          <p:cNvSpPr txBox="1"/>
          <p:nvPr/>
        </p:nvSpPr>
        <p:spPr>
          <a:xfrm>
            <a:off x="-217665" y="5943735"/>
            <a:ext cx="386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kern="1200" dirty="0">
                <a:solidFill>
                  <a:srgbClr val="878787"/>
                </a:solidFill>
                <a:latin typeface="Karla" pitchFamily="2" charset="0"/>
                <a:ea typeface="Karla" pitchFamily="2" charset="0"/>
              </a:rPr>
              <a:t>#EPFCongress19</a:t>
            </a:r>
            <a:endParaRPr lang="en-BE" sz="2800" b="1" kern="1200" dirty="0">
              <a:solidFill>
                <a:srgbClr val="878787"/>
              </a:solidFill>
              <a:latin typeface="Karla" pitchFamily="2" charset="0"/>
              <a:ea typeface="Karl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71281-5162-4CB7-81AA-ABE66247942A}"/>
              </a:ext>
            </a:extLst>
          </p:cNvPr>
          <p:cNvSpPr txBox="1"/>
          <p:nvPr/>
        </p:nvSpPr>
        <p:spPr>
          <a:xfrm>
            <a:off x="1081669" y="1517769"/>
            <a:ext cx="984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6000" b="1" noProof="1">
                <a:latin typeface="Unna" panose="02040503070705020203" pitchFamily="18" charset="0"/>
              </a:rPr>
              <a:t>Why patient involvement</a:t>
            </a:r>
            <a:endParaRPr lang="fr-FR" sz="6000" b="1" noProof="1">
              <a:solidFill>
                <a:schemeClr val="bg1"/>
              </a:solidFill>
              <a:latin typeface="Unna" panose="020405030707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2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E503-66CD-164C-B9BF-F107B35004F0}"/>
              </a:ext>
            </a:extLst>
          </p:cNvPr>
          <p:cNvSpPr txBox="1">
            <a:spLocks/>
          </p:cNvSpPr>
          <p:nvPr/>
        </p:nvSpPr>
        <p:spPr>
          <a:xfrm>
            <a:off x="0" y="-70297"/>
            <a:ext cx="12191999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normAutofit/>
          </a:bodyPr>
          <a:lstStyle>
            <a:lvl1pPr marL="0" marR="0" indent="0" algn="ctr" defTabSz="825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597" algn="ctr" defTabSz="825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457195" algn="ctr" defTabSz="825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685792" algn="ctr" defTabSz="825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914389" algn="ctr" defTabSz="825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1142986" algn="ctr" defTabSz="825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1371584" algn="ctr" defTabSz="825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600181" algn="ctr" defTabSz="825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828778" algn="ctr" defTabSz="82549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sv-SE" sz="4000" noProof="1">
                <a:latin typeface="Unna" panose="02040503070705020203" pitchFamily="18" charset="0"/>
              </a:rPr>
              <a:t>My journey from scared and insecure patient to </a:t>
            </a:r>
            <a:br>
              <a:rPr lang="sv-SE" sz="4000" noProof="1">
                <a:latin typeface="Unna" panose="02040503070705020203" pitchFamily="18" charset="0"/>
              </a:rPr>
            </a:br>
            <a:r>
              <a:rPr lang="sv-SE" sz="4000" noProof="1">
                <a:latin typeface="Unna" panose="02040503070705020203" pitchFamily="18" charset="0"/>
              </a:rPr>
              <a:t>proud Patient Activist and Patient Researcher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F42E7-287F-974B-B3F4-282DE4044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70" y="2144882"/>
            <a:ext cx="4867165" cy="3668483"/>
          </a:xfrm>
          <a:prstGeom prst="rect">
            <a:avLst/>
          </a:prstGeom>
        </p:spPr>
      </p:pic>
      <p:pic>
        <p:nvPicPr>
          <p:cNvPr id="4" name="Picture 3" descr="A person standing next to a suitcase&#10;&#10;Description automatically generated">
            <a:extLst>
              <a:ext uri="{FF2B5EF4-FFF2-40B4-BE49-F238E27FC236}">
                <a16:creationId xmlns:a16="http://schemas.microsoft.com/office/drawing/2014/main" id="{AD5CF078-84D7-8643-8E66-80CC667FB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55" y="2144882"/>
            <a:ext cx="2891074" cy="36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75287"/>
      </p:ext>
    </p:extLst>
  </p:cSld>
  <p:clrMapOvr>
    <a:masterClrMapping/>
  </p:clrMapOvr>
  <p:transition spd="med" advClick="0"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graphics&#10;&#10;Description automatically generated">
            <a:extLst>
              <a:ext uri="{FF2B5EF4-FFF2-40B4-BE49-F238E27FC236}">
                <a16:creationId xmlns:a16="http://schemas.microsoft.com/office/drawing/2014/main" id="{AED31DB7-6982-5B48-AAF3-E95B01266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210" y="195943"/>
            <a:ext cx="5711774" cy="615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672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2016-04-09 11.08.48.jpg">
            <a:extLst>
              <a:ext uri="{FF2B5EF4-FFF2-40B4-BE49-F238E27FC236}">
                <a16:creationId xmlns:a16="http://schemas.microsoft.com/office/drawing/2014/main" id="{65A198C1-5D2A-684D-8813-0614EAADE5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3971" y="1108510"/>
            <a:ext cx="6997125" cy="41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67524"/>
      </p:ext>
    </p:extLst>
  </p:cSld>
  <p:clrMapOvr>
    <a:masterClrMapping/>
  </p:clrMapOvr>
  <p:transition spd="med" advClick="0"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IMG_0168 728X714.JPG">
            <a:extLst>
              <a:ext uri="{FF2B5EF4-FFF2-40B4-BE49-F238E27FC236}">
                <a16:creationId xmlns:a16="http://schemas.microsoft.com/office/drawing/2014/main" id="{D33FB895-2880-E04F-B1E3-2C85D9EFB9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35" y="660498"/>
            <a:ext cx="2407083" cy="2360793"/>
          </a:xfrm>
          <a:prstGeom prst="rect">
            <a:avLst/>
          </a:prstGeom>
        </p:spPr>
      </p:pic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699E4073-2F6E-5C41-A144-EA8AC541D9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63686" y="653215"/>
            <a:ext cx="8828315" cy="529698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58AF5AA-1178-E64E-8A7D-BF061F21EB45}"/>
              </a:ext>
            </a:extLst>
          </p:cNvPr>
          <p:cNvSpPr/>
          <p:nvPr/>
        </p:nvSpPr>
        <p:spPr>
          <a:xfrm>
            <a:off x="5880297" y="2532186"/>
            <a:ext cx="1040875" cy="3151162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412750" hangingPunct="0"/>
            <a:endParaRPr lang="sv-SE" sz="1500" b="1">
              <a:solidFill>
                <a:srgbClr val="0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19661795"/>
      </p:ext>
    </p:extLst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IMG_0168 728X714.JPG">
            <a:extLst>
              <a:ext uri="{FF2B5EF4-FFF2-40B4-BE49-F238E27FC236}">
                <a16:creationId xmlns:a16="http://schemas.microsoft.com/office/drawing/2014/main" id="{D33FB895-2880-E04F-B1E3-2C85D9EFB9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35" y="660498"/>
            <a:ext cx="2407083" cy="2360793"/>
          </a:xfrm>
          <a:prstGeom prst="rect">
            <a:avLst/>
          </a:prstGeom>
        </p:spPr>
      </p:pic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699E4073-2F6E-5C41-A144-EA8AC541D9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63686" y="653215"/>
            <a:ext cx="8828315" cy="529698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58AF5AA-1178-E64E-8A7D-BF061F21EB45}"/>
              </a:ext>
            </a:extLst>
          </p:cNvPr>
          <p:cNvSpPr/>
          <p:nvPr/>
        </p:nvSpPr>
        <p:spPr>
          <a:xfrm>
            <a:off x="5880297" y="2532186"/>
            <a:ext cx="1040875" cy="3151162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defTabSz="412750" hangingPunct="0"/>
            <a:endParaRPr lang="sv-SE" sz="1500" b="1">
              <a:solidFill>
                <a:srgbClr val="000000"/>
              </a:solidFill>
              <a:sym typeface="Helvetica"/>
            </a:endParaRP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F0C2004-D1B8-884D-8A79-539EA902A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2477038"/>
            <a:ext cx="5033681" cy="4380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0C7DB7D-A12E-F744-B90D-41B0EA44C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152" y="2532186"/>
            <a:ext cx="4354273" cy="43258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4693273"/>
      </p:ext>
    </p:extLst>
  </p:cSld>
  <p:clrMapOvr>
    <a:masterClrMapping/>
  </p:clrMapOvr>
  <p:transition spd="med" advClick="0" advTm="7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373D44-0A50-0F45-8209-F5D7FA7E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5529885"/>
            <a:ext cx="11704319" cy="10963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from: S. A. Schroeder, “We Can Do Better - Improving the Health of the American People,” N. Engl. J. Med., vol. 357, no. 12, pp. 1221–1228, 2007.</a:t>
            </a:r>
            <a:r>
              <a:rPr lang="sv-SE" sz="2800" noProof="1"/>
              <a:t> 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7EA2B0-6FB7-1345-BFDD-F72B99922B69}"/>
              </a:ext>
            </a:extLst>
          </p:cNvPr>
          <p:cNvGrpSpPr/>
          <p:nvPr/>
        </p:nvGrpSpPr>
        <p:grpSpPr>
          <a:xfrm>
            <a:off x="1200780" y="36111"/>
            <a:ext cx="3576631" cy="3798365"/>
            <a:chOff x="1200780" y="36111"/>
            <a:chExt cx="3576631" cy="379836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A0B74187-CCB3-4A42-AA8D-960766C862E8}"/>
                </a:ext>
              </a:extLst>
            </p:cNvPr>
            <p:cNvSpPr/>
            <p:nvPr/>
          </p:nvSpPr>
          <p:spPr>
            <a:xfrm>
              <a:off x="2084311" y="36111"/>
              <a:ext cx="2448584" cy="2448584"/>
            </a:xfrm>
            <a:custGeom>
              <a:avLst/>
              <a:gdLst>
                <a:gd name="connsiteX0" fmla="*/ 0 w 2448584"/>
                <a:gd name="connsiteY0" fmla="*/ 1224292 h 2448584"/>
                <a:gd name="connsiteX1" fmla="*/ 1224292 w 2448584"/>
                <a:gd name="connsiteY1" fmla="*/ 0 h 2448584"/>
                <a:gd name="connsiteX2" fmla="*/ 2448584 w 2448584"/>
                <a:gd name="connsiteY2" fmla="*/ 1224292 h 2448584"/>
                <a:gd name="connsiteX3" fmla="*/ 1224292 w 2448584"/>
                <a:gd name="connsiteY3" fmla="*/ 2448584 h 2448584"/>
                <a:gd name="connsiteX4" fmla="*/ 0 w 2448584"/>
                <a:gd name="connsiteY4" fmla="*/ 1224292 h 24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584" h="2448584">
                  <a:moveTo>
                    <a:pt x="0" y="1224292"/>
                  </a:moveTo>
                  <a:cubicBezTo>
                    <a:pt x="0" y="548134"/>
                    <a:pt x="548134" y="0"/>
                    <a:pt x="1224292" y="0"/>
                  </a:cubicBezTo>
                  <a:cubicBezTo>
                    <a:pt x="1900450" y="0"/>
                    <a:pt x="2448584" y="548134"/>
                    <a:pt x="2448584" y="1224292"/>
                  </a:cubicBezTo>
                  <a:cubicBezTo>
                    <a:pt x="2448584" y="1900450"/>
                    <a:pt x="1900450" y="2448584"/>
                    <a:pt x="1224292" y="2448584"/>
                  </a:cubicBezTo>
                  <a:cubicBezTo>
                    <a:pt x="548134" y="2448584"/>
                    <a:pt x="0" y="1900450"/>
                    <a:pt x="0" y="12242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2000" tIns="72000" rIns="72000" bIns="91822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noProof="1"/>
                <a:t>Individual </a:t>
              </a:r>
              <a:br>
                <a:rPr lang="en-GB" kern="1200" noProof="1"/>
              </a:br>
              <a:r>
                <a:rPr lang="en-GB" kern="1200" noProof="1"/>
                <a:t>circumstances </a:t>
              </a:r>
              <a:br>
                <a:rPr lang="en-GB" kern="1200" noProof="1"/>
              </a:br>
              <a:r>
                <a:rPr lang="en-GB" kern="1200" noProof="1"/>
                <a:t>(genetics, social, environment)</a:t>
              </a:r>
              <a:br>
                <a:rPr lang="en-GB" kern="1200" noProof="1"/>
              </a:br>
              <a:r>
                <a:rPr lang="en-GB" kern="1200" noProof="1"/>
                <a:t>50%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3F1B76C-8F83-194C-8550-AF079FE22C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7411" y="1878709"/>
              <a:ext cx="1620000" cy="1620000"/>
            </a:xfrm>
            <a:custGeom>
              <a:avLst/>
              <a:gdLst>
                <a:gd name="connsiteX0" fmla="*/ 0 w 2448584"/>
                <a:gd name="connsiteY0" fmla="*/ 1224292 h 2448584"/>
                <a:gd name="connsiteX1" fmla="*/ 1224292 w 2448584"/>
                <a:gd name="connsiteY1" fmla="*/ 0 h 2448584"/>
                <a:gd name="connsiteX2" fmla="*/ 2448584 w 2448584"/>
                <a:gd name="connsiteY2" fmla="*/ 1224292 h 2448584"/>
                <a:gd name="connsiteX3" fmla="*/ 1224292 w 2448584"/>
                <a:gd name="connsiteY3" fmla="*/ 2448584 h 2448584"/>
                <a:gd name="connsiteX4" fmla="*/ 0 w 2448584"/>
                <a:gd name="connsiteY4" fmla="*/ 1224292 h 24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584" h="2448584">
                  <a:moveTo>
                    <a:pt x="0" y="1224292"/>
                  </a:moveTo>
                  <a:cubicBezTo>
                    <a:pt x="0" y="548134"/>
                    <a:pt x="548134" y="0"/>
                    <a:pt x="1224292" y="0"/>
                  </a:cubicBezTo>
                  <a:cubicBezTo>
                    <a:pt x="1900450" y="0"/>
                    <a:pt x="2448584" y="548134"/>
                    <a:pt x="2448584" y="1224292"/>
                  </a:cubicBezTo>
                  <a:cubicBezTo>
                    <a:pt x="2448584" y="1900450"/>
                    <a:pt x="1900450" y="2448584"/>
                    <a:pt x="1224292" y="2448584"/>
                  </a:cubicBezTo>
                  <a:cubicBezTo>
                    <a:pt x="548134" y="2448584"/>
                    <a:pt x="0" y="1900450"/>
                    <a:pt x="0" y="12242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7"/>
                <a:satOff val="1521"/>
                <a:lumOff val="2542"/>
                <a:alphaOff val="15000"/>
              </a:schemeClr>
            </a:fillRef>
            <a:effectRef idx="0">
              <a:schemeClr val="accent1">
                <a:shade val="80000"/>
                <a:alpha val="50000"/>
                <a:hueOff val="7"/>
                <a:satOff val="1521"/>
                <a:lumOff val="2542"/>
                <a:alphaOff val="15000"/>
              </a:schemeClr>
            </a:effectRef>
            <a:fontRef idx="minor">
              <a:schemeClr val="tx1"/>
            </a:fontRef>
          </p:style>
          <p:txBody>
            <a:bodyPr spcFirstLastPara="0" vert="horz" wrap="square" lIns="748859" tIns="632551" rIns="230575" bIns="469312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noProof="1"/>
                <a:t>Healthcare</a:t>
              </a:r>
              <a:br>
                <a:rPr lang="en-GB" kern="1200" noProof="1"/>
              </a:br>
              <a:r>
                <a:rPr lang="en-GB" kern="1200" noProof="1"/>
                <a:t>10%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7056405-DAC2-4141-B216-4C159892A2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0780" y="1566476"/>
              <a:ext cx="2268000" cy="2268000"/>
            </a:xfrm>
            <a:custGeom>
              <a:avLst/>
              <a:gdLst>
                <a:gd name="connsiteX0" fmla="*/ 0 w 2448584"/>
                <a:gd name="connsiteY0" fmla="*/ 1224292 h 2448584"/>
                <a:gd name="connsiteX1" fmla="*/ 1224292 w 2448584"/>
                <a:gd name="connsiteY1" fmla="*/ 0 h 2448584"/>
                <a:gd name="connsiteX2" fmla="*/ 2448584 w 2448584"/>
                <a:gd name="connsiteY2" fmla="*/ 1224292 h 2448584"/>
                <a:gd name="connsiteX3" fmla="*/ 1224292 w 2448584"/>
                <a:gd name="connsiteY3" fmla="*/ 2448584 h 2448584"/>
                <a:gd name="connsiteX4" fmla="*/ 0 w 2448584"/>
                <a:gd name="connsiteY4" fmla="*/ 1224292 h 24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584" h="2448584">
                  <a:moveTo>
                    <a:pt x="0" y="1224292"/>
                  </a:moveTo>
                  <a:cubicBezTo>
                    <a:pt x="0" y="548134"/>
                    <a:pt x="548134" y="0"/>
                    <a:pt x="1224292" y="0"/>
                  </a:cubicBezTo>
                  <a:cubicBezTo>
                    <a:pt x="1900450" y="0"/>
                    <a:pt x="2448584" y="548134"/>
                    <a:pt x="2448584" y="1224292"/>
                  </a:cubicBezTo>
                  <a:cubicBezTo>
                    <a:pt x="2448584" y="1900450"/>
                    <a:pt x="1900450" y="2448584"/>
                    <a:pt x="1224292" y="2448584"/>
                  </a:cubicBezTo>
                  <a:cubicBezTo>
                    <a:pt x="548134" y="2448584"/>
                    <a:pt x="0" y="1900450"/>
                    <a:pt x="0" y="122429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alpha val="50000"/>
                <a:hueOff val="15"/>
                <a:satOff val="3042"/>
                <a:lumOff val="5084"/>
                <a:alphaOff val="30000"/>
              </a:schemeClr>
            </a:fillRef>
            <a:effectRef idx="0">
              <a:schemeClr val="accent1">
                <a:shade val="80000"/>
                <a:alpha val="50000"/>
                <a:hueOff val="15"/>
                <a:satOff val="3042"/>
                <a:lumOff val="5084"/>
                <a:alphaOff val="3000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0575" tIns="632551" rIns="748859" bIns="469312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noProof="1"/>
                <a:t>Behavioural patterns (selfcare)</a:t>
              </a:r>
              <a:br>
                <a:rPr lang="en-GB" kern="1200" noProof="1"/>
              </a:br>
              <a:r>
                <a:rPr lang="en-GB" kern="1200" noProof="1"/>
                <a:t>40%</a:t>
              </a:r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57B8081B-6AD2-614F-BDD3-146513693EAD}"/>
              </a:ext>
            </a:extLst>
          </p:cNvPr>
          <p:cNvSpPr/>
          <p:nvPr/>
        </p:nvSpPr>
        <p:spPr>
          <a:xfrm>
            <a:off x="5898358" y="1981272"/>
            <a:ext cx="627876" cy="734496"/>
          </a:xfrm>
          <a:custGeom>
            <a:avLst/>
            <a:gdLst>
              <a:gd name="connsiteX0" fmla="*/ 0 w 627876"/>
              <a:gd name="connsiteY0" fmla="*/ 146899 h 734496"/>
              <a:gd name="connsiteX1" fmla="*/ 313938 w 627876"/>
              <a:gd name="connsiteY1" fmla="*/ 146899 h 734496"/>
              <a:gd name="connsiteX2" fmla="*/ 313938 w 627876"/>
              <a:gd name="connsiteY2" fmla="*/ 0 h 734496"/>
              <a:gd name="connsiteX3" fmla="*/ 627876 w 627876"/>
              <a:gd name="connsiteY3" fmla="*/ 367248 h 734496"/>
              <a:gd name="connsiteX4" fmla="*/ 313938 w 627876"/>
              <a:gd name="connsiteY4" fmla="*/ 734496 h 734496"/>
              <a:gd name="connsiteX5" fmla="*/ 313938 w 627876"/>
              <a:gd name="connsiteY5" fmla="*/ 587597 h 734496"/>
              <a:gd name="connsiteX6" fmla="*/ 0 w 627876"/>
              <a:gd name="connsiteY6" fmla="*/ 587597 h 734496"/>
              <a:gd name="connsiteX7" fmla="*/ 0 w 627876"/>
              <a:gd name="connsiteY7" fmla="*/ 146899 h 73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876" h="734496">
                <a:moveTo>
                  <a:pt x="0" y="146899"/>
                </a:moveTo>
                <a:lnTo>
                  <a:pt x="313938" y="146899"/>
                </a:lnTo>
                <a:lnTo>
                  <a:pt x="313938" y="0"/>
                </a:lnTo>
                <a:lnTo>
                  <a:pt x="627876" y="367248"/>
                </a:lnTo>
                <a:lnTo>
                  <a:pt x="313938" y="734496"/>
                </a:lnTo>
                <a:lnTo>
                  <a:pt x="313938" y="587597"/>
                </a:lnTo>
                <a:lnTo>
                  <a:pt x="0" y="587597"/>
                </a:lnTo>
                <a:lnTo>
                  <a:pt x="0" y="146899"/>
                </a:lnTo>
                <a:close/>
              </a:path>
            </a:pathLst>
          </a:custGeom>
          <a:solidFill>
            <a:srgbClr val="AACEFF"/>
          </a:solidFill>
        </p:spPr>
        <p:style>
          <a:lnRef idx="0">
            <a:schemeClr val="accent5">
              <a:shade val="90000"/>
              <a:hueOff val="350915"/>
              <a:satOff val="-3215"/>
              <a:lumOff val="27754"/>
              <a:alphaOff val="0"/>
            </a:schemeClr>
          </a:lnRef>
          <a:fillRef idx="1">
            <a:schemeClr val="accent5">
              <a:shade val="90000"/>
              <a:hueOff val="350915"/>
              <a:satOff val="-3215"/>
              <a:lumOff val="27754"/>
              <a:alphaOff val="0"/>
            </a:schemeClr>
          </a:fillRef>
          <a:effectRef idx="0">
            <a:schemeClr val="accent5">
              <a:shade val="90000"/>
              <a:hueOff val="350915"/>
              <a:satOff val="-3215"/>
              <a:lumOff val="277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6899" rIns="188363" bIns="146899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400" noProof="1">
              <a:solidFill>
                <a:prstClr val="white"/>
              </a:solidFill>
              <a:latin typeface="Calibri" panose="020F0502020204030204"/>
              <a:sym typeface="Helvetica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7382FDA-A624-8243-BA63-5C628A13AE41}"/>
              </a:ext>
            </a:extLst>
          </p:cNvPr>
          <p:cNvSpPr>
            <a:spLocks noChangeAspect="1"/>
          </p:cNvSpPr>
          <p:nvPr/>
        </p:nvSpPr>
        <p:spPr>
          <a:xfrm>
            <a:off x="7034924" y="294590"/>
            <a:ext cx="3420000" cy="3420000"/>
          </a:xfrm>
          <a:custGeom>
            <a:avLst/>
            <a:gdLst>
              <a:gd name="connsiteX0" fmla="*/ 0 w 3948906"/>
              <a:gd name="connsiteY0" fmla="*/ 1974453 h 3948906"/>
              <a:gd name="connsiteX1" fmla="*/ 1974453 w 3948906"/>
              <a:gd name="connsiteY1" fmla="*/ 0 h 3948906"/>
              <a:gd name="connsiteX2" fmla="*/ 3948906 w 3948906"/>
              <a:gd name="connsiteY2" fmla="*/ 1974453 h 3948906"/>
              <a:gd name="connsiteX3" fmla="*/ 1974453 w 3948906"/>
              <a:gd name="connsiteY3" fmla="*/ 3948906 h 3948906"/>
              <a:gd name="connsiteX4" fmla="*/ 0 w 3948906"/>
              <a:gd name="connsiteY4" fmla="*/ 1974453 h 394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906" h="3948906">
                <a:moveTo>
                  <a:pt x="0" y="1974453"/>
                </a:moveTo>
                <a:cubicBezTo>
                  <a:pt x="0" y="883993"/>
                  <a:pt x="883993" y="0"/>
                  <a:pt x="1974453" y="0"/>
                </a:cubicBezTo>
                <a:cubicBezTo>
                  <a:pt x="3064913" y="0"/>
                  <a:pt x="3948906" y="883993"/>
                  <a:pt x="3948906" y="1974453"/>
                </a:cubicBezTo>
                <a:cubicBezTo>
                  <a:pt x="3948906" y="3064913"/>
                  <a:pt x="3064913" y="3948906"/>
                  <a:pt x="1974453" y="3948906"/>
                </a:cubicBezTo>
                <a:cubicBezTo>
                  <a:pt x="883993" y="3948906"/>
                  <a:pt x="0" y="3064913"/>
                  <a:pt x="0" y="1974453"/>
                </a:cubicBezTo>
                <a:close/>
              </a:path>
            </a:pathLst>
          </a:custGeom>
          <a:solidFill>
            <a:srgbClr val="595BB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222839"/>
              <a:satOff val="5970"/>
              <a:lumOff val="26302"/>
              <a:alphaOff val="0"/>
            </a:schemeClr>
          </a:fillRef>
          <a:effectRef idx="0">
            <a:schemeClr val="accent5">
              <a:shade val="50000"/>
              <a:hueOff val="222839"/>
              <a:satOff val="5970"/>
              <a:lumOff val="263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854" tIns="660854" rIns="660854" bIns="660854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5750" noProof="1">
                <a:solidFill>
                  <a:prstClr val="white"/>
                </a:solidFill>
                <a:latin typeface="Calibri" panose="020F0502020204030204"/>
                <a:sym typeface="Helvetica"/>
              </a:rPr>
              <a:t>Health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B95274-8F08-2146-8611-FF672620929D}"/>
              </a:ext>
            </a:extLst>
          </p:cNvPr>
          <p:cNvGrpSpPr/>
          <p:nvPr/>
        </p:nvGrpSpPr>
        <p:grpSpPr>
          <a:xfrm>
            <a:off x="1164672" y="3469478"/>
            <a:ext cx="9467372" cy="1845438"/>
            <a:chOff x="2329344" y="7605943"/>
            <a:chExt cx="18934744" cy="445036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E07D0F7-960B-E749-9D79-8DF402A1BB60}"/>
                </a:ext>
              </a:extLst>
            </p:cNvPr>
            <p:cNvSpPr>
              <a:spLocks/>
            </p:cNvSpPr>
            <p:nvPr/>
          </p:nvSpPr>
          <p:spPr>
            <a:xfrm>
              <a:off x="2329344" y="10173970"/>
              <a:ext cx="18934744" cy="1882340"/>
            </a:xfrm>
            <a:custGeom>
              <a:avLst/>
              <a:gdLst>
                <a:gd name="connsiteX0" fmla="*/ 0 w 3948906"/>
                <a:gd name="connsiteY0" fmla="*/ 1974453 h 3948906"/>
                <a:gd name="connsiteX1" fmla="*/ 1974453 w 3948906"/>
                <a:gd name="connsiteY1" fmla="*/ 0 h 3948906"/>
                <a:gd name="connsiteX2" fmla="*/ 3948906 w 3948906"/>
                <a:gd name="connsiteY2" fmla="*/ 1974453 h 3948906"/>
                <a:gd name="connsiteX3" fmla="*/ 1974453 w 3948906"/>
                <a:gd name="connsiteY3" fmla="*/ 3948906 h 3948906"/>
                <a:gd name="connsiteX4" fmla="*/ 0 w 3948906"/>
                <a:gd name="connsiteY4" fmla="*/ 1974453 h 394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906" h="3948906">
                  <a:moveTo>
                    <a:pt x="0" y="1974453"/>
                  </a:moveTo>
                  <a:cubicBezTo>
                    <a:pt x="0" y="883993"/>
                    <a:pt x="883993" y="0"/>
                    <a:pt x="1974453" y="0"/>
                  </a:cubicBezTo>
                  <a:cubicBezTo>
                    <a:pt x="3064913" y="0"/>
                    <a:pt x="3948906" y="883993"/>
                    <a:pt x="3948906" y="1974453"/>
                  </a:cubicBezTo>
                  <a:cubicBezTo>
                    <a:pt x="3948906" y="3064913"/>
                    <a:pt x="3064913" y="3948906"/>
                    <a:pt x="1974453" y="3948906"/>
                  </a:cubicBezTo>
                  <a:cubicBezTo>
                    <a:pt x="883993" y="3948906"/>
                    <a:pt x="0" y="3064913"/>
                    <a:pt x="0" y="1974453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222839"/>
                <a:satOff val="5970"/>
                <a:lumOff val="26302"/>
                <a:alphaOff val="0"/>
              </a:schemeClr>
            </a:fillRef>
            <a:effectRef idx="0">
              <a:schemeClr val="accent5">
                <a:shade val="50000"/>
                <a:hueOff val="222839"/>
                <a:satOff val="5970"/>
                <a:lumOff val="263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0854" tIns="660854" rIns="660854" bIns="660854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noProof="1">
                  <a:solidFill>
                    <a:prstClr val="white"/>
                  </a:solidFill>
                  <a:latin typeface="Calibri" panose="020F0502020204030204"/>
                  <a:sym typeface="Helvetica"/>
                </a:rPr>
                <a:t>Research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638E475-E543-E446-9AF2-CE7B5730D487}"/>
                </a:ext>
              </a:extLst>
            </p:cNvPr>
            <p:cNvSpPr>
              <a:spLocks noChangeAspect="1"/>
            </p:cNvSpPr>
            <p:nvPr/>
          </p:nvSpPr>
          <p:spPr>
            <a:xfrm rot="16015570">
              <a:off x="7589241" y="7930082"/>
              <a:ext cx="2031090" cy="2376000"/>
            </a:xfrm>
            <a:custGeom>
              <a:avLst/>
              <a:gdLst>
                <a:gd name="connsiteX0" fmla="*/ 0 w 627876"/>
                <a:gd name="connsiteY0" fmla="*/ 146899 h 734496"/>
                <a:gd name="connsiteX1" fmla="*/ 313938 w 627876"/>
                <a:gd name="connsiteY1" fmla="*/ 146899 h 734496"/>
                <a:gd name="connsiteX2" fmla="*/ 313938 w 627876"/>
                <a:gd name="connsiteY2" fmla="*/ 0 h 734496"/>
                <a:gd name="connsiteX3" fmla="*/ 627876 w 627876"/>
                <a:gd name="connsiteY3" fmla="*/ 367248 h 734496"/>
                <a:gd name="connsiteX4" fmla="*/ 313938 w 627876"/>
                <a:gd name="connsiteY4" fmla="*/ 734496 h 734496"/>
                <a:gd name="connsiteX5" fmla="*/ 313938 w 627876"/>
                <a:gd name="connsiteY5" fmla="*/ 587597 h 734496"/>
                <a:gd name="connsiteX6" fmla="*/ 0 w 627876"/>
                <a:gd name="connsiteY6" fmla="*/ 587597 h 734496"/>
                <a:gd name="connsiteX7" fmla="*/ 0 w 627876"/>
                <a:gd name="connsiteY7" fmla="*/ 146899 h 73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876" h="734496">
                  <a:moveTo>
                    <a:pt x="0" y="146899"/>
                  </a:moveTo>
                  <a:lnTo>
                    <a:pt x="313938" y="146899"/>
                  </a:lnTo>
                  <a:lnTo>
                    <a:pt x="313938" y="0"/>
                  </a:lnTo>
                  <a:lnTo>
                    <a:pt x="627876" y="367248"/>
                  </a:lnTo>
                  <a:lnTo>
                    <a:pt x="313938" y="734496"/>
                  </a:lnTo>
                  <a:lnTo>
                    <a:pt x="313938" y="587597"/>
                  </a:lnTo>
                  <a:lnTo>
                    <a:pt x="0" y="587597"/>
                  </a:lnTo>
                  <a:lnTo>
                    <a:pt x="0" y="146899"/>
                  </a:lnTo>
                  <a:close/>
                </a:path>
              </a:pathLst>
            </a:custGeom>
            <a:solidFill>
              <a:srgbClr val="AACEFF"/>
            </a:solidFill>
          </p:spPr>
          <p:style>
            <a:lnRef idx="0">
              <a:schemeClr val="accent5">
                <a:shade val="90000"/>
                <a:hueOff val="350915"/>
                <a:satOff val="-3215"/>
                <a:lumOff val="27754"/>
                <a:alphaOff val="0"/>
              </a:schemeClr>
            </a:lnRef>
            <a:fillRef idx="1">
              <a:schemeClr val="accent5">
                <a:shade val="90000"/>
                <a:hueOff val="350915"/>
                <a:satOff val="-3215"/>
                <a:lumOff val="27754"/>
                <a:alphaOff val="0"/>
              </a:schemeClr>
            </a:fillRef>
            <a:effectRef idx="0">
              <a:schemeClr val="accent5">
                <a:shade val="90000"/>
                <a:hueOff val="350915"/>
                <a:satOff val="-3215"/>
                <a:lumOff val="2775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6899" rIns="188363" bIns="146899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noProof="1">
                <a:solidFill>
                  <a:prstClr val="white"/>
                </a:solidFill>
                <a:latin typeface="Calibri" panose="020F0502020204030204"/>
                <a:sym typeface="Helvetica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0D8279F-0E44-564C-99A7-C6D969B2E955}"/>
                </a:ext>
              </a:extLst>
            </p:cNvPr>
            <p:cNvSpPr/>
            <p:nvPr/>
          </p:nvSpPr>
          <p:spPr>
            <a:xfrm rot="15852020">
              <a:off x="5990823" y="8922094"/>
              <a:ext cx="1255752" cy="1468992"/>
            </a:xfrm>
            <a:custGeom>
              <a:avLst/>
              <a:gdLst>
                <a:gd name="connsiteX0" fmla="*/ 0 w 627876"/>
                <a:gd name="connsiteY0" fmla="*/ 146899 h 734496"/>
                <a:gd name="connsiteX1" fmla="*/ 313938 w 627876"/>
                <a:gd name="connsiteY1" fmla="*/ 146899 h 734496"/>
                <a:gd name="connsiteX2" fmla="*/ 313938 w 627876"/>
                <a:gd name="connsiteY2" fmla="*/ 0 h 734496"/>
                <a:gd name="connsiteX3" fmla="*/ 627876 w 627876"/>
                <a:gd name="connsiteY3" fmla="*/ 367248 h 734496"/>
                <a:gd name="connsiteX4" fmla="*/ 313938 w 627876"/>
                <a:gd name="connsiteY4" fmla="*/ 734496 h 734496"/>
                <a:gd name="connsiteX5" fmla="*/ 313938 w 627876"/>
                <a:gd name="connsiteY5" fmla="*/ 587597 h 734496"/>
                <a:gd name="connsiteX6" fmla="*/ 0 w 627876"/>
                <a:gd name="connsiteY6" fmla="*/ 587597 h 734496"/>
                <a:gd name="connsiteX7" fmla="*/ 0 w 627876"/>
                <a:gd name="connsiteY7" fmla="*/ 146899 h 73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876" h="734496">
                  <a:moveTo>
                    <a:pt x="0" y="146899"/>
                  </a:moveTo>
                  <a:lnTo>
                    <a:pt x="313938" y="146899"/>
                  </a:lnTo>
                  <a:lnTo>
                    <a:pt x="313938" y="0"/>
                  </a:lnTo>
                  <a:lnTo>
                    <a:pt x="627876" y="367248"/>
                  </a:lnTo>
                  <a:lnTo>
                    <a:pt x="313938" y="734496"/>
                  </a:lnTo>
                  <a:lnTo>
                    <a:pt x="313938" y="587597"/>
                  </a:lnTo>
                  <a:lnTo>
                    <a:pt x="0" y="587597"/>
                  </a:lnTo>
                  <a:lnTo>
                    <a:pt x="0" y="146899"/>
                  </a:lnTo>
                  <a:close/>
                </a:path>
              </a:pathLst>
            </a:custGeom>
            <a:solidFill>
              <a:srgbClr val="AACEFF"/>
            </a:solidFill>
          </p:spPr>
          <p:style>
            <a:lnRef idx="0">
              <a:schemeClr val="accent5">
                <a:shade val="90000"/>
                <a:hueOff val="350915"/>
                <a:satOff val="-3215"/>
                <a:lumOff val="27754"/>
                <a:alphaOff val="0"/>
              </a:schemeClr>
            </a:lnRef>
            <a:fillRef idx="1">
              <a:schemeClr val="accent5">
                <a:shade val="90000"/>
                <a:hueOff val="350915"/>
                <a:satOff val="-3215"/>
                <a:lumOff val="27754"/>
                <a:alphaOff val="0"/>
              </a:schemeClr>
            </a:fillRef>
            <a:effectRef idx="0">
              <a:schemeClr val="accent5">
                <a:shade val="90000"/>
                <a:hueOff val="350915"/>
                <a:satOff val="-3215"/>
                <a:lumOff val="2775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6899" rIns="188363" bIns="146899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noProof="1">
                <a:solidFill>
                  <a:prstClr val="white"/>
                </a:solidFill>
                <a:latin typeface="Calibri" panose="020F0502020204030204"/>
                <a:sym typeface="Helvetica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A90C5DB-899C-C941-94F6-4D162F35120D}"/>
                </a:ext>
              </a:extLst>
            </p:cNvPr>
            <p:cNvSpPr/>
            <p:nvPr/>
          </p:nvSpPr>
          <p:spPr>
            <a:xfrm rot="15619716">
              <a:off x="3652696" y="9168346"/>
              <a:ext cx="1255752" cy="1468992"/>
            </a:xfrm>
            <a:custGeom>
              <a:avLst/>
              <a:gdLst>
                <a:gd name="connsiteX0" fmla="*/ 0 w 627876"/>
                <a:gd name="connsiteY0" fmla="*/ 146899 h 734496"/>
                <a:gd name="connsiteX1" fmla="*/ 313938 w 627876"/>
                <a:gd name="connsiteY1" fmla="*/ 146899 h 734496"/>
                <a:gd name="connsiteX2" fmla="*/ 313938 w 627876"/>
                <a:gd name="connsiteY2" fmla="*/ 0 h 734496"/>
                <a:gd name="connsiteX3" fmla="*/ 627876 w 627876"/>
                <a:gd name="connsiteY3" fmla="*/ 367248 h 734496"/>
                <a:gd name="connsiteX4" fmla="*/ 313938 w 627876"/>
                <a:gd name="connsiteY4" fmla="*/ 734496 h 734496"/>
                <a:gd name="connsiteX5" fmla="*/ 313938 w 627876"/>
                <a:gd name="connsiteY5" fmla="*/ 587597 h 734496"/>
                <a:gd name="connsiteX6" fmla="*/ 0 w 627876"/>
                <a:gd name="connsiteY6" fmla="*/ 587597 h 734496"/>
                <a:gd name="connsiteX7" fmla="*/ 0 w 627876"/>
                <a:gd name="connsiteY7" fmla="*/ 146899 h 73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876" h="734496">
                  <a:moveTo>
                    <a:pt x="0" y="146899"/>
                  </a:moveTo>
                  <a:lnTo>
                    <a:pt x="313938" y="146899"/>
                  </a:lnTo>
                  <a:lnTo>
                    <a:pt x="313938" y="0"/>
                  </a:lnTo>
                  <a:lnTo>
                    <a:pt x="627876" y="367248"/>
                  </a:lnTo>
                  <a:lnTo>
                    <a:pt x="313938" y="734496"/>
                  </a:lnTo>
                  <a:lnTo>
                    <a:pt x="313938" y="587597"/>
                  </a:lnTo>
                  <a:lnTo>
                    <a:pt x="0" y="587597"/>
                  </a:lnTo>
                  <a:lnTo>
                    <a:pt x="0" y="146899"/>
                  </a:lnTo>
                  <a:close/>
                </a:path>
              </a:pathLst>
            </a:custGeom>
            <a:solidFill>
              <a:srgbClr val="AACEFF"/>
            </a:solidFill>
          </p:spPr>
          <p:style>
            <a:lnRef idx="0">
              <a:schemeClr val="accent5">
                <a:shade val="90000"/>
                <a:hueOff val="350915"/>
                <a:satOff val="-3215"/>
                <a:lumOff val="27754"/>
                <a:alphaOff val="0"/>
              </a:schemeClr>
            </a:lnRef>
            <a:fillRef idx="1">
              <a:schemeClr val="accent5">
                <a:shade val="90000"/>
                <a:hueOff val="350915"/>
                <a:satOff val="-3215"/>
                <a:lumOff val="27754"/>
                <a:alphaOff val="0"/>
              </a:schemeClr>
            </a:fillRef>
            <a:effectRef idx="0">
              <a:schemeClr val="accent5">
                <a:shade val="90000"/>
                <a:hueOff val="350915"/>
                <a:satOff val="-3215"/>
                <a:lumOff val="2775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6899" rIns="188363" bIns="146899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noProof="1">
                <a:solidFill>
                  <a:prstClr val="white"/>
                </a:solidFill>
                <a:latin typeface="Calibri" panose="020F0502020204030204"/>
                <a:sym typeface="Helvetica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8985508-7388-484A-AFFC-6BDE5E1A60B0}"/>
                </a:ext>
              </a:extLst>
            </p:cNvPr>
            <p:cNvSpPr>
              <a:spLocks noChangeAspect="1"/>
            </p:cNvSpPr>
            <p:nvPr/>
          </p:nvSpPr>
          <p:spPr>
            <a:xfrm rot="16429405">
              <a:off x="16107273" y="7377439"/>
              <a:ext cx="2691290" cy="3148298"/>
            </a:xfrm>
            <a:custGeom>
              <a:avLst/>
              <a:gdLst>
                <a:gd name="connsiteX0" fmla="*/ 0 w 627876"/>
                <a:gd name="connsiteY0" fmla="*/ 146899 h 734496"/>
                <a:gd name="connsiteX1" fmla="*/ 313938 w 627876"/>
                <a:gd name="connsiteY1" fmla="*/ 146899 h 734496"/>
                <a:gd name="connsiteX2" fmla="*/ 313938 w 627876"/>
                <a:gd name="connsiteY2" fmla="*/ 0 h 734496"/>
                <a:gd name="connsiteX3" fmla="*/ 627876 w 627876"/>
                <a:gd name="connsiteY3" fmla="*/ 367248 h 734496"/>
                <a:gd name="connsiteX4" fmla="*/ 313938 w 627876"/>
                <a:gd name="connsiteY4" fmla="*/ 734496 h 734496"/>
                <a:gd name="connsiteX5" fmla="*/ 313938 w 627876"/>
                <a:gd name="connsiteY5" fmla="*/ 587597 h 734496"/>
                <a:gd name="connsiteX6" fmla="*/ 0 w 627876"/>
                <a:gd name="connsiteY6" fmla="*/ 587597 h 734496"/>
                <a:gd name="connsiteX7" fmla="*/ 0 w 627876"/>
                <a:gd name="connsiteY7" fmla="*/ 146899 h 73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876" h="734496">
                  <a:moveTo>
                    <a:pt x="0" y="146899"/>
                  </a:moveTo>
                  <a:lnTo>
                    <a:pt x="313938" y="146899"/>
                  </a:lnTo>
                  <a:lnTo>
                    <a:pt x="313938" y="0"/>
                  </a:lnTo>
                  <a:lnTo>
                    <a:pt x="627876" y="367248"/>
                  </a:lnTo>
                  <a:lnTo>
                    <a:pt x="313938" y="734496"/>
                  </a:lnTo>
                  <a:lnTo>
                    <a:pt x="313938" y="587597"/>
                  </a:lnTo>
                  <a:lnTo>
                    <a:pt x="0" y="587597"/>
                  </a:lnTo>
                  <a:lnTo>
                    <a:pt x="0" y="146899"/>
                  </a:lnTo>
                  <a:close/>
                </a:path>
              </a:pathLst>
            </a:custGeom>
            <a:solidFill>
              <a:srgbClr val="AACEFF"/>
            </a:solidFill>
          </p:spPr>
          <p:style>
            <a:lnRef idx="0">
              <a:schemeClr val="accent5">
                <a:shade val="90000"/>
                <a:hueOff val="350915"/>
                <a:satOff val="-3215"/>
                <a:lumOff val="27754"/>
                <a:alphaOff val="0"/>
              </a:schemeClr>
            </a:lnRef>
            <a:fillRef idx="1">
              <a:schemeClr val="accent5">
                <a:shade val="90000"/>
                <a:hueOff val="350915"/>
                <a:satOff val="-3215"/>
                <a:lumOff val="27754"/>
                <a:alphaOff val="0"/>
              </a:schemeClr>
            </a:fillRef>
            <a:effectRef idx="0">
              <a:schemeClr val="accent5">
                <a:shade val="90000"/>
                <a:hueOff val="350915"/>
                <a:satOff val="-3215"/>
                <a:lumOff val="2775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46899" rIns="188363" bIns="146899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400" noProof="1">
                <a:solidFill>
                  <a:prstClr val="white"/>
                </a:solidFill>
                <a:latin typeface="Calibri" panose="020F0502020204030204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0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AADEE15-2784-B040-BAEB-549C60CDC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6" y="3199224"/>
            <a:ext cx="3588435" cy="3588435"/>
          </a:xfrm>
          <a:prstGeom prst="rect">
            <a:avLst/>
          </a:prstGeom>
        </p:spPr>
      </p:pic>
      <p:pic>
        <p:nvPicPr>
          <p:cNvPr id="12" name="Picture 11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CF412FF-156D-D345-B008-3AD7CDE7D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89" y="3185156"/>
            <a:ext cx="3588436" cy="3588436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64D40DFE-607B-AB4A-A8FF-4AFEA9A5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870"/>
            <a:ext cx="10515600" cy="2279601"/>
          </a:xfrm>
        </p:spPr>
        <p:txBody>
          <a:bodyPr>
            <a:noAutofit/>
          </a:bodyPr>
          <a:lstStyle/>
          <a:p>
            <a:pPr algn="r"/>
            <a:br>
              <a:rPr lang="sv-SE" sz="3600" noProof="1">
                <a:latin typeface="Karla" pitchFamily="2" charset="0"/>
                <a:ea typeface="Karla" pitchFamily="2" charset="0"/>
              </a:rPr>
            </a:br>
            <a:r>
              <a:rPr lang="sv-SE" sz="3600" i="1" noProof="1">
                <a:latin typeface="Karla" pitchFamily="2" charset="0"/>
                <a:ea typeface="Karla" pitchFamily="2" charset="0"/>
              </a:rPr>
              <a:t>“Self-care is the ability of individuals, families and communities to promote health, prevent disease, maintain health, and to cope with illness and disability with or without the support of a healthcare provider</a:t>
            </a:r>
            <a:r>
              <a:rPr lang="sv-SE" sz="3600" noProof="1">
                <a:latin typeface="Karla" pitchFamily="2" charset="0"/>
                <a:ea typeface="Karla" pitchFamily="2" charset="0"/>
              </a:rPr>
              <a:t>”.</a:t>
            </a:r>
            <a:br>
              <a:rPr lang="sv-SE" sz="3600" noProof="1">
                <a:latin typeface="Karla" pitchFamily="2" charset="0"/>
                <a:ea typeface="Karla" pitchFamily="2" charset="0"/>
              </a:rPr>
            </a:br>
            <a:r>
              <a:rPr lang="sv-SE" sz="3600" noProof="1">
                <a:latin typeface="Karla" pitchFamily="2" charset="0"/>
                <a:ea typeface="Karla" pitchFamily="2" charset="0"/>
              </a:rPr>
              <a:t>[</a:t>
            </a:r>
            <a:r>
              <a:rPr lang="sv-SE" sz="2800" noProof="1">
                <a:latin typeface="Karla" pitchFamily="2" charset="0"/>
                <a:ea typeface="Karla" pitchFamily="2" charset="0"/>
              </a:rPr>
              <a:t>World Health Organization]</a:t>
            </a:r>
            <a:br>
              <a:rPr lang="sv-SE" sz="3600" noProof="1">
                <a:latin typeface="+mn-lt"/>
              </a:rPr>
            </a:br>
            <a:endParaRPr lang="sv-SE" sz="3600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209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8363</TotalTime>
  <Words>165</Words>
  <Application>Microsoft Office PowerPoint</Application>
  <PresentationFormat>Widescreen</PresentationFormat>
  <Paragraphs>23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Karla</vt:lpstr>
      <vt:lpstr>Unna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Adapted from: S. A. Schroeder, “We Can Do Better - Improving the Health of the American People,” N. Engl. J. Med., vol. 357, no. 12, pp. 1221–1228, 2007. </vt:lpstr>
      <vt:lpstr> “Self-care is the ability of individuals, families and communities to promote health, prevent disease, maintain health, and to cope with illness and disability with or without the support of a healthcare provider”. [World Health Organization] </vt:lpstr>
      <vt:lpstr>PowerPoint Presentation</vt:lpstr>
      <vt:lpstr>Framework of patients’ &amp; carepartners’ lead user competences (preliminary findings)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Bowles | EPF</dc:creator>
  <cp:lastModifiedBy>Emily Bowles | EPF</cp:lastModifiedBy>
  <cp:revision>45</cp:revision>
  <dcterms:created xsi:type="dcterms:W3CDTF">2019-10-14T10:38:56Z</dcterms:created>
  <dcterms:modified xsi:type="dcterms:W3CDTF">2019-11-07T09:22:55Z</dcterms:modified>
</cp:coreProperties>
</file>