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9" r:id="rId4"/>
    <p:sldId id="292" r:id="rId5"/>
    <p:sldId id="295" r:id="rId6"/>
    <p:sldId id="291" r:id="rId7"/>
    <p:sldId id="267" r:id="rId8"/>
    <p:sldId id="296" r:id="rId9"/>
    <p:sldId id="270" r:id="rId10"/>
    <p:sldId id="271" r:id="rId11"/>
    <p:sldId id="276" r:id="rId12"/>
    <p:sldId id="279" r:id="rId13"/>
    <p:sldId id="277" r:id="rId14"/>
    <p:sldId id="281" r:id="rId15"/>
    <p:sldId id="293" r:id="rId16"/>
    <p:sldId id="282" r:id="rId17"/>
    <p:sldId id="284" r:id="rId18"/>
    <p:sldId id="272" r:id="rId19"/>
    <p:sldId id="297" r:id="rId20"/>
    <p:sldId id="294" r:id="rId21"/>
    <p:sldId id="269" r:id="rId22"/>
    <p:sldId id="287" r:id="rId23"/>
    <p:sldId id="278" r:id="rId24"/>
    <p:sldId id="285" r:id="rId25"/>
    <p:sldId id="298"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752"/>
    <a:srgbClr val="54A64D"/>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 autoAdjust="0"/>
    <p:restoredTop sz="74129"/>
  </p:normalViewPr>
  <p:slideViewPr>
    <p:cSldViewPr snapToGrid="0">
      <p:cViewPr varScale="1">
        <p:scale>
          <a:sx n="49" d="100"/>
          <a:sy n="49" d="100"/>
        </p:scale>
        <p:origin x="1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DB3AA-4BC2-6C43-9942-F21D0186A360}" type="datetimeFigureOut">
              <a:rPr lang="nl-NL" smtClean="0"/>
              <a:t>14-11-2019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78D23-3417-C54B-9A97-9F898A3431E2}" type="slidenum">
              <a:rPr lang="nl-NL" smtClean="0"/>
              <a:t>‹#›</a:t>
            </a:fld>
            <a:endParaRPr lang="nl-NL"/>
          </a:p>
        </p:txBody>
      </p:sp>
    </p:spTree>
    <p:extLst>
      <p:ext uri="{BB962C8B-B14F-4D97-AF65-F5344CB8AC3E}">
        <p14:creationId xmlns:p14="http://schemas.microsoft.com/office/powerpoint/2010/main" val="21448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a:t>
            </a:fld>
            <a:endParaRPr lang="nl-NL"/>
          </a:p>
        </p:txBody>
      </p:sp>
    </p:spTree>
    <p:extLst>
      <p:ext uri="{BB962C8B-B14F-4D97-AF65-F5344CB8AC3E}">
        <p14:creationId xmlns:p14="http://schemas.microsoft.com/office/powerpoint/2010/main" val="92371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11</a:t>
            </a:fld>
            <a:endParaRPr lang="nl-NL"/>
          </a:p>
        </p:txBody>
      </p:sp>
    </p:spTree>
    <p:extLst>
      <p:ext uri="{BB962C8B-B14F-4D97-AF65-F5344CB8AC3E}">
        <p14:creationId xmlns:p14="http://schemas.microsoft.com/office/powerpoint/2010/main" val="38587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12</a:t>
            </a:fld>
            <a:endParaRPr lang="nl-NL"/>
          </a:p>
        </p:txBody>
      </p:sp>
    </p:spTree>
    <p:extLst>
      <p:ext uri="{BB962C8B-B14F-4D97-AF65-F5344CB8AC3E}">
        <p14:creationId xmlns:p14="http://schemas.microsoft.com/office/powerpoint/2010/main" val="319293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13</a:t>
            </a:fld>
            <a:endParaRPr lang="nl-NL"/>
          </a:p>
        </p:txBody>
      </p:sp>
    </p:spTree>
    <p:extLst>
      <p:ext uri="{BB962C8B-B14F-4D97-AF65-F5344CB8AC3E}">
        <p14:creationId xmlns:p14="http://schemas.microsoft.com/office/powerpoint/2010/main" val="241316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14</a:t>
            </a:fld>
            <a:endParaRPr lang="nl-NL"/>
          </a:p>
        </p:txBody>
      </p:sp>
    </p:spTree>
    <p:extLst>
      <p:ext uri="{BB962C8B-B14F-4D97-AF65-F5344CB8AC3E}">
        <p14:creationId xmlns:p14="http://schemas.microsoft.com/office/powerpoint/2010/main" val="239340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15</a:t>
            </a:fld>
            <a:endParaRPr lang="nl-NL"/>
          </a:p>
        </p:txBody>
      </p:sp>
    </p:spTree>
    <p:extLst>
      <p:ext uri="{BB962C8B-B14F-4D97-AF65-F5344CB8AC3E}">
        <p14:creationId xmlns:p14="http://schemas.microsoft.com/office/powerpoint/2010/main" val="2531612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16</a:t>
            </a:fld>
            <a:endParaRPr lang="nl-NL"/>
          </a:p>
        </p:txBody>
      </p:sp>
    </p:spTree>
    <p:extLst>
      <p:ext uri="{BB962C8B-B14F-4D97-AF65-F5344CB8AC3E}">
        <p14:creationId xmlns:p14="http://schemas.microsoft.com/office/powerpoint/2010/main" val="414277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17</a:t>
            </a:fld>
            <a:endParaRPr lang="nl-NL"/>
          </a:p>
        </p:txBody>
      </p:sp>
    </p:spTree>
    <p:extLst>
      <p:ext uri="{BB962C8B-B14F-4D97-AF65-F5344CB8AC3E}">
        <p14:creationId xmlns:p14="http://schemas.microsoft.com/office/powerpoint/2010/main" val="226479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18</a:t>
            </a:fld>
            <a:endParaRPr lang="nl-NL"/>
          </a:p>
        </p:txBody>
      </p:sp>
    </p:spTree>
    <p:extLst>
      <p:ext uri="{BB962C8B-B14F-4D97-AF65-F5344CB8AC3E}">
        <p14:creationId xmlns:p14="http://schemas.microsoft.com/office/powerpoint/2010/main" val="388345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19</a:t>
            </a:fld>
            <a:endParaRPr lang="nl-NL"/>
          </a:p>
        </p:txBody>
      </p:sp>
    </p:spTree>
    <p:extLst>
      <p:ext uri="{BB962C8B-B14F-4D97-AF65-F5344CB8AC3E}">
        <p14:creationId xmlns:p14="http://schemas.microsoft.com/office/powerpoint/2010/main" val="387789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20</a:t>
            </a:fld>
            <a:endParaRPr lang="nl-NL"/>
          </a:p>
        </p:txBody>
      </p:sp>
    </p:spTree>
    <p:extLst>
      <p:ext uri="{BB962C8B-B14F-4D97-AF65-F5344CB8AC3E}">
        <p14:creationId xmlns:p14="http://schemas.microsoft.com/office/powerpoint/2010/main" val="299026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3</a:t>
            </a:fld>
            <a:endParaRPr lang="nl-NL"/>
          </a:p>
        </p:txBody>
      </p:sp>
    </p:spTree>
    <p:extLst>
      <p:ext uri="{BB962C8B-B14F-4D97-AF65-F5344CB8AC3E}">
        <p14:creationId xmlns:p14="http://schemas.microsoft.com/office/powerpoint/2010/main" val="9791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21</a:t>
            </a:fld>
            <a:endParaRPr lang="nl-NL"/>
          </a:p>
        </p:txBody>
      </p:sp>
    </p:spTree>
    <p:extLst>
      <p:ext uri="{BB962C8B-B14F-4D97-AF65-F5344CB8AC3E}">
        <p14:creationId xmlns:p14="http://schemas.microsoft.com/office/powerpoint/2010/main" val="385682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Get back </a:t>
            </a:r>
            <a:r>
              <a:rPr lang="nl-NL" dirty="0" err="1"/>
              <a:t>to</a:t>
            </a:r>
            <a:r>
              <a:rPr lang="nl-NL" dirty="0"/>
              <a:t> student </a:t>
            </a:r>
            <a:r>
              <a:rPr lang="nl-NL" dirty="0" err="1"/>
              <a:t>involvement</a:t>
            </a:r>
            <a:r>
              <a:rPr lang="nl-NL" dirty="0"/>
              <a:t> </a:t>
            </a:r>
            <a:r>
              <a:rPr lang="nl-NL" dirty="0" err="1"/>
              <a:t>which</a:t>
            </a:r>
            <a:r>
              <a:rPr lang="nl-NL" dirty="0"/>
              <a:t> </a:t>
            </a:r>
            <a:r>
              <a:rPr lang="nl-NL" dirty="0" err="1"/>
              <a:t>grew</a:t>
            </a:r>
            <a:r>
              <a:rPr lang="nl-NL" dirty="0"/>
              <a:t>,</a:t>
            </a:r>
          </a:p>
          <a:p>
            <a:r>
              <a:rPr lang="nl-NL" dirty="0"/>
              <a:t>Get back </a:t>
            </a:r>
            <a:r>
              <a:rPr lang="nl-NL" dirty="0" err="1"/>
              <a:t>to</a:t>
            </a:r>
            <a:r>
              <a:rPr lang="nl-NL" dirty="0"/>
              <a:t> </a:t>
            </a:r>
            <a:r>
              <a:rPr lang="nl-NL" dirty="0" err="1"/>
              <a:t>Towle’s</a:t>
            </a:r>
            <a:r>
              <a:rPr lang="nl-NL" dirty="0"/>
              <a:t> ladder </a:t>
            </a:r>
            <a:r>
              <a:rPr lang="nl-NL" dirty="0" err="1"/>
              <a:t>from</a:t>
            </a:r>
            <a:r>
              <a:rPr lang="nl-NL" dirty="0"/>
              <a:t> </a:t>
            </a:r>
            <a:r>
              <a:rPr lang="nl-NL" dirty="0" err="1"/>
              <a:t>the</a:t>
            </a:r>
            <a:r>
              <a:rPr lang="nl-NL" dirty="0"/>
              <a:t> start of </a:t>
            </a:r>
            <a:r>
              <a:rPr lang="nl-NL" dirty="0" err="1"/>
              <a:t>the</a:t>
            </a:r>
            <a:r>
              <a:rPr lang="nl-NL" dirty="0"/>
              <a:t> </a:t>
            </a:r>
            <a:r>
              <a:rPr lang="nl-NL" dirty="0" err="1"/>
              <a:t>session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22</a:t>
            </a:fld>
            <a:endParaRPr lang="nl-NL"/>
          </a:p>
        </p:txBody>
      </p:sp>
    </p:spTree>
    <p:extLst>
      <p:ext uri="{BB962C8B-B14F-4D97-AF65-F5344CB8AC3E}">
        <p14:creationId xmlns:p14="http://schemas.microsoft.com/office/powerpoint/2010/main" val="2120101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23</a:t>
            </a:fld>
            <a:endParaRPr lang="nl-NL"/>
          </a:p>
        </p:txBody>
      </p:sp>
    </p:spTree>
    <p:extLst>
      <p:ext uri="{BB962C8B-B14F-4D97-AF65-F5344CB8AC3E}">
        <p14:creationId xmlns:p14="http://schemas.microsoft.com/office/powerpoint/2010/main" val="3847384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24</a:t>
            </a:fld>
            <a:endParaRPr lang="nl-NL"/>
          </a:p>
        </p:txBody>
      </p:sp>
    </p:spTree>
    <p:extLst>
      <p:ext uri="{BB962C8B-B14F-4D97-AF65-F5344CB8AC3E}">
        <p14:creationId xmlns:p14="http://schemas.microsoft.com/office/powerpoint/2010/main" val="141076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25</a:t>
            </a:fld>
            <a:endParaRPr lang="nl-NL"/>
          </a:p>
        </p:txBody>
      </p:sp>
    </p:spTree>
    <p:extLst>
      <p:ext uri="{BB962C8B-B14F-4D97-AF65-F5344CB8AC3E}">
        <p14:creationId xmlns:p14="http://schemas.microsoft.com/office/powerpoint/2010/main" val="36850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4</a:t>
            </a:fld>
            <a:endParaRPr lang="nl-NL"/>
          </a:p>
        </p:txBody>
      </p:sp>
    </p:spTree>
    <p:extLst>
      <p:ext uri="{BB962C8B-B14F-4D97-AF65-F5344CB8AC3E}">
        <p14:creationId xmlns:p14="http://schemas.microsoft.com/office/powerpoint/2010/main" val="73524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5</a:t>
            </a:fld>
            <a:endParaRPr lang="nl-NL"/>
          </a:p>
        </p:txBody>
      </p:sp>
    </p:spTree>
    <p:extLst>
      <p:ext uri="{BB962C8B-B14F-4D97-AF65-F5344CB8AC3E}">
        <p14:creationId xmlns:p14="http://schemas.microsoft.com/office/powerpoint/2010/main" val="169114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Might</a:t>
            </a:r>
            <a:r>
              <a:rPr lang="nl-NL" dirty="0"/>
              <a:t> </a:t>
            </a:r>
            <a:r>
              <a:rPr lang="nl-NL" dirty="0" err="1"/>
              <a:t>be</a:t>
            </a:r>
            <a:r>
              <a:rPr lang="nl-NL" dirty="0"/>
              <a:t> </a:t>
            </a:r>
            <a:r>
              <a:rPr lang="nl-NL" dirty="0" err="1"/>
              <a:t>familiar</a:t>
            </a:r>
            <a:r>
              <a:rPr lang="nl-NL" dirty="0"/>
              <a:t> </a:t>
            </a:r>
            <a:r>
              <a:rPr lang="nl-NL" dirty="0" err="1"/>
              <a:t>with</a:t>
            </a:r>
            <a:r>
              <a:rPr lang="nl-NL" dirty="0"/>
              <a:t> plan do check act</a:t>
            </a:r>
          </a:p>
          <a:p>
            <a:endParaRPr lang="nl-NL" dirty="0"/>
          </a:p>
          <a:p>
            <a:r>
              <a:rPr lang="nl-NL" dirty="0"/>
              <a:t>Teaching as </a:t>
            </a:r>
            <a:r>
              <a:rPr lang="nl-NL" dirty="0" err="1"/>
              <a:t>the</a:t>
            </a:r>
            <a:r>
              <a:rPr lang="nl-NL" dirty="0"/>
              <a:t> first </a:t>
            </a:r>
            <a:r>
              <a:rPr lang="nl-NL" dirty="0" err="1"/>
              <a:t>thing</a:t>
            </a:r>
            <a:r>
              <a:rPr lang="nl-NL" dirty="0"/>
              <a:t> </a:t>
            </a:r>
            <a:r>
              <a:rPr lang="nl-NL" dirty="0" err="1"/>
              <a:t>many</a:t>
            </a:r>
            <a:r>
              <a:rPr lang="nl-NL" dirty="0"/>
              <a:t> </a:t>
            </a:r>
            <a:r>
              <a:rPr lang="nl-NL" dirty="0" err="1"/>
              <a:t>people</a:t>
            </a:r>
            <a:r>
              <a:rPr lang="nl-NL" dirty="0"/>
              <a:t> </a:t>
            </a:r>
            <a:r>
              <a:rPr lang="nl-NL" dirty="0" err="1"/>
              <a:t>think</a:t>
            </a:r>
            <a:r>
              <a:rPr lang="nl-NL" dirty="0"/>
              <a:t> </a:t>
            </a:r>
            <a:r>
              <a:rPr lang="nl-NL" dirty="0" err="1"/>
              <a:t>about</a:t>
            </a:r>
            <a:r>
              <a:rPr lang="nl-NL" dirty="0"/>
              <a:t>, but </a:t>
            </a:r>
            <a:r>
              <a:rPr lang="nl-NL" dirty="0" err="1"/>
              <a:t>there</a:t>
            </a:r>
            <a:r>
              <a:rPr lang="nl-NL" dirty="0"/>
              <a:t> are </a:t>
            </a:r>
            <a:r>
              <a:rPr lang="nl-NL" dirty="0" err="1"/>
              <a:t>many</a:t>
            </a:r>
            <a:r>
              <a:rPr lang="nl-NL" dirty="0"/>
              <a:t> </a:t>
            </a:r>
            <a:r>
              <a:rPr lang="nl-NL" dirty="0" err="1"/>
              <a:t>other</a:t>
            </a:r>
            <a:r>
              <a:rPr lang="nl-NL" dirty="0"/>
              <a:t> </a:t>
            </a:r>
            <a:r>
              <a:rPr lang="nl-NL" dirty="0" err="1"/>
              <a:t>areas</a:t>
            </a:r>
            <a:r>
              <a:rPr lang="nl-NL" dirty="0"/>
              <a:t>. In </a:t>
            </a:r>
            <a:r>
              <a:rPr lang="nl-NL" dirty="0" err="1"/>
              <a:t>med</a:t>
            </a:r>
            <a:r>
              <a:rPr lang="nl-NL" dirty="0"/>
              <a:t> </a:t>
            </a:r>
            <a:r>
              <a:rPr lang="nl-NL" dirty="0" err="1"/>
              <a:t>ed</a:t>
            </a:r>
            <a:r>
              <a:rPr lang="nl-NL" dirty="0"/>
              <a:t>, a common model </a:t>
            </a:r>
            <a:r>
              <a:rPr lang="nl-NL" dirty="0" err="1"/>
              <a:t>for</a:t>
            </a:r>
            <a:r>
              <a:rPr lang="nl-NL" dirty="0"/>
              <a:t> curriculum development is </a:t>
            </a:r>
            <a:r>
              <a:rPr lang="nl-NL" dirty="0" err="1"/>
              <a:t>Kern’s</a:t>
            </a:r>
            <a:r>
              <a:rPr lang="nl-NL" dirty="0"/>
              <a:t> 6 step model; </a:t>
            </a:r>
            <a:r>
              <a:rPr lang="nl-NL" dirty="0" err="1"/>
              <a:t>elaborate</a:t>
            </a:r>
            <a:r>
              <a:rPr lang="nl-NL" dirty="0"/>
              <a:t> on </a:t>
            </a:r>
            <a:r>
              <a:rPr lang="nl-NL" dirty="0" err="1"/>
              <a:t>the</a:t>
            </a:r>
            <a:r>
              <a:rPr lang="nl-NL" dirty="0"/>
              <a:t> </a:t>
            </a:r>
            <a:r>
              <a:rPr lang="nl-NL" dirty="0" err="1"/>
              <a:t>various</a:t>
            </a:r>
            <a:r>
              <a:rPr lang="nl-NL" dirty="0"/>
              <a:t> steps </a:t>
            </a:r>
            <a:r>
              <a:rPr lang="nl-NL" dirty="0" err="1"/>
              <a:t>and</a:t>
            </a:r>
            <a:r>
              <a:rPr lang="nl-NL" dirty="0"/>
              <a:t> </a:t>
            </a:r>
            <a:r>
              <a:rPr lang="nl-NL" dirty="0" err="1"/>
              <a:t>the</a:t>
            </a:r>
            <a:r>
              <a:rPr lang="nl-NL" dirty="0"/>
              <a:t> </a:t>
            </a:r>
            <a:r>
              <a:rPr lang="nl-NL" dirty="0" err="1"/>
              <a:t>people</a:t>
            </a:r>
            <a:r>
              <a:rPr lang="nl-NL" dirty="0"/>
              <a:t> </a:t>
            </a:r>
            <a:r>
              <a:rPr lang="nl-NL" dirty="0" err="1"/>
              <a:t>involved</a:t>
            </a:r>
            <a:endParaRPr lang="nl-NL" dirty="0"/>
          </a:p>
          <a:p>
            <a:endParaRPr lang="nl-NL" dirty="0"/>
          </a:p>
          <a:p>
            <a:endParaRPr lang="nl-NL" dirty="0"/>
          </a:p>
          <a:p>
            <a:r>
              <a:rPr lang="nl-NL" dirty="0" err="1"/>
              <a:t>Include</a:t>
            </a:r>
            <a:r>
              <a:rPr lang="nl-NL" dirty="0"/>
              <a:t> in step 1 </a:t>
            </a:r>
            <a:r>
              <a:rPr lang="nl-NL" dirty="0" err="1"/>
              <a:t>social</a:t>
            </a:r>
            <a:r>
              <a:rPr lang="nl-NL" dirty="0"/>
              <a:t> accountability of </a:t>
            </a:r>
            <a:r>
              <a:rPr lang="nl-NL" dirty="0" err="1"/>
              <a:t>medical</a:t>
            </a:r>
            <a:r>
              <a:rPr lang="nl-NL" dirty="0"/>
              <a:t> schools</a:t>
            </a:r>
          </a:p>
          <a:p>
            <a:r>
              <a:rPr lang="nl-NL" dirty="0" err="1"/>
              <a:t>Include</a:t>
            </a:r>
            <a:r>
              <a:rPr lang="nl-NL" dirty="0"/>
              <a:t> in </a:t>
            </a:r>
            <a:r>
              <a:rPr lang="nl-NL" dirty="0" err="1"/>
              <a:t>evaluation</a:t>
            </a:r>
            <a:r>
              <a:rPr lang="nl-NL" dirty="0"/>
              <a:t> </a:t>
            </a:r>
            <a:r>
              <a:rPr lang="nl-NL" dirty="0" err="1"/>
              <a:t>and</a:t>
            </a:r>
            <a:r>
              <a:rPr lang="nl-NL" dirty="0"/>
              <a:t> feedback </a:t>
            </a:r>
            <a:r>
              <a:rPr lang="nl-NL" dirty="0" err="1"/>
              <a:t>also</a:t>
            </a:r>
            <a:r>
              <a:rPr lang="nl-NL" dirty="0"/>
              <a:t> </a:t>
            </a:r>
            <a:r>
              <a:rPr lang="nl-NL" dirty="0" err="1"/>
              <a:t>accreditation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6</a:t>
            </a:fld>
            <a:endParaRPr lang="nl-NL"/>
          </a:p>
        </p:txBody>
      </p:sp>
    </p:spTree>
    <p:extLst>
      <p:ext uri="{BB962C8B-B14F-4D97-AF65-F5344CB8AC3E}">
        <p14:creationId xmlns:p14="http://schemas.microsoft.com/office/powerpoint/2010/main" val="273332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7</a:t>
            </a:fld>
            <a:endParaRPr lang="nl-NL"/>
          </a:p>
        </p:txBody>
      </p:sp>
    </p:spTree>
    <p:extLst>
      <p:ext uri="{BB962C8B-B14F-4D97-AF65-F5344CB8AC3E}">
        <p14:creationId xmlns:p14="http://schemas.microsoft.com/office/powerpoint/2010/main" val="257228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Why</a:t>
            </a:r>
            <a:r>
              <a:rPr lang="nl-NL" dirty="0"/>
              <a:t> </a:t>
            </a:r>
            <a:r>
              <a:rPr lang="nl-NL" dirty="0" err="1"/>
              <a:t>medical</a:t>
            </a:r>
            <a:r>
              <a:rPr lang="nl-NL" dirty="0"/>
              <a:t> </a:t>
            </a:r>
            <a:r>
              <a:rPr lang="nl-NL" dirty="0" err="1"/>
              <a:t>education</a:t>
            </a:r>
            <a:r>
              <a:rPr lang="nl-NL" dirty="0"/>
              <a:t> is a </a:t>
            </a:r>
            <a:r>
              <a:rPr lang="nl-NL" dirty="0" err="1"/>
              <a:t>great</a:t>
            </a:r>
            <a:r>
              <a:rPr lang="nl-NL" dirty="0"/>
              <a:t> field </a:t>
            </a:r>
            <a:r>
              <a:rPr lang="nl-NL" dirty="0" err="1"/>
              <a:t>to</a:t>
            </a:r>
            <a:r>
              <a:rPr lang="nl-NL" dirty="0"/>
              <a:t> get </a:t>
            </a:r>
            <a:r>
              <a:rPr lang="nl-NL" dirty="0" err="1"/>
              <a:t>involved</a:t>
            </a:r>
            <a:r>
              <a:rPr lang="nl-NL" dirty="0"/>
              <a:t> in.</a:t>
            </a:r>
          </a:p>
          <a:p>
            <a:r>
              <a:rPr lang="nl-NL" dirty="0"/>
              <a:t>Students </a:t>
            </a:r>
            <a:r>
              <a:rPr lang="nl-NL" dirty="0" err="1"/>
              <a:t>who</a:t>
            </a:r>
            <a:r>
              <a:rPr lang="nl-NL" dirty="0"/>
              <a:t> are </a:t>
            </a:r>
            <a:r>
              <a:rPr lang="nl-NL" dirty="0" err="1"/>
              <a:t>primarily</a:t>
            </a:r>
            <a:r>
              <a:rPr lang="nl-NL" dirty="0"/>
              <a:t> </a:t>
            </a:r>
            <a:r>
              <a:rPr lang="nl-NL" dirty="0" err="1"/>
              <a:t>there</a:t>
            </a:r>
            <a:r>
              <a:rPr lang="nl-NL" dirty="0"/>
              <a:t> </a:t>
            </a:r>
            <a:r>
              <a:rPr lang="nl-NL" dirty="0" err="1"/>
              <a:t>to</a:t>
            </a:r>
            <a:r>
              <a:rPr lang="nl-NL" dirty="0"/>
              <a:t> </a:t>
            </a:r>
            <a:r>
              <a:rPr lang="nl-NL" dirty="0" err="1"/>
              <a:t>learn</a:t>
            </a:r>
            <a:r>
              <a:rPr lang="nl-NL" dirty="0"/>
              <a:t>,</a:t>
            </a:r>
            <a:br>
              <a:rPr lang="nl-NL" dirty="0"/>
            </a:br>
            <a:r>
              <a:rPr lang="nl-NL" dirty="0"/>
              <a:t>Student </a:t>
            </a:r>
            <a:r>
              <a:rPr lang="nl-NL" dirty="0" err="1"/>
              <a:t>representation</a:t>
            </a:r>
            <a:r>
              <a:rPr lang="nl-NL" dirty="0"/>
              <a:t> – </a:t>
            </a:r>
            <a:r>
              <a:rPr lang="nl-NL" dirty="0" err="1"/>
              <a:t>patient</a:t>
            </a:r>
            <a:r>
              <a:rPr lang="nl-NL" dirty="0"/>
              <a:t> </a:t>
            </a:r>
            <a:r>
              <a:rPr lang="nl-NL" dirty="0" err="1"/>
              <a:t>involvement</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8</a:t>
            </a:fld>
            <a:endParaRPr lang="nl-NL"/>
          </a:p>
        </p:txBody>
      </p:sp>
    </p:spTree>
    <p:extLst>
      <p:ext uri="{BB962C8B-B14F-4D97-AF65-F5344CB8AC3E}">
        <p14:creationId xmlns:p14="http://schemas.microsoft.com/office/powerpoint/2010/main" val="425159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9</a:t>
            </a:fld>
            <a:endParaRPr lang="nl-NL"/>
          </a:p>
        </p:txBody>
      </p:sp>
    </p:spTree>
    <p:extLst>
      <p:ext uri="{BB962C8B-B14F-4D97-AF65-F5344CB8AC3E}">
        <p14:creationId xmlns:p14="http://schemas.microsoft.com/office/powerpoint/2010/main" val="38791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Explanation</a:t>
            </a:r>
            <a:endParaRPr lang="nl-NL" dirty="0"/>
          </a:p>
        </p:txBody>
      </p:sp>
      <p:sp>
        <p:nvSpPr>
          <p:cNvPr id="4" name="Tijdelijke aanduiding voor dianummer 3"/>
          <p:cNvSpPr>
            <a:spLocks noGrp="1"/>
          </p:cNvSpPr>
          <p:nvPr>
            <p:ph type="sldNum" sz="quarter" idx="5"/>
          </p:nvPr>
        </p:nvSpPr>
        <p:spPr/>
        <p:txBody>
          <a:bodyPr/>
          <a:lstStyle/>
          <a:p>
            <a:fld id="{DE978D23-3417-C54B-9A97-9F898A3431E2}" type="slidenum">
              <a:rPr lang="nl-NL" smtClean="0"/>
              <a:t>10</a:t>
            </a:fld>
            <a:endParaRPr lang="nl-NL"/>
          </a:p>
        </p:txBody>
      </p:sp>
    </p:spTree>
    <p:extLst>
      <p:ext uri="{BB962C8B-B14F-4D97-AF65-F5344CB8AC3E}">
        <p14:creationId xmlns:p14="http://schemas.microsoft.com/office/powerpoint/2010/main" val="250810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B0BA-AF77-423E-8D59-F541B7C52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341CF496-FC67-42F5-98FB-E053656FB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1D8FB82-6341-4DA8-B731-76BCBE3950BB}"/>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5AA36005-E68A-4176-B5AE-CB7C6D7D8D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0507FFA-6690-4DF5-8A78-893CB4EFC669}"/>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13126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3F19-13D3-4FE7-AAB1-A39C2576EED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A3244F1-F359-4189-8447-E09CB5CF4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6199662-1119-43AE-AFE5-CB536DC5233D}"/>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8393716A-E5C7-4A31-A9AB-FD07ED6194E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4C7D3A5-1229-4B99-BD2E-8273DBFFE909}"/>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60348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089EC-7EF5-4C72-9467-1E838DAFF8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A7C9925-8E98-4285-947A-1A999C915A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C13FF1C-BFA1-4F4E-9656-BF088F3C52CF}"/>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5FD92452-30C8-46A5-ACD1-ADB5B87CA2A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D0806FA-A8B1-413B-A059-75097BDB4201}"/>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52423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0DAC-AC0E-4577-9CBB-B790244FD3F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05F0DC4-6D7E-4D2B-8391-90F39BA773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EDD7838-75CB-4F77-9FB6-E3C1F5E1A26F}"/>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68D45802-D65E-4A90-B4DA-3D2964B68BF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B0CEB41-B8B7-41C1-9784-B1FCC7E534AE}"/>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57128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9E6-1AE6-4F4A-A00B-302110C08A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B0A5906-95D9-4CA6-B84F-D814DA1D3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FE165-EC8A-4E7F-8863-1E7A0F33E0D5}"/>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1E8AEEB5-D84D-42D5-8AF3-96E7258CACE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34C793D-CC5E-418B-8940-E9BCAD6EBAFE}"/>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97836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CF74-C40B-4FDE-A79F-C9EEA50635C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B60987E-E4A8-4648-AE75-118D873D9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0621DF9B-899D-4AFD-985F-18F2F44DD9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4E57C8FA-2132-4990-96D6-6844FA8F610C}"/>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6" name="Footer Placeholder 5">
            <a:extLst>
              <a:ext uri="{FF2B5EF4-FFF2-40B4-BE49-F238E27FC236}">
                <a16:creationId xmlns:a16="http://schemas.microsoft.com/office/drawing/2014/main" id="{B15E0777-5860-4774-B0E4-A9CA3724734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DBBD4E9-2F0F-418A-9D09-0BED1B30737C}"/>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76168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0C41-F3B6-449E-8A98-6FB01544C91E}"/>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B4AF420B-FEFD-4986-A7E1-77E88D675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DBCAC-A413-4A5B-A48B-411B4954B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C7A4DECF-8999-4A1B-97DC-436FEE5BF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79594-5F4D-4F39-AEF7-2579C3CC0A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DEC2D22B-9D7F-4494-B285-B716981FB0CD}"/>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8" name="Footer Placeholder 7">
            <a:extLst>
              <a:ext uri="{FF2B5EF4-FFF2-40B4-BE49-F238E27FC236}">
                <a16:creationId xmlns:a16="http://schemas.microsoft.com/office/drawing/2014/main" id="{CA7F1FEF-BA34-4D4A-B41C-45093D11F030}"/>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65FC663-0D19-46E2-900D-FB2CD535B5AE}"/>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250428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436A-5DC1-4C53-92F3-0544161934ED}"/>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5CC37A5-E99A-40F3-AE2B-8355AA835BE1}"/>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4" name="Footer Placeholder 3">
            <a:extLst>
              <a:ext uri="{FF2B5EF4-FFF2-40B4-BE49-F238E27FC236}">
                <a16:creationId xmlns:a16="http://schemas.microsoft.com/office/drawing/2014/main" id="{ED635BFE-EC13-400B-9910-493A322AAD9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093F6DD-A2AF-49CD-8CEA-EB27A94AFBE5}"/>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19137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34364-3CBA-4278-9AC4-B795E3282606}"/>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3" name="Footer Placeholder 2">
            <a:extLst>
              <a:ext uri="{FF2B5EF4-FFF2-40B4-BE49-F238E27FC236}">
                <a16:creationId xmlns:a16="http://schemas.microsoft.com/office/drawing/2014/main" id="{B96F3857-8DD6-4B65-8ABD-1504BC718BB5}"/>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4A6613E0-1F01-46A0-B4B2-E3F8F6A889C3}"/>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403806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5065-6A92-429F-A3CF-7AC75850D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07D646FF-E2E5-42E2-ABAE-4C6991E08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2A9638DC-8168-46A9-BAEF-0C2732C93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B222E-B2EE-46E4-8ED4-238EE645E1C0}"/>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6" name="Footer Placeholder 5">
            <a:extLst>
              <a:ext uri="{FF2B5EF4-FFF2-40B4-BE49-F238E27FC236}">
                <a16:creationId xmlns:a16="http://schemas.microsoft.com/office/drawing/2014/main" id="{4CEC53BC-43F2-443F-A601-688BC178C4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39EDA4B-BB02-42A5-A89F-A7B3ACE8ABF4}"/>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292234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2AC5-9631-4433-B4EE-8C9A00D6E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E2EDEC53-112D-4505-8AF4-CF42AA58A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E02D317-2987-47C8-9C78-E43756775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CF58B-3688-40E2-AB1D-FA873F0D7CE0}"/>
              </a:ext>
            </a:extLst>
          </p:cNvPr>
          <p:cNvSpPr>
            <a:spLocks noGrp="1"/>
          </p:cNvSpPr>
          <p:nvPr>
            <p:ph type="dt" sz="half" idx="10"/>
          </p:nvPr>
        </p:nvSpPr>
        <p:spPr/>
        <p:txBody>
          <a:bodyPr/>
          <a:lstStyle/>
          <a:p>
            <a:fld id="{0322AEB0-70DA-4EAE-9733-BE4919F2C4AC}" type="datetimeFigureOut">
              <a:rPr lang="en-BE" smtClean="0"/>
              <a:t>11/14/2019</a:t>
            </a:fld>
            <a:endParaRPr lang="en-BE"/>
          </a:p>
        </p:txBody>
      </p:sp>
      <p:sp>
        <p:nvSpPr>
          <p:cNvPr id="6" name="Footer Placeholder 5">
            <a:extLst>
              <a:ext uri="{FF2B5EF4-FFF2-40B4-BE49-F238E27FC236}">
                <a16:creationId xmlns:a16="http://schemas.microsoft.com/office/drawing/2014/main" id="{3A89B268-1EB8-4D73-8159-7E48404B131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8165A1F-98BE-4F99-8CAA-56F9C3EB78AB}"/>
              </a:ext>
            </a:extLst>
          </p:cNvPr>
          <p:cNvSpPr>
            <a:spLocks noGrp="1"/>
          </p:cNvSpPr>
          <p:nvPr>
            <p:ph type="sldNum" sz="quarter" idx="12"/>
          </p:nvPr>
        </p:nvSpPr>
        <p:spPr/>
        <p:txBody>
          <a:bodyPr/>
          <a:lstStyle/>
          <a:p>
            <a:fld id="{F770C55B-A746-4BA3-95A3-EA51DE1379E1}" type="slidenum">
              <a:rPr lang="en-BE" smtClean="0"/>
              <a:t>‹#›</a:t>
            </a:fld>
            <a:endParaRPr lang="en-BE"/>
          </a:p>
        </p:txBody>
      </p:sp>
    </p:spTree>
    <p:extLst>
      <p:ext uri="{BB962C8B-B14F-4D97-AF65-F5344CB8AC3E}">
        <p14:creationId xmlns:p14="http://schemas.microsoft.com/office/powerpoint/2010/main" val="322059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30000" t="-30000" r="-30000" b="-3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6CD3A-224D-4AFD-A080-0F438B392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32FD70ED-AE55-45B2-B23C-C01F6EB49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0E3CE8F-D6FF-4C53-94F1-0F02D5F33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2AEB0-70DA-4EAE-9733-BE4919F2C4AC}" type="datetimeFigureOut">
              <a:rPr lang="en-BE" smtClean="0"/>
              <a:t>11/14/2019</a:t>
            </a:fld>
            <a:endParaRPr lang="en-BE"/>
          </a:p>
        </p:txBody>
      </p:sp>
      <p:sp>
        <p:nvSpPr>
          <p:cNvPr id="5" name="Footer Placeholder 4">
            <a:extLst>
              <a:ext uri="{FF2B5EF4-FFF2-40B4-BE49-F238E27FC236}">
                <a16:creationId xmlns:a16="http://schemas.microsoft.com/office/drawing/2014/main" id="{3B8FF4C0-F445-41DD-99AC-DC53E7EED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9A50F909-7065-452C-9C3B-D0A5F16FE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0C55B-A746-4BA3-95A3-EA51DE1379E1}" type="slidenum">
              <a:rPr lang="en-BE" smtClean="0"/>
              <a:t>‹#›</a:t>
            </a:fld>
            <a:endParaRPr lang="en-BE"/>
          </a:p>
        </p:txBody>
      </p:sp>
    </p:spTree>
    <p:extLst>
      <p:ext uri="{BB962C8B-B14F-4D97-AF65-F5344CB8AC3E}">
        <p14:creationId xmlns:p14="http://schemas.microsoft.com/office/powerpoint/2010/main" val="17852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57AF1B2-1F1B-46E3-B963-D0B487D66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717" y="948575"/>
            <a:ext cx="8256616" cy="4960850"/>
          </a:xfrm>
          <a:prstGeom prst="rect">
            <a:avLst/>
          </a:prstGeom>
        </p:spPr>
      </p:pic>
    </p:spTree>
    <p:extLst>
      <p:ext uri="{BB962C8B-B14F-4D97-AF65-F5344CB8AC3E}">
        <p14:creationId xmlns:p14="http://schemas.microsoft.com/office/powerpoint/2010/main" val="324243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a:latin typeface="Unna" panose="02040503070705020203" pitchFamily="18" charset="0"/>
              </a:rPr>
              <a:t>The </a:t>
            </a:r>
            <a:r>
              <a:rPr lang="fr-FR" sz="4400" b="1" dirty="0" err="1">
                <a:latin typeface="Unna" panose="02040503070705020203" pitchFamily="18" charset="0"/>
              </a:rPr>
              <a:t>rationale</a:t>
            </a:r>
            <a:r>
              <a:rPr lang="fr-FR" sz="4400" b="1" dirty="0">
                <a:latin typeface="Unna" panose="02040503070705020203" pitchFamily="18" charset="0"/>
              </a:rPr>
              <a:t> </a:t>
            </a:r>
            <a:r>
              <a:rPr lang="fr-FR" sz="4400" b="1" dirty="0" err="1">
                <a:latin typeface="Unna" panose="02040503070705020203" pitchFamily="18" charset="0"/>
              </a:rPr>
              <a:t>behind</a:t>
            </a:r>
            <a:r>
              <a:rPr lang="fr-FR" sz="4400" b="1" dirty="0">
                <a:latin typeface="Unna" panose="02040503070705020203" pitchFamily="18" charset="0"/>
              </a:rPr>
              <a:t> patient </a:t>
            </a:r>
            <a:r>
              <a:rPr lang="fr-FR" sz="4400" b="1" dirty="0" err="1">
                <a:latin typeface="Unna" panose="02040503070705020203" pitchFamily="18" charset="0"/>
              </a:rPr>
              <a:t>involvement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8609177" y="2220101"/>
            <a:ext cx="1721940" cy="461665"/>
          </a:xfrm>
          <a:prstGeom prst="rect">
            <a:avLst/>
          </a:prstGeom>
          <a:noFill/>
        </p:spPr>
        <p:txBody>
          <a:bodyPr wrap="square" rtlCol="0">
            <a:spAutoFit/>
          </a:bodyPr>
          <a:lstStyle/>
          <a:p>
            <a:r>
              <a:rPr lang="en-US" sz="2400" b="1" dirty="0">
                <a:solidFill>
                  <a:srgbClr val="54A64D"/>
                </a:solidFill>
                <a:latin typeface="Unna" panose="02040503070705020203" pitchFamily="18" charset="0"/>
              </a:rPr>
              <a:t>Institutions</a:t>
            </a:r>
            <a:endParaRPr lang="en-BE" sz="2400" b="1" dirty="0">
              <a:solidFill>
                <a:srgbClr val="54A64D"/>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6732618" y="3344532"/>
            <a:ext cx="4833740" cy="4247317"/>
          </a:xfrm>
          <a:prstGeom prst="rect">
            <a:avLst/>
          </a:prstGeom>
          <a:noFill/>
        </p:spPr>
        <p:txBody>
          <a:bodyPr wrap="square" rtlCol="0">
            <a:spAutoFit/>
          </a:bodyPr>
          <a:lstStyle/>
          <a:p>
            <a:pPr marL="742950" lvl="1" indent="-285750">
              <a:buFont typeface="Arial" panose="020B0604020202020204" pitchFamily="34" charset="0"/>
              <a:buChar char="•"/>
            </a:pPr>
            <a:endParaRPr lang="en-US" dirty="0">
              <a:latin typeface="Karla" pitchFamily="2" charset="0"/>
              <a:ea typeface="Karla" pitchFamily="2" charset="0"/>
            </a:endParaRPr>
          </a:p>
          <a:p>
            <a:pPr marL="285750" indent="-285750">
              <a:buFont typeface="Arial" panose="020B0604020202020204" pitchFamily="34" charset="0"/>
              <a:buChar char="•"/>
            </a:pPr>
            <a:r>
              <a:rPr lang="en-US" b="1" dirty="0">
                <a:latin typeface="Karla" pitchFamily="2" charset="0"/>
                <a:ea typeface="Karla" pitchFamily="2" charset="0"/>
              </a:rPr>
              <a:t>Desire to change education by: </a:t>
            </a:r>
            <a:endParaRPr lang="en-US" dirty="0">
              <a:latin typeface="Karla" pitchFamily="2" charset="0"/>
              <a:ea typeface="Karla" pitchFamily="2" charset="0"/>
            </a:endParaRPr>
          </a:p>
          <a:p>
            <a:pPr marL="742950" lvl="1" indent="-285750">
              <a:buFont typeface="Arial" panose="020B0604020202020204" pitchFamily="34" charset="0"/>
              <a:buChar char="•"/>
            </a:pPr>
            <a:r>
              <a:rPr lang="nl-NL" dirty="0">
                <a:latin typeface="Karla" pitchFamily="2" charset="0"/>
                <a:ea typeface="Karla" pitchFamily="2" charset="0"/>
              </a:rPr>
              <a:t>Teaching </a:t>
            </a:r>
            <a:r>
              <a:rPr lang="nl-NL" dirty="0" err="1">
                <a:latin typeface="Karla" pitchFamily="2" charset="0"/>
                <a:ea typeface="Karla" pitchFamily="2" charset="0"/>
              </a:rPr>
              <a:t>patient-centered</a:t>
            </a:r>
            <a:r>
              <a:rPr lang="nl-NL" dirty="0">
                <a:latin typeface="Karla" pitchFamily="2" charset="0"/>
                <a:ea typeface="Karla" pitchFamily="2" charset="0"/>
              </a:rPr>
              <a:t>, </a:t>
            </a:r>
            <a:r>
              <a:rPr lang="nl-NL" dirty="0" err="1">
                <a:latin typeface="Karla" pitchFamily="2" charset="0"/>
                <a:ea typeface="Karla" pitchFamily="2" charset="0"/>
              </a:rPr>
              <a:t>interprofessional</a:t>
            </a:r>
            <a:r>
              <a:rPr lang="nl-NL" dirty="0">
                <a:latin typeface="Karla" pitchFamily="2" charset="0"/>
                <a:ea typeface="Karla" pitchFamily="2" charset="0"/>
              </a:rPr>
              <a:t> care</a:t>
            </a:r>
          </a:p>
          <a:p>
            <a:pPr marL="742950" lvl="1" indent="-285750">
              <a:buFont typeface="Arial" panose="020B0604020202020204" pitchFamily="34" charset="0"/>
              <a:buChar char="•"/>
            </a:pPr>
            <a:r>
              <a:rPr lang="nl-NL" dirty="0" err="1">
                <a:latin typeface="Karla" pitchFamily="2" charset="0"/>
                <a:ea typeface="Karla" pitchFamily="2" charset="0"/>
              </a:rPr>
              <a:t>Social</a:t>
            </a:r>
            <a:r>
              <a:rPr lang="nl-NL" dirty="0">
                <a:latin typeface="Karla" pitchFamily="2" charset="0"/>
                <a:ea typeface="Karla" pitchFamily="2" charset="0"/>
              </a:rPr>
              <a:t> accountability</a:t>
            </a:r>
          </a:p>
          <a:p>
            <a:pPr marL="742950" lvl="1" indent="-285750">
              <a:buFont typeface="Arial" panose="020B0604020202020204" pitchFamily="34" charset="0"/>
              <a:buChar char="•"/>
            </a:pPr>
            <a:r>
              <a:rPr lang="nl-NL" dirty="0">
                <a:latin typeface="Karla" pitchFamily="2" charset="0"/>
                <a:ea typeface="Karla" pitchFamily="2" charset="0"/>
              </a:rPr>
              <a:t>Making </a:t>
            </a:r>
            <a:r>
              <a:rPr lang="nl-NL" dirty="0" err="1">
                <a:latin typeface="Karla" pitchFamily="2" charset="0"/>
                <a:ea typeface="Karla" pitchFamily="2" charset="0"/>
              </a:rPr>
              <a:t>education</a:t>
            </a:r>
            <a:r>
              <a:rPr lang="nl-NL" dirty="0">
                <a:latin typeface="Karla" pitchFamily="2" charset="0"/>
                <a:ea typeface="Karla" pitchFamily="2" charset="0"/>
              </a:rPr>
              <a:t> </a:t>
            </a:r>
            <a:r>
              <a:rPr lang="nl-NL" dirty="0" err="1">
                <a:latin typeface="Karla" pitchFamily="2" charset="0"/>
                <a:ea typeface="Karla" pitchFamily="2" charset="0"/>
              </a:rPr>
              <a:t>engaging</a:t>
            </a:r>
            <a:r>
              <a:rPr lang="nl-NL" dirty="0">
                <a:latin typeface="Karla" pitchFamily="2" charset="0"/>
                <a:ea typeface="Karla" pitchFamily="2" charset="0"/>
              </a:rPr>
              <a:t>, </a:t>
            </a:r>
            <a:r>
              <a:rPr lang="nl-NL" dirty="0" err="1">
                <a:latin typeface="Karla" pitchFamily="2" charset="0"/>
                <a:ea typeface="Karla" pitchFamily="2" charset="0"/>
              </a:rPr>
              <a:t>powerful</a:t>
            </a:r>
            <a:r>
              <a:rPr lang="nl-NL" dirty="0">
                <a:latin typeface="Karla" pitchFamily="2" charset="0"/>
                <a:ea typeface="Karla" pitchFamily="2" charset="0"/>
              </a:rPr>
              <a:t> </a:t>
            </a:r>
            <a:r>
              <a:rPr lang="nl-NL" dirty="0" err="1">
                <a:latin typeface="Karla" pitchFamily="2" charset="0"/>
                <a:ea typeface="Karla" pitchFamily="2" charset="0"/>
              </a:rPr>
              <a:t>and</a:t>
            </a:r>
            <a:r>
              <a:rPr lang="nl-NL" dirty="0">
                <a:latin typeface="Karla" pitchFamily="2" charset="0"/>
                <a:ea typeface="Karla" pitchFamily="2" charset="0"/>
              </a:rPr>
              <a:t> </a:t>
            </a:r>
            <a:r>
              <a:rPr lang="nl-NL" dirty="0" err="1">
                <a:latin typeface="Karla" pitchFamily="2" charset="0"/>
                <a:ea typeface="Karla" pitchFamily="2" charset="0"/>
              </a:rPr>
              <a:t>transformative</a:t>
            </a:r>
            <a:endParaRPr lang="nl-NL" dirty="0">
              <a:latin typeface="Karla" pitchFamily="2" charset="0"/>
              <a:ea typeface="Karla" pitchFamily="2" charset="0"/>
            </a:endParaRPr>
          </a:p>
          <a:p>
            <a:pPr marL="285750" indent="-285750">
              <a:buFont typeface="Arial" panose="020B0604020202020204" pitchFamily="34" charset="0"/>
              <a:buChar char="•"/>
            </a:pPr>
            <a:endParaRPr lang="en-US" b="1" dirty="0">
              <a:latin typeface="Karla" pitchFamily="2" charset="0"/>
              <a:ea typeface="Karla" pitchFamily="2" charset="0"/>
            </a:endParaRPr>
          </a:p>
          <a:p>
            <a:pPr marL="285750" indent="-285750">
              <a:buFont typeface="Arial" panose="020B0604020202020204" pitchFamily="34" charset="0"/>
              <a:buChar char="•"/>
            </a:pPr>
            <a:r>
              <a:rPr lang="en-US" b="1" dirty="0">
                <a:latin typeface="Karla" pitchFamily="2" charset="0"/>
                <a:ea typeface="Karla" pitchFamily="2" charset="0"/>
              </a:rPr>
              <a:t>Political and government:  </a:t>
            </a:r>
            <a:r>
              <a:rPr lang="en-US" dirty="0">
                <a:latin typeface="Karla" pitchFamily="2" charset="0"/>
                <a:ea typeface="Karla" pitchFamily="2" charset="0"/>
              </a:rPr>
              <a:t>UK/Australian Medical Council, WHO</a:t>
            </a:r>
          </a:p>
          <a:p>
            <a:pPr marL="285750" indent="-285750">
              <a:buFont typeface="Arial" panose="020B0604020202020204" pitchFamily="34" charset="0"/>
              <a:buChar char="•"/>
            </a:pPr>
            <a:endParaRPr lang="en-US" b="1" dirty="0">
              <a:latin typeface="Karla" pitchFamily="2" charset="0"/>
              <a:ea typeface="Karla" pitchFamily="2" charset="0"/>
            </a:endParaRPr>
          </a:p>
          <a:p>
            <a:pPr marL="285750" indent="-285750">
              <a:buFont typeface="Arial" panose="020B0604020202020204" pitchFamily="34" charset="0"/>
              <a:buChar char="•"/>
            </a:pPr>
            <a:r>
              <a:rPr lang="en-US" b="1" dirty="0">
                <a:latin typeface="Karla" pitchFamily="2" charset="0"/>
                <a:ea typeface="Karla" pitchFamily="2" charset="0"/>
              </a:rPr>
              <a:t>Empower patients</a:t>
            </a:r>
            <a:endParaRPr lang="en-US" dirty="0">
              <a:latin typeface="Karla" pitchFamily="2" charset="0"/>
              <a:ea typeface="Karla" pitchFamily="2" charset="0"/>
            </a:endParaRPr>
          </a:p>
          <a:p>
            <a:pPr marL="285750" indent="-285750">
              <a:buFont typeface="Arial" panose="020B0604020202020204" pitchFamily="34" charset="0"/>
              <a:buChar char="•"/>
            </a:pPr>
            <a:endParaRPr lang="en-US" dirty="0">
              <a:latin typeface="Karla" pitchFamily="2" charset="0"/>
              <a:ea typeface="Karla" pitchFamily="2" charset="0"/>
            </a:endParaRPr>
          </a:p>
          <a:p>
            <a:pPr marL="742950" lvl="1" indent="-285750">
              <a:buFont typeface="Arial" panose="020B0604020202020204" pitchFamily="34" charset="0"/>
              <a:buChar char="•"/>
            </a:pPr>
            <a:endParaRPr lang="en-BE">
              <a:latin typeface="Karla" pitchFamily="2" charset="0"/>
              <a:ea typeface="Karla" pitchFamily="2" charset="0"/>
            </a:endParaRPr>
          </a:p>
          <a:p>
            <a:pPr marL="742950" lvl="1" indent="-285750">
              <a:buFont typeface="Arial" panose="020B0604020202020204" pitchFamily="34" charset="0"/>
              <a:buChar char="•"/>
            </a:pPr>
            <a:endParaRPr lang="en-BE" dirty="0">
              <a:latin typeface="Karla" pitchFamily="2" charset="0"/>
              <a:ea typeface="Karla" pitchFamily="2" charset="0"/>
            </a:endParaRPr>
          </a:p>
        </p:txBody>
      </p:sp>
      <p:sp>
        <p:nvSpPr>
          <p:cNvPr id="6" name="TextBox 2">
            <a:extLst>
              <a:ext uri="{FF2B5EF4-FFF2-40B4-BE49-F238E27FC236}">
                <a16:creationId xmlns:a16="http://schemas.microsoft.com/office/drawing/2014/main" id="{8EDF17A5-004C-9C48-A4E8-DB8AC538114B}"/>
              </a:ext>
            </a:extLst>
          </p:cNvPr>
          <p:cNvSpPr txBox="1"/>
          <p:nvPr/>
        </p:nvSpPr>
        <p:spPr>
          <a:xfrm>
            <a:off x="2871214" y="2232353"/>
            <a:ext cx="1524324" cy="461665"/>
          </a:xfrm>
          <a:prstGeom prst="rect">
            <a:avLst/>
          </a:prstGeom>
          <a:noFill/>
        </p:spPr>
        <p:txBody>
          <a:bodyPr wrap="square" rtlCol="0">
            <a:spAutoFit/>
          </a:bodyPr>
          <a:lstStyle/>
          <a:p>
            <a:r>
              <a:rPr lang="en-US" sz="2400" b="1" dirty="0">
                <a:solidFill>
                  <a:srgbClr val="54A64D"/>
                </a:solidFill>
                <a:latin typeface="Unna" panose="02040503070705020203" pitchFamily="18" charset="0"/>
              </a:rPr>
              <a:t>Patients</a:t>
            </a:r>
            <a:endParaRPr lang="en-BE" sz="2400" b="1" dirty="0">
              <a:solidFill>
                <a:srgbClr val="54A64D"/>
              </a:solidFill>
              <a:latin typeface="Unna" panose="02040503070705020203" pitchFamily="18" charset="0"/>
            </a:endParaRPr>
          </a:p>
        </p:txBody>
      </p:sp>
      <p:sp>
        <p:nvSpPr>
          <p:cNvPr id="7" name="TextBox 3">
            <a:extLst>
              <a:ext uri="{FF2B5EF4-FFF2-40B4-BE49-F238E27FC236}">
                <a16:creationId xmlns:a16="http://schemas.microsoft.com/office/drawing/2014/main" id="{DAC72B0F-BB25-554F-9C15-F8ADAB2C35C4}"/>
              </a:ext>
            </a:extLst>
          </p:cNvPr>
          <p:cNvSpPr txBox="1"/>
          <p:nvPr/>
        </p:nvSpPr>
        <p:spPr>
          <a:xfrm>
            <a:off x="1578036" y="3597222"/>
            <a:ext cx="4004618"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Karla" pitchFamily="2" charset="0"/>
                <a:ea typeface="Karla" pitchFamily="2" charset="0"/>
              </a:rPr>
              <a:t>Sense of responsibility to the community </a:t>
            </a:r>
            <a:r>
              <a:rPr lang="en-US" dirty="0">
                <a:latin typeface="Karla" pitchFamily="2" charset="0"/>
                <a:ea typeface="Karla" pitchFamily="2" charset="0"/>
              </a:rPr>
              <a:t>to change healthcare for the better</a:t>
            </a:r>
          </a:p>
          <a:p>
            <a:pPr marL="285750" indent="-285750">
              <a:buFont typeface="Arial" panose="020B0604020202020204" pitchFamily="34" charset="0"/>
              <a:buChar char="•"/>
            </a:pPr>
            <a:r>
              <a:rPr lang="en-US" b="1" dirty="0">
                <a:latin typeface="Karla" pitchFamily="2" charset="0"/>
                <a:ea typeface="Karla" pitchFamily="2" charset="0"/>
              </a:rPr>
              <a:t>Meaningful</a:t>
            </a:r>
            <a:r>
              <a:rPr lang="en-US" dirty="0">
                <a:latin typeface="Karla" pitchFamily="2" charset="0"/>
                <a:ea typeface="Karla" pitchFamily="2" charset="0"/>
              </a:rPr>
              <a:t> contribution and personal fulfillment</a:t>
            </a:r>
          </a:p>
          <a:p>
            <a:pPr marL="285750" indent="-285750">
              <a:buFont typeface="Arial" panose="020B0604020202020204" pitchFamily="34" charset="0"/>
              <a:buChar char="•"/>
            </a:pPr>
            <a:r>
              <a:rPr lang="en-US" dirty="0">
                <a:latin typeface="Karla" pitchFamily="2" charset="0"/>
                <a:ea typeface="Karla" pitchFamily="2" charset="0"/>
              </a:rPr>
              <a:t>Personal growth</a:t>
            </a:r>
          </a:p>
          <a:p>
            <a:pPr marL="742950" lvl="1" indent="-285750">
              <a:buFont typeface="Arial" panose="020B0604020202020204" pitchFamily="34" charset="0"/>
              <a:buChar char="•"/>
            </a:pPr>
            <a:endParaRPr lang="en-BE" dirty="0">
              <a:latin typeface="Karla" pitchFamily="2" charset="0"/>
              <a:ea typeface="Karla" pitchFamily="2" charset="0"/>
            </a:endParaRPr>
          </a:p>
        </p:txBody>
      </p:sp>
      <p:pic>
        <p:nvPicPr>
          <p:cNvPr id="5" name="Afbeelding 4">
            <a:extLst>
              <a:ext uri="{FF2B5EF4-FFF2-40B4-BE49-F238E27FC236}">
                <a16:creationId xmlns:a16="http://schemas.microsoft.com/office/drawing/2014/main" id="{D0C16EFD-CBD3-7E41-9AA3-D5B7B4A1DCE7}"/>
              </a:ext>
            </a:extLst>
          </p:cNvPr>
          <p:cNvPicPr>
            <a:picLocks noChangeAspect="1"/>
          </p:cNvPicPr>
          <p:nvPr/>
        </p:nvPicPr>
        <p:blipFill>
          <a:blip r:embed="rId3"/>
          <a:stretch>
            <a:fillRect/>
          </a:stretch>
        </p:blipFill>
        <p:spPr>
          <a:xfrm>
            <a:off x="7520071" y="1822539"/>
            <a:ext cx="821824" cy="1409698"/>
          </a:xfrm>
          <a:prstGeom prst="rect">
            <a:avLst/>
          </a:prstGeom>
        </p:spPr>
      </p:pic>
      <p:pic>
        <p:nvPicPr>
          <p:cNvPr id="8" name="Afbeelding 7">
            <a:extLst>
              <a:ext uri="{FF2B5EF4-FFF2-40B4-BE49-F238E27FC236}">
                <a16:creationId xmlns:a16="http://schemas.microsoft.com/office/drawing/2014/main" id="{279259AD-2235-B44B-BEB9-CBE7E4C6EC9C}"/>
              </a:ext>
            </a:extLst>
          </p:cNvPr>
          <p:cNvPicPr>
            <a:picLocks noChangeAspect="1"/>
          </p:cNvPicPr>
          <p:nvPr/>
        </p:nvPicPr>
        <p:blipFill rotWithShape="1">
          <a:blip r:embed="rId4"/>
          <a:srcRect b="21708"/>
          <a:stretch/>
        </p:blipFill>
        <p:spPr>
          <a:xfrm>
            <a:off x="1867957" y="1744637"/>
            <a:ext cx="786268" cy="1409010"/>
          </a:xfrm>
          <a:prstGeom prst="rect">
            <a:avLst/>
          </a:prstGeom>
        </p:spPr>
      </p:pic>
    </p:spTree>
    <p:extLst>
      <p:ext uri="{BB962C8B-B14F-4D97-AF65-F5344CB8AC3E}">
        <p14:creationId xmlns:p14="http://schemas.microsoft.com/office/powerpoint/2010/main" val="376390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1446550"/>
          </a:xfrm>
          <a:prstGeom prst="rect">
            <a:avLst/>
          </a:prstGeom>
          <a:noFill/>
        </p:spPr>
        <p:txBody>
          <a:bodyPr wrap="square" rtlCol="0">
            <a:spAutoFit/>
          </a:bodyPr>
          <a:lstStyle/>
          <a:p>
            <a:pPr>
              <a:spcBef>
                <a:spcPts val="0"/>
              </a:spcBef>
            </a:pPr>
            <a:r>
              <a:rPr lang="fr-FR" sz="4400" b="1" dirty="0" err="1">
                <a:latin typeface="Unna" panose="02040503070705020203" pitchFamily="18" charset="0"/>
              </a:rPr>
              <a:t>Identified</a:t>
            </a:r>
            <a:r>
              <a:rPr lang="fr-FR" sz="4400" b="1" dirty="0">
                <a:latin typeface="Unna" panose="02040503070705020203" pitchFamily="18" charset="0"/>
              </a:rPr>
              <a:t> patient </a:t>
            </a:r>
            <a:r>
              <a:rPr lang="fr-FR" sz="4400" b="1" dirty="0" err="1">
                <a:latin typeface="Unna" panose="02040503070705020203" pitchFamily="18" charset="0"/>
              </a:rPr>
              <a:t>roles</a:t>
            </a:r>
            <a:r>
              <a:rPr lang="fr-FR" sz="4400" b="1" dirty="0">
                <a:latin typeface="Unna" panose="02040503070705020203" pitchFamily="18" charset="0"/>
              </a:rPr>
              <a:t> in </a:t>
            </a:r>
            <a:r>
              <a:rPr lang="fr-FR" sz="4400" b="1" dirty="0" err="1">
                <a:latin typeface="Unna" panose="02040503070705020203" pitchFamily="18" charset="0"/>
              </a:rPr>
              <a:t>medical</a:t>
            </a:r>
            <a:r>
              <a:rPr lang="fr-FR" sz="4400" b="1" dirty="0">
                <a:latin typeface="Unna" panose="02040503070705020203" pitchFamily="18" charset="0"/>
              </a:rPr>
              <a:t> </a:t>
            </a:r>
            <a:r>
              <a:rPr lang="fr-FR" sz="4400" b="1" dirty="0" err="1">
                <a:latin typeface="Unna" panose="02040503070705020203" pitchFamily="18" charset="0"/>
              </a:rPr>
              <a:t>education</a:t>
            </a:r>
            <a:endParaRPr lang="fr-FR" sz="4400" b="1" dirty="0">
              <a:solidFill>
                <a:schemeClr val="bg1"/>
              </a:solidFill>
              <a:latin typeface="Unna" panose="02040503070705020203" pitchFamily="18"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7161665" y="2703024"/>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nl-NL" dirty="0">
              <a:latin typeface="Karla" pitchFamily="2" charset="0"/>
              <a:ea typeface="Karla" pitchFamily="2" charset="0"/>
            </a:endParaRPr>
          </a:p>
        </p:txBody>
      </p:sp>
      <p:pic>
        <p:nvPicPr>
          <p:cNvPr id="13" name="Afbeelding 12">
            <a:extLst>
              <a:ext uri="{FF2B5EF4-FFF2-40B4-BE49-F238E27FC236}">
                <a16:creationId xmlns:a16="http://schemas.microsoft.com/office/drawing/2014/main" id="{164909C5-E3C2-6445-A8D4-D462258BCAF2}"/>
              </a:ext>
            </a:extLst>
          </p:cNvPr>
          <p:cNvPicPr>
            <a:picLocks noChangeAspect="1"/>
          </p:cNvPicPr>
          <p:nvPr/>
        </p:nvPicPr>
        <p:blipFill>
          <a:blip r:embed="rId3"/>
          <a:stretch>
            <a:fillRect/>
          </a:stretch>
        </p:blipFill>
        <p:spPr>
          <a:xfrm>
            <a:off x="794410" y="2757618"/>
            <a:ext cx="1285545" cy="561373"/>
          </a:xfrm>
          <a:prstGeom prst="rect">
            <a:avLst/>
          </a:prstGeom>
        </p:spPr>
      </p:pic>
      <p:pic>
        <p:nvPicPr>
          <p:cNvPr id="14" name="Afbeelding 13">
            <a:extLst>
              <a:ext uri="{FF2B5EF4-FFF2-40B4-BE49-F238E27FC236}">
                <a16:creationId xmlns:a16="http://schemas.microsoft.com/office/drawing/2014/main" id="{3DF37171-0E99-AC4B-92CF-BD519383CD79}"/>
              </a:ext>
            </a:extLst>
          </p:cNvPr>
          <p:cNvPicPr>
            <a:picLocks noChangeAspect="1"/>
          </p:cNvPicPr>
          <p:nvPr/>
        </p:nvPicPr>
        <p:blipFill>
          <a:blip r:embed="rId4"/>
          <a:stretch>
            <a:fillRect/>
          </a:stretch>
        </p:blipFill>
        <p:spPr>
          <a:xfrm>
            <a:off x="6164286" y="4883467"/>
            <a:ext cx="1163410" cy="853671"/>
          </a:xfrm>
          <a:prstGeom prst="rect">
            <a:avLst/>
          </a:prstGeom>
        </p:spPr>
      </p:pic>
      <p:pic>
        <p:nvPicPr>
          <p:cNvPr id="18" name="Afbeelding 17">
            <a:extLst>
              <a:ext uri="{FF2B5EF4-FFF2-40B4-BE49-F238E27FC236}">
                <a16:creationId xmlns:a16="http://schemas.microsoft.com/office/drawing/2014/main" id="{32978938-9710-5B4E-A094-F1F93C457F58}"/>
              </a:ext>
            </a:extLst>
          </p:cNvPr>
          <p:cNvPicPr>
            <a:picLocks noChangeAspect="1"/>
          </p:cNvPicPr>
          <p:nvPr/>
        </p:nvPicPr>
        <p:blipFill>
          <a:blip r:embed="rId5"/>
          <a:stretch>
            <a:fillRect/>
          </a:stretch>
        </p:blipFill>
        <p:spPr>
          <a:xfrm>
            <a:off x="681518" y="4572781"/>
            <a:ext cx="1398437" cy="1410923"/>
          </a:xfrm>
          <a:prstGeom prst="rect">
            <a:avLst/>
          </a:prstGeom>
        </p:spPr>
      </p:pic>
      <p:graphicFrame>
        <p:nvGraphicFramePr>
          <p:cNvPr id="21" name="Tabel 20">
            <a:extLst>
              <a:ext uri="{FF2B5EF4-FFF2-40B4-BE49-F238E27FC236}">
                <a16:creationId xmlns:a16="http://schemas.microsoft.com/office/drawing/2014/main" id="{C05D0670-07B4-854B-80F1-79DC3F55B3CD}"/>
              </a:ext>
            </a:extLst>
          </p:cNvPr>
          <p:cNvGraphicFramePr>
            <a:graphicFrameLocks noGrp="1"/>
          </p:cNvGraphicFramePr>
          <p:nvPr>
            <p:extLst>
              <p:ext uri="{D42A27DB-BD31-4B8C-83A1-F6EECF244321}">
                <p14:modId xmlns:p14="http://schemas.microsoft.com/office/powerpoint/2010/main" val="2664111992"/>
              </p:ext>
            </p:extLst>
          </p:nvPr>
        </p:nvGraphicFramePr>
        <p:xfrm>
          <a:off x="2286405" y="2165976"/>
          <a:ext cx="3713344" cy="1559560"/>
        </p:xfrm>
        <a:graphic>
          <a:graphicData uri="http://schemas.openxmlformats.org/drawingml/2006/table">
            <a:tbl>
              <a:tblPr firstRow="1" bandRow="1">
                <a:tableStyleId>{93296810-A885-4BE3-A3E7-6D5BEEA58F35}</a:tableStyleId>
              </a:tblPr>
              <a:tblGrid>
                <a:gridCol w="3713344">
                  <a:extLst>
                    <a:ext uri="{9D8B030D-6E8A-4147-A177-3AD203B41FA5}">
                      <a16:colId xmlns:a16="http://schemas.microsoft.com/office/drawing/2014/main" val="2825582725"/>
                    </a:ext>
                  </a:extLst>
                </a:gridCol>
              </a:tblGrid>
              <a:tr h="370840">
                <a:tc>
                  <a:txBody>
                    <a:bodyPr/>
                    <a:lstStyle/>
                    <a:p>
                      <a:r>
                        <a:rPr lang="nl-NL" b="1" dirty="0"/>
                        <a:t>Teacher</a:t>
                      </a:r>
                    </a:p>
                  </a:txBody>
                  <a:tcPr>
                    <a:solidFill>
                      <a:srgbClr val="5AA752"/>
                    </a:solidFill>
                  </a:tcPr>
                </a:tc>
                <a:extLst>
                  <a:ext uri="{0D108BD9-81ED-4DB2-BD59-A6C34878D82A}">
                    <a16:rowId xmlns:a16="http://schemas.microsoft.com/office/drawing/2014/main" val="1224167306"/>
                  </a:ext>
                </a:extLst>
              </a:tr>
              <a:tr h="370840">
                <a:tc>
                  <a:txBody>
                    <a:bodyPr/>
                    <a:lstStyle/>
                    <a:p>
                      <a:pPr marL="285750" indent="-285750">
                        <a:buFont typeface="Arial" panose="020B0604020202020204" pitchFamily="34" charset="0"/>
                        <a:buChar char="•"/>
                      </a:pPr>
                      <a:r>
                        <a:rPr lang="nl-NL" dirty="0">
                          <a:latin typeface="Karla" pitchFamily="2" charset="0"/>
                          <a:ea typeface="Karla" pitchFamily="2" charset="0"/>
                        </a:rPr>
                        <a:t>Story </a:t>
                      </a:r>
                      <a:r>
                        <a:rPr lang="nl-NL" dirty="0" err="1">
                          <a:latin typeface="Karla" pitchFamily="2" charset="0"/>
                          <a:ea typeface="Karla" pitchFamily="2" charset="0"/>
                        </a:rPr>
                        <a:t>sharing</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Clinical</a:t>
                      </a:r>
                      <a:r>
                        <a:rPr lang="nl-NL" dirty="0">
                          <a:latin typeface="Karla" pitchFamily="2" charset="0"/>
                          <a:ea typeface="Karla" pitchFamily="2" charset="0"/>
                        </a:rPr>
                        <a:t> skills (</a:t>
                      </a:r>
                      <a:r>
                        <a:rPr lang="nl-NL" dirty="0" err="1">
                          <a:latin typeface="Karla" pitchFamily="2" charset="0"/>
                          <a:ea typeface="Karla" pitchFamily="2" charset="0"/>
                        </a:rPr>
                        <a:t>history</a:t>
                      </a:r>
                      <a:r>
                        <a:rPr lang="nl-NL" dirty="0">
                          <a:latin typeface="Karla" pitchFamily="2" charset="0"/>
                          <a:ea typeface="Karla" pitchFamily="2" charset="0"/>
                        </a:rPr>
                        <a:t> </a:t>
                      </a:r>
                      <a:r>
                        <a:rPr lang="nl-NL" dirty="0" err="1">
                          <a:latin typeface="Karla" pitchFamily="2" charset="0"/>
                          <a:ea typeface="Karla" pitchFamily="2" charset="0"/>
                        </a:rPr>
                        <a:t>taking</a:t>
                      </a:r>
                      <a:r>
                        <a:rPr lang="nl-NL" dirty="0">
                          <a:latin typeface="Karla" pitchFamily="2" charset="0"/>
                          <a:ea typeface="Karla" pitchFamily="2" charset="0"/>
                        </a:rPr>
                        <a:t>, </a:t>
                      </a:r>
                      <a:r>
                        <a:rPr lang="nl-NL" dirty="0" err="1">
                          <a:latin typeface="Karla" pitchFamily="2" charset="0"/>
                          <a:ea typeface="Karla" pitchFamily="2" charset="0"/>
                        </a:rPr>
                        <a:t>physical</a:t>
                      </a:r>
                      <a:r>
                        <a:rPr lang="nl-NL" dirty="0">
                          <a:latin typeface="Karla" pitchFamily="2" charset="0"/>
                          <a:ea typeface="Karla" pitchFamily="2" charset="0"/>
                        </a:rPr>
                        <a:t> examination)</a:t>
                      </a:r>
                    </a:p>
                    <a:p>
                      <a:pPr marL="285750" indent="-285750">
                        <a:buFont typeface="Arial" panose="020B0604020202020204" pitchFamily="34" charset="0"/>
                        <a:buChar char="•"/>
                      </a:pPr>
                      <a:r>
                        <a:rPr lang="nl-NL" dirty="0" err="1">
                          <a:latin typeface="Karla" pitchFamily="2" charset="0"/>
                          <a:ea typeface="Karla" pitchFamily="2" charset="0"/>
                        </a:rPr>
                        <a:t>Other</a:t>
                      </a:r>
                      <a:r>
                        <a:rPr lang="nl-NL" dirty="0">
                          <a:latin typeface="Karla" pitchFamily="2" charset="0"/>
                          <a:ea typeface="Karla" pitchFamily="2" charset="0"/>
                        </a:rPr>
                        <a:t> </a:t>
                      </a:r>
                      <a:r>
                        <a:rPr lang="nl-NL" dirty="0" err="1">
                          <a:latin typeface="Karla" pitchFamily="2" charset="0"/>
                          <a:ea typeface="Karla" pitchFamily="2" charset="0"/>
                        </a:rPr>
                        <a:t>competencies</a:t>
                      </a:r>
                      <a:endParaRPr lang="en-BE">
                        <a:latin typeface="Karla" pitchFamily="2" charset="0"/>
                        <a:ea typeface="Karla" pitchFamily="2" charset="0"/>
                      </a:endParaRPr>
                    </a:p>
                  </a:txBody>
                  <a:tcPr/>
                </a:tc>
                <a:extLst>
                  <a:ext uri="{0D108BD9-81ED-4DB2-BD59-A6C34878D82A}">
                    <a16:rowId xmlns:a16="http://schemas.microsoft.com/office/drawing/2014/main" val="1840309975"/>
                  </a:ext>
                </a:extLst>
              </a:tr>
            </a:tbl>
          </a:graphicData>
        </a:graphic>
      </p:graphicFrame>
      <p:graphicFrame>
        <p:nvGraphicFramePr>
          <p:cNvPr id="22" name="Tabel 21">
            <a:extLst>
              <a:ext uri="{FF2B5EF4-FFF2-40B4-BE49-F238E27FC236}">
                <a16:creationId xmlns:a16="http://schemas.microsoft.com/office/drawing/2014/main" id="{31B6B5D6-E798-DE44-A618-BFE18E67EF21}"/>
              </a:ext>
            </a:extLst>
          </p:cNvPr>
          <p:cNvGraphicFramePr>
            <a:graphicFrameLocks noGrp="1"/>
          </p:cNvGraphicFramePr>
          <p:nvPr>
            <p:extLst>
              <p:ext uri="{D42A27DB-BD31-4B8C-83A1-F6EECF244321}">
                <p14:modId xmlns:p14="http://schemas.microsoft.com/office/powerpoint/2010/main" val="3908152221"/>
              </p:ext>
            </p:extLst>
          </p:nvPr>
        </p:nvGraphicFramePr>
        <p:xfrm>
          <a:off x="2282877" y="4258095"/>
          <a:ext cx="3678487" cy="2125977"/>
        </p:xfrm>
        <a:graphic>
          <a:graphicData uri="http://schemas.openxmlformats.org/drawingml/2006/table">
            <a:tbl>
              <a:tblPr firstRow="1" bandRow="1">
                <a:tableStyleId>{93296810-A885-4BE3-A3E7-6D5BEEA58F35}</a:tableStyleId>
              </a:tblPr>
              <a:tblGrid>
                <a:gridCol w="3678487">
                  <a:extLst>
                    <a:ext uri="{9D8B030D-6E8A-4147-A177-3AD203B41FA5}">
                      <a16:colId xmlns:a16="http://schemas.microsoft.com/office/drawing/2014/main" val="2825582725"/>
                    </a:ext>
                  </a:extLst>
                </a:gridCol>
              </a:tblGrid>
              <a:tr h="388617">
                <a:tc>
                  <a:txBody>
                    <a:bodyPr/>
                    <a:lstStyle/>
                    <a:p>
                      <a:r>
                        <a:rPr lang="nl-NL" b="1" dirty="0"/>
                        <a:t>Curriculum </a:t>
                      </a:r>
                      <a:r>
                        <a:rPr lang="nl-NL" b="1" dirty="0" err="1"/>
                        <a:t>developer</a:t>
                      </a:r>
                      <a:endParaRPr lang="nl-NL" b="1" dirty="0"/>
                    </a:p>
                  </a:txBody>
                  <a:tcPr>
                    <a:solidFill>
                      <a:srgbClr val="5AA752"/>
                    </a:solidFill>
                  </a:tcPr>
                </a:tc>
                <a:extLst>
                  <a:ext uri="{0D108BD9-81ED-4DB2-BD59-A6C34878D82A}">
                    <a16:rowId xmlns:a16="http://schemas.microsoft.com/office/drawing/2014/main" val="1224167306"/>
                  </a:ext>
                </a:extLst>
              </a:tr>
              <a:tr h="370840">
                <a:tc>
                  <a:txBody>
                    <a:bodyPr/>
                    <a:lstStyle/>
                    <a:p>
                      <a:pPr marL="285750" indent="-285750">
                        <a:buFont typeface="Arial" panose="020B0604020202020204" pitchFamily="34" charset="0"/>
                        <a:buChar char="•"/>
                      </a:pPr>
                      <a:r>
                        <a:rPr lang="nl-NL" dirty="0">
                          <a:latin typeface="Karla" pitchFamily="2" charset="0"/>
                          <a:ea typeface="Karla" pitchFamily="2" charset="0"/>
                        </a:rPr>
                        <a:t>Evaluation of </a:t>
                      </a:r>
                      <a:r>
                        <a:rPr lang="nl-NL" dirty="0" err="1">
                          <a:latin typeface="Karla" pitchFamily="2" charset="0"/>
                          <a:ea typeface="Karla" pitchFamily="2" charset="0"/>
                        </a:rPr>
                        <a:t>the</a:t>
                      </a:r>
                      <a:r>
                        <a:rPr lang="nl-NL" dirty="0">
                          <a:latin typeface="Karla" pitchFamily="2" charset="0"/>
                          <a:ea typeface="Karla" pitchFamily="2" charset="0"/>
                        </a:rPr>
                        <a:t> </a:t>
                      </a:r>
                      <a:r>
                        <a:rPr lang="nl-NL" dirty="0" err="1">
                          <a:latin typeface="Karla" pitchFamily="2" charset="0"/>
                          <a:ea typeface="Karla" pitchFamily="2" charset="0"/>
                        </a:rPr>
                        <a:t>programme</a:t>
                      </a:r>
                      <a:r>
                        <a:rPr lang="nl-NL" dirty="0">
                          <a:latin typeface="Karla" pitchFamily="2" charset="0"/>
                          <a:ea typeface="Karla" pitchFamily="2" charset="0"/>
                        </a:rPr>
                        <a:t>, </a:t>
                      </a:r>
                    </a:p>
                    <a:p>
                      <a:pPr marL="285750" indent="-285750">
                        <a:buFont typeface="Arial" panose="020B0604020202020204" pitchFamily="34" charset="0"/>
                        <a:buChar char="•"/>
                      </a:pPr>
                      <a:r>
                        <a:rPr lang="nl-NL" dirty="0">
                          <a:latin typeface="Karla" pitchFamily="2" charset="0"/>
                          <a:ea typeface="Karla" pitchFamily="2" charset="0"/>
                        </a:rPr>
                        <a:t>Steering </a:t>
                      </a:r>
                      <a:r>
                        <a:rPr lang="nl-NL" dirty="0" err="1">
                          <a:latin typeface="Karla" pitchFamily="2" charset="0"/>
                          <a:ea typeface="Karla" pitchFamily="2" charset="0"/>
                        </a:rPr>
                        <a:t>committee</a:t>
                      </a:r>
                      <a:r>
                        <a:rPr lang="nl-NL" dirty="0">
                          <a:latin typeface="Karla" pitchFamily="2" charset="0"/>
                          <a:ea typeface="Karla" pitchFamily="2" charset="0"/>
                        </a:rPr>
                        <a:t>,</a:t>
                      </a:r>
                    </a:p>
                    <a:p>
                      <a:pPr marL="285750" indent="-285750">
                        <a:buFont typeface="Arial" panose="020B0604020202020204" pitchFamily="34" charset="0"/>
                        <a:buChar char="•"/>
                      </a:pPr>
                      <a:r>
                        <a:rPr lang="nl-NL" dirty="0" err="1">
                          <a:latin typeface="Karla" pitchFamily="2" charset="0"/>
                          <a:ea typeface="Karla" pitchFamily="2" charset="0"/>
                        </a:rPr>
                        <a:t>Consultation</a:t>
                      </a:r>
                      <a:r>
                        <a:rPr lang="nl-NL" dirty="0">
                          <a:latin typeface="Karla" pitchFamily="2" charset="0"/>
                          <a:ea typeface="Karla" pitchFamily="2" charset="0"/>
                        </a:rPr>
                        <a:t> </a:t>
                      </a:r>
                      <a:r>
                        <a:rPr lang="nl-NL" dirty="0" err="1">
                          <a:latin typeface="Karla" pitchFamily="2" charset="0"/>
                          <a:ea typeface="Karla" pitchFamily="2" charset="0"/>
                        </a:rPr>
                        <a:t>for</a:t>
                      </a:r>
                      <a:r>
                        <a:rPr lang="nl-NL" dirty="0">
                          <a:latin typeface="Karla" pitchFamily="2" charset="0"/>
                          <a:ea typeface="Karla" pitchFamily="2" charset="0"/>
                        </a:rPr>
                        <a:t> </a:t>
                      </a:r>
                      <a:r>
                        <a:rPr lang="nl-NL" dirty="0" err="1">
                          <a:latin typeface="Karla" pitchFamily="2" charset="0"/>
                          <a:ea typeface="Karla" pitchFamily="2" charset="0"/>
                        </a:rPr>
                        <a:t>disease</a:t>
                      </a:r>
                      <a:r>
                        <a:rPr lang="nl-NL" dirty="0">
                          <a:latin typeface="Karla" pitchFamily="2" charset="0"/>
                          <a:ea typeface="Karla" pitchFamily="2" charset="0"/>
                        </a:rPr>
                        <a:t> </a:t>
                      </a:r>
                      <a:r>
                        <a:rPr lang="nl-NL" dirty="0" err="1">
                          <a:latin typeface="Karla" pitchFamily="2" charset="0"/>
                          <a:ea typeface="Karla" pitchFamily="2" charset="0"/>
                        </a:rPr>
                        <a:t>specific</a:t>
                      </a:r>
                      <a:r>
                        <a:rPr lang="nl-NL" dirty="0">
                          <a:latin typeface="Karla" pitchFamily="2" charset="0"/>
                          <a:ea typeface="Karla" pitchFamily="2" charset="0"/>
                        </a:rPr>
                        <a:t> or </a:t>
                      </a:r>
                      <a:r>
                        <a:rPr lang="nl-NL" dirty="0" err="1">
                          <a:latin typeface="Karla" pitchFamily="2" charset="0"/>
                          <a:ea typeface="Karla" pitchFamily="2" charset="0"/>
                        </a:rPr>
                        <a:t>interprofessional</a:t>
                      </a:r>
                      <a:r>
                        <a:rPr lang="nl-NL" dirty="0">
                          <a:latin typeface="Karla" pitchFamily="2" charset="0"/>
                          <a:ea typeface="Karla" pitchFamily="2" charset="0"/>
                        </a:rPr>
                        <a:t> courses,</a:t>
                      </a:r>
                    </a:p>
                    <a:p>
                      <a:pPr marL="285750" indent="-285750">
                        <a:buFont typeface="Arial" panose="020B0604020202020204" pitchFamily="34" charset="0"/>
                        <a:buChar char="•"/>
                      </a:pPr>
                      <a:r>
                        <a:rPr lang="nl-NL" dirty="0" err="1">
                          <a:latin typeface="Karla" pitchFamily="2" charset="0"/>
                          <a:ea typeface="Karla" pitchFamily="2" charset="0"/>
                        </a:rPr>
                        <a:t>Identify</a:t>
                      </a:r>
                      <a:r>
                        <a:rPr lang="nl-NL" dirty="0">
                          <a:latin typeface="Karla" pitchFamily="2" charset="0"/>
                          <a:ea typeface="Karla" pitchFamily="2" charset="0"/>
                        </a:rPr>
                        <a:t> </a:t>
                      </a:r>
                      <a:r>
                        <a:rPr lang="nl-NL" dirty="0" err="1">
                          <a:latin typeface="Karla" pitchFamily="2" charset="0"/>
                          <a:ea typeface="Karla" pitchFamily="2" charset="0"/>
                        </a:rPr>
                        <a:t>learning</a:t>
                      </a:r>
                      <a:r>
                        <a:rPr lang="nl-NL" dirty="0">
                          <a:latin typeface="Karla" pitchFamily="2" charset="0"/>
                          <a:ea typeface="Karla" pitchFamily="2" charset="0"/>
                        </a:rPr>
                        <a:t> </a:t>
                      </a:r>
                      <a:r>
                        <a:rPr lang="nl-NL" dirty="0" err="1">
                          <a:latin typeface="Karla" pitchFamily="2" charset="0"/>
                          <a:ea typeface="Karla" pitchFamily="2" charset="0"/>
                        </a:rPr>
                        <a:t>objectives</a:t>
                      </a:r>
                      <a:r>
                        <a:rPr lang="nl-NL" dirty="0">
                          <a:latin typeface="Karla" pitchFamily="2" charset="0"/>
                          <a:ea typeface="Karla" pitchFamily="2" charset="0"/>
                        </a:rPr>
                        <a:t>, </a:t>
                      </a:r>
                    </a:p>
                    <a:p>
                      <a:pPr marL="285750" indent="-285750">
                        <a:buFont typeface="Arial" panose="020B0604020202020204" pitchFamily="34" charset="0"/>
                        <a:buChar char="•"/>
                      </a:pPr>
                      <a:r>
                        <a:rPr lang="nl-NL" dirty="0">
                          <a:latin typeface="Karla" pitchFamily="2" charset="0"/>
                          <a:ea typeface="Karla" pitchFamily="2" charset="0"/>
                        </a:rPr>
                        <a:t>Strategic development</a:t>
                      </a:r>
                    </a:p>
                  </a:txBody>
                  <a:tcPr/>
                </a:tc>
                <a:extLst>
                  <a:ext uri="{0D108BD9-81ED-4DB2-BD59-A6C34878D82A}">
                    <a16:rowId xmlns:a16="http://schemas.microsoft.com/office/drawing/2014/main" val="1840309975"/>
                  </a:ext>
                </a:extLst>
              </a:tr>
            </a:tbl>
          </a:graphicData>
        </a:graphic>
      </p:graphicFrame>
      <p:graphicFrame>
        <p:nvGraphicFramePr>
          <p:cNvPr id="23" name="Tabel 22">
            <a:extLst>
              <a:ext uri="{FF2B5EF4-FFF2-40B4-BE49-F238E27FC236}">
                <a16:creationId xmlns:a16="http://schemas.microsoft.com/office/drawing/2014/main" id="{53E3B337-F834-AB4E-8860-CDA2C8DCE360}"/>
              </a:ext>
            </a:extLst>
          </p:cNvPr>
          <p:cNvGraphicFramePr>
            <a:graphicFrameLocks noGrp="1"/>
          </p:cNvGraphicFramePr>
          <p:nvPr>
            <p:extLst>
              <p:ext uri="{D42A27DB-BD31-4B8C-83A1-F6EECF244321}">
                <p14:modId xmlns:p14="http://schemas.microsoft.com/office/powerpoint/2010/main" val="3292223384"/>
              </p:ext>
            </p:extLst>
          </p:nvPr>
        </p:nvGraphicFramePr>
        <p:xfrm>
          <a:off x="7772601" y="2165976"/>
          <a:ext cx="3713344" cy="1559560"/>
        </p:xfrm>
        <a:graphic>
          <a:graphicData uri="http://schemas.openxmlformats.org/drawingml/2006/table">
            <a:tbl>
              <a:tblPr firstRow="1" bandRow="1">
                <a:tableStyleId>{93296810-A885-4BE3-A3E7-6D5BEEA58F35}</a:tableStyleId>
              </a:tblPr>
              <a:tblGrid>
                <a:gridCol w="3713344">
                  <a:extLst>
                    <a:ext uri="{9D8B030D-6E8A-4147-A177-3AD203B41FA5}">
                      <a16:colId xmlns:a16="http://schemas.microsoft.com/office/drawing/2014/main" val="2825582725"/>
                    </a:ext>
                  </a:extLst>
                </a:gridCol>
              </a:tblGrid>
              <a:tr h="370840">
                <a:tc>
                  <a:txBody>
                    <a:bodyPr/>
                    <a:lstStyle/>
                    <a:p>
                      <a:r>
                        <a:rPr lang="nl-NL" b="1" dirty="0"/>
                        <a:t>Assessor</a:t>
                      </a:r>
                    </a:p>
                  </a:txBody>
                  <a:tcPr>
                    <a:solidFill>
                      <a:srgbClr val="5AA752"/>
                    </a:solidFill>
                  </a:tcPr>
                </a:tc>
                <a:extLst>
                  <a:ext uri="{0D108BD9-81ED-4DB2-BD59-A6C34878D82A}">
                    <a16:rowId xmlns:a16="http://schemas.microsoft.com/office/drawing/2014/main" val="1224167306"/>
                  </a:ext>
                </a:extLst>
              </a:tr>
              <a:tr h="0">
                <a:tc>
                  <a:txBody>
                    <a:bodyPr/>
                    <a:lstStyle/>
                    <a:p>
                      <a:pPr marL="285750" indent="-285750">
                        <a:buFont typeface="Arial" panose="020B0604020202020204" pitchFamily="34" charset="0"/>
                        <a:buChar char="•"/>
                      </a:pPr>
                      <a:r>
                        <a:rPr lang="nl-NL" dirty="0" err="1">
                          <a:latin typeface="Karla" pitchFamily="2" charset="0"/>
                          <a:ea typeface="Karla" pitchFamily="2" charset="0"/>
                        </a:rPr>
                        <a:t>Formative</a:t>
                      </a:r>
                      <a:r>
                        <a:rPr lang="nl-NL" dirty="0">
                          <a:latin typeface="Karla" pitchFamily="2" charset="0"/>
                          <a:ea typeface="Karla" pitchFamily="2" charset="0"/>
                        </a:rPr>
                        <a:t> (feedback)</a:t>
                      </a:r>
                    </a:p>
                    <a:p>
                      <a:pPr marL="285750" indent="-285750">
                        <a:buFont typeface="Arial" panose="020B0604020202020204" pitchFamily="34" charset="0"/>
                        <a:buChar char="•"/>
                      </a:pPr>
                      <a:r>
                        <a:rPr lang="nl-NL" dirty="0" err="1">
                          <a:latin typeface="Karla" pitchFamily="2" charset="0"/>
                          <a:ea typeface="Karla" pitchFamily="2" charset="0"/>
                        </a:rPr>
                        <a:t>Summative</a:t>
                      </a:r>
                      <a:r>
                        <a:rPr lang="nl-NL" dirty="0">
                          <a:latin typeface="Karla" pitchFamily="2" charset="0"/>
                          <a:ea typeface="Karla" pitchFamily="2" charset="0"/>
                        </a:rPr>
                        <a:t> (</a:t>
                      </a:r>
                      <a:r>
                        <a:rPr lang="nl-NL" dirty="0" err="1">
                          <a:latin typeface="Karla" pitchFamily="2" charset="0"/>
                          <a:ea typeface="Karla" pitchFamily="2" charset="0"/>
                        </a:rPr>
                        <a:t>counts</a:t>
                      </a:r>
                      <a:r>
                        <a:rPr lang="nl-NL" dirty="0">
                          <a:latin typeface="Karla" pitchFamily="2" charset="0"/>
                          <a:ea typeface="Karla" pitchFamily="2" charset="0"/>
                        </a:rPr>
                        <a:t> </a:t>
                      </a:r>
                      <a:r>
                        <a:rPr lang="nl-NL" dirty="0" err="1">
                          <a:latin typeface="Karla" pitchFamily="2" charset="0"/>
                          <a:ea typeface="Karla" pitchFamily="2" charset="0"/>
                        </a:rPr>
                        <a:t>towards</a:t>
                      </a:r>
                      <a:r>
                        <a:rPr lang="nl-NL" dirty="0">
                          <a:latin typeface="Karla" pitchFamily="2" charset="0"/>
                          <a:ea typeface="Karla" pitchFamily="2" charset="0"/>
                        </a:rPr>
                        <a:t> </a:t>
                      </a:r>
                      <a:r>
                        <a:rPr lang="nl-NL" dirty="0" err="1">
                          <a:latin typeface="Karla" pitchFamily="2" charset="0"/>
                          <a:ea typeface="Karla" pitchFamily="2" charset="0"/>
                        </a:rPr>
                        <a:t>grade</a:t>
                      </a:r>
                      <a:r>
                        <a:rPr lang="nl-NL" dirty="0">
                          <a:latin typeface="Karla" pitchFamily="2" charset="0"/>
                          <a:ea typeface="Karla" pitchFamily="2" charset="0"/>
                        </a:rPr>
                        <a:t>) in OSCE</a:t>
                      </a:r>
                    </a:p>
                    <a:p>
                      <a:pPr marL="285750" indent="-285750">
                        <a:buFont typeface="Arial" panose="020B0604020202020204" pitchFamily="34" charset="0"/>
                        <a:buChar char="•"/>
                      </a:pPr>
                      <a:endParaRPr lang="nl-NL" dirty="0">
                        <a:latin typeface="Karla" pitchFamily="2" charset="0"/>
                        <a:ea typeface="Karla" pitchFamily="2" charset="0"/>
                      </a:endParaRPr>
                    </a:p>
                  </a:txBody>
                  <a:tcPr/>
                </a:tc>
                <a:extLst>
                  <a:ext uri="{0D108BD9-81ED-4DB2-BD59-A6C34878D82A}">
                    <a16:rowId xmlns:a16="http://schemas.microsoft.com/office/drawing/2014/main" val="1840309975"/>
                  </a:ext>
                </a:extLst>
              </a:tr>
            </a:tbl>
          </a:graphicData>
        </a:graphic>
      </p:graphicFrame>
      <p:graphicFrame>
        <p:nvGraphicFramePr>
          <p:cNvPr id="24" name="Tabel 23">
            <a:extLst>
              <a:ext uri="{FF2B5EF4-FFF2-40B4-BE49-F238E27FC236}">
                <a16:creationId xmlns:a16="http://schemas.microsoft.com/office/drawing/2014/main" id="{BF05B396-A905-3641-9ADC-170C5649EFB3}"/>
              </a:ext>
            </a:extLst>
          </p:cNvPr>
          <p:cNvGraphicFramePr>
            <a:graphicFrameLocks noGrp="1"/>
          </p:cNvGraphicFramePr>
          <p:nvPr>
            <p:extLst>
              <p:ext uri="{D42A27DB-BD31-4B8C-83A1-F6EECF244321}">
                <p14:modId xmlns:p14="http://schemas.microsoft.com/office/powerpoint/2010/main" val="2961312498"/>
              </p:ext>
            </p:extLst>
          </p:nvPr>
        </p:nvGraphicFramePr>
        <p:xfrm>
          <a:off x="7772601" y="4258095"/>
          <a:ext cx="3713344" cy="2108200"/>
        </p:xfrm>
        <a:graphic>
          <a:graphicData uri="http://schemas.openxmlformats.org/drawingml/2006/table">
            <a:tbl>
              <a:tblPr firstRow="1" bandRow="1">
                <a:tableStyleId>{93296810-A885-4BE3-A3E7-6D5BEEA58F35}</a:tableStyleId>
              </a:tblPr>
              <a:tblGrid>
                <a:gridCol w="3713344">
                  <a:extLst>
                    <a:ext uri="{9D8B030D-6E8A-4147-A177-3AD203B41FA5}">
                      <a16:colId xmlns:a16="http://schemas.microsoft.com/office/drawing/2014/main" val="2825582725"/>
                    </a:ext>
                  </a:extLst>
                </a:gridCol>
              </a:tblGrid>
              <a:tr h="370840">
                <a:tc>
                  <a:txBody>
                    <a:bodyPr/>
                    <a:lstStyle/>
                    <a:p>
                      <a:r>
                        <a:rPr lang="nl-NL" b="1" dirty="0" err="1"/>
                        <a:t>Selection</a:t>
                      </a:r>
                      <a:r>
                        <a:rPr lang="nl-NL" b="1" dirty="0"/>
                        <a:t> </a:t>
                      </a:r>
                      <a:r>
                        <a:rPr lang="nl-NL" b="1" dirty="0" err="1"/>
                        <a:t>committee</a:t>
                      </a:r>
                      <a:r>
                        <a:rPr lang="nl-NL" b="1" dirty="0"/>
                        <a:t> member</a:t>
                      </a:r>
                    </a:p>
                  </a:txBody>
                  <a:tcPr>
                    <a:solidFill>
                      <a:srgbClr val="5AA752"/>
                    </a:solidFill>
                  </a:tcPr>
                </a:tc>
                <a:extLst>
                  <a:ext uri="{0D108BD9-81ED-4DB2-BD59-A6C34878D82A}">
                    <a16:rowId xmlns:a16="http://schemas.microsoft.com/office/drawing/2014/main" val="1224167306"/>
                  </a:ext>
                </a:extLst>
              </a:tr>
              <a:tr h="0">
                <a:tc>
                  <a:txBody>
                    <a:bodyPr/>
                    <a:lstStyle/>
                    <a:p>
                      <a:pPr marL="285750" indent="-285750">
                        <a:buFont typeface="Arial" panose="020B0604020202020204" pitchFamily="34" charset="0"/>
                        <a:buChar char="•"/>
                      </a:pPr>
                      <a:r>
                        <a:rPr lang="nl-NL" dirty="0" err="1">
                          <a:latin typeface="Karla" pitchFamily="2" charset="0"/>
                          <a:ea typeface="Karla" pitchFamily="2" charset="0"/>
                        </a:rPr>
                        <a:t>Selecting</a:t>
                      </a:r>
                      <a:r>
                        <a:rPr lang="nl-NL" dirty="0">
                          <a:latin typeface="Karla" pitchFamily="2" charset="0"/>
                          <a:ea typeface="Karla" pitchFamily="2" charset="0"/>
                        </a:rPr>
                        <a:t> students </a:t>
                      </a:r>
                      <a:r>
                        <a:rPr lang="nl-NL" dirty="0" err="1">
                          <a:latin typeface="Karla" pitchFamily="2" charset="0"/>
                          <a:ea typeface="Karla" pitchFamily="2" charset="0"/>
                        </a:rPr>
                        <a:t>applying</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Medicine</a:t>
                      </a: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txBody>
                  <a:tcPr/>
                </a:tc>
                <a:extLst>
                  <a:ext uri="{0D108BD9-81ED-4DB2-BD59-A6C34878D82A}">
                    <a16:rowId xmlns:a16="http://schemas.microsoft.com/office/drawing/2014/main" val="1840309975"/>
                  </a:ext>
                </a:extLst>
              </a:tr>
            </a:tbl>
          </a:graphicData>
        </a:graphic>
      </p:graphicFrame>
      <p:pic>
        <p:nvPicPr>
          <p:cNvPr id="26" name="Afbeelding 25">
            <a:extLst>
              <a:ext uri="{FF2B5EF4-FFF2-40B4-BE49-F238E27FC236}">
                <a16:creationId xmlns:a16="http://schemas.microsoft.com/office/drawing/2014/main" id="{7B9A9D93-FF20-C649-8234-ABC6A3A06ED6}"/>
              </a:ext>
            </a:extLst>
          </p:cNvPr>
          <p:cNvPicPr>
            <a:picLocks noChangeAspect="1"/>
          </p:cNvPicPr>
          <p:nvPr/>
        </p:nvPicPr>
        <p:blipFill>
          <a:blip r:embed="rId6"/>
          <a:stretch>
            <a:fillRect/>
          </a:stretch>
        </p:blipFill>
        <p:spPr>
          <a:xfrm>
            <a:off x="6325644" y="2571330"/>
            <a:ext cx="1002052" cy="1002052"/>
          </a:xfrm>
          <a:prstGeom prst="rect">
            <a:avLst/>
          </a:prstGeom>
        </p:spPr>
      </p:pic>
    </p:spTree>
    <p:extLst>
      <p:ext uri="{BB962C8B-B14F-4D97-AF65-F5344CB8AC3E}">
        <p14:creationId xmlns:p14="http://schemas.microsoft.com/office/powerpoint/2010/main" val="25135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Which</a:t>
            </a:r>
            <a:r>
              <a:rPr lang="fr-FR" sz="4400" b="1" dirty="0">
                <a:latin typeface="Unna" panose="02040503070705020203" pitchFamily="18" charset="0"/>
              </a:rPr>
              <a:t> patients are </a:t>
            </a:r>
            <a:r>
              <a:rPr lang="fr-FR" sz="4400" b="1" dirty="0" err="1">
                <a:latin typeface="Unna" panose="02040503070705020203" pitchFamily="18" charset="0"/>
              </a:rPr>
              <a:t>involved</a:t>
            </a:r>
            <a:r>
              <a:rPr lang="fr-FR" sz="4400" b="1" dirty="0">
                <a:latin typeface="Unna" panose="02040503070705020203" pitchFamily="18" charset="0"/>
              </a:rPr>
              <a:t> in </a:t>
            </a:r>
            <a:r>
              <a:rPr lang="fr-FR" sz="4400" b="1" dirty="0" err="1">
                <a:latin typeface="Unna" panose="02040503070705020203" pitchFamily="18" charset="0"/>
              </a:rPr>
              <a:t>MedEd</a:t>
            </a:r>
            <a:r>
              <a:rPr lang="fr-FR" sz="4400" b="1" dirty="0">
                <a:latin typeface="Unna" panose="02040503070705020203" pitchFamily="18" charset="0"/>
              </a:rPr>
              <a: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949933"/>
            <a:ext cx="5310909" cy="461665"/>
          </a:xfrm>
          <a:prstGeom prst="rect">
            <a:avLst/>
          </a:prstGeom>
          <a:noFill/>
        </p:spPr>
        <p:txBody>
          <a:bodyPr wrap="square" rtlCol="0">
            <a:spAutoFit/>
          </a:bodyPr>
          <a:lstStyle/>
          <a:p>
            <a:r>
              <a:rPr lang="en-US" sz="2400" b="1" dirty="0">
                <a:solidFill>
                  <a:srgbClr val="5AA752"/>
                </a:solidFill>
                <a:latin typeface="Unna" panose="02040503070705020203" pitchFamily="18" charset="0"/>
              </a:rPr>
              <a:t>Finding patients through:</a:t>
            </a:r>
            <a:endParaRPr lang="en-BE" sz="2400" b="1" dirty="0">
              <a:solidFill>
                <a:srgbClr val="5AA752"/>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1" y="2627989"/>
            <a:ext cx="4468860" cy="1754326"/>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Existing</a:t>
            </a:r>
            <a:r>
              <a:rPr lang="nl-NL" dirty="0">
                <a:latin typeface="Karla" pitchFamily="2" charset="0"/>
                <a:ea typeface="Karla" pitchFamily="2" charset="0"/>
              </a:rPr>
              <a:t> </a:t>
            </a:r>
            <a:r>
              <a:rPr lang="nl-NL" dirty="0" err="1">
                <a:latin typeface="Karla" pitchFamily="2" charset="0"/>
                <a:ea typeface="Karla" pitchFamily="2" charset="0"/>
              </a:rPr>
              <a:t>university</a:t>
            </a:r>
            <a:r>
              <a:rPr lang="nl-NL" dirty="0">
                <a:latin typeface="Karla" pitchFamily="2" charset="0"/>
                <a:ea typeface="Karla" pitchFamily="2" charset="0"/>
              </a:rPr>
              <a:t> partnerships (</a:t>
            </a:r>
            <a:r>
              <a:rPr lang="nl-NL" b="1" dirty="0">
                <a:latin typeface="Karla" pitchFamily="2" charset="0"/>
                <a:ea typeface="Karla" pitchFamily="2" charset="0"/>
              </a:rPr>
              <a:t>most</a:t>
            </a:r>
            <a:r>
              <a:rPr lang="nl-NL" dirty="0">
                <a:latin typeface="Karla" pitchFamily="2" charset="0"/>
                <a:ea typeface="Karla" pitchFamily="2" charset="0"/>
              </a:rPr>
              <a:t>)</a:t>
            </a:r>
          </a:p>
          <a:p>
            <a:pPr marL="285750" indent="-285750">
              <a:buFont typeface="Arial" panose="020B0604020202020204" pitchFamily="34" charset="0"/>
              <a:buChar char="•"/>
            </a:pPr>
            <a:r>
              <a:rPr lang="nl-NL" dirty="0">
                <a:latin typeface="Karla" pitchFamily="2" charset="0"/>
                <a:ea typeface="Karla" pitchFamily="2" charset="0"/>
              </a:rPr>
              <a:t>(</a:t>
            </a:r>
            <a:r>
              <a:rPr lang="nl-NL" dirty="0" err="1">
                <a:latin typeface="Karla" pitchFamily="2" charset="0"/>
                <a:ea typeface="Karla" pitchFamily="2" charset="0"/>
              </a:rPr>
              <a:t>Social</a:t>
            </a:r>
            <a:r>
              <a:rPr lang="nl-NL" dirty="0">
                <a:latin typeface="Karla" pitchFamily="2" charset="0"/>
                <a:ea typeface="Karla" pitchFamily="2" charset="0"/>
              </a:rPr>
              <a:t>) media, posters in health </a:t>
            </a:r>
            <a:r>
              <a:rPr lang="nl-NL" dirty="0" err="1">
                <a:latin typeface="Karla" pitchFamily="2" charset="0"/>
                <a:ea typeface="Karla" pitchFamily="2" charset="0"/>
              </a:rPr>
              <a:t>facilities</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Personal </a:t>
            </a:r>
            <a:r>
              <a:rPr lang="nl-NL" dirty="0" err="1">
                <a:latin typeface="Karla" pitchFamily="2" charset="0"/>
                <a:ea typeface="Karla" pitchFamily="2" charset="0"/>
              </a:rPr>
              <a:t>connections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Health professionals </a:t>
            </a:r>
            <a:r>
              <a:rPr lang="nl-NL" dirty="0" err="1">
                <a:latin typeface="Karla" pitchFamily="2" charset="0"/>
                <a:ea typeface="Karla" pitchFamily="2" charset="0"/>
              </a:rPr>
              <a:t>themselves</a:t>
            </a:r>
            <a:endParaRPr lang="nl-NL" dirty="0">
              <a:latin typeface="Karla" pitchFamily="2" charset="0"/>
              <a:ea typeface="Karla" pitchFamily="2" charset="0"/>
            </a:endParaRPr>
          </a:p>
          <a:p>
            <a:pPr marL="285750" indent="-285750">
              <a:buFont typeface="Arial" panose="020B0604020202020204" pitchFamily="34" charset="0"/>
              <a:buChar char="•"/>
            </a:pPr>
            <a:r>
              <a:rPr lang="nl-NL" b="1" dirty="0">
                <a:latin typeface="Karla" pitchFamily="2" charset="0"/>
                <a:ea typeface="Karla" pitchFamily="2" charset="0"/>
              </a:rPr>
              <a:t>Community- </a:t>
            </a:r>
            <a:r>
              <a:rPr lang="nl-NL" b="1" dirty="0" err="1">
                <a:latin typeface="Karla" pitchFamily="2" charset="0"/>
                <a:ea typeface="Karla" pitchFamily="2" charset="0"/>
              </a:rPr>
              <a:t>and</a:t>
            </a:r>
            <a:r>
              <a:rPr lang="nl-NL" b="1" dirty="0">
                <a:latin typeface="Karla" pitchFamily="2" charset="0"/>
                <a:ea typeface="Karla" pitchFamily="2" charset="0"/>
              </a:rPr>
              <a:t> </a:t>
            </a:r>
            <a:r>
              <a:rPr lang="nl-NL" b="1" dirty="0" err="1">
                <a:latin typeface="Karla" pitchFamily="2" charset="0"/>
                <a:ea typeface="Karla" pitchFamily="2" charset="0"/>
              </a:rPr>
              <a:t>patient</a:t>
            </a:r>
            <a:r>
              <a:rPr lang="nl-NL" b="1" dirty="0">
                <a:latin typeface="Karla" pitchFamily="2" charset="0"/>
                <a:ea typeface="Karla" pitchFamily="2" charset="0"/>
              </a:rPr>
              <a:t> </a:t>
            </a:r>
            <a:r>
              <a:rPr lang="nl-NL" b="1" dirty="0" err="1">
                <a:latin typeface="Karla" pitchFamily="2" charset="0"/>
                <a:ea typeface="Karla" pitchFamily="2" charset="0"/>
              </a:rPr>
              <a:t>organizations</a:t>
            </a:r>
            <a:endParaRPr lang="nl-NL" b="1"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5" name="TextBox 2">
            <a:extLst>
              <a:ext uri="{FF2B5EF4-FFF2-40B4-BE49-F238E27FC236}">
                <a16:creationId xmlns:a16="http://schemas.microsoft.com/office/drawing/2014/main" id="{5251FA22-E89D-E841-A2AD-4CA181806C59}"/>
              </a:ext>
            </a:extLst>
          </p:cNvPr>
          <p:cNvSpPr txBox="1"/>
          <p:nvPr/>
        </p:nvSpPr>
        <p:spPr>
          <a:xfrm>
            <a:off x="6904991" y="1971257"/>
            <a:ext cx="5310909" cy="461665"/>
          </a:xfrm>
          <a:prstGeom prst="rect">
            <a:avLst/>
          </a:prstGeom>
          <a:noFill/>
        </p:spPr>
        <p:txBody>
          <a:bodyPr wrap="square" rtlCol="0">
            <a:spAutoFit/>
          </a:bodyPr>
          <a:lstStyle/>
          <a:p>
            <a:r>
              <a:rPr lang="en-US" sz="2400" b="1" dirty="0">
                <a:solidFill>
                  <a:srgbClr val="5AA752"/>
                </a:solidFill>
                <a:latin typeface="Unna" panose="02040503070705020203" pitchFamily="18" charset="0"/>
              </a:rPr>
              <a:t>Selection:</a:t>
            </a:r>
            <a:endParaRPr lang="en-BE" sz="2400" dirty="0">
              <a:solidFill>
                <a:srgbClr val="5AA752"/>
              </a:solidFill>
              <a:latin typeface="Unna" panose="02040503070705020203" pitchFamily="18"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6904991" y="2627989"/>
            <a:ext cx="4228229" cy="2031325"/>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Anyone</a:t>
            </a:r>
            <a:r>
              <a:rPr lang="nl-NL" dirty="0">
                <a:latin typeface="Karla" pitchFamily="2" charset="0"/>
                <a:ea typeface="Karla" pitchFamily="2" charset="0"/>
              </a:rPr>
              <a:t> </a:t>
            </a:r>
            <a:r>
              <a:rPr lang="nl-NL" dirty="0" err="1">
                <a:latin typeface="Karla" pitchFamily="2" charset="0"/>
                <a:ea typeface="Karla" pitchFamily="2" charset="0"/>
              </a:rPr>
              <a:t>who</a:t>
            </a:r>
            <a:r>
              <a:rPr lang="nl-NL" dirty="0">
                <a:latin typeface="Karla" pitchFamily="2" charset="0"/>
                <a:ea typeface="Karla" pitchFamily="2" charset="0"/>
              </a:rPr>
              <a:t> </a:t>
            </a:r>
            <a:r>
              <a:rPr lang="nl-NL" dirty="0" err="1">
                <a:latin typeface="Karla" pitchFamily="2" charset="0"/>
                <a:ea typeface="Karla" pitchFamily="2" charset="0"/>
              </a:rPr>
              <a:t>wishes</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participate</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Communication skills, teaching </a:t>
            </a:r>
            <a:r>
              <a:rPr lang="nl-NL" dirty="0" err="1">
                <a:latin typeface="Karla" pitchFamily="2" charset="0"/>
                <a:ea typeface="Karla" pitchFamily="2" charset="0"/>
              </a:rPr>
              <a:t>affinity</a:t>
            </a:r>
            <a:r>
              <a:rPr lang="nl-NL" dirty="0">
                <a:latin typeface="Karla" pitchFamily="2" charset="0"/>
                <a:ea typeface="Karla" pitchFamily="2" charset="0"/>
              </a:rPr>
              <a:t>, </a:t>
            </a:r>
            <a:r>
              <a:rPr lang="nl-NL" dirty="0" err="1">
                <a:latin typeface="Karla" pitchFamily="2" charset="0"/>
                <a:ea typeface="Karla" pitchFamily="2" charset="0"/>
              </a:rPr>
              <a:t>enthusiasm</a:t>
            </a:r>
            <a:r>
              <a:rPr lang="nl-NL" dirty="0">
                <a:latin typeface="Karla" pitchFamily="2" charset="0"/>
                <a:ea typeface="Karla" pitchFamily="2" charset="0"/>
              </a:rPr>
              <a:t>, time, </a:t>
            </a:r>
            <a:r>
              <a:rPr lang="nl-NL" dirty="0" err="1">
                <a:latin typeface="Karla" pitchFamily="2" charset="0"/>
                <a:ea typeface="Karla" pitchFamily="2" charset="0"/>
              </a:rPr>
              <a:t>mobility</a:t>
            </a:r>
            <a:r>
              <a:rPr lang="nl-NL" dirty="0">
                <a:latin typeface="Karla" pitchFamily="2" charset="0"/>
                <a:ea typeface="Karla" pitchFamily="2" charset="0"/>
              </a:rPr>
              <a:t>, </a:t>
            </a:r>
            <a:r>
              <a:rPr lang="nl-NL" dirty="0" err="1">
                <a:latin typeface="Karla" pitchFamily="2" charset="0"/>
                <a:ea typeface="Karla" pitchFamily="2" charset="0"/>
              </a:rPr>
              <a:t>ability</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cope</a:t>
            </a:r>
            <a:r>
              <a:rPr lang="nl-NL" dirty="0">
                <a:latin typeface="Karla" pitchFamily="2" charset="0"/>
                <a:ea typeface="Karla" pitchFamily="2" charset="0"/>
              </a:rPr>
              <a:t> </a:t>
            </a:r>
            <a:r>
              <a:rPr lang="nl-NL" dirty="0" err="1">
                <a:latin typeface="Karla" pitchFamily="2" charset="0"/>
                <a:ea typeface="Karla" pitchFamily="2" charset="0"/>
              </a:rPr>
              <a:t>with</a:t>
            </a:r>
            <a:r>
              <a:rPr lang="nl-NL" dirty="0">
                <a:latin typeface="Karla" pitchFamily="2" charset="0"/>
                <a:ea typeface="Karla" pitchFamily="2" charset="0"/>
              </a:rPr>
              <a:t> </a:t>
            </a:r>
            <a:r>
              <a:rPr lang="nl-NL" dirty="0" err="1">
                <a:latin typeface="Karla" pitchFamily="2" charset="0"/>
                <a:ea typeface="Karla" pitchFamily="2" charset="0"/>
              </a:rPr>
              <a:t>repeated</a:t>
            </a:r>
            <a:r>
              <a:rPr lang="nl-NL" dirty="0">
                <a:latin typeface="Karla" pitchFamily="2" charset="0"/>
                <a:ea typeface="Karla" pitchFamily="2" charset="0"/>
              </a:rPr>
              <a:t> </a:t>
            </a:r>
            <a:r>
              <a:rPr lang="nl-NL" dirty="0" err="1">
                <a:latin typeface="Karla" pitchFamily="2" charset="0"/>
                <a:ea typeface="Karla" pitchFamily="2" charset="0"/>
              </a:rPr>
              <a:t>physical</a:t>
            </a:r>
            <a:r>
              <a:rPr lang="nl-NL" dirty="0">
                <a:latin typeface="Karla" pitchFamily="2" charset="0"/>
                <a:ea typeface="Karla" pitchFamily="2" charset="0"/>
              </a:rPr>
              <a:t> examination</a:t>
            </a:r>
          </a:p>
          <a:p>
            <a:pPr marL="285750" indent="-285750">
              <a:buFont typeface="Arial" panose="020B0604020202020204" pitchFamily="34" charset="0"/>
              <a:buChar char="•"/>
            </a:pPr>
            <a:r>
              <a:rPr lang="nl-NL" dirty="0">
                <a:latin typeface="Karla" pitchFamily="2" charset="0"/>
                <a:ea typeface="Karla" pitchFamily="2" charset="0"/>
              </a:rPr>
              <a:t>”</a:t>
            </a:r>
            <a:r>
              <a:rPr lang="nl-NL" dirty="0" err="1">
                <a:latin typeface="Karla" pitchFamily="2" charset="0"/>
                <a:ea typeface="Karla" pitchFamily="2" charset="0"/>
              </a:rPr>
              <a:t>Representative</a:t>
            </a:r>
            <a:r>
              <a:rPr lang="nl-NL" dirty="0">
                <a:latin typeface="Karla" pitchFamily="2" charset="0"/>
                <a:ea typeface="Karla" pitchFamily="2" charset="0"/>
              </a:rPr>
              <a:t>” </a:t>
            </a:r>
            <a:r>
              <a:rPr lang="nl-NL" dirty="0" err="1">
                <a:latin typeface="Karla" pitchFamily="2" charset="0"/>
                <a:ea typeface="Karla" pitchFamily="2" charset="0"/>
              </a:rPr>
              <a:t>physical</a:t>
            </a:r>
            <a:r>
              <a:rPr lang="nl-NL" dirty="0">
                <a:latin typeface="Karla" pitchFamily="2" charset="0"/>
                <a:ea typeface="Karla" pitchFamily="2" charset="0"/>
              </a:rPr>
              <a:t> </a:t>
            </a:r>
            <a:r>
              <a:rPr lang="nl-NL" dirty="0" err="1">
                <a:latin typeface="Karla" pitchFamily="2" charset="0"/>
                <a:ea typeface="Karla" pitchFamily="2" charset="0"/>
              </a:rPr>
              <a:t>signs</a:t>
            </a:r>
            <a:endParaRPr lang="en-BE">
              <a:latin typeface="Karla" pitchFamily="2" charset="0"/>
              <a:ea typeface="Karla" pitchFamily="2" charset="0"/>
            </a:endParaRPr>
          </a:p>
          <a:p>
            <a:pPr marL="742950" lvl="1" indent="-285750">
              <a:buFont typeface="Arial" panose="020B0604020202020204" pitchFamily="34" charset="0"/>
              <a:buChar char="•"/>
            </a:pPr>
            <a:endParaRPr lang="en-BE" dirty="0">
              <a:latin typeface="Karla" pitchFamily="2" charset="0"/>
              <a:ea typeface="Karla" pitchFamily="2" charset="0"/>
            </a:endParaRPr>
          </a:p>
        </p:txBody>
      </p:sp>
      <p:pic>
        <p:nvPicPr>
          <p:cNvPr id="7" name="Afbeelding 6">
            <a:extLst>
              <a:ext uri="{FF2B5EF4-FFF2-40B4-BE49-F238E27FC236}">
                <a16:creationId xmlns:a16="http://schemas.microsoft.com/office/drawing/2014/main" id="{5EA9A6F3-2F1D-2B40-A5BB-0F99C973824F}"/>
              </a:ext>
            </a:extLst>
          </p:cNvPr>
          <p:cNvPicPr>
            <a:picLocks noChangeAspect="1"/>
          </p:cNvPicPr>
          <p:nvPr/>
        </p:nvPicPr>
        <p:blipFill>
          <a:blip r:embed="rId3"/>
          <a:stretch>
            <a:fillRect/>
          </a:stretch>
        </p:blipFill>
        <p:spPr>
          <a:xfrm>
            <a:off x="2829866" y="4875705"/>
            <a:ext cx="1645233" cy="1645233"/>
          </a:xfrm>
          <a:prstGeom prst="rect">
            <a:avLst/>
          </a:prstGeom>
        </p:spPr>
      </p:pic>
      <p:pic>
        <p:nvPicPr>
          <p:cNvPr id="8" name="Afbeelding 7">
            <a:extLst>
              <a:ext uri="{FF2B5EF4-FFF2-40B4-BE49-F238E27FC236}">
                <a16:creationId xmlns:a16="http://schemas.microsoft.com/office/drawing/2014/main" id="{462269EE-81AF-C848-9B67-11CFE3BC7DA2}"/>
              </a:ext>
            </a:extLst>
          </p:cNvPr>
          <p:cNvPicPr>
            <a:picLocks noChangeAspect="1"/>
          </p:cNvPicPr>
          <p:nvPr/>
        </p:nvPicPr>
        <p:blipFill>
          <a:blip r:embed="rId4"/>
          <a:stretch>
            <a:fillRect/>
          </a:stretch>
        </p:blipFill>
        <p:spPr>
          <a:xfrm>
            <a:off x="7865073" y="4875705"/>
            <a:ext cx="1808640" cy="1327119"/>
          </a:xfrm>
          <a:prstGeom prst="rect">
            <a:avLst/>
          </a:prstGeom>
        </p:spPr>
      </p:pic>
    </p:spTree>
    <p:extLst>
      <p:ext uri="{BB962C8B-B14F-4D97-AF65-F5344CB8AC3E}">
        <p14:creationId xmlns:p14="http://schemas.microsoft.com/office/powerpoint/2010/main" val="8669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a:latin typeface="Unna" panose="02040503070705020203" pitchFamily="18" charset="0"/>
              </a:rPr>
              <a:t>How patients </a:t>
            </a:r>
            <a:r>
              <a:rPr lang="fr-FR" sz="4400" b="1" dirty="0" err="1">
                <a:latin typeface="Unna" panose="02040503070705020203" pitchFamily="18" charset="0"/>
              </a:rPr>
              <a:t>prepare</a:t>
            </a:r>
            <a:r>
              <a:rPr lang="fr-FR" sz="4400" b="1" dirty="0">
                <a:latin typeface="Unna" panose="02040503070705020203" pitchFamily="18" charset="0"/>
              </a:rPr>
              <a:t> for </a:t>
            </a:r>
            <a:r>
              <a:rPr lang="fr-FR" sz="4400" b="1" dirty="0" err="1">
                <a:latin typeface="Unna" panose="02040503070705020203" pitchFamily="18" charset="0"/>
              </a:rPr>
              <a:t>their</a:t>
            </a:r>
            <a:r>
              <a:rPr lang="fr-FR" sz="4400" b="1" dirty="0">
                <a:latin typeface="Unna" panose="02040503070705020203" pitchFamily="18" charset="0"/>
              </a:rPr>
              <a:t> </a:t>
            </a:r>
            <a:r>
              <a:rPr lang="fr-FR" sz="4400" b="1" dirty="0" err="1">
                <a:latin typeface="Unna" panose="02040503070705020203" pitchFamily="18" charset="0"/>
              </a:rPr>
              <a:t>roles</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949933"/>
            <a:ext cx="5310909" cy="461665"/>
          </a:xfrm>
          <a:prstGeom prst="rect">
            <a:avLst/>
          </a:prstGeom>
          <a:noFill/>
        </p:spPr>
        <p:txBody>
          <a:bodyPr wrap="square" rtlCol="0">
            <a:spAutoFit/>
          </a:bodyPr>
          <a:lstStyle/>
          <a:p>
            <a:r>
              <a:rPr lang="en-US" sz="2400" dirty="0">
                <a:latin typeface="Unna" panose="02040503070705020203" pitchFamily="18" charset="0"/>
              </a:rPr>
              <a:t>How?</a:t>
            </a:r>
            <a:endParaRPr lang="en-BE" sz="2400" dirty="0">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1200329"/>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Varying</a:t>
            </a:r>
            <a:r>
              <a:rPr lang="nl-NL" dirty="0">
                <a:latin typeface="Karla" pitchFamily="2" charset="0"/>
                <a:ea typeface="Karla" pitchFamily="2" charset="0"/>
              </a:rPr>
              <a:t>: </a:t>
            </a:r>
            <a:r>
              <a:rPr lang="nl-NL" dirty="0" err="1">
                <a:latin typeface="Karla" pitchFamily="2" charset="0"/>
                <a:ea typeface="Karla" pitchFamily="2" charset="0"/>
              </a:rPr>
              <a:t>Substantial</a:t>
            </a:r>
            <a:r>
              <a:rPr lang="nl-NL" dirty="0">
                <a:latin typeface="Karla" pitchFamily="2" charset="0"/>
                <a:ea typeface="Karla" pitchFamily="2" charset="0"/>
              </a:rPr>
              <a:t> training </a:t>
            </a:r>
            <a:r>
              <a:rPr lang="nl-NL" dirty="0" err="1">
                <a:latin typeface="Karla" pitchFamily="2" charset="0"/>
                <a:ea typeface="Karla" pitchFamily="2" charset="0"/>
              </a:rPr>
              <a:t>sessions</a:t>
            </a:r>
            <a:r>
              <a:rPr lang="nl-NL" dirty="0">
                <a:latin typeface="Karla" pitchFamily="2" charset="0"/>
                <a:ea typeface="Karla" pitchFamily="2" charset="0"/>
              </a:rPr>
              <a:t> of 100 </a:t>
            </a:r>
            <a:r>
              <a:rPr lang="nl-NL" dirty="0" err="1">
                <a:latin typeface="Karla" pitchFamily="2" charset="0"/>
                <a:ea typeface="Karla" pitchFamily="2" charset="0"/>
              </a:rPr>
              <a:t>hours</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 single </a:t>
            </a:r>
            <a:r>
              <a:rPr lang="nl-NL" dirty="0" err="1">
                <a:latin typeface="Karla" pitchFamily="2" charset="0"/>
                <a:ea typeface="Karla" pitchFamily="2" charset="0"/>
              </a:rPr>
              <a:t>orientation</a:t>
            </a:r>
            <a:r>
              <a:rPr lang="nl-NL" dirty="0">
                <a:latin typeface="Karla" pitchFamily="2" charset="0"/>
                <a:ea typeface="Karla" pitchFamily="2" charset="0"/>
              </a:rPr>
              <a:t> </a:t>
            </a:r>
            <a:r>
              <a:rPr lang="nl-NL" dirty="0" err="1">
                <a:latin typeface="Karla" pitchFamily="2" charset="0"/>
                <a:ea typeface="Karla" pitchFamily="2" charset="0"/>
              </a:rPr>
              <a:t>session</a:t>
            </a:r>
            <a:r>
              <a:rPr lang="nl-NL" dirty="0">
                <a:latin typeface="Karla" pitchFamily="2" charset="0"/>
                <a:ea typeface="Karla" pitchFamily="2" charset="0"/>
              </a:rPr>
              <a:t>.</a:t>
            </a:r>
          </a:p>
          <a:p>
            <a:pPr marL="285750" indent="-285750">
              <a:buFont typeface="Arial" panose="020B0604020202020204" pitchFamily="34" charset="0"/>
              <a:buChar char="•"/>
            </a:pPr>
            <a:r>
              <a:rPr lang="nl-NL" dirty="0">
                <a:latin typeface="Karla" pitchFamily="2" charset="0"/>
                <a:ea typeface="Karla" pitchFamily="2" charset="0"/>
              </a:rPr>
              <a:t>Training </a:t>
            </a:r>
            <a:r>
              <a:rPr lang="nl-NL" dirty="0" err="1">
                <a:latin typeface="Karla" pitchFamily="2" charset="0"/>
                <a:ea typeface="Karla" pitchFamily="2" charset="0"/>
              </a:rPr>
              <a:t>programmes</a:t>
            </a:r>
            <a:r>
              <a:rPr lang="nl-NL" dirty="0">
                <a:latin typeface="Karla" pitchFamily="2" charset="0"/>
                <a:ea typeface="Karla" pitchFamily="2" charset="0"/>
              </a:rPr>
              <a:t> </a:t>
            </a:r>
            <a:r>
              <a:rPr lang="nl-NL" dirty="0" err="1">
                <a:latin typeface="Karla" pitchFamily="2" charset="0"/>
                <a:ea typeface="Karla" pitchFamily="2" charset="0"/>
              </a:rPr>
              <a:t>for</a:t>
            </a:r>
            <a:r>
              <a:rPr lang="nl-NL" dirty="0">
                <a:latin typeface="Karla" pitchFamily="2" charset="0"/>
                <a:ea typeface="Karla" pitchFamily="2" charset="0"/>
              </a:rPr>
              <a:t> </a:t>
            </a:r>
            <a:r>
              <a:rPr lang="nl-NL" dirty="0" err="1">
                <a:latin typeface="Karla" pitchFamily="2" charset="0"/>
                <a:ea typeface="Karla" pitchFamily="2" charset="0"/>
              </a:rPr>
              <a:t>patients</a:t>
            </a:r>
            <a:r>
              <a:rPr lang="nl-NL" dirty="0">
                <a:latin typeface="Karla" pitchFamily="2" charset="0"/>
                <a:ea typeface="Karla" pitchFamily="2" charset="0"/>
              </a:rPr>
              <a:t> in teaching </a:t>
            </a:r>
            <a:r>
              <a:rPr lang="nl-NL" dirty="0" err="1">
                <a:latin typeface="Karla" pitchFamily="2" charset="0"/>
                <a:ea typeface="Karla" pitchFamily="2" charset="0"/>
              </a:rPr>
              <a:t>musculoskeletal</a:t>
            </a:r>
            <a:r>
              <a:rPr lang="nl-NL" dirty="0">
                <a:latin typeface="Karla" pitchFamily="2" charset="0"/>
                <a:ea typeface="Karla" pitchFamily="2" charset="0"/>
              </a:rPr>
              <a:t> skills </a:t>
            </a:r>
            <a:r>
              <a:rPr lang="nl-NL" dirty="0" err="1">
                <a:latin typeface="Karla" pitchFamily="2" charset="0"/>
                <a:ea typeface="Karla" pitchFamily="2" charset="0"/>
              </a:rPr>
              <a:t>examinations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Tought</a:t>
            </a:r>
            <a:r>
              <a:rPr lang="nl-NL" dirty="0">
                <a:latin typeface="Karla" pitchFamily="2" charset="0"/>
                <a:ea typeface="Karla" pitchFamily="2" charset="0"/>
              </a:rPr>
              <a:t> </a:t>
            </a:r>
            <a:r>
              <a:rPr lang="nl-NL" dirty="0" err="1">
                <a:latin typeface="Karla" pitchFamily="2" charset="0"/>
                <a:ea typeface="Karla" pitchFamily="2" charset="0"/>
              </a:rPr>
              <a:t>by</a:t>
            </a:r>
            <a:r>
              <a:rPr lang="nl-NL" dirty="0">
                <a:latin typeface="Karla" pitchFamily="2" charset="0"/>
                <a:ea typeface="Karla" pitchFamily="2" charset="0"/>
              </a:rPr>
              <a:t> </a:t>
            </a:r>
            <a:r>
              <a:rPr lang="nl-NL" dirty="0" err="1">
                <a:latin typeface="Karla" pitchFamily="2" charset="0"/>
                <a:ea typeface="Karla" pitchFamily="2" charset="0"/>
              </a:rPr>
              <a:t>faculty</a:t>
            </a:r>
            <a:r>
              <a:rPr lang="nl-NL" dirty="0">
                <a:latin typeface="Karla" pitchFamily="2" charset="0"/>
                <a:ea typeface="Karla" pitchFamily="2" charset="0"/>
              </a:rPr>
              <a:t> </a:t>
            </a:r>
            <a:r>
              <a:rPr lang="nl-NL" dirty="0" err="1">
                <a:latin typeface="Karla" pitchFamily="2" charset="0"/>
                <a:ea typeface="Karla" pitchFamily="2" charset="0"/>
              </a:rPr>
              <a:t>educational</a:t>
            </a:r>
            <a:r>
              <a:rPr lang="nl-NL" dirty="0">
                <a:latin typeface="Karla" pitchFamily="2" charset="0"/>
                <a:ea typeface="Karla" pitchFamily="2" charset="0"/>
              </a:rPr>
              <a:t> experts, students, or </a:t>
            </a:r>
            <a:r>
              <a:rPr lang="nl-NL" dirty="0" err="1">
                <a:latin typeface="Karla" pitchFamily="2" charset="0"/>
                <a:ea typeface="Karla" pitchFamily="2" charset="0"/>
              </a:rPr>
              <a:t>peers</a:t>
            </a:r>
            <a:endParaRPr lang="nl-NL"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5" name="TextBox 2">
            <a:extLst>
              <a:ext uri="{FF2B5EF4-FFF2-40B4-BE49-F238E27FC236}">
                <a16:creationId xmlns:a16="http://schemas.microsoft.com/office/drawing/2014/main" id="{5251FA22-E89D-E841-A2AD-4CA181806C59}"/>
              </a:ext>
            </a:extLst>
          </p:cNvPr>
          <p:cNvSpPr txBox="1"/>
          <p:nvPr/>
        </p:nvSpPr>
        <p:spPr>
          <a:xfrm>
            <a:off x="1707350" y="4044709"/>
            <a:ext cx="5310909" cy="461665"/>
          </a:xfrm>
          <a:prstGeom prst="rect">
            <a:avLst/>
          </a:prstGeom>
          <a:noFill/>
        </p:spPr>
        <p:txBody>
          <a:bodyPr wrap="square" rtlCol="0">
            <a:spAutoFit/>
          </a:bodyPr>
          <a:lstStyle/>
          <a:p>
            <a:r>
              <a:rPr lang="en-US" sz="2400" dirty="0">
                <a:latin typeface="Unna" panose="02040503070705020203" pitchFamily="18" charset="0"/>
              </a:rPr>
              <a:t>Why?</a:t>
            </a:r>
            <a:endParaRPr lang="en-BE" sz="2400" dirty="0">
              <a:latin typeface="Unna" panose="02040503070705020203" pitchFamily="18"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1897381" y="4506374"/>
            <a:ext cx="9670473" cy="1477328"/>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Explain</a:t>
            </a:r>
            <a:r>
              <a:rPr lang="nl-NL" dirty="0">
                <a:latin typeface="Karla" pitchFamily="2" charset="0"/>
                <a:ea typeface="Karla" pitchFamily="2" charset="0"/>
              </a:rPr>
              <a:t> </a:t>
            </a:r>
            <a:r>
              <a:rPr lang="nl-NL" dirty="0" err="1">
                <a:latin typeface="Karla" pitchFamily="2" charset="0"/>
                <a:ea typeface="Karla" pitchFamily="2" charset="0"/>
              </a:rPr>
              <a:t>and</a:t>
            </a:r>
            <a:r>
              <a:rPr lang="nl-NL" dirty="0">
                <a:latin typeface="Karla" pitchFamily="2" charset="0"/>
                <a:ea typeface="Karla" pitchFamily="2" charset="0"/>
              </a:rPr>
              <a:t> </a:t>
            </a:r>
            <a:r>
              <a:rPr lang="nl-NL" dirty="0" err="1">
                <a:latin typeface="Karla" pitchFamily="2" charset="0"/>
                <a:ea typeface="Karla" pitchFamily="2" charset="0"/>
              </a:rPr>
              <a:t>safeguard</a:t>
            </a:r>
            <a:r>
              <a:rPr lang="nl-NL" dirty="0">
                <a:latin typeface="Karla" pitchFamily="2" charset="0"/>
                <a:ea typeface="Karla" pitchFamily="2" charset="0"/>
              </a:rPr>
              <a:t> </a:t>
            </a:r>
            <a:r>
              <a:rPr lang="nl-NL" dirty="0" err="1">
                <a:latin typeface="Karla" pitchFamily="2" charset="0"/>
                <a:ea typeface="Karla" pitchFamily="2" charset="0"/>
              </a:rPr>
              <a:t>intended</a:t>
            </a:r>
            <a:r>
              <a:rPr lang="nl-NL" dirty="0">
                <a:latin typeface="Karla" pitchFamily="2" charset="0"/>
                <a:ea typeface="Karla" pitchFamily="2" charset="0"/>
              </a:rPr>
              <a:t> </a:t>
            </a:r>
            <a:r>
              <a:rPr lang="nl-NL" dirty="0" err="1">
                <a:latin typeface="Karla" pitchFamily="2" charset="0"/>
                <a:ea typeface="Karla" pitchFamily="2" charset="0"/>
              </a:rPr>
              <a:t>learning</a:t>
            </a:r>
            <a:r>
              <a:rPr lang="nl-NL" dirty="0">
                <a:latin typeface="Karla" pitchFamily="2" charset="0"/>
                <a:ea typeface="Karla" pitchFamily="2" charset="0"/>
              </a:rPr>
              <a:t> </a:t>
            </a:r>
            <a:r>
              <a:rPr lang="nl-NL" dirty="0" err="1">
                <a:latin typeface="Karla" pitchFamily="2" charset="0"/>
                <a:ea typeface="Karla" pitchFamily="2" charset="0"/>
              </a:rPr>
              <a:t>outcomes</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Build</a:t>
            </a:r>
            <a:r>
              <a:rPr lang="nl-NL" dirty="0">
                <a:latin typeface="Karla" pitchFamily="2" charset="0"/>
                <a:ea typeface="Karla" pitchFamily="2" charset="0"/>
              </a:rPr>
              <a:t> </a:t>
            </a:r>
            <a:r>
              <a:rPr lang="nl-NL" dirty="0" err="1">
                <a:latin typeface="Karla" pitchFamily="2" charset="0"/>
                <a:ea typeface="Karla" pitchFamily="2" charset="0"/>
              </a:rPr>
              <a:t>confidence</a:t>
            </a:r>
            <a:r>
              <a:rPr lang="nl-NL" dirty="0">
                <a:latin typeface="Karla" pitchFamily="2" charset="0"/>
                <a:ea typeface="Karla" pitchFamily="2" charset="0"/>
              </a:rPr>
              <a:t> </a:t>
            </a:r>
            <a:r>
              <a:rPr lang="nl-NL" dirty="0" err="1">
                <a:latin typeface="Karla" pitchFamily="2" charset="0"/>
                <a:ea typeface="Karla" pitchFamily="2" charset="0"/>
              </a:rPr>
              <a:t>and</a:t>
            </a:r>
            <a:r>
              <a:rPr lang="nl-NL" dirty="0">
                <a:latin typeface="Karla" pitchFamily="2" charset="0"/>
                <a:ea typeface="Karla" pitchFamily="2" charset="0"/>
              </a:rPr>
              <a:t> skills in </a:t>
            </a:r>
            <a:r>
              <a:rPr lang="nl-NL" dirty="0" err="1">
                <a:latin typeface="Karla" pitchFamily="2" charset="0"/>
                <a:ea typeface="Karla" pitchFamily="2" charset="0"/>
              </a:rPr>
              <a:t>the</a:t>
            </a:r>
            <a:r>
              <a:rPr lang="nl-NL" dirty="0">
                <a:latin typeface="Karla" pitchFamily="2" charset="0"/>
                <a:ea typeface="Karla" pitchFamily="2" charset="0"/>
              </a:rPr>
              <a:t> </a:t>
            </a:r>
            <a:r>
              <a:rPr lang="nl-NL" dirty="0" err="1">
                <a:latin typeface="Karla" pitchFamily="2" charset="0"/>
                <a:ea typeface="Karla" pitchFamily="2" charset="0"/>
              </a:rPr>
              <a:t>educational</a:t>
            </a:r>
            <a:r>
              <a:rPr lang="nl-NL" dirty="0">
                <a:latin typeface="Karla" pitchFamily="2" charset="0"/>
                <a:ea typeface="Karla" pitchFamily="2" charset="0"/>
              </a:rPr>
              <a:t> </a:t>
            </a:r>
            <a:r>
              <a:rPr lang="nl-NL" dirty="0" err="1">
                <a:latin typeface="Karla" pitchFamily="2" charset="0"/>
                <a:ea typeface="Karla" pitchFamily="2" charset="0"/>
              </a:rPr>
              <a:t>process</a:t>
            </a:r>
            <a:r>
              <a:rPr lang="nl-NL" dirty="0">
                <a:latin typeface="Karla" pitchFamily="2" charset="0"/>
                <a:ea typeface="Karla" pitchFamily="2" charset="0"/>
              </a:rPr>
              <a:t> (PBL, </a:t>
            </a:r>
            <a:r>
              <a:rPr lang="nl-NL" dirty="0" err="1">
                <a:latin typeface="Karla" pitchFamily="2" charset="0"/>
                <a:ea typeface="Karla" pitchFamily="2" charset="0"/>
              </a:rPr>
              <a:t>presentation</a:t>
            </a:r>
            <a:r>
              <a:rPr lang="nl-NL" dirty="0">
                <a:latin typeface="Karla" pitchFamily="2" charset="0"/>
                <a:ea typeface="Karla" pitchFamily="2" charset="0"/>
              </a:rPr>
              <a:t> skills, </a:t>
            </a:r>
            <a:r>
              <a:rPr lang="nl-NL" dirty="0" err="1">
                <a:latin typeface="Karla" pitchFamily="2" charset="0"/>
                <a:ea typeface="Karla" pitchFamily="2" charset="0"/>
              </a:rPr>
              <a:t>cofacilitation</a:t>
            </a:r>
            <a:r>
              <a:rPr lang="nl-NL" dirty="0">
                <a:latin typeface="Karla" pitchFamily="2" charset="0"/>
                <a:ea typeface="Karla" pitchFamily="2" charset="0"/>
              </a:rPr>
              <a:t>, </a:t>
            </a:r>
            <a:r>
              <a:rPr lang="nl-NL" dirty="0" err="1">
                <a:latin typeface="Karla" pitchFamily="2" charset="0"/>
                <a:ea typeface="Karla" pitchFamily="2" charset="0"/>
              </a:rPr>
              <a:t>how</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give</a:t>
            </a:r>
            <a:r>
              <a:rPr lang="nl-NL" dirty="0">
                <a:latin typeface="Karla" pitchFamily="2" charset="0"/>
                <a:ea typeface="Karla" pitchFamily="2" charset="0"/>
              </a:rPr>
              <a:t> </a:t>
            </a:r>
            <a:r>
              <a:rPr lang="nl-NL" dirty="0" err="1">
                <a:latin typeface="Karla" pitchFamily="2" charset="0"/>
                <a:ea typeface="Karla" pitchFamily="2" charset="0"/>
              </a:rPr>
              <a:t>effective</a:t>
            </a:r>
            <a:r>
              <a:rPr lang="nl-NL" dirty="0">
                <a:latin typeface="Karla" pitchFamily="2" charset="0"/>
                <a:ea typeface="Karla" pitchFamily="2" charset="0"/>
              </a:rPr>
              <a:t> feedback)</a:t>
            </a:r>
          </a:p>
          <a:p>
            <a:pPr marL="285750" indent="-285750">
              <a:buFont typeface="Arial" panose="020B0604020202020204" pitchFamily="34" charset="0"/>
              <a:buChar char="•"/>
            </a:pPr>
            <a:r>
              <a:rPr lang="nl-NL" dirty="0">
                <a:latin typeface="Karla" pitchFamily="2" charset="0"/>
                <a:ea typeface="Karla" pitchFamily="2" charset="0"/>
              </a:rPr>
              <a:t>Preparing </a:t>
            </a:r>
            <a:r>
              <a:rPr lang="nl-NL" dirty="0" err="1">
                <a:latin typeface="Karla" pitchFamily="2" charset="0"/>
                <a:ea typeface="Karla" pitchFamily="2" charset="0"/>
              </a:rPr>
              <a:t>for</a:t>
            </a:r>
            <a:r>
              <a:rPr lang="nl-NL" dirty="0">
                <a:latin typeface="Karla" pitchFamily="2" charset="0"/>
                <a:ea typeface="Karla" pitchFamily="2" charset="0"/>
              </a:rPr>
              <a:t> </a:t>
            </a:r>
            <a:r>
              <a:rPr lang="nl-NL" dirty="0" err="1">
                <a:latin typeface="Karla" pitchFamily="2" charset="0"/>
                <a:ea typeface="Karla" pitchFamily="2" charset="0"/>
              </a:rPr>
              <a:t>potential</a:t>
            </a:r>
            <a:r>
              <a:rPr lang="nl-NL" dirty="0">
                <a:latin typeface="Karla" pitchFamily="2" charset="0"/>
                <a:ea typeface="Karla" pitchFamily="2" charset="0"/>
              </a:rPr>
              <a:t> </a:t>
            </a:r>
            <a:r>
              <a:rPr lang="nl-NL" dirty="0" err="1">
                <a:latin typeface="Karla" pitchFamily="2" charset="0"/>
                <a:ea typeface="Karla" pitchFamily="2" charset="0"/>
              </a:rPr>
              <a:t>opportunities</a:t>
            </a:r>
            <a:r>
              <a:rPr lang="nl-NL" dirty="0">
                <a:latin typeface="Karla" pitchFamily="2" charset="0"/>
                <a:ea typeface="Karla" pitchFamily="2" charset="0"/>
              </a:rPr>
              <a:t> or </a:t>
            </a:r>
            <a:r>
              <a:rPr lang="nl-NL" dirty="0" err="1">
                <a:latin typeface="Karla" pitchFamily="2" charset="0"/>
                <a:ea typeface="Karla" pitchFamily="2" charset="0"/>
              </a:rPr>
              <a:t>challenges</a:t>
            </a:r>
            <a:r>
              <a:rPr lang="nl-NL" dirty="0">
                <a:latin typeface="Karla" pitchFamily="2" charset="0"/>
                <a:ea typeface="Karla" pitchFamily="2" charset="0"/>
              </a:rPr>
              <a:t> (eg conflict, </a:t>
            </a:r>
            <a:r>
              <a:rPr lang="nl-NL" dirty="0" err="1">
                <a:latin typeface="Karla" pitchFamily="2" charset="0"/>
                <a:ea typeface="Karla" pitchFamily="2" charset="0"/>
              </a:rPr>
              <a:t>emotions</a:t>
            </a:r>
            <a:r>
              <a:rPr lang="nl-NL" dirty="0">
                <a:latin typeface="Karla" pitchFamily="2" charset="0"/>
                <a:ea typeface="Karla" pitchFamily="2" charset="0"/>
              </a:rPr>
              <a:t>, </a:t>
            </a:r>
            <a:r>
              <a:rPr lang="nl-NL" dirty="0" err="1">
                <a:latin typeface="Karla" pitchFamily="2" charset="0"/>
                <a:ea typeface="Karla" pitchFamily="2" charset="0"/>
              </a:rPr>
              <a:t>unmet</a:t>
            </a:r>
            <a:r>
              <a:rPr lang="nl-NL" dirty="0">
                <a:latin typeface="Karla" pitchFamily="2" charset="0"/>
                <a:ea typeface="Karla" pitchFamily="2" charset="0"/>
              </a:rPr>
              <a:t> </a:t>
            </a:r>
            <a:r>
              <a:rPr lang="nl-NL" dirty="0" err="1">
                <a:latin typeface="Karla" pitchFamily="2" charset="0"/>
                <a:ea typeface="Karla" pitchFamily="2" charset="0"/>
              </a:rPr>
              <a:t>expectations</a:t>
            </a:r>
            <a:r>
              <a:rPr lang="nl-NL" dirty="0">
                <a:latin typeface="Karla" pitchFamily="2" charset="0"/>
                <a:ea typeface="Karla" pitchFamily="2" charset="0"/>
              </a:rPr>
              <a:t>)</a:t>
            </a:r>
            <a:endParaRPr lang="en-BE">
              <a:latin typeface="Karla" pitchFamily="2" charset="0"/>
              <a:ea typeface="Karla" pitchFamily="2" charset="0"/>
            </a:endParaRPr>
          </a:p>
          <a:p>
            <a:pPr marL="742950" lvl="1" indent="-285750">
              <a:buFont typeface="Arial" panose="020B0604020202020204" pitchFamily="34" charset="0"/>
              <a:buChar char="•"/>
            </a:pPr>
            <a:endParaRPr lang="en-BE" dirty="0">
              <a:latin typeface="Karla" pitchFamily="2" charset="0"/>
              <a:ea typeface="Karla" pitchFamily="2" charset="0"/>
            </a:endParaRPr>
          </a:p>
        </p:txBody>
      </p:sp>
      <p:sp>
        <p:nvSpPr>
          <p:cNvPr id="7" name="TextBox 2">
            <a:extLst>
              <a:ext uri="{FF2B5EF4-FFF2-40B4-BE49-F238E27FC236}">
                <a16:creationId xmlns:a16="http://schemas.microsoft.com/office/drawing/2014/main" id="{2ED4EE0A-BD0B-4744-87AE-4BE7D49C0C3B}"/>
              </a:ext>
            </a:extLst>
          </p:cNvPr>
          <p:cNvSpPr txBox="1"/>
          <p:nvPr/>
        </p:nvSpPr>
        <p:spPr>
          <a:xfrm>
            <a:off x="1707350" y="5983702"/>
            <a:ext cx="5310909" cy="461665"/>
          </a:xfrm>
          <a:prstGeom prst="rect">
            <a:avLst/>
          </a:prstGeom>
          <a:noFill/>
        </p:spPr>
        <p:txBody>
          <a:bodyPr wrap="square" rtlCol="0">
            <a:spAutoFit/>
          </a:bodyPr>
          <a:lstStyle/>
          <a:p>
            <a:r>
              <a:rPr lang="en-US" sz="2400" dirty="0">
                <a:latin typeface="Unna" panose="02040503070705020203" pitchFamily="18" charset="0"/>
              </a:rPr>
              <a:t>Why not?</a:t>
            </a:r>
            <a:endParaRPr lang="en-BE" sz="2400" dirty="0">
              <a:latin typeface="Unna" panose="02040503070705020203" pitchFamily="18" charset="0"/>
            </a:endParaRPr>
          </a:p>
        </p:txBody>
      </p:sp>
    </p:spTree>
    <p:extLst>
      <p:ext uri="{BB962C8B-B14F-4D97-AF65-F5344CB8AC3E}">
        <p14:creationId xmlns:p14="http://schemas.microsoft.com/office/powerpoint/2010/main" val="36593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a:latin typeface="Unna" panose="02040503070705020203" pitchFamily="18" charset="0"/>
              </a:rPr>
              <a:t>Patients’ </a:t>
            </a:r>
            <a:r>
              <a:rPr lang="fr-FR" sz="4400" b="1" dirty="0" err="1">
                <a:latin typeface="Unna" panose="02040503070705020203" pitchFamily="18" charset="0"/>
              </a:rPr>
              <a:t>views</a:t>
            </a:r>
            <a:r>
              <a:rPr lang="fr-FR" sz="4400" b="1" dirty="0">
                <a:latin typeface="Unna" panose="02040503070705020203" pitchFamily="18" charset="0"/>
              </a:rPr>
              <a:t> on </a:t>
            </a:r>
            <a:r>
              <a:rPr lang="fr-FR" sz="4400" b="1" dirty="0" err="1">
                <a:latin typeface="Unna" panose="02040503070705020203" pitchFamily="18" charset="0"/>
              </a:rPr>
              <a:t>their</a:t>
            </a:r>
            <a:r>
              <a:rPr lang="fr-FR" sz="4400" b="1" dirty="0">
                <a:latin typeface="Unna" panose="02040503070705020203" pitchFamily="18" charset="0"/>
              </a:rPr>
              <a:t> </a:t>
            </a:r>
            <a:r>
              <a:rPr lang="fr-FR" sz="4400" b="1" dirty="0" err="1">
                <a:latin typeface="Unna" panose="02040503070705020203" pitchFamily="18" charset="0"/>
              </a:rPr>
              <a:t>involvement</a:t>
            </a:r>
            <a:endParaRPr lang="fr-FR" sz="4400" b="1" dirty="0">
              <a:solidFill>
                <a:schemeClr val="bg1"/>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1578036" y="2812655"/>
            <a:ext cx="3186469" cy="3693319"/>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Meaningful</a:t>
            </a:r>
            <a:r>
              <a:rPr lang="nl-NL" dirty="0">
                <a:latin typeface="Karla" pitchFamily="2" charset="0"/>
                <a:ea typeface="Karla" pitchFamily="2" charset="0"/>
              </a:rPr>
              <a:t> </a:t>
            </a:r>
            <a:r>
              <a:rPr lang="nl-NL" dirty="0" err="1">
                <a:latin typeface="Karla" pitchFamily="2" charset="0"/>
                <a:ea typeface="Karla" pitchFamily="2" charset="0"/>
              </a:rPr>
              <a:t>contribution</a:t>
            </a:r>
            <a:r>
              <a:rPr lang="nl-NL" dirty="0">
                <a:latin typeface="Karla" pitchFamily="2" charset="0"/>
                <a:ea typeface="Karla" pitchFamily="2" charset="0"/>
              </a:rPr>
              <a:t> </a:t>
            </a:r>
          </a:p>
          <a:p>
            <a:pPr marL="285750" indent="-285750">
              <a:buFont typeface="Arial" panose="020B0604020202020204" pitchFamily="34" charset="0"/>
              <a:buChar char="•"/>
            </a:pPr>
            <a:r>
              <a:rPr lang="nl-NL" dirty="0">
                <a:latin typeface="Karla" pitchFamily="2" charset="0"/>
                <a:ea typeface="Karla" pitchFamily="2" charset="0"/>
              </a:rPr>
              <a:t>Personal </a:t>
            </a:r>
            <a:r>
              <a:rPr lang="nl-NL" dirty="0" err="1">
                <a:latin typeface="Karla" pitchFamily="2" charset="0"/>
                <a:ea typeface="Karla" pitchFamily="2" charset="0"/>
              </a:rPr>
              <a:t>fulfillment</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Personal </a:t>
            </a:r>
            <a:r>
              <a:rPr lang="nl-NL" dirty="0" err="1">
                <a:latin typeface="Karla" pitchFamily="2" charset="0"/>
                <a:ea typeface="Karla" pitchFamily="2" charset="0"/>
              </a:rPr>
              <a:t>growth</a:t>
            </a:r>
            <a:r>
              <a:rPr lang="nl-NL" dirty="0">
                <a:latin typeface="Karla" pitchFamily="2" charset="0"/>
                <a:ea typeface="Karla" pitchFamily="2" charset="0"/>
              </a:rPr>
              <a:t> </a:t>
            </a:r>
          </a:p>
          <a:p>
            <a:pPr marL="285750" indent="-285750">
              <a:buFont typeface="Arial" panose="020B0604020202020204" pitchFamily="34" charset="0"/>
              <a:buChar char="•"/>
            </a:pPr>
            <a:r>
              <a:rPr lang="nl-NL" dirty="0" err="1">
                <a:latin typeface="Karla" pitchFamily="2" charset="0"/>
                <a:ea typeface="Karla" pitchFamily="2" charset="0"/>
              </a:rPr>
              <a:t>Responsibility</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community</a:t>
            </a:r>
          </a:p>
          <a:p>
            <a:pPr marL="285750" indent="-285750">
              <a:buFont typeface="Arial" panose="020B0604020202020204" pitchFamily="34" charset="0"/>
              <a:buChar char="•"/>
            </a:pPr>
            <a:r>
              <a:rPr lang="nl-NL" dirty="0" err="1">
                <a:latin typeface="Karla" pitchFamily="2" charset="0"/>
                <a:ea typeface="Karla" pitchFamily="2" charset="0"/>
              </a:rPr>
              <a:t>Material</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Medical check up, </a:t>
            </a:r>
          </a:p>
          <a:p>
            <a:pPr marL="285750" indent="-285750">
              <a:buFont typeface="Arial" panose="020B0604020202020204" pitchFamily="34" charset="0"/>
              <a:buChar char="•"/>
            </a:pPr>
            <a:r>
              <a:rPr lang="nl-NL" dirty="0" err="1">
                <a:latin typeface="Karla" pitchFamily="2" charset="0"/>
                <a:ea typeface="Karla" pitchFamily="2" charset="0"/>
              </a:rPr>
              <a:t>Detailed</a:t>
            </a:r>
            <a:r>
              <a:rPr lang="nl-NL" dirty="0">
                <a:latin typeface="Karla" pitchFamily="2" charset="0"/>
                <a:ea typeface="Karla" pitchFamily="2" charset="0"/>
              </a:rPr>
              <a:t> time </a:t>
            </a:r>
            <a:r>
              <a:rPr lang="nl-NL" dirty="0" err="1">
                <a:latin typeface="Karla" pitchFamily="2" charset="0"/>
                <a:ea typeface="Karla" pitchFamily="2" charset="0"/>
              </a:rPr>
              <a:t>and</a:t>
            </a:r>
            <a:r>
              <a:rPr lang="nl-NL" dirty="0">
                <a:latin typeface="Karla" pitchFamily="2" charset="0"/>
                <a:ea typeface="Karla" pitchFamily="2" charset="0"/>
              </a:rPr>
              <a:t> attention</a:t>
            </a:r>
          </a:p>
          <a:p>
            <a:pPr marL="285750" indent="-285750">
              <a:buFont typeface="Arial" panose="020B0604020202020204" pitchFamily="34" charset="0"/>
              <a:buChar char="•"/>
            </a:pPr>
            <a:r>
              <a:rPr lang="nl-NL" dirty="0">
                <a:latin typeface="Karla" pitchFamily="2" charset="0"/>
                <a:ea typeface="Karla" pitchFamily="2" charset="0"/>
              </a:rPr>
              <a:t>Networking</a:t>
            </a: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7" name="TextBox 2">
            <a:extLst>
              <a:ext uri="{FF2B5EF4-FFF2-40B4-BE49-F238E27FC236}">
                <a16:creationId xmlns:a16="http://schemas.microsoft.com/office/drawing/2014/main" id="{40EB979F-A3FB-6B4D-B0B6-032CCA9490D6}"/>
              </a:ext>
            </a:extLst>
          </p:cNvPr>
          <p:cNvSpPr txBox="1"/>
          <p:nvPr/>
        </p:nvSpPr>
        <p:spPr>
          <a:xfrm>
            <a:off x="8770968" y="1957155"/>
            <a:ext cx="2987895" cy="461665"/>
          </a:xfrm>
          <a:prstGeom prst="rect">
            <a:avLst/>
          </a:prstGeom>
          <a:noFill/>
        </p:spPr>
        <p:txBody>
          <a:bodyPr wrap="square" rtlCol="0">
            <a:spAutoFit/>
          </a:bodyPr>
          <a:lstStyle/>
          <a:p>
            <a:r>
              <a:rPr lang="en-US" sz="2400" b="1" dirty="0">
                <a:solidFill>
                  <a:srgbClr val="C00000"/>
                </a:solidFill>
                <a:latin typeface="Unna" panose="02040503070705020203" pitchFamily="18" charset="0"/>
              </a:rPr>
              <a:t>Drawbacks</a:t>
            </a:r>
            <a:endParaRPr lang="en-BE" sz="2400" b="1" dirty="0">
              <a:solidFill>
                <a:srgbClr val="C00000"/>
              </a:solidFill>
              <a:latin typeface="Unna" panose="02040503070705020203" pitchFamily="18" charset="0"/>
            </a:endParaRPr>
          </a:p>
        </p:txBody>
      </p:sp>
      <p:sp>
        <p:nvSpPr>
          <p:cNvPr id="8" name="TextBox 3">
            <a:extLst>
              <a:ext uri="{FF2B5EF4-FFF2-40B4-BE49-F238E27FC236}">
                <a16:creationId xmlns:a16="http://schemas.microsoft.com/office/drawing/2014/main" id="{82FD2967-EAA4-564D-8857-017D3C2C0686}"/>
              </a:ext>
            </a:extLst>
          </p:cNvPr>
          <p:cNvSpPr txBox="1"/>
          <p:nvPr/>
        </p:nvSpPr>
        <p:spPr>
          <a:xfrm>
            <a:off x="8770968" y="2812655"/>
            <a:ext cx="3116232" cy="2031325"/>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Confrontation</a:t>
            </a:r>
            <a:r>
              <a:rPr lang="nl-NL" dirty="0">
                <a:latin typeface="Karla" pitchFamily="2" charset="0"/>
                <a:ea typeface="Karla" pitchFamily="2" charset="0"/>
              </a:rPr>
              <a:t> stigma</a:t>
            </a:r>
          </a:p>
          <a:p>
            <a:pPr marL="285750" indent="-285750">
              <a:buFont typeface="Arial" panose="020B0604020202020204" pitchFamily="34" charset="0"/>
              <a:buChar char="•"/>
            </a:pPr>
            <a:r>
              <a:rPr lang="nl-NL" dirty="0">
                <a:latin typeface="Karla" pitchFamily="2" charset="0"/>
                <a:ea typeface="Karla" pitchFamily="2" charset="0"/>
              </a:rPr>
              <a:t>Feeling </a:t>
            </a:r>
            <a:r>
              <a:rPr lang="nl-NL" dirty="0" err="1">
                <a:latin typeface="Karla" pitchFamily="2" charset="0"/>
                <a:ea typeface="Karla" pitchFamily="2" charset="0"/>
              </a:rPr>
              <a:t>vulnerable</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Last-minute </a:t>
            </a:r>
            <a:r>
              <a:rPr lang="nl-NL" dirty="0" err="1">
                <a:latin typeface="Karla" pitchFamily="2" charset="0"/>
                <a:ea typeface="Karla" pitchFamily="2" charset="0"/>
              </a:rPr>
              <a:t>cancellations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Non-</a:t>
            </a:r>
            <a:r>
              <a:rPr lang="nl-NL" dirty="0" err="1">
                <a:latin typeface="Karla" pitchFamily="2" charset="0"/>
                <a:ea typeface="Karla" pitchFamily="2" charset="0"/>
              </a:rPr>
              <a:t>appreciative</a:t>
            </a:r>
            <a:r>
              <a:rPr lang="nl-NL" dirty="0">
                <a:latin typeface="Karla" pitchFamily="2" charset="0"/>
                <a:ea typeface="Karla" pitchFamily="2" charset="0"/>
              </a:rPr>
              <a:t> </a:t>
            </a:r>
            <a:r>
              <a:rPr lang="nl-NL" dirty="0" err="1">
                <a:latin typeface="Karla" pitchFamily="2" charset="0"/>
                <a:ea typeface="Karla" pitchFamily="2" charset="0"/>
              </a:rPr>
              <a:t>reactions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Uncertainty</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Traumatic</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repeatedly</a:t>
            </a:r>
            <a:r>
              <a:rPr lang="nl-NL" dirty="0">
                <a:latin typeface="Karla" pitchFamily="2" charset="0"/>
                <a:ea typeface="Karla" pitchFamily="2" charset="0"/>
              </a:rPr>
              <a:t> </a:t>
            </a:r>
            <a:r>
              <a:rPr lang="nl-NL" dirty="0" err="1">
                <a:latin typeface="Karla" pitchFamily="2" charset="0"/>
                <a:ea typeface="Karla" pitchFamily="2" charset="0"/>
              </a:rPr>
              <a:t>tell</a:t>
            </a:r>
            <a:r>
              <a:rPr lang="nl-NL" dirty="0">
                <a:latin typeface="Karla" pitchFamily="2" charset="0"/>
                <a:ea typeface="Karla" pitchFamily="2" charset="0"/>
              </a:rPr>
              <a:t> story</a:t>
            </a:r>
          </a:p>
        </p:txBody>
      </p:sp>
      <p:pic>
        <p:nvPicPr>
          <p:cNvPr id="5" name="Afbeelding 4">
            <a:extLst>
              <a:ext uri="{FF2B5EF4-FFF2-40B4-BE49-F238E27FC236}">
                <a16:creationId xmlns:a16="http://schemas.microsoft.com/office/drawing/2014/main" id="{9C3C12C9-E41A-2047-A7D2-9654F590AE15}"/>
              </a:ext>
            </a:extLst>
          </p:cNvPr>
          <p:cNvPicPr>
            <a:picLocks noChangeAspect="1"/>
          </p:cNvPicPr>
          <p:nvPr/>
        </p:nvPicPr>
        <p:blipFill>
          <a:blip r:embed="rId3"/>
          <a:stretch>
            <a:fillRect/>
          </a:stretch>
        </p:blipFill>
        <p:spPr>
          <a:xfrm>
            <a:off x="4517804" y="3132911"/>
            <a:ext cx="4176938" cy="3712834"/>
          </a:xfrm>
          <a:prstGeom prst="rect">
            <a:avLst/>
          </a:prstGeom>
        </p:spPr>
      </p:pic>
      <p:sp>
        <p:nvSpPr>
          <p:cNvPr id="9" name="TextBox 2">
            <a:extLst>
              <a:ext uri="{FF2B5EF4-FFF2-40B4-BE49-F238E27FC236}">
                <a16:creationId xmlns:a16="http://schemas.microsoft.com/office/drawing/2014/main" id="{C85B17FF-203E-D141-A6DC-7170EF26E304}"/>
              </a:ext>
            </a:extLst>
          </p:cNvPr>
          <p:cNvSpPr txBox="1"/>
          <p:nvPr/>
        </p:nvSpPr>
        <p:spPr>
          <a:xfrm>
            <a:off x="1578036" y="2011219"/>
            <a:ext cx="3892322" cy="461665"/>
          </a:xfrm>
          <a:prstGeom prst="rect">
            <a:avLst/>
          </a:prstGeom>
          <a:noFill/>
        </p:spPr>
        <p:txBody>
          <a:bodyPr wrap="square" rtlCol="0">
            <a:spAutoFit/>
          </a:bodyPr>
          <a:lstStyle/>
          <a:p>
            <a:r>
              <a:rPr lang="en-US" sz="2400" b="1" dirty="0">
                <a:solidFill>
                  <a:srgbClr val="5AA752"/>
                </a:solidFill>
                <a:latin typeface="Unna" panose="02040503070705020203" pitchFamily="18" charset="0"/>
              </a:rPr>
              <a:t>Benefits</a:t>
            </a:r>
            <a:endParaRPr lang="en-BE" sz="2400" b="1" dirty="0">
              <a:solidFill>
                <a:srgbClr val="5AA752"/>
              </a:solidFill>
              <a:latin typeface="Unna" panose="02040503070705020203" pitchFamily="18" charset="0"/>
            </a:endParaRPr>
          </a:p>
        </p:txBody>
      </p:sp>
    </p:spTree>
    <p:extLst>
      <p:ext uri="{BB962C8B-B14F-4D97-AF65-F5344CB8AC3E}">
        <p14:creationId xmlns:p14="http://schemas.microsoft.com/office/powerpoint/2010/main" val="39290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a:latin typeface="Unna" panose="02040503070705020203" pitchFamily="18" charset="0"/>
              </a:rPr>
              <a:t>Patients’ </a:t>
            </a:r>
            <a:r>
              <a:rPr lang="fr-FR" sz="4400" b="1" dirty="0" err="1">
                <a:latin typeface="Unna" panose="02040503070705020203" pitchFamily="18" charset="0"/>
              </a:rPr>
              <a:t>views</a:t>
            </a:r>
            <a:r>
              <a:rPr lang="fr-FR" sz="4400" b="1" dirty="0">
                <a:latin typeface="Unna" panose="02040503070705020203" pitchFamily="18" charset="0"/>
              </a:rPr>
              <a:t> on </a:t>
            </a:r>
            <a:r>
              <a:rPr lang="fr-FR" sz="4400" b="1" dirty="0" err="1">
                <a:latin typeface="Unna" panose="02040503070705020203" pitchFamily="18" charset="0"/>
              </a:rPr>
              <a:t>their</a:t>
            </a:r>
            <a:r>
              <a:rPr lang="fr-FR" sz="4400" b="1" dirty="0">
                <a:latin typeface="Unna" panose="02040503070705020203" pitchFamily="18" charset="0"/>
              </a:rPr>
              <a:t> </a:t>
            </a:r>
            <a:r>
              <a:rPr lang="fr-FR" sz="4400" b="1" dirty="0" err="1">
                <a:latin typeface="Unna" panose="02040503070705020203" pitchFamily="18" charset="0"/>
              </a:rPr>
              <a:t>involvement</a:t>
            </a:r>
            <a:endParaRPr lang="fr-FR" sz="4400" b="1" dirty="0">
              <a:solidFill>
                <a:schemeClr val="bg1"/>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1578036" y="2812655"/>
            <a:ext cx="3186469" cy="3693319"/>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Meaningful</a:t>
            </a:r>
            <a:r>
              <a:rPr lang="nl-NL" dirty="0">
                <a:latin typeface="Karla" pitchFamily="2" charset="0"/>
                <a:ea typeface="Karla" pitchFamily="2" charset="0"/>
              </a:rPr>
              <a:t> </a:t>
            </a:r>
            <a:r>
              <a:rPr lang="nl-NL" dirty="0" err="1">
                <a:latin typeface="Karla" pitchFamily="2" charset="0"/>
                <a:ea typeface="Karla" pitchFamily="2" charset="0"/>
              </a:rPr>
              <a:t>contribution</a:t>
            </a:r>
            <a:r>
              <a:rPr lang="nl-NL" dirty="0">
                <a:latin typeface="Karla" pitchFamily="2" charset="0"/>
                <a:ea typeface="Karla" pitchFamily="2" charset="0"/>
              </a:rPr>
              <a:t> </a:t>
            </a:r>
          </a:p>
          <a:p>
            <a:pPr marL="285750" indent="-285750">
              <a:buFont typeface="Arial" panose="020B0604020202020204" pitchFamily="34" charset="0"/>
              <a:buChar char="•"/>
            </a:pPr>
            <a:r>
              <a:rPr lang="nl-NL" dirty="0">
                <a:latin typeface="Karla" pitchFamily="2" charset="0"/>
                <a:ea typeface="Karla" pitchFamily="2" charset="0"/>
              </a:rPr>
              <a:t>Personal </a:t>
            </a:r>
            <a:r>
              <a:rPr lang="nl-NL" dirty="0" err="1">
                <a:latin typeface="Karla" pitchFamily="2" charset="0"/>
                <a:ea typeface="Karla" pitchFamily="2" charset="0"/>
              </a:rPr>
              <a:t>fulfillment</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Personal </a:t>
            </a:r>
            <a:r>
              <a:rPr lang="nl-NL" dirty="0" err="1">
                <a:latin typeface="Karla" pitchFamily="2" charset="0"/>
                <a:ea typeface="Karla" pitchFamily="2" charset="0"/>
              </a:rPr>
              <a:t>growth</a:t>
            </a:r>
            <a:r>
              <a:rPr lang="nl-NL" dirty="0">
                <a:latin typeface="Karla" pitchFamily="2" charset="0"/>
                <a:ea typeface="Karla" pitchFamily="2" charset="0"/>
              </a:rPr>
              <a:t> </a:t>
            </a:r>
          </a:p>
          <a:p>
            <a:pPr marL="285750" indent="-285750">
              <a:buFont typeface="Arial" panose="020B0604020202020204" pitchFamily="34" charset="0"/>
              <a:buChar char="•"/>
            </a:pPr>
            <a:r>
              <a:rPr lang="nl-NL" dirty="0" err="1">
                <a:latin typeface="Karla" pitchFamily="2" charset="0"/>
                <a:ea typeface="Karla" pitchFamily="2" charset="0"/>
              </a:rPr>
              <a:t>Responsibility</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community</a:t>
            </a:r>
          </a:p>
          <a:p>
            <a:pPr marL="285750" indent="-285750">
              <a:buFont typeface="Arial" panose="020B0604020202020204" pitchFamily="34" charset="0"/>
              <a:buChar char="•"/>
            </a:pPr>
            <a:r>
              <a:rPr lang="nl-NL" dirty="0" err="1">
                <a:latin typeface="Karla" pitchFamily="2" charset="0"/>
                <a:ea typeface="Karla" pitchFamily="2" charset="0"/>
              </a:rPr>
              <a:t>Material</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Medical check up, </a:t>
            </a:r>
          </a:p>
          <a:p>
            <a:pPr marL="285750" indent="-285750">
              <a:buFont typeface="Arial" panose="020B0604020202020204" pitchFamily="34" charset="0"/>
              <a:buChar char="•"/>
            </a:pPr>
            <a:r>
              <a:rPr lang="nl-NL" dirty="0" err="1">
                <a:latin typeface="Karla" pitchFamily="2" charset="0"/>
                <a:ea typeface="Karla" pitchFamily="2" charset="0"/>
              </a:rPr>
              <a:t>Detailed</a:t>
            </a:r>
            <a:r>
              <a:rPr lang="nl-NL" dirty="0">
                <a:latin typeface="Karla" pitchFamily="2" charset="0"/>
                <a:ea typeface="Karla" pitchFamily="2" charset="0"/>
              </a:rPr>
              <a:t> time </a:t>
            </a:r>
            <a:r>
              <a:rPr lang="nl-NL" dirty="0" err="1">
                <a:latin typeface="Karla" pitchFamily="2" charset="0"/>
                <a:ea typeface="Karla" pitchFamily="2" charset="0"/>
              </a:rPr>
              <a:t>and</a:t>
            </a:r>
            <a:r>
              <a:rPr lang="nl-NL" dirty="0">
                <a:latin typeface="Karla" pitchFamily="2" charset="0"/>
                <a:ea typeface="Karla" pitchFamily="2" charset="0"/>
              </a:rPr>
              <a:t> attention</a:t>
            </a:r>
          </a:p>
          <a:p>
            <a:pPr marL="285750" indent="-285750">
              <a:buFont typeface="Arial" panose="020B0604020202020204" pitchFamily="34" charset="0"/>
              <a:buChar char="•"/>
            </a:pPr>
            <a:r>
              <a:rPr lang="nl-NL" dirty="0">
                <a:latin typeface="Karla" pitchFamily="2" charset="0"/>
                <a:ea typeface="Karla" pitchFamily="2" charset="0"/>
              </a:rPr>
              <a:t>Networking</a:t>
            </a: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7" name="TextBox 2">
            <a:extLst>
              <a:ext uri="{FF2B5EF4-FFF2-40B4-BE49-F238E27FC236}">
                <a16:creationId xmlns:a16="http://schemas.microsoft.com/office/drawing/2014/main" id="{40EB979F-A3FB-6B4D-B0B6-032CCA9490D6}"/>
              </a:ext>
            </a:extLst>
          </p:cNvPr>
          <p:cNvSpPr txBox="1"/>
          <p:nvPr/>
        </p:nvSpPr>
        <p:spPr>
          <a:xfrm>
            <a:off x="8770968" y="1957155"/>
            <a:ext cx="2987895" cy="461665"/>
          </a:xfrm>
          <a:prstGeom prst="rect">
            <a:avLst/>
          </a:prstGeom>
          <a:noFill/>
        </p:spPr>
        <p:txBody>
          <a:bodyPr wrap="square" rtlCol="0">
            <a:spAutoFit/>
          </a:bodyPr>
          <a:lstStyle/>
          <a:p>
            <a:r>
              <a:rPr lang="en-US" sz="2400" b="1" strike="sngStrike" dirty="0">
                <a:solidFill>
                  <a:srgbClr val="C00000"/>
                </a:solidFill>
                <a:latin typeface="Unna" panose="02040503070705020203" pitchFamily="18" charset="0"/>
              </a:rPr>
              <a:t>Drawbacks</a:t>
            </a:r>
            <a:endParaRPr lang="en-BE" sz="2400" b="1" strike="sngStrike" dirty="0">
              <a:solidFill>
                <a:srgbClr val="C00000"/>
              </a:solidFill>
              <a:latin typeface="Unna" panose="02040503070705020203" pitchFamily="18" charset="0"/>
            </a:endParaRPr>
          </a:p>
        </p:txBody>
      </p:sp>
      <p:sp>
        <p:nvSpPr>
          <p:cNvPr id="8" name="TextBox 3">
            <a:extLst>
              <a:ext uri="{FF2B5EF4-FFF2-40B4-BE49-F238E27FC236}">
                <a16:creationId xmlns:a16="http://schemas.microsoft.com/office/drawing/2014/main" id="{82FD2967-EAA4-564D-8857-017D3C2C0686}"/>
              </a:ext>
            </a:extLst>
          </p:cNvPr>
          <p:cNvSpPr txBox="1"/>
          <p:nvPr/>
        </p:nvSpPr>
        <p:spPr>
          <a:xfrm>
            <a:off x="8770968" y="2812655"/>
            <a:ext cx="3116232" cy="2031325"/>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Karla" pitchFamily="2" charset="0"/>
                <a:ea typeface="Karla" pitchFamily="2" charset="0"/>
              </a:rPr>
              <a:t>Confrontation</a:t>
            </a:r>
            <a:r>
              <a:rPr lang="nl-NL" dirty="0">
                <a:latin typeface="Karla" pitchFamily="2" charset="0"/>
                <a:ea typeface="Karla" pitchFamily="2" charset="0"/>
              </a:rPr>
              <a:t> stigma</a:t>
            </a:r>
          </a:p>
          <a:p>
            <a:pPr marL="285750" indent="-285750">
              <a:buFont typeface="Arial" panose="020B0604020202020204" pitchFamily="34" charset="0"/>
              <a:buChar char="•"/>
            </a:pPr>
            <a:r>
              <a:rPr lang="nl-NL" dirty="0">
                <a:latin typeface="Karla" pitchFamily="2" charset="0"/>
                <a:ea typeface="Karla" pitchFamily="2" charset="0"/>
              </a:rPr>
              <a:t>Feeling </a:t>
            </a:r>
            <a:r>
              <a:rPr lang="nl-NL" dirty="0" err="1">
                <a:latin typeface="Karla" pitchFamily="2" charset="0"/>
                <a:ea typeface="Karla" pitchFamily="2" charset="0"/>
              </a:rPr>
              <a:t>vulnerable</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Last-minute </a:t>
            </a:r>
            <a:r>
              <a:rPr lang="nl-NL" dirty="0" err="1">
                <a:latin typeface="Karla" pitchFamily="2" charset="0"/>
                <a:ea typeface="Karla" pitchFamily="2" charset="0"/>
              </a:rPr>
              <a:t>cancellations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Non-</a:t>
            </a:r>
            <a:r>
              <a:rPr lang="nl-NL" dirty="0" err="1">
                <a:latin typeface="Karla" pitchFamily="2" charset="0"/>
                <a:ea typeface="Karla" pitchFamily="2" charset="0"/>
              </a:rPr>
              <a:t>appreciative</a:t>
            </a:r>
            <a:r>
              <a:rPr lang="nl-NL" dirty="0">
                <a:latin typeface="Karla" pitchFamily="2" charset="0"/>
                <a:ea typeface="Karla" pitchFamily="2" charset="0"/>
              </a:rPr>
              <a:t> </a:t>
            </a:r>
            <a:r>
              <a:rPr lang="nl-NL" dirty="0" err="1">
                <a:latin typeface="Karla" pitchFamily="2" charset="0"/>
                <a:ea typeface="Karla" pitchFamily="2" charset="0"/>
              </a:rPr>
              <a:t>reactions</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Uncertainty</a:t>
            </a:r>
            <a:endParaRPr lang="nl-NL" dirty="0">
              <a:latin typeface="Karla" pitchFamily="2" charset="0"/>
              <a:ea typeface="Karla" pitchFamily="2" charset="0"/>
            </a:endParaRPr>
          </a:p>
          <a:p>
            <a:pPr marL="285750" indent="-285750">
              <a:buFont typeface="Arial" panose="020B0604020202020204" pitchFamily="34" charset="0"/>
              <a:buChar char="•"/>
            </a:pPr>
            <a:r>
              <a:rPr lang="nl-NL" dirty="0" err="1">
                <a:latin typeface="Karla" pitchFamily="2" charset="0"/>
                <a:ea typeface="Karla" pitchFamily="2" charset="0"/>
              </a:rPr>
              <a:t>Traumatic</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repeatedly</a:t>
            </a:r>
            <a:r>
              <a:rPr lang="nl-NL" dirty="0">
                <a:latin typeface="Karla" pitchFamily="2" charset="0"/>
                <a:ea typeface="Karla" pitchFamily="2" charset="0"/>
              </a:rPr>
              <a:t> </a:t>
            </a:r>
            <a:r>
              <a:rPr lang="nl-NL" dirty="0" err="1">
                <a:latin typeface="Karla" pitchFamily="2" charset="0"/>
                <a:ea typeface="Karla" pitchFamily="2" charset="0"/>
              </a:rPr>
              <a:t>tell</a:t>
            </a:r>
            <a:r>
              <a:rPr lang="nl-NL" dirty="0">
                <a:latin typeface="Karla" pitchFamily="2" charset="0"/>
                <a:ea typeface="Karla" pitchFamily="2" charset="0"/>
              </a:rPr>
              <a:t> story</a:t>
            </a:r>
          </a:p>
        </p:txBody>
      </p:sp>
      <p:pic>
        <p:nvPicPr>
          <p:cNvPr id="5" name="Afbeelding 4">
            <a:extLst>
              <a:ext uri="{FF2B5EF4-FFF2-40B4-BE49-F238E27FC236}">
                <a16:creationId xmlns:a16="http://schemas.microsoft.com/office/drawing/2014/main" id="{9C3C12C9-E41A-2047-A7D2-9654F590AE15}"/>
              </a:ext>
            </a:extLst>
          </p:cNvPr>
          <p:cNvPicPr>
            <a:picLocks noChangeAspect="1"/>
          </p:cNvPicPr>
          <p:nvPr/>
        </p:nvPicPr>
        <p:blipFill>
          <a:blip r:embed="rId3"/>
          <a:stretch>
            <a:fillRect/>
          </a:stretch>
        </p:blipFill>
        <p:spPr>
          <a:xfrm>
            <a:off x="4517804" y="3132911"/>
            <a:ext cx="4176938" cy="3712834"/>
          </a:xfrm>
          <a:prstGeom prst="rect">
            <a:avLst/>
          </a:prstGeom>
        </p:spPr>
      </p:pic>
      <p:sp>
        <p:nvSpPr>
          <p:cNvPr id="9" name="TextBox 2">
            <a:extLst>
              <a:ext uri="{FF2B5EF4-FFF2-40B4-BE49-F238E27FC236}">
                <a16:creationId xmlns:a16="http://schemas.microsoft.com/office/drawing/2014/main" id="{C85B17FF-203E-D141-A6DC-7170EF26E304}"/>
              </a:ext>
            </a:extLst>
          </p:cNvPr>
          <p:cNvSpPr txBox="1"/>
          <p:nvPr/>
        </p:nvSpPr>
        <p:spPr>
          <a:xfrm>
            <a:off x="1578036" y="2011219"/>
            <a:ext cx="3892322" cy="461665"/>
          </a:xfrm>
          <a:prstGeom prst="rect">
            <a:avLst/>
          </a:prstGeom>
          <a:noFill/>
        </p:spPr>
        <p:txBody>
          <a:bodyPr wrap="square" rtlCol="0">
            <a:spAutoFit/>
          </a:bodyPr>
          <a:lstStyle/>
          <a:p>
            <a:r>
              <a:rPr lang="en-US" sz="2400" b="1" dirty="0">
                <a:solidFill>
                  <a:srgbClr val="5AA752"/>
                </a:solidFill>
                <a:latin typeface="Unna" panose="02040503070705020203" pitchFamily="18" charset="0"/>
              </a:rPr>
              <a:t>Benefits</a:t>
            </a:r>
            <a:endParaRPr lang="en-BE" sz="2400" b="1" dirty="0">
              <a:solidFill>
                <a:srgbClr val="5AA752"/>
              </a:solidFill>
              <a:latin typeface="Unna" panose="02040503070705020203" pitchFamily="18" charset="0"/>
            </a:endParaRPr>
          </a:p>
        </p:txBody>
      </p:sp>
      <p:sp>
        <p:nvSpPr>
          <p:cNvPr id="10" name="TextBox 2">
            <a:extLst>
              <a:ext uri="{FF2B5EF4-FFF2-40B4-BE49-F238E27FC236}">
                <a16:creationId xmlns:a16="http://schemas.microsoft.com/office/drawing/2014/main" id="{C8918ADD-97EA-2440-A581-2290D1C5779E}"/>
              </a:ext>
            </a:extLst>
          </p:cNvPr>
          <p:cNvSpPr txBox="1"/>
          <p:nvPr/>
        </p:nvSpPr>
        <p:spPr>
          <a:xfrm>
            <a:off x="8770968" y="1563320"/>
            <a:ext cx="2987895" cy="461665"/>
          </a:xfrm>
          <a:prstGeom prst="rect">
            <a:avLst/>
          </a:prstGeom>
          <a:noFill/>
        </p:spPr>
        <p:txBody>
          <a:bodyPr wrap="square" rtlCol="0">
            <a:spAutoFit/>
          </a:bodyPr>
          <a:lstStyle/>
          <a:p>
            <a:r>
              <a:rPr lang="en-US" sz="2400" b="1" dirty="0">
                <a:solidFill>
                  <a:srgbClr val="C00000"/>
                </a:solidFill>
                <a:latin typeface="Unna" panose="02040503070705020203" pitchFamily="18" charset="0"/>
              </a:rPr>
              <a:t>Potential Drawbacks</a:t>
            </a:r>
            <a:endParaRPr lang="en-BE" sz="2400" b="1" dirty="0">
              <a:solidFill>
                <a:srgbClr val="C00000"/>
              </a:solidFill>
              <a:latin typeface="Unna" panose="02040503070705020203" pitchFamily="18" charset="0"/>
            </a:endParaRPr>
          </a:p>
        </p:txBody>
      </p:sp>
    </p:spTree>
    <p:extLst>
      <p:ext uri="{BB962C8B-B14F-4D97-AF65-F5344CB8AC3E}">
        <p14:creationId xmlns:p14="http://schemas.microsoft.com/office/powerpoint/2010/main" val="413765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Concerns</a:t>
            </a:r>
            <a:r>
              <a:rPr lang="fr-FR" sz="4400" b="1" dirty="0">
                <a:latin typeface="Unna" panose="02040503070705020203" pitchFamily="18" charset="0"/>
              </a:rPr>
              <a:t> </a:t>
            </a:r>
            <a:r>
              <a:rPr lang="fr-FR" sz="4400" b="1" dirty="0" err="1">
                <a:latin typeface="Unna" panose="02040503070705020203" pitchFamily="18" charset="0"/>
              </a:rPr>
              <a:t>raised</a:t>
            </a:r>
            <a:r>
              <a:rPr lang="fr-FR" sz="4400" b="1" dirty="0">
                <a:latin typeface="Unna" panose="02040503070705020203" pitchFamily="18" charset="0"/>
              </a:rPr>
              <a:t> by </a:t>
            </a:r>
            <a:r>
              <a:rPr lang="fr-FR" sz="4400" b="1" dirty="0" err="1">
                <a:latin typeface="Unna" panose="02040503070705020203" pitchFamily="18" charset="0"/>
              </a:rPr>
              <a:t>students</a:t>
            </a:r>
            <a:r>
              <a:rPr lang="fr-FR" sz="4400" b="1" dirty="0">
                <a:latin typeface="Unna" panose="02040503070705020203" pitchFamily="18" charset="0"/>
              </a:rPr>
              <a:t> and </a:t>
            </a:r>
            <a:r>
              <a:rPr lang="fr-FR" sz="4400" b="1" dirty="0" err="1">
                <a:latin typeface="Unna" panose="02040503070705020203" pitchFamily="18" charset="0"/>
              </a:rPr>
              <a:t>faculty</a:t>
            </a:r>
            <a:endParaRPr lang="fr-FR" sz="4400" b="1" dirty="0">
              <a:solidFill>
                <a:schemeClr val="bg1"/>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7" name="TextBox 2">
            <a:extLst>
              <a:ext uri="{FF2B5EF4-FFF2-40B4-BE49-F238E27FC236}">
                <a16:creationId xmlns:a16="http://schemas.microsoft.com/office/drawing/2014/main" id="{57B078D1-B5FE-4C4B-B23F-89162EAFF3AA}"/>
              </a:ext>
            </a:extLst>
          </p:cNvPr>
          <p:cNvSpPr txBox="1"/>
          <p:nvPr/>
        </p:nvSpPr>
        <p:spPr>
          <a:xfrm>
            <a:off x="1707350" y="5920251"/>
            <a:ext cx="8465350" cy="461665"/>
          </a:xfrm>
          <a:prstGeom prst="rect">
            <a:avLst/>
          </a:prstGeom>
          <a:noFill/>
        </p:spPr>
        <p:txBody>
          <a:bodyPr wrap="square" rtlCol="0">
            <a:spAutoFit/>
          </a:bodyPr>
          <a:lstStyle/>
          <a:p>
            <a:r>
              <a:rPr lang="en-US" sz="2400" dirty="0">
                <a:latin typeface="Unna" panose="02040503070705020203" pitchFamily="18" charset="0"/>
              </a:rPr>
              <a:t>Assumptions about patients’ views – Example: Hospice care</a:t>
            </a:r>
            <a:endParaRPr lang="en-BE" sz="2400" dirty="0">
              <a:latin typeface="Unna" panose="02040503070705020203" pitchFamily="18" charset="0"/>
            </a:endParaRPr>
          </a:p>
        </p:txBody>
      </p:sp>
      <p:sp>
        <p:nvSpPr>
          <p:cNvPr id="8" name="TextBox 2">
            <a:extLst>
              <a:ext uri="{FF2B5EF4-FFF2-40B4-BE49-F238E27FC236}">
                <a16:creationId xmlns:a16="http://schemas.microsoft.com/office/drawing/2014/main" id="{452D403B-2851-CD49-AC32-9FCAB96C05CC}"/>
              </a:ext>
            </a:extLst>
          </p:cNvPr>
          <p:cNvSpPr txBox="1"/>
          <p:nvPr/>
        </p:nvSpPr>
        <p:spPr>
          <a:xfrm>
            <a:off x="1707350" y="1629198"/>
            <a:ext cx="8465350" cy="461665"/>
          </a:xfrm>
          <a:prstGeom prst="rect">
            <a:avLst/>
          </a:prstGeom>
          <a:noFill/>
        </p:spPr>
        <p:txBody>
          <a:bodyPr wrap="square" rtlCol="0">
            <a:spAutoFit/>
          </a:bodyPr>
          <a:lstStyle/>
          <a:p>
            <a:r>
              <a:rPr lang="en-US" sz="2400" dirty="0">
                <a:latin typeface="Unna" panose="02040503070705020203" pitchFamily="18" charset="0"/>
              </a:rPr>
              <a:t>Overall positive experiences, however some concerns mentioned:</a:t>
            </a:r>
            <a:endParaRPr lang="en-BE" sz="2400" dirty="0">
              <a:latin typeface="Unna" panose="02040503070705020203" pitchFamily="18" charset="0"/>
            </a:endParaRPr>
          </a:p>
        </p:txBody>
      </p:sp>
      <p:sp>
        <p:nvSpPr>
          <p:cNvPr id="9" name="TextBox 3">
            <a:extLst>
              <a:ext uri="{FF2B5EF4-FFF2-40B4-BE49-F238E27FC236}">
                <a16:creationId xmlns:a16="http://schemas.microsoft.com/office/drawing/2014/main" id="{6D497904-A923-9046-92A3-22A910CB4B11}"/>
              </a:ext>
            </a:extLst>
          </p:cNvPr>
          <p:cNvSpPr txBox="1"/>
          <p:nvPr/>
        </p:nvSpPr>
        <p:spPr>
          <a:xfrm>
            <a:off x="1897381" y="2627989"/>
            <a:ext cx="9670473" cy="1200329"/>
          </a:xfrm>
          <a:prstGeom prst="rect">
            <a:avLst/>
          </a:prstGeom>
          <a:noFill/>
        </p:spPr>
        <p:txBody>
          <a:bodyPr wrap="square" rtlCol="0">
            <a:spAutoFit/>
          </a:bodyPr>
          <a:lstStyle/>
          <a:p>
            <a:pPr marL="285750" indent="-285750">
              <a:buFont typeface="Arial" panose="020B0604020202020204" pitchFamily="34" charset="0"/>
              <a:buChar char="•"/>
            </a:pPr>
            <a:r>
              <a:rPr lang="nl-NL" b="1" dirty="0" err="1">
                <a:latin typeface="Karla" pitchFamily="2" charset="0"/>
                <a:ea typeface="Karla" pitchFamily="2" charset="0"/>
              </a:rPr>
              <a:t>Faculty</a:t>
            </a:r>
            <a:r>
              <a:rPr lang="nl-NL" b="1" dirty="0">
                <a:latin typeface="Karla" pitchFamily="2" charset="0"/>
                <a:ea typeface="Karla" pitchFamily="2" charset="0"/>
              </a:rPr>
              <a:t> members</a:t>
            </a:r>
          </a:p>
          <a:p>
            <a:pPr marL="742950" lvl="1" indent="-285750">
              <a:buFont typeface="Arial" panose="020B0604020202020204" pitchFamily="34" charset="0"/>
              <a:buChar char="•"/>
            </a:pPr>
            <a:r>
              <a:rPr lang="nl-NL" dirty="0" err="1">
                <a:latin typeface="Karla" pitchFamily="2" charset="0"/>
                <a:ea typeface="Karla" pitchFamily="2" charset="0"/>
              </a:rPr>
              <a:t>Were</a:t>
            </a:r>
            <a:r>
              <a:rPr lang="nl-NL" dirty="0">
                <a:latin typeface="Karla" pitchFamily="2" charset="0"/>
                <a:ea typeface="Karla" pitchFamily="2" charset="0"/>
              </a:rPr>
              <a:t> </a:t>
            </a:r>
            <a:r>
              <a:rPr lang="nl-NL" dirty="0" err="1">
                <a:latin typeface="Karla" pitchFamily="2" charset="0"/>
                <a:ea typeface="Karla" pitchFamily="2" charset="0"/>
              </a:rPr>
              <a:t>concerned</a:t>
            </a:r>
            <a:r>
              <a:rPr lang="nl-NL" dirty="0">
                <a:latin typeface="Karla" pitchFamily="2" charset="0"/>
                <a:ea typeface="Karla" pitchFamily="2" charset="0"/>
              </a:rPr>
              <a:t> </a:t>
            </a:r>
            <a:r>
              <a:rPr lang="nl-NL" dirty="0" err="1">
                <a:latin typeface="Karla" pitchFamily="2" charset="0"/>
                <a:ea typeface="Karla" pitchFamily="2" charset="0"/>
              </a:rPr>
              <a:t>patient</a:t>
            </a:r>
            <a:r>
              <a:rPr lang="nl-NL" dirty="0">
                <a:latin typeface="Karla" pitchFamily="2" charset="0"/>
                <a:ea typeface="Karla" pitchFamily="2" charset="0"/>
              </a:rPr>
              <a:t> </a:t>
            </a:r>
            <a:r>
              <a:rPr lang="nl-NL" dirty="0" err="1">
                <a:latin typeface="Karla" pitchFamily="2" charset="0"/>
                <a:ea typeface="Karla" pitchFamily="2" charset="0"/>
              </a:rPr>
              <a:t>stories</a:t>
            </a:r>
            <a:r>
              <a:rPr lang="nl-NL" dirty="0">
                <a:latin typeface="Karla" pitchFamily="2" charset="0"/>
                <a:ea typeface="Karla" pitchFamily="2" charset="0"/>
              </a:rPr>
              <a:t> </a:t>
            </a:r>
            <a:r>
              <a:rPr lang="nl-NL" dirty="0" err="1">
                <a:latin typeface="Karla" pitchFamily="2" charset="0"/>
                <a:ea typeface="Karla" pitchFamily="2" charset="0"/>
              </a:rPr>
              <a:t>would</a:t>
            </a:r>
            <a:r>
              <a:rPr lang="nl-NL" dirty="0">
                <a:latin typeface="Karla" pitchFamily="2" charset="0"/>
                <a:ea typeface="Karla" pitchFamily="2" charset="0"/>
              </a:rPr>
              <a:t> </a:t>
            </a:r>
            <a:r>
              <a:rPr lang="nl-NL" dirty="0" err="1">
                <a:latin typeface="Karla" pitchFamily="2" charset="0"/>
                <a:ea typeface="Karla" pitchFamily="2" charset="0"/>
              </a:rPr>
              <a:t>be</a:t>
            </a:r>
            <a:r>
              <a:rPr lang="nl-NL" dirty="0">
                <a:latin typeface="Karla" pitchFamily="2" charset="0"/>
                <a:ea typeface="Karla" pitchFamily="2" charset="0"/>
              </a:rPr>
              <a:t> </a:t>
            </a:r>
            <a:r>
              <a:rPr lang="nl-NL" dirty="0" err="1">
                <a:latin typeface="Karla" pitchFamily="2" charset="0"/>
                <a:ea typeface="Karla" pitchFamily="2" charset="0"/>
              </a:rPr>
              <a:t>traumatic</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students</a:t>
            </a:r>
          </a:p>
          <a:p>
            <a:pPr marL="742950" lvl="1" indent="-285750">
              <a:buFont typeface="Arial" panose="020B0604020202020204" pitchFamily="34" charset="0"/>
              <a:buChar char="•"/>
            </a:pPr>
            <a:r>
              <a:rPr lang="nl-NL" dirty="0" err="1">
                <a:latin typeface="Karla" pitchFamily="2" charset="0"/>
                <a:ea typeface="Karla" pitchFamily="2" charset="0"/>
              </a:rPr>
              <a:t>Were</a:t>
            </a:r>
            <a:r>
              <a:rPr lang="nl-NL" dirty="0">
                <a:latin typeface="Karla" pitchFamily="2" charset="0"/>
                <a:ea typeface="Karla" pitchFamily="2" charset="0"/>
              </a:rPr>
              <a:t> </a:t>
            </a:r>
            <a:r>
              <a:rPr lang="nl-NL" dirty="0" err="1">
                <a:latin typeface="Karla" pitchFamily="2" charset="0"/>
                <a:ea typeface="Karla" pitchFamily="2" charset="0"/>
              </a:rPr>
              <a:t>concerned</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work</a:t>
            </a:r>
            <a:r>
              <a:rPr lang="nl-NL" dirty="0">
                <a:latin typeface="Karla" pitchFamily="2" charset="0"/>
                <a:ea typeface="Karla" pitchFamily="2" charset="0"/>
              </a:rPr>
              <a:t> </a:t>
            </a:r>
            <a:r>
              <a:rPr lang="nl-NL" dirty="0" err="1">
                <a:latin typeface="Karla" pitchFamily="2" charset="0"/>
                <a:ea typeface="Karla" pitchFamily="2" charset="0"/>
              </a:rPr>
              <a:t>with</a:t>
            </a:r>
            <a:r>
              <a:rPr lang="nl-NL" dirty="0">
                <a:latin typeface="Karla" pitchFamily="2" charset="0"/>
                <a:ea typeface="Karla" pitchFamily="2" charset="0"/>
              </a:rPr>
              <a:t> </a:t>
            </a:r>
            <a:r>
              <a:rPr lang="nl-NL" dirty="0" err="1">
                <a:latin typeface="Karla" pitchFamily="2" charset="0"/>
                <a:ea typeface="Karla" pitchFamily="2" charset="0"/>
              </a:rPr>
              <a:t>patient</a:t>
            </a:r>
            <a:r>
              <a:rPr lang="nl-NL" dirty="0">
                <a:latin typeface="Karla" pitchFamily="2" charset="0"/>
                <a:ea typeface="Karla" pitchFamily="2" charset="0"/>
              </a:rPr>
              <a:t> </a:t>
            </a:r>
            <a:r>
              <a:rPr lang="nl-NL" dirty="0" err="1">
                <a:latin typeface="Karla" pitchFamily="2" charset="0"/>
                <a:ea typeface="Karla" pitchFamily="2" charset="0"/>
              </a:rPr>
              <a:t>organizations</a:t>
            </a:r>
            <a:r>
              <a:rPr lang="nl-NL" dirty="0">
                <a:latin typeface="Karla" pitchFamily="2" charset="0"/>
                <a:ea typeface="Karla" pitchFamily="2" charset="0"/>
              </a:rPr>
              <a:t> as </a:t>
            </a:r>
            <a:r>
              <a:rPr lang="nl-NL" dirty="0" err="1">
                <a:latin typeface="Karla" pitchFamily="2" charset="0"/>
                <a:ea typeface="Karla" pitchFamily="2" charset="0"/>
              </a:rPr>
              <a:t>they</a:t>
            </a:r>
            <a:r>
              <a:rPr lang="nl-NL" dirty="0">
                <a:latin typeface="Karla" pitchFamily="2" charset="0"/>
                <a:ea typeface="Karla" pitchFamily="2" charset="0"/>
              </a:rPr>
              <a:t> </a:t>
            </a:r>
            <a:r>
              <a:rPr lang="nl-NL" dirty="0" err="1">
                <a:latin typeface="Karla" pitchFamily="2" charset="0"/>
                <a:ea typeface="Karla" pitchFamily="2" charset="0"/>
              </a:rPr>
              <a:t>may</a:t>
            </a:r>
            <a:r>
              <a:rPr lang="nl-NL" dirty="0">
                <a:latin typeface="Karla" pitchFamily="2" charset="0"/>
                <a:ea typeface="Karla" pitchFamily="2" charset="0"/>
              </a:rPr>
              <a:t> have </a:t>
            </a:r>
            <a:r>
              <a:rPr lang="nl-NL" dirty="0" err="1">
                <a:latin typeface="Karla" pitchFamily="2" charset="0"/>
                <a:ea typeface="Karla" pitchFamily="2" charset="0"/>
              </a:rPr>
              <a:t>political</a:t>
            </a:r>
            <a:r>
              <a:rPr lang="nl-NL" dirty="0">
                <a:latin typeface="Karla" pitchFamily="2" charset="0"/>
                <a:ea typeface="Karla" pitchFamily="2" charset="0"/>
              </a:rPr>
              <a:t> </a:t>
            </a:r>
            <a:r>
              <a:rPr lang="nl-NL" dirty="0" err="1">
                <a:latin typeface="Karla" pitchFamily="2" charset="0"/>
                <a:ea typeface="Karla" pitchFamily="2" charset="0"/>
              </a:rPr>
              <a:t>motives</a:t>
            </a:r>
            <a:endParaRPr lang="nl-NL" dirty="0">
              <a:latin typeface="Karla" pitchFamily="2" charset="0"/>
              <a:ea typeface="Karla" pitchFamily="2" charset="0"/>
            </a:endParaRPr>
          </a:p>
          <a:p>
            <a:pPr marL="742950" lvl="1" indent="-285750">
              <a:buFont typeface="Arial" panose="020B0604020202020204" pitchFamily="34" charset="0"/>
              <a:buChar char="•"/>
            </a:pPr>
            <a:r>
              <a:rPr lang="nl-NL" dirty="0" err="1">
                <a:latin typeface="Karla" pitchFamily="2" charset="0"/>
                <a:ea typeface="Karla" pitchFamily="2" charset="0"/>
              </a:rPr>
              <a:t>Fear</a:t>
            </a:r>
            <a:r>
              <a:rPr lang="nl-NL" dirty="0">
                <a:latin typeface="Karla" pitchFamily="2" charset="0"/>
                <a:ea typeface="Karla" pitchFamily="2" charset="0"/>
              </a:rPr>
              <a:t> of </a:t>
            </a:r>
            <a:r>
              <a:rPr lang="nl-NL" dirty="0" err="1">
                <a:latin typeface="Karla" pitchFamily="2" charset="0"/>
                <a:ea typeface="Karla" pitchFamily="2" charset="0"/>
              </a:rPr>
              <a:t>tokenism</a:t>
            </a:r>
            <a:r>
              <a:rPr lang="nl-NL" dirty="0">
                <a:latin typeface="Karla" pitchFamily="2" charset="0"/>
                <a:ea typeface="Karla" pitchFamily="2" charset="0"/>
              </a:rPr>
              <a:t> in cases of </a:t>
            </a:r>
            <a:r>
              <a:rPr lang="nl-NL" dirty="0" err="1">
                <a:latin typeface="Karla" pitchFamily="2" charset="0"/>
                <a:ea typeface="Karla" pitchFamily="2" charset="0"/>
              </a:rPr>
              <a:t>structural</a:t>
            </a:r>
            <a:r>
              <a:rPr lang="nl-NL" dirty="0">
                <a:latin typeface="Karla" pitchFamily="2" charset="0"/>
                <a:ea typeface="Karla" pitchFamily="2" charset="0"/>
              </a:rPr>
              <a:t> </a:t>
            </a:r>
            <a:r>
              <a:rPr lang="nl-NL" dirty="0" err="1">
                <a:latin typeface="Karla" pitchFamily="2" charset="0"/>
                <a:ea typeface="Karla" pitchFamily="2" charset="0"/>
              </a:rPr>
              <a:t>involvement</a:t>
            </a:r>
            <a:endParaRPr lang="en-BE" dirty="0">
              <a:latin typeface="Karla" pitchFamily="2" charset="0"/>
              <a:ea typeface="Karla" pitchFamily="2" charset="0"/>
            </a:endParaRPr>
          </a:p>
        </p:txBody>
      </p:sp>
      <p:sp>
        <p:nvSpPr>
          <p:cNvPr id="10" name="TextBox 3">
            <a:extLst>
              <a:ext uri="{FF2B5EF4-FFF2-40B4-BE49-F238E27FC236}">
                <a16:creationId xmlns:a16="http://schemas.microsoft.com/office/drawing/2014/main" id="{09EC616A-94F0-AA43-80BA-ABE62247DAC4}"/>
              </a:ext>
            </a:extLst>
          </p:cNvPr>
          <p:cNvSpPr txBox="1"/>
          <p:nvPr/>
        </p:nvSpPr>
        <p:spPr>
          <a:xfrm>
            <a:off x="1897380" y="3695997"/>
            <a:ext cx="9670473" cy="2862322"/>
          </a:xfrm>
          <a:prstGeom prst="rect">
            <a:avLst/>
          </a:prstGeom>
          <a:noFill/>
        </p:spPr>
        <p:txBody>
          <a:bodyPr wrap="square" rtlCol="0">
            <a:spAutoFit/>
          </a:bodyPr>
          <a:lstStyle/>
          <a:p>
            <a:pPr lvl="1"/>
            <a:endParaRPr lang="nl-NL" dirty="0">
              <a:latin typeface="Karla" pitchFamily="2" charset="0"/>
              <a:ea typeface="Karla" pitchFamily="2" charset="0"/>
            </a:endParaRPr>
          </a:p>
          <a:p>
            <a:pPr marL="285750" indent="-285750">
              <a:buFont typeface="Arial" panose="020B0604020202020204" pitchFamily="34" charset="0"/>
              <a:buChar char="•"/>
            </a:pPr>
            <a:r>
              <a:rPr lang="nl-NL" b="1" dirty="0">
                <a:latin typeface="Karla" pitchFamily="2" charset="0"/>
                <a:ea typeface="Karla" pitchFamily="2" charset="0"/>
              </a:rPr>
              <a:t>Students</a:t>
            </a:r>
            <a:r>
              <a:rPr lang="nl-NL" dirty="0">
                <a:latin typeface="Karla" pitchFamily="2" charset="0"/>
                <a:ea typeface="Karla" pitchFamily="2" charset="0"/>
              </a:rPr>
              <a:t> </a:t>
            </a:r>
          </a:p>
          <a:p>
            <a:pPr marL="742950" lvl="1" indent="-285750">
              <a:buFont typeface="Arial" panose="020B0604020202020204" pitchFamily="34" charset="0"/>
              <a:buChar char="•"/>
            </a:pPr>
            <a:r>
              <a:rPr lang="nl-NL" dirty="0" err="1">
                <a:latin typeface="Karla" pitchFamily="2" charset="0"/>
                <a:ea typeface="Karla" pitchFamily="2" charset="0"/>
              </a:rPr>
              <a:t>Felt</a:t>
            </a:r>
            <a:r>
              <a:rPr lang="nl-NL" dirty="0">
                <a:latin typeface="Karla" pitchFamily="2" charset="0"/>
                <a:ea typeface="Karla" pitchFamily="2" charset="0"/>
              </a:rPr>
              <a:t> </a:t>
            </a:r>
            <a:r>
              <a:rPr lang="nl-NL" dirty="0" err="1">
                <a:latin typeface="Karla" pitchFamily="2" charset="0"/>
                <a:ea typeface="Karla" pitchFamily="2" charset="0"/>
              </a:rPr>
              <a:t>pressured</a:t>
            </a:r>
            <a:r>
              <a:rPr lang="nl-NL" dirty="0">
                <a:latin typeface="Karla" pitchFamily="2" charset="0"/>
                <a:ea typeface="Karla" pitchFamily="2" charset="0"/>
              </a:rPr>
              <a:t> </a:t>
            </a:r>
            <a:r>
              <a:rPr lang="nl-NL" dirty="0" err="1">
                <a:latin typeface="Karla" pitchFamily="2" charset="0"/>
                <a:ea typeface="Karla" pitchFamily="2" charset="0"/>
              </a:rPr>
              <a:t>that</a:t>
            </a:r>
            <a:r>
              <a:rPr lang="nl-NL" dirty="0">
                <a:latin typeface="Karla" pitchFamily="2" charset="0"/>
                <a:ea typeface="Karla" pitchFamily="2" charset="0"/>
              </a:rPr>
              <a:t> </a:t>
            </a:r>
            <a:r>
              <a:rPr lang="nl-NL" dirty="0" err="1">
                <a:latin typeface="Karla" pitchFamily="2" charset="0"/>
                <a:ea typeface="Karla" pitchFamily="2" charset="0"/>
              </a:rPr>
              <a:t>patients</a:t>
            </a:r>
            <a:r>
              <a:rPr lang="nl-NL" dirty="0">
                <a:latin typeface="Karla" pitchFamily="2" charset="0"/>
                <a:ea typeface="Karla" pitchFamily="2" charset="0"/>
              </a:rPr>
              <a:t> </a:t>
            </a:r>
            <a:r>
              <a:rPr lang="nl-NL" dirty="0" err="1">
                <a:latin typeface="Karla" pitchFamily="2" charset="0"/>
                <a:ea typeface="Karla" pitchFamily="2" charset="0"/>
              </a:rPr>
              <a:t>asked</a:t>
            </a:r>
            <a:r>
              <a:rPr lang="nl-NL" dirty="0">
                <a:latin typeface="Karla" pitchFamily="2" charset="0"/>
                <a:ea typeface="Karla" pitchFamily="2" charset="0"/>
              </a:rPr>
              <a:t> </a:t>
            </a:r>
            <a:r>
              <a:rPr lang="nl-NL" dirty="0" err="1">
                <a:latin typeface="Karla" pitchFamily="2" charset="0"/>
                <a:ea typeface="Karla" pitchFamily="2" charset="0"/>
              </a:rPr>
              <a:t>them</a:t>
            </a:r>
            <a:r>
              <a:rPr lang="nl-NL" dirty="0">
                <a:latin typeface="Karla" pitchFamily="2" charset="0"/>
                <a:ea typeface="Karla" pitchFamily="2" charset="0"/>
              </a:rPr>
              <a:t> </a:t>
            </a:r>
            <a:r>
              <a:rPr lang="nl-NL" dirty="0" err="1">
                <a:latin typeface="Karla" pitchFamily="2" charset="0"/>
                <a:ea typeface="Karla" pitchFamily="2" charset="0"/>
              </a:rPr>
              <a:t>for</a:t>
            </a:r>
            <a:r>
              <a:rPr lang="nl-NL" dirty="0">
                <a:latin typeface="Karla" pitchFamily="2" charset="0"/>
                <a:ea typeface="Karla" pitchFamily="2" charset="0"/>
              </a:rPr>
              <a:t> information </a:t>
            </a:r>
            <a:r>
              <a:rPr lang="nl-NL" dirty="0" err="1">
                <a:latin typeface="Karla" pitchFamily="2" charset="0"/>
                <a:ea typeface="Karla" pitchFamily="2" charset="0"/>
              </a:rPr>
              <a:t>and</a:t>
            </a:r>
            <a:r>
              <a:rPr lang="nl-NL" dirty="0">
                <a:latin typeface="Karla" pitchFamily="2" charset="0"/>
                <a:ea typeface="Karla" pitchFamily="2" charset="0"/>
              </a:rPr>
              <a:t> </a:t>
            </a:r>
            <a:r>
              <a:rPr lang="nl-NL" dirty="0" err="1">
                <a:latin typeface="Karla" pitchFamily="2" charset="0"/>
                <a:ea typeface="Karla" pitchFamily="2" charset="0"/>
              </a:rPr>
              <a:t>advice</a:t>
            </a:r>
            <a:r>
              <a:rPr lang="nl-NL" dirty="0">
                <a:latin typeface="Karla" pitchFamily="2" charset="0"/>
                <a:ea typeface="Karla" pitchFamily="2" charset="0"/>
              </a:rPr>
              <a:t>, </a:t>
            </a:r>
            <a:r>
              <a:rPr lang="nl-NL" dirty="0" err="1">
                <a:latin typeface="Karla" pitchFamily="2" charset="0"/>
                <a:ea typeface="Karla" pitchFamily="2" charset="0"/>
              </a:rPr>
              <a:t>rather</a:t>
            </a:r>
            <a:r>
              <a:rPr lang="nl-NL" dirty="0">
                <a:latin typeface="Karla" pitchFamily="2" charset="0"/>
                <a:ea typeface="Karla" pitchFamily="2" charset="0"/>
              </a:rPr>
              <a:t> </a:t>
            </a:r>
            <a:r>
              <a:rPr lang="nl-NL" dirty="0" err="1">
                <a:latin typeface="Karla" pitchFamily="2" charset="0"/>
                <a:ea typeface="Karla" pitchFamily="2" charset="0"/>
              </a:rPr>
              <a:t>than</a:t>
            </a:r>
            <a:r>
              <a:rPr lang="nl-NL" dirty="0">
                <a:latin typeface="Karla" pitchFamily="2" charset="0"/>
                <a:ea typeface="Karla" pitchFamily="2" charset="0"/>
              </a:rPr>
              <a:t> </a:t>
            </a:r>
            <a:r>
              <a:rPr lang="nl-NL" dirty="0" err="1">
                <a:latin typeface="Karla" pitchFamily="2" charset="0"/>
                <a:ea typeface="Karla" pitchFamily="2" charset="0"/>
              </a:rPr>
              <a:t>their</a:t>
            </a:r>
            <a:r>
              <a:rPr lang="nl-NL" dirty="0">
                <a:latin typeface="Karla" pitchFamily="2" charset="0"/>
                <a:ea typeface="Karla" pitchFamily="2" charset="0"/>
              </a:rPr>
              <a:t> </a:t>
            </a:r>
            <a:r>
              <a:rPr lang="nl-NL" dirty="0" err="1">
                <a:latin typeface="Karla" pitchFamily="2" charset="0"/>
                <a:ea typeface="Karla" pitchFamily="2" charset="0"/>
              </a:rPr>
              <a:t>clinician</a:t>
            </a:r>
            <a:r>
              <a:rPr lang="nl-NL" dirty="0">
                <a:latin typeface="Karla" pitchFamily="2" charset="0"/>
                <a:ea typeface="Karla" pitchFamily="2" charset="0"/>
              </a:rPr>
              <a:t>.</a:t>
            </a:r>
          </a:p>
          <a:p>
            <a:pPr marL="742950" lvl="1" indent="-285750">
              <a:buFont typeface="Arial" panose="020B0604020202020204" pitchFamily="34" charset="0"/>
              <a:buChar char="•"/>
            </a:pPr>
            <a:r>
              <a:rPr lang="nl-NL" dirty="0" err="1">
                <a:latin typeface="Karla" pitchFamily="2" charset="0"/>
                <a:ea typeface="Karla" pitchFamily="2" charset="0"/>
              </a:rPr>
              <a:t>Feared</a:t>
            </a:r>
            <a:r>
              <a:rPr lang="nl-NL" dirty="0">
                <a:latin typeface="Karla" pitchFamily="2" charset="0"/>
                <a:ea typeface="Karla" pitchFamily="2" charset="0"/>
              </a:rPr>
              <a:t> </a:t>
            </a:r>
            <a:r>
              <a:rPr lang="nl-NL" dirty="0" err="1">
                <a:latin typeface="Karla" pitchFamily="2" charset="0"/>
                <a:ea typeface="Karla" pitchFamily="2" charset="0"/>
              </a:rPr>
              <a:t>getting</a:t>
            </a:r>
            <a:r>
              <a:rPr lang="nl-NL" dirty="0">
                <a:latin typeface="Karla" pitchFamily="2" charset="0"/>
                <a:ea typeface="Karla" pitchFamily="2" charset="0"/>
              </a:rPr>
              <a:t> </a:t>
            </a:r>
            <a:r>
              <a:rPr lang="nl-NL" dirty="0" err="1">
                <a:latin typeface="Karla" pitchFamily="2" charset="0"/>
                <a:ea typeface="Karla" pitchFamily="2" charset="0"/>
              </a:rPr>
              <a:t>one</a:t>
            </a:r>
            <a:r>
              <a:rPr lang="nl-NL" dirty="0">
                <a:latin typeface="Karla" pitchFamily="2" charset="0"/>
                <a:ea typeface="Karla" pitchFamily="2" charset="0"/>
              </a:rPr>
              <a:t> </a:t>
            </a:r>
            <a:r>
              <a:rPr lang="nl-NL" dirty="0" err="1">
                <a:latin typeface="Karla" pitchFamily="2" charset="0"/>
                <a:ea typeface="Karla" pitchFamily="2" charset="0"/>
              </a:rPr>
              <a:t>patients</a:t>
            </a:r>
            <a:r>
              <a:rPr lang="nl-NL" dirty="0">
                <a:latin typeface="Karla" pitchFamily="2" charset="0"/>
                <a:ea typeface="Karla" pitchFamily="2" charset="0"/>
              </a:rPr>
              <a:t>’ view </a:t>
            </a:r>
            <a:r>
              <a:rPr lang="nl-NL" dirty="0" err="1">
                <a:latin typeface="Karla" pitchFamily="2" charset="0"/>
                <a:ea typeface="Karla" pitchFamily="2" charset="0"/>
              </a:rPr>
              <a:t>would</a:t>
            </a:r>
            <a:r>
              <a:rPr lang="nl-NL" dirty="0">
                <a:latin typeface="Karla" pitchFamily="2" charset="0"/>
                <a:ea typeface="Karla" pitchFamily="2" charset="0"/>
              </a:rPr>
              <a:t> lead </a:t>
            </a:r>
            <a:r>
              <a:rPr lang="nl-NL" dirty="0" err="1">
                <a:latin typeface="Karla" pitchFamily="2" charset="0"/>
                <a:ea typeface="Karla" pitchFamily="2" charset="0"/>
              </a:rPr>
              <a:t>to</a:t>
            </a:r>
            <a:r>
              <a:rPr lang="nl-NL" dirty="0">
                <a:latin typeface="Karla" pitchFamily="2" charset="0"/>
                <a:ea typeface="Karla" pitchFamily="2" charset="0"/>
              </a:rPr>
              <a:t> bias</a:t>
            </a:r>
          </a:p>
          <a:p>
            <a:pPr marL="742950" lvl="1" indent="-285750">
              <a:buFont typeface="Arial" panose="020B0604020202020204" pitchFamily="34" charset="0"/>
              <a:buChar char="•"/>
            </a:pPr>
            <a:r>
              <a:rPr lang="nl-NL" dirty="0" err="1">
                <a:latin typeface="Karla" pitchFamily="2" charset="0"/>
                <a:ea typeface="Karla" pitchFamily="2" charset="0"/>
              </a:rPr>
              <a:t>Feared</a:t>
            </a:r>
            <a:r>
              <a:rPr lang="nl-NL" dirty="0">
                <a:latin typeface="Karla" pitchFamily="2" charset="0"/>
                <a:ea typeface="Karla" pitchFamily="2" charset="0"/>
              </a:rPr>
              <a:t> </a:t>
            </a:r>
            <a:r>
              <a:rPr lang="nl-NL" dirty="0" err="1">
                <a:latin typeface="Karla" pitchFamily="2" charset="0"/>
                <a:ea typeface="Karla" pitchFamily="2" charset="0"/>
              </a:rPr>
              <a:t>patients</a:t>
            </a:r>
            <a:r>
              <a:rPr lang="nl-NL" dirty="0">
                <a:latin typeface="Karla" pitchFamily="2" charset="0"/>
                <a:ea typeface="Karla" pitchFamily="2" charset="0"/>
              </a:rPr>
              <a:t> </a:t>
            </a:r>
            <a:r>
              <a:rPr lang="nl-NL" dirty="0" err="1">
                <a:latin typeface="Karla" pitchFamily="2" charset="0"/>
                <a:ea typeface="Karla" pitchFamily="2" charset="0"/>
              </a:rPr>
              <a:t>were</a:t>
            </a:r>
            <a:r>
              <a:rPr lang="nl-NL" dirty="0">
                <a:latin typeface="Karla" pitchFamily="2" charset="0"/>
                <a:ea typeface="Karla" pitchFamily="2" charset="0"/>
              </a:rPr>
              <a:t> </a:t>
            </a:r>
            <a:r>
              <a:rPr lang="nl-NL" dirty="0" err="1">
                <a:latin typeface="Karla" pitchFamily="2" charset="0"/>
                <a:ea typeface="Karla" pitchFamily="2" charset="0"/>
              </a:rPr>
              <a:t>likely</a:t>
            </a:r>
            <a:r>
              <a:rPr lang="nl-NL" dirty="0">
                <a:latin typeface="Karla" pitchFamily="2" charset="0"/>
                <a:ea typeface="Karla" pitchFamily="2" charset="0"/>
              </a:rPr>
              <a:t> </a:t>
            </a:r>
            <a:r>
              <a:rPr lang="nl-NL" dirty="0" err="1">
                <a:latin typeface="Karla" pitchFamily="2" charset="0"/>
                <a:ea typeface="Karla" pitchFamily="2" charset="0"/>
              </a:rPr>
              <a:t>to</a:t>
            </a:r>
            <a:r>
              <a:rPr lang="nl-NL" dirty="0">
                <a:latin typeface="Karla" pitchFamily="2" charset="0"/>
                <a:ea typeface="Karla" pitchFamily="2" charset="0"/>
              </a:rPr>
              <a:t> </a:t>
            </a:r>
            <a:r>
              <a:rPr lang="nl-NL" dirty="0" err="1">
                <a:latin typeface="Karla" pitchFamily="2" charset="0"/>
                <a:ea typeface="Karla" pitchFamily="2" charset="0"/>
              </a:rPr>
              <a:t>be</a:t>
            </a:r>
            <a:r>
              <a:rPr lang="nl-NL" dirty="0">
                <a:latin typeface="Karla" pitchFamily="2" charset="0"/>
                <a:ea typeface="Karla" pitchFamily="2" charset="0"/>
              </a:rPr>
              <a:t> </a:t>
            </a:r>
            <a:r>
              <a:rPr lang="nl-NL" dirty="0" err="1">
                <a:latin typeface="Karla" pitchFamily="2" charset="0"/>
                <a:ea typeface="Karla" pitchFamily="2" charset="0"/>
              </a:rPr>
              <a:t>too</a:t>
            </a:r>
            <a:r>
              <a:rPr lang="nl-NL" dirty="0">
                <a:latin typeface="Karla" pitchFamily="2" charset="0"/>
                <a:ea typeface="Karla" pitchFamily="2" charset="0"/>
              </a:rPr>
              <a:t> </a:t>
            </a:r>
            <a:r>
              <a:rPr lang="nl-NL" dirty="0" err="1">
                <a:latin typeface="Karla" pitchFamily="2" charset="0"/>
                <a:ea typeface="Karla" pitchFamily="2" charset="0"/>
              </a:rPr>
              <a:t>lenient</a:t>
            </a:r>
            <a:r>
              <a:rPr lang="nl-NL" dirty="0">
                <a:latin typeface="Karla" pitchFamily="2" charset="0"/>
                <a:ea typeface="Karla" pitchFamily="2" charset="0"/>
              </a:rPr>
              <a:t> in feedback</a:t>
            </a:r>
          </a:p>
          <a:p>
            <a:pPr marL="742950" lvl="1" indent="-285750">
              <a:buFont typeface="Arial" panose="020B0604020202020204" pitchFamily="34" charset="0"/>
              <a:buChar char="•"/>
            </a:pPr>
            <a:r>
              <a:rPr lang="nl-NL" dirty="0" err="1">
                <a:latin typeface="Karla" pitchFamily="2" charset="0"/>
                <a:ea typeface="Karla" pitchFamily="2" charset="0"/>
              </a:rPr>
              <a:t>Were</a:t>
            </a:r>
            <a:r>
              <a:rPr lang="nl-NL" dirty="0">
                <a:latin typeface="Karla" pitchFamily="2" charset="0"/>
                <a:ea typeface="Karla" pitchFamily="2" charset="0"/>
              </a:rPr>
              <a:t> </a:t>
            </a:r>
            <a:r>
              <a:rPr lang="nl-NL" dirty="0" err="1">
                <a:latin typeface="Karla" pitchFamily="2" charset="0"/>
                <a:ea typeface="Karla" pitchFamily="2" charset="0"/>
              </a:rPr>
              <a:t>skeptic</a:t>
            </a:r>
            <a:r>
              <a:rPr lang="nl-NL" dirty="0">
                <a:latin typeface="Karla" pitchFamily="2" charset="0"/>
                <a:ea typeface="Karla" pitchFamily="2" charset="0"/>
              </a:rPr>
              <a:t> of </a:t>
            </a:r>
            <a:r>
              <a:rPr lang="nl-NL" dirty="0" err="1">
                <a:latin typeface="Karla" pitchFamily="2" charset="0"/>
                <a:ea typeface="Karla" pitchFamily="2" charset="0"/>
              </a:rPr>
              <a:t>unstructred</a:t>
            </a:r>
            <a:r>
              <a:rPr lang="nl-NL" dirty="0">
                <a:latin typeface="Karla" pitchFamily="2" charset="0"/>
                <a:ea typeface="Karla" pitchFamily="2" charset="0"/>
              </a:rPr>
              <a:t> </a:t>
            </a:r>
            <a:r>
              <a:rPr lang="nl-NL" dirty="0" err="1">
                <a:latin typeface="Karla" pitchFamily="2" charset="0"/>
                <a:ea typeface="Karla" pitchFamily="2" charset="0"/>
              </a:rPr>
              <a:t>learning</a:t>
            </a:r>
            <a:r>
              <a:rPr lang="nl-NL" dirty="0">
                <a:latin typeface="Karla" pitchFamily="2" charset="0"/>
                <a:ea typeface="Karla" pitchFamily="2" charset="0"/>
              </a:rPr>
              <a:t> </a:t>
            </a:r>
            <a:r>
              <a:rPr lang="nl-NL" dirty="0" err="1">
                <a:latin typeface="Karla" pitchFamily="2" charset="0"/>
                <a:ea typeface="Karla" pitchFamily="2" charset="0"/>
              </a:rPr>
              <a:t>experiences</a:t>
            </a:r>
            <a:r>
              <a:rPr lang="nl-NL" dirty="0">
                <a:latin typeface="Karla" pitchFamily="2" charset="0"/>
                <a:ea typeface="Karla" pitchFamily="2" charset="0"/>
              </a:rPr>
              <a:t> </a:t>
            </a:r>
            <a:r>
              <a:rPr lang="nl-NL" dirty="0" err="1">
                <a:latin typeface="Karla" pitchFamily="2" charset="0"/>
                <a:ea typeface="Karla" pitchFamily="2" charset="0"/>
              </a:rPr>
              <a:t>and</a:t>
            </a:r>
            <a:r>
              <a:rPr lang="nl-NL" dirty="0">
                <a:latin typeface="Karla" pitchFamily="2" charset="0"/>
                <a:ea typeface="Karla" pitchFamily="2" charset="0"/>
              </a:rPr>
              <a:t> </a:t>
            </a:r>
            <a:r>
              <a:rPr lang="nl-NL" dirty="0" err="1">
                <a:latin typeface="Karla" pitchFamily="2" charset="0"/>
                <a:ea typeface="Karla" pitchFamily="2" charset="0"/>
              </a:rPr>
              <a:t>patients</a:t>
            </a:r>
            <a:r>
              <a:rPr lang="nl-NL" dirty="0">
                <a:latin typeface="Karla" pitchFamily="2" charset="0"/>
                <a:ea typeface="Karla" pitchFamily="2" charset="0"/>
              </a:rPr>
              <a:t>’ </a:t>
            </a:r>
            <a:r>
              <a:rPr lang="nl-NL" dirty="0" err="1">
                <a:latin typeface="Karla" pitchFamily="2" charset="0"/>
                <a:ea typeface="Karla" pitchFamily="2" charset="0"/>
              </a:rPr>
              <a:t>knowledge</a:t>
            </a:r>
            <a:endParaRPr lang="nl-NL" dirty="0">
              <a:latin typeface="Karla" pitchFamily="2" charset="0"/>
              <a:ea typeface="Karla" pitchFamily="2" charset="0"/>
            </a:endParaRPr>
          </a:p>
          <a:p>
            <a:pPr marL="285750" indent="-285750">
              <a:buFont typeface="Arial" panose="020B0604020202020204" pitchFamily="34" charset="0"/>
              <a:buChar char="•"/>
            </a:pPr>
            <a:endParaRPr lang="nl-NL" b="1" dirty="0">
              <a:latin typeface="Karla" pitchFamily="2" charset="0"/>
              <a:ea typeface="Karla" pitchFamily="2" charset="0"/>
            </a:endParaRPr>
          </a:p>
          <a:p>
            <a:pPr marL="285750" indent="-285750">
              <a:buFont typeface="Arial" panose="020B0604020202020204" pitchFamily="34" charset="0"/>
              <a:buChar char="•"/>
            </a:pPr>
            <a:endParaRPr lang="nl-NL" b="1"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spTree>
    <p:extLst>
      <p:ext uri="{BB962C8B-B14F-4D97-AF65-F5344CB8AC3E}">
        <p14:creationId xmlns:p14="http://schemas.microsoft.com/office/powerpoint/2010/main" val="17196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What</a:t>
            </a:r>
            <a:r>
              <a:rPr lang="fr-FR" sz="4400" b="1" dirty="0">
                <a:latin typeface="Unna" panose="02040503070705020203" pitchFamily="18" charset="0"/>
              </a:rPr>
              <a:t> </a:t>
            </a:r>
            <a:r>
              <a:rPr lang="fr-FR" sz="4400" b="1" dirty="0" err="1">
                <a:latin typeface="Unna" panose="02040503070705020203" pitchFamily="18" charset="0"/>
              </a:rPr>
              <a:t>is</a:t>
            </a:r>
            <a:r>
              <a:rPr lang="fr-FR" sz="4400" b="1" dirty="0">
                <a:latin typeface="Unna" panose="02040503070705020203" pitchFamily="18" charset="0"/>
              </a:rPr>
              <a:t> </a:t>
            </a:r>
            <a:r>
              <a:rPr lang="fr-FR" sz="4400" b="1" dirty="0" err="1">
                <a:latin typeface="Unna" panose="02040503070705020203" pitchFamily="18" charset="0"/>
              </a:rPr>
              <a:t>sustainable</a:t>
            </a:r>
            <a:r>
              <a:rPr lang="fr-FR" sz="4400" b="1" dirty="0">
                <a:latin typeface="Unna" panose="02040503070705020203" pitchFamily="18" charset="0"/>
              </a:rPr>
              <a: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747736"/>
            <a:ext cx="8465350" cy="461665"/>
          </a:xfrm>
          <a:prstGeom prst="rect">
            <a:avLst/>
          </a:prstGeom>
          <a:noFill/>
        </p:spPr>
        <p:txBody>
          <a:bodyPr wrap="square" rtlCol="0">
            <a:spAutoFit/>
          </a:bodyPr>
          <a:lstStyle/>
          <a:p>
            <a:r>
              <a:rPr lang="en-US" sz="2400" dirty="0">
                <a:latin typeface="Unna" panose="02040503070705020203" pitchFamily="18" charset="0"/>
              </a:rPr>
              <a:t>Key factors</a:t>
            </a:r>
            <a:endParaRPr lang="en-BE" sz="2400" dirty="0">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en-BE" dirty="0">
              <a:latin typeface="Karla" pitchFamily="2" charset="0"/>
              <a:ea typeface="Karla" pitchFamily="2" charset="0"/>
            </a:endParaRPr>
          </a:p>
        </p:txBody>
      </p:sp>
      <p:sp>
        <p:nvSpPr>
          <p:cNvPr id="6" name="TextBox 3">
            <a:extLst>
              <a:ext uri="{FF2B5EF4-FFF2-40B4-BE49-F238E27FC236}">
                <a16:creationId xmlns:a16="http://schemas.microsoft.com/office/drawing/2014/main" id="{E3CC0898-B808-8E40-9E7C-13C09480A5A4}"/>
              </a:ext>
            </a:extLst>
          </p:cNvPr>
          <p:cNvSpPr txBox="1"/>
          <p:nvPr/>
        </p:nvSpPr>
        <p:spPr>
          <a:xfrm>
            <a:off x="1897381" y="2210276"/>
            <a:ext cx="9670473" cy="2031325"/>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Karla" pitchFamily="2" charset="0"/>
                <a:ea typeface="Karla" pitchFamily="2" charset="0"/>
              </a:rPr>
              <a:t>Adequate resources, </a:t>
            </a:r>
            <a:r>
              <a:rPr lang="nl-NL" dirty="0" err="1">
                <a:latin typeface="Karla" pitchFamily="2" charset="0"/>
                <a:ea typeface="Karla" pitchFamily="2" charset="0"/>
              </a:rPr>
              <a:t>formal</a:t>
            </a:r>
            <a:r>
              <a:rPr lang="nl-NL" dirty="0">
                <a:latin typeface="Karla" pitchFamily="2" charset="0"/>
                <a:ea typeface="Karla" pitchFamily="2" charset="0"/>
              </a:rPr>
              <a:t> </a:t>
            </a:r>
            <a:r>
              <a:rPr lang="nl-NL" dirty="0" err="1">
                <a:latin typeface="Karla" pitchFamily="2" charset="0"/>
                <a:ea typeface="Karla" pitchFamily="2" charset="0"/>
              </a:rPr>
              <a:t>acknowledgement</a:t>
            </a:r>
            <a:r>
              <a:rPr lang="nl-NL" dirty="0">
                <a:latin typeface="Karla" pitchFamily="2" charset="0"/>
                <a:ea typeface="Karla" pitchFamily="2" charset="0"/>
              </a:rPr>
              <a:t> of </a:t>
            </a:r>
            <a:r>
              <a:rPr lang="nl-NL" dirty="0" err="1">
                <a:latin typeface="Karla" pitchFamily="2" charset="0"/>
                <a:ea typeface="Karla" pitchFamily="2" charset="0"/>
              </a:rPr>
              <a:t>the</a:t>
            </a:r>
            <a:r>
              <a:rPr lang="nl-NL" dirty="0">
                <a:latin typeface="Karla" pitchFamily="2" charset="0"/>
                <a:ea typeface="Karla" pitchFamily="2" charset="0"/>
              </a:rPr>
              <a:t> </a:t>
            </a:r>
            <a:r>
              <a:rPr lang="nl-NL" dirty="0" err="1">
                <a:latin typeface="Karla" pitchFamily="2" charset="0"/>
                <a:ea typeface="Karla" pitchFamily="2" charset="0"/>
              </a:rPr>
              <a:t>value</a:t>
            </a:r>
            <a:r>
              <a:rPr lang="nl-NL" dirty="0">
                <a:latin typeface="Karla" pitchFamily="2" charset="0"/>
                <a:ea typeface="Karla" pitchFamily="2" charset="0"/>
              </a:rPr>
              <a:t>, </a:t>
            </a:r>
            <a:r>
              <a:rPr lang="nl-NL" dirty="0" err="1">
                <a:latin typeface="Karla" pitchFamily="2" charset="0"/>
                <a:ea typeface="Karla" pitchFamily="2" charset="0"/>
              </a:rPr>
              <a:t>and</a:t>
            </a:r>
            <a:r>
              <a:rPr lang="nl-NL" dirty="0">
                <a:latin typeface="Karla" pitchFamily="2" charset="0"/>
                <a:ea typeface="Karla" pitchFamily="2" charset="0"/>
              </a:rPr>
              <a:t> a </a:t>
            </a:r>
            <a:r>
              <a:rPr lang="nl-NL" dirty="0" err="1">
                <a:latin typeface="Karla" pitchFamily="2" charset="0"/>
                <a:ea typeface="Karla" pitchFamily="2" charset="0"/>
              </a:rPr>
              <a:t>clear</a:t>
            </a:r>
            <a:r>
              <a:rPr lang="nl-NL" dirty="0">
                <a:latin typeface="Karla" pitchFamily="2" charset="0"/>
                <a:ea typeface="Karla" pitchFamily="2" charset="0"/>
              </a:rPr>
              <a:t> </a:t>
            </a:r>
            <a:r>
              <a:rPr lang="nl-NL" dirty="0" err="1">
                <a:latin typeface="Karla" pitchFamily="2" charset="0"/>
                <a:ea typeface="Karla" pitchFamily="2" charset="0"/>
              </a:rPr>
              <a:t>faculty</a:t>
            </a:r>
            <a:r>
              <a:rPr lang="nl-NL" dirty="0">
                <a:latin typeface="Karla" pitchFamily="2" charset="0"/>
                <a:ea typeface="Karla" pitchFamily="2" charset="0"/>
              </a:rPr>
              <a:t> commitment</a:t>
            </a:r>
          </a:p>
          <a:p>
            <a:pPr marL="285750" indent="-285750">
              <a:buFont typeface="Arial" panose="020B0604020202020204" pitchFamily="34" charset="0"/>
              <a:buChar char="•"/>
            </a:pPr>
            <a:r>
              <a:rPr lang="nl-NL" dirty="0" err="1">
                <a:latin typeface="Karla" pitchFamily="2" charset="0"/>
                <a:ea typeface="Karla" pitchFamily="2" charset="0"/>
              </a:rPr>
              <a:t>Institution</a:t>
            </a:r>
            <a:r>
              <a:rPr lang="nl-NL" dirty="0">
                <a:latin typeface="Karla" pitchFamily="2" charset="0"/>
                <a:ea typeface="Karla" pitchFamily="2" charset="0"/>
              </a:rPr>
              <a:t> </a:t>
            </a:r>
            <a:r>
              <a:rPr lang="nl-NL" dirty="0" err="1">
                <a:latin typeface="Karla" pitchFamily="2" charset="0"/>
                <a:ea typeface="Karla" pitchFamily="2" charset="0"/>
              </a:rPr>
              <a:t>wide</a:t>
            </a:r>
            <a:r>
              <a:rPr lang="nl-NL" dirty="0">
                <a:latin typeface="Karla" pitchFamily="2" charset="0"/>
                <a:ea typeface="Karla" pitchFamily="2" charset="0"/>
              </a:rPr>
              <a:t> </a:t>
            </a:r>
            <a:r>
              <a:rPr lang="nl-NL" dirty="0" err="1">
                <a:latin typeface="Karla" pitchFamily="2" charset="0"/>
                <a:ea typeface="Karla" pitchFamily="2" charset="0"/>
              </a:rPr>
              <a:t>incorporation</a:t>
            </a:r>
            <a:r>
              <a:rPr lang="nl-NL" dirty="0">
                <a:latin typeface="Karla" pitchFamily="2" charset="0"/>
                <a:ea typeface="Karla" pitchFamily="2" charset="0"/>
              </a:rPr>
              <a:t> of </a:t>
            </a:r>
            <a:r>
              <a:rPr lang="nl-NL" dirty="0" err="1">
                <a:latin typeface="Karla" pitchFamily="2" charset="0"/>
                <a:ea typeface="Karla" pitchFamily="2" charset="0"/>
              </a:rPr>
              <a:t>social</a:t>
            </a:r>
            <a:r>
              <a:rPr lang="nl-NL" dirty="0">
                <a:latin typeface="Karla" pitchFamily="2" charset="0"/>
                <a:ea typeface="Karla" pitchFamily="2" charset="0"/>
              </a:rPr>
              <a:t> accountability or </a:t>
            </a:r>
            <a:r>
              <a:rPr lang="nl-NL" dirty="0" err="1">
                <a:latin typeface="Karla" pitchFamily="2" charset="0"/>
                <a:ea typeface="Karla" pitchFamily="2" charset="0"/>
              </a:rPr>
              <a:t>patient-centered</a:t>
            </a:r>
            <a:r>
              <a:rPr lang="nl-NL" dirty="0">
                <a:latin typeface="Karla" pitchFamily="2" charset="0"/>
                <a:ea typeface="Karla" pitchFamily="2" charset="0"/>
              </a:rPr>
              <a:t> </a:t>
            </a:r>
            <a:r>
              <a:rPr lang="nl-NL" dirty="0" err="1">
                <a:latin typeface="Karla" pitchFamily="2" charset="0"/>
                <a:ea typeface="Karla" pitchFamily="2" charset="0"/>
              </a:rPr>
              <a:t>education</a:t>
            </a:r>
            <a:endParaRPr lang="nl-NL" dirty="0">
              <a:latin typeface="Karla" pitchFamily="2" charset="0"/>
              <a:ea typeface="Karla" pitchFamily="2" charset="0"/>
            </a:endParaRPr>
          </a:p>
          <a:p>
            <a:pPr marL="285750" indent="-285750">
              <a:buFont typeface="Arial" panose="020B0604020202020204" pitchFamily="34" charset="0"/>
              <a:buChar char="•"/>
            </a:pPr>
            <a:r>
              <a:rPr lang="nl-NL" dirty="0">
                <a:latin typeface="Karla" pitchFamily="2" charset="0"/>
                <a:ea typeface="Karla" pitchFamily="2" charset="0"/>
              </a:rPr>
              <a:t>Permanent platforms </a:t>
            </a:r>
            <a:r>
              <a:rPr lang="nl-NL" dirty="0" err="1">
                <a:latin typeface="Karla" pitchFamily="2" charset="0"/>
                <a:ea typeface="Karla" pitchFamily="2" charset="0"/>
              </a:rPr>
              <a:t>rather</a:t>
            </a:r>
            <a:r>
              <a:rPr lang="nl-NL" dirty="0">
                <a:latin typeface="Karla" pitchFamily="2" charset="0"/>
                <a:ea typeface="Karla" pitchFamily="2" charset="0"/>
              </a:rPr>
              <a:t> </a:t>
            </a:r>
            <a:r>
              <a:rPr lang="nl-NL" dirty="0" err="1">
                <a:latin typeface="Karla" pitchFamily="2" charset="0"/>
                <a:ea typeface="Karla" pitchFamily="2" charset="0"/>
              </a:rPr>
              <a:t>than</a:t>
            </a:r>
            <a:r>
              <a:rPr lang="nl-NL" dirty="0">
                <a:latin typeface="Karla" pitchFamily="2" charset="0"/>
                <a:ea typeface="Karla" pitchFamily="2" charset="0"/>
              </a:rPr>
              <a:t> </a:t>
            </a:r>
            <a:r>
              <a:rPr lang="nl-NL" dirty="0" err="1">
                <a:latin typeface="Karla" pitchFamily="2" charset="0"/>
                <a:ea typeface="Karla" pitchFamily="2" charset="0"/>
              </a:rPr>
              <a:t>sporadic</a:t>
            </a:r>
            <a:r>
              <a:rPr lang="nl-NL" dirty="0">
                <a:latin typeface="Karla" pitchFamily="2" charset="0"/>
                <a:ea typeface="Karla" pitchFamily="2" charset="0"/>
              </a:rPr>
              <a:t> </a:t>
            </a:r>
            <a:r>
              <a:rPr lang="nl-NL" dirty="0" err="1">
                <a:latin typeface="Karla" pitchFamily="2" charset="0"/>
                <a:ea typeface="Karla" pitchFamily="2" charset="0"/>
              </a:rPr>
              <a:t>encounters</a:t>
            </a:r>
            <a:endParaRPr lang="nl-NL" dirty="0">
              <a:latin typeface="Karla" pitchFamily="2" charset="0"/>
              <a:ea typeface="Karla" pitchFamily="2" charset="0"/>
            </a:endParaRPr>
          </a:p>
          <a:p>
            <a:pPr marL="285750" indent="-285750">
              <a:buFont typeface="Arial" panose="020B0604020202020204" pitchFamily="34" charset="0"/>
              <a:buChar char="•"/>
            </a:pPr>
            <a:endParaRPr lang="nl-NL" b="1" dirty="0">
              <a:latin typeface="Karla" pitchFamily="2" charset="0"/>
              <a:ea typeface="Karla" pitchFamily="2" charset="0"/>
            </a:endParaRPr>
          </a:p>
          <a:p>
            <a:pPr marL="285750" indent="-285750">
              <a:buFont typeface="Arial" panose="020B0604020202020204" pitchFamily="34" charset="0"/>
              <a:buChar char="•"/>
            </a:pPr>
            <a:endParaRPr lang="nl-NL" b="1" dirty="0">
              <a:latin typeface="Karla" pitchFamily="2" charset="0"/>
              <a:ea typeface="Karla" pitchFamily="2" charset="0"/>
            </a:endParaRPr>
          </a:p>
          <a:p>
            <a:pPr marL="285750" indent="-285750">
              <a:buFont typeface="Arial" panose="020B0604020202020204" pitchFamily="34" charset="0"/>
              <a:buChar char="•"/>
            </a:pPr>
            <a:endParaRPr lang="nl-NL" dirty="0">
              <a:latin typeface="Karla" pitchFamily="2" charset="0"/>
              <a:ea typeface="Karla" pitchFamily="2" charset="0"/>
            </a:endParaRPr>
          </a:p>
          <a:p>
            <a:pPr marL="285750" indent="-285750">
              <a:buFont typeface="Arial" panose="020B0604020202020204" pitchFamily="34" charset="0"/>
              <a:buChar char="•"/>
            </a:pPr>
            <a:endParaRPr lang="en-BE" dirty="0">
              <a:latin typeface="Karla" pitchFamily="2" charset="0"/>
              <a:ea typeface="Karla" pitchFamily="2" charset="0"/>
            </a:endParaRPr>
          </a:p>
        </p:txBody>
      </p:sp>
      <p:pic>
        <p:nvPicPr>
          <p:cNvPr id="8" name="Afbeelding 7">
            <a:extLst>
              <a:ext uri="{FF2B5EF4-FFF2-40B4-BE49-F238E27FC236}">
                <a16:creationId xmlns:a16="http://schemas.microsoft.com/office/drawing/2014/main" id="{CA47C4B9-AAAE-F34D-96FE-432C445D2E4C}"/>
              </a:ext>
            </a:extLst>
          </p:cNvPr>
          <p:cNvPicPr>
            <a:picLocks noChangeAspect="1"/>
          </p:cNvPicPr>
          <p:nvPr/>
        </p:nvPicPr>
        <p:blipFill>
          <a:blip r:embed="rId3"/>
          <a:stretch>
            <a:fillRect/>
          </a:stretch>
        </p:blipFill>
        <p:spPr>
          <a:xfrm>
            <a:off x="5034378" y="3651993"/>
            <a:ext cx="1908512" cy="2941470"/>
          </a:xfrm>
          <a:prstGeom prst="rect">
            <a:avLst/>
          </a:prstGeom>
        </p:spPr>
      </p:pic>
    </p:spTree>
    <p:extLst>
      <p:ext uri="{BB962C8B-B14F-4D97-AF65-F5344CB8AC3E}">
        <p14:creationId xmlns:p14="http://schemas.microsoft.com/office/powerpoint/2010/main" val="221409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8769122"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Role</a:t>
            </a:r>
            <a:r>
              <a:rPr lang="fr-FR" sz="4400" b="1" dirty="0">
                <a:latin typeface="Unna" panose="02040503070705020203" pitchFamily="18" charset="0"/>
              </a:rPr>
              <a:t> of patient </a:t>
            </a:r>
            <a:r>
              <a:rPr lang="fr-FR" sz="4400" b="1" dirty="0" err="1">
                <a:latin typeface="Unna" panose="02040503070705020203" pitchFamily="18" charset="0"/>
              </a:rPr>
              <a:t>organizations</a:t>
            </a:r>
            <a:r>
              <a:rPr lang="fr-FR" sz="4400" b="1" dirty="0">
                <a:latin typeface="Unna" panose="02040503070705020203" pitchFamily="18" charset="0"/>
              </a:rPr>
              <a: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517302"/>
            <a:ext cx="5310909" cy="461665"/>
          </a:xfrm>
          <a:prstGeom prst="rect">
            <a:avLst/>
          </a:prstGeom>
          <a:noFill/>
        </p:spPr>
        <p:txBody>
          <a:bodyPr wrap="square" rtlCol="0">
            <a:spAutoFit/>
          </a:bodyPr>
          <a:lstStyle/>
          <a:p>
            <a:r>
              <a:rPr lang="en-US" sz="2400" dirty="0">
                <a:latin typeface="Unna" panose="02040503070705020203" pitchFamily="18" charset="0"/>
              </a:rPr>
              <a:t>In the current literature</a:t>
            </a:r>
            <a:endParaRPr lang="en-BE" sz="2400" dirty="0">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355273"/>
            <a:ext cx="967047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Karla" pitchFamily="2" charset="0"/>
                <a:ea typeface="Karla" pitchFamily="2" charset="0"/>
              </a:rPr>
              <a:t>Most cited</a:t>
            </a:r>
            <a:r>
              <a:rPr lang="en-US" dirty="0">
                <a:latin typeface="Karla" pitchFamily="2" charset="0"/>
                <a:ea typeface="Karla" pitchFamily="2" charset="0"/>
              </a:rPr>
              <a:t>: recruitment of patients or community members</a:t>
            </a:r>
          </a:p>
          <a:p>
            <a:pPr marL="285750" indent="-285750">
              <a:buFont typeface="Arial" panose="020B0604020202020204" pitchFamily="34" charset="0"/>
              <a:buChar char="•"/>
            </a:pPr>
            <a:r>
              <a:rPr lang="en-US" dirty="0">
                <a:latin typeface="Karla" pitchFamily="2" charset="0"/>
                <a:ea typeface="Karla" pitchFamily="2" charset="0"/>
              </a:rPr>
              <a:t>Peer support</a:t>
            </a:r>
          </a:p>
          <a:p>
            <a:pPr marL="285750" indent="-285750">
              <a:buFont typeface="Arial" panose="020B0604020202020204" pitchFamily="34" charset="0"/>
              <a:buChar char="•"/>
            </a:pPr>
            <a:r>
              <a:rPr lang="en-US" dirty="0">
                <a:latin typeface="Karla" pitchFamily="2" charset="0"/>
                <a:ea typeface="Karla" pitchFamily="2" charset="0"/>
              </a:rPr>
              <a:t>Representatives consulted by the university for curriculum development</a:t>
            </a:r>
          </a:p>
          <a:p>
            <a:pPr marL="285750" indent="-285750">
              <a:buFont typeface="Arial" panose="020B0604020202020204" pitchFamily="34" charset="0"/>
              <a:buChar char="•"/>
            </a:pPr>
            <a:r>
              <a:rPr lang="en-US" dirty="0">
                <a:latin typeface="Karla" pitchFamily="2" charset="0"/>
                <a:ea typeface="Karla" pitchFamily="2" charset="0"/>
              </a:rPr>
              <a:t>“Brokers” between two cultures of academia and community</a:t>
            </a:r>
          </a:p>
          <a:p>
            <a:pPr marL="285750" indent="-285750">
              <a:buFont typeface="Arial" panose="020B0604020202020204" pitchFamily="34" charset="0"/>
              <a:buChar char="•"/>
            </a:pPr>
            <a:r>
              <a:rPr lang="en-US" dirty="0">
                <a:latin typeface="Karla" pitchFamily="2" charset="0"/>
                <a:ea typeface="Karla" pitchFamily="2" charset="0"/>
              </a:rPr>
              <a:t>Dedicated internal patient group, Patient and Public Involvement Manager</a:t>
            </a:r>
            <a:endParaRPr lang="en-BE" dirty="0">
              <a:latin typeface="Karla" pitchFamily="2" charset="0"/>
              <a:ea typeface="Karla" pitchFamily="2" charset="0"/>
            </a:endParaRPr>
          </a:p>
        </p:txBody>
      </p:sp>
      <p:pic>
        <p:nvPicPr>
          <p:cNvPr id="6" name="Afbeelding 5">
            <a:extLst>
              <a:ext uri="{FF2B5EF4-FFF2-40B4-BE49-F238E27FC236}">
                <a16:creationId xmlns:a16="http://schemas.microsoft.com/office/drawing/2014/main" id="{86DD90B3-4BE4-C745-814A-5D4F20BC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146" y="4016400"/>
            <a:ext cx="5019839" cy="2649093"/>
          </a:xfrm>
          <a:prstGeom prst="rect">
            <a:avLst/>
          </a:prstGeom>
        </p:spPr>
      </p:pic>
    </p:spTree>
    <p:extLst>
      <p:ext uri="{BB962C8B-B14F-4D97-AF65-F5344CB8AC3E}">
        <p14:creationId xmlns:p14="http://schemas.microsoft.com/office/powerpoint/2010/main" val="36077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87AF90-06B7-8E44-96CB-4F30BCBABD9C}"/>
              </a:ext>
            </a:extLst>
          </p:cNvPr>
          <p:cNvPicPr>
            <a:picLocks noChangeAspect="1"/>
          </p:cNvPicPr>
          <p:nvPr/>
        </p:nvPicPr>
        <p:blipFill>
          <a:blip r:embed="rId3"/>
          <a:stretch>
            <a:fillRect/>
          </a:stretch>
        </p:blipFill>
        <p:spPr>
          <a:xfrm>
            <a:off x="0" y="0"/>
            <a:ext cx="12192000" cy="6836132"/>
          </a:xfrm>
          <a:prstGeom prst="rect">
            <a:avLst/>
          </a:prstGeom>
        </p:spPr>
      </p:pic>
      <p:sp>
        <p:nvSpPr>
          <p:cNvPr id="30" name="TextBox 6">
            <a:extLst>
              <a:ext uri="{FF2B5EF4-FFF2-40B4-BE49-F238E27FC236}">
                <a16:creationId xmlns:a16="http://schemas.microsoft.com/office/drawing/2014/main" id="{DB045C3A-1702-2C49-8D4D-7C207E5683B7}"/>
              </a:ext>
            </a:extLst>
          </p:cNvPr>
          <p:cNvSpPr txBox="1"/>
          <p:nvPr/>
        </p:nvSpPr>
        <p:spPr>
          <a:xfrm>
            <a:off x="2249769" y="2402403"/>
            <a:ext cx="7692462" cy="1015663"/>
          </a:xfrm>
          <a:prstGeom prst="rect">
            <a:avLst/>
          </a:prstGeom>
          <a:noFill/>
        </p:spPr>
        <p:txBody>
          <a:bodyPr wrap="square" rtlCol="0">
            <a:spAutoFit/>
          </a:bodyPr>
          <a:lstStyle/>
          <a:p>
            <a:pPr algn="ctr">
              <a:spcBef>
                <a:spcPts val="0"/>
              </a:spcBef>
            </a:pPr>
            <a:r>
              <a:rPr lang="fr-FR" sz="6000" b="1" dirty="0">
                <a:solidFill>
                  <a:schemeClr val="bg1"/>
                </a:solidFill>
                <a:latin typeface="Unna" panose="02040503070705020203" pitchFamily="18" charset="0"/>
              </a:rPr>
              <a:t>WHERE TO START?</a:t>
            </a:r>
          </a:p>
        </p:txBody>
      </p:sp>
    </p:spTree>
    <p:extLst>
      <p:ext uri="{BB962C8B-B14F-4D97-AF65-F5344CB8AC3E}">
        <p14:creationId xmlns:p14="http://schemas.microsoft.com/office/powerpoint/2010/main" val="344308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3B52AE-B300-45A9-9342-8AA317B176F3}"/>
              </a:ext>
            </a:extLst>
          </p:cNvPr>
          <p:cNvSpPr txBox="1"/>
          <p:nvPr/>
        </p:nvSpPr>
        <p:spPr>
          <a:xfrm>
            <a:off x="3202544" y="3286152"/>
            <a:ext cx="5786906" cy="369332"/>
          </a:xfrm>
          <a:prstGeom prst="rect">
            <a:avLst/>
          </a:prstGeom>
          <a:noFill/>
        </p:spPr>
        <p:txBody>
          <a:bodyPr wrap="square" rtlCol="0">
            <a:spAutoFit/>
          </a:bodyPr>
          <a:lstStyle/>
          <a:p>
            <a:pPr algn="ctr">
              <a:spcBef>
                <a:spcPts val="0"/>
              </a:spcBef>
            </a:pPr>
            <a:r>
              <a:rPr lang="en-GB" dirty="0" err="1">
                <a:latin typeface="Unna" panose="02040503070705020203" pitchFamily="18" charset="0"/>
              </a:rPr>
              <a:t>Stijntje</a:t>
            </a:r>
            <a:r>
              <a:rPr lang="en-GB" dirty="0">
                <a:latin typeface="Unna" panose="02040503070705020203" pitchFamily="18" charset="0"/>
              </a:rPr>
              <a:t> Dijk, Edwin </a:t>
            </a:r>
            <a:r>
              <a:rPr lang="en-GB" dirty="0" err="1">
                <a:latin typeface="Unna" panose="02040503070705020203" pitchFamily="18" charset="0"/>
              </a:rPr>
              <a:t>Duijzer</a:t>
            </a:r>
            <a:r>
              <a:rPr lang="en-GB" dirty="0">
                <a:latin typeface="Unna" panose="02040503070705020203" pitchFamily="18" charset="0"/>
              </a:rPr>
              <a:t>, Matthias </a:t>
            </a:r>
            <a:r>
              <a:rPr lang="en-GB" dirty="0" err="1">
                <a:latin typeface="Unna" panose="02040503070705020203" pitchFamily="18" charset="0"/>
              </a:rPr>
              <a:t>Wienold</a:t>
            </a:r>
            <a:endParaRPr lang="en-GB" kern="1200" dirty="0">
              <a:latin typeface="Unna" panose="02040503070705020203" pitchFamily="18" charset="0"/>
            </a:endParaRPr>
          </a:p>
        </p:txBody>
      </p:sp>
      <p:sp>
        <p:nvSpPr>
          <p:cNvPr id="3" name="TextBox 2">
            <a:extLst>
              <a:ext uri="{FF2B5EF4-FFF2-40B4-BE49-F238E27FC236}">
                <a16:creationId xmlns:a16="http://schemas.microsoft.com/office/drawing/2014/main" id="{6F275283-C44C-46D6-BD8F-E4E5A531532C}"/>
              </a:ext>
            </a:extLst>
          </p:cNvPr>
          <p:cNvSpPr txBox="1"/>
          <p:nvPr/>
        </p:nvSpPr>
        <p:spPr>
          <a:xfrm>
            <a:off x="2632224" y="2455155"/>
            <a:ext cx="6927547" cy="584775"/>
          </a:xfrm>
          <a:prstGeom prst="rect">
            <a:avLst/>
          </a:prstGeom>
          <a:noFill/>
        </p:spPr>
        <p:txBody>
          <a:bodyPr wrap="square" rtlCol="0">
            <a:spAutoFit/>
          </a:bodyPr>
          <a:lstStyle/>
          <a:p>
            <a:pPr algn="ctr">
              <a:spcBef>
                <a:spcPts val="0"/>
              </a:spcBef>
            </a:pPr>
            <a:r>
              <a:rPr lang="fr-FR" sz="3200" dirty="0" err="1">
                <a:latin typeface="Unna" panose="02040503070705020203" pitchFamily="18" charset="0"/>
              </a:rPr>
              <a:t>Where</a:t>
            </a:r>
            <a:r>
              <a:rPr lang="fr-FR" sz="3200" dirty="0">
                <a:latin typeface="Unna" panose="02040503070705020203" pitchFamily="18" charset="0"/>
              </a:rPr>
              <a:t> are </a:t>
            </a:r>
            <a:r>
              <a:rPr lang="fr-FR" sz="3200" dirty="0" err="1">
                <a:latin typeface="Unna" panose="02040503070705020203" pitchFamily="18" charset="0"/>
              </a:rPr>
              <a:t>we</a:t>
            </a:r>
            <a:r>
              <a:rPr lang="fr-FR" sz="3200" dirty="0">
                <a:latin typeface="Unna" panose="02040503070705020203" pitchFamily="18" charset="0"/>
              </a:rPr>
              <a:t> </a:t>
            </a:r>
            <a:r>
              <a:rPr lang="fr-FR" sz="3200" dirty="0" err="1">
                <a:latin typeface="Unna" panose="02040503070705020203" pitchFamily="18" charset="0"/>
              </a:rPr>
              <a:t>today</a:t>
            </a:r>
            <a:r>
              <a:rPr lang="fr-FR" sz="3200" dirty="0">
                <a:latin typeface="Unna" panose="02040503070705020203" pitchFamily="18" charset="0"/>
              </a:rPr>
              <a:t>?</a:t>
            </a:r>
            <a:endParaRPr lang="fr-FR" sz="3200" dirty="0">
              <a:solidFill>
                <a:schemeClr val="bg1"/>
              </a:solidFill>
              <a:latin typeface="Unna" panose="02040503070705020203" pitchFamily="18" charset="0"/>
            </a:endParaRPr>
          </a:p>
        </p:txBody>
      </p:sp>
      <p:pic>
        <p:nvPicPr>
          <p:cNvPr id="4" name="Picture 3" descr="A close up of a sign&#10;&#10;Description automatically generated">
            <a:extLst>
              <a:ext uri="{FF2B5EF4-FFF2-40B4-BE49-F238E27FC236}">
                <a16:creationId xmlns:a16="http://schemas.microsoft.com/office/drawing/2014/main" id="{9A21ED36-D143-4CB2-81D1-E1545358A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617" y="5241664"/>
            <a:ext cx="2764053" cy="1660735"/>
          </a:xfrm>
          <a:prstGeom prst="rect">
            <a:avLst/>
          </a:prstGeom>
        </p:spPr>
      </p:pic>
      <p:sp>
        <p:nvSpPr>
          <p:cNvPr id="5" name="TextBox 4">
            <a:extLst>
              <a:ext uri="{FF2B5EF4-FFF2-40B4-BE49-F238E27FC236}">
                <a16:creationId xmlns:a16="http://schemas.microsoft.com/office/drawing/2014/main" id="{055EB9EE-2444-42C3-89C7-0992B2AF2562}"/>
              </a:ext>
            </a:extLst>
          </p:cNvPr>
          <p:cNvSpPr txBox="1"/>
          <p:nvPr/>
        </p:nvSpPr>
        <p:spPr>
          <a:xfrm>
            <a:off x="-552707" y="5546095"/>
            <a:ext cx="3755254" cy="461665"/>
          </a:xfrm>
          <a:prstGeom prst="rect">
            <a:avLst/>
          </a:prstGeom>
          <a:noFill/>
        </p:spPr>
        <p:txBody>
          <a:bodyPr wrap="square" rtlCol="0">
            <a:spAutoFit/>
          </a:bodyPr>
          <a:lstStyle/>
          <a:p>
            <a:pPr algn="ctr">
              <a:spcBef>
                <a:spcPts val="0"/>
              </a:spcBef>
            </a:pPr>
            <a:r>
              <a:rPr lang="en-US" sz="2400" b="1" dirty="0">
                <a:latin typeface="Karla" pitchFamily="2" charset="0"/>
                <a:ea typeface="Karla" pitchFamily="2" charset="0"/>
              </a:rPr>
              <a:t>14</a:t>
            </a:r>
            <a:r>
              <a:rPr lang="en-US" sz="2400" b="1" kern="1200" dirty="0">
                <a:latin typeface="Karla" pitchFamily="2" charset="0"/>
                <a:ea typeface="Karla" pitchFamily="2" charset="0"/>
              </a:rPr>
              <a:t>/11/2019</a:t>
            </a:r>
            <a:endParaRPr lang="en-BE" sz="2400" b="1" kern="1200" dirty="0">
              <a:latin typeface="Karla" pitchFamily="2" charset="0"/>
              <a:ea typeface="Karla" pitchFamily="2" charset="0"/>
            </a:endParaRPr>
          </a:p>
        </p:txBody>
      </p:sp>
      <p:sp>
        <p:nvSpPr>
          <p:cNvPr id="6" name="TextBox 5">
            <a:extLst>
              <a:ext uri="{FF2B5EF4-FFF2-40B4-BE49-F238E27FC236}">
                <a16:creationId xmlns:a16="http://schemas.microsoft.com/office/drawing/2014/main" id="{61DA774E-048A-47D4-840C-9DCB522867EB}"/>
              </a:ext>
            </a:extLst>
          </p:cNvPr>
          <p:cNvSpPr txBox="1"/>
          <p:nvPr/>
        </p:nvSpPr>
        <p:spPr>
          <a:xfrm>
            <a:off x="-217665" y="5943735"/>
            <a:ext cx="3869088" cy="523220"/>
          </a:xfrm>
          <a:prstGeom prst="rect">
            <a:avLst/>
          </a:prstGeom>
          <a:noFill/>
        </p:spPr>
        <p:txBody>
          <a:bodyPr wrap="square" rtlCol="0">
            <a:spAutoFit/>
          </a:bodyPr>
          <a:lstStyle/>
          <a:p>
            <a:pPr algn="ctr">
              <a:spcBef>
                <a:spcPts val="0"/>
              </a:spcBef>
            </a:pPr>
            <a:r>
              <a:rPr lang="en-US" sz="2800" b="1" kern="1200" dirty="0">
                <a:solidFill>
                  <a:srgbClr val="878787"/>
                </a:solidFill>
                <a:latin typeface="Karla" pitchFamily="2" charset="0"/>
                <a:ea typeface="Karla" pitchFamily="2" charset="0"/>
              </a:rPr>
              <a:t>#EPFCongress19</a:t>
            </a:r>
            <a:endParaRPr lang="en-BE" sz="2800" b="1" kern="1200" dirty="0">
              <a:solidFill>
                <a:srgbClr val="878787"/>
              </a:solidFill>
              <a:latin typeface="Karla" pitchFamily="2" charset="0"/>
              <a:ea typeface="Karla" pitchFamily="2" charset="0"/>
            </a:endParaRPr>
          </a:p>
        </p:txBody>
      </p:sp>
      <p:sp>
        <p:nvSpPr>
          <p:cNvPr id="7" name="TextBox 6">
            <a:extLst>
              <a:ext uri="{FF2B5EF4-FFF2-40B4-BE49-F238E27FC236}">
                <a16:creationId xmlns:a16="http://schemas.microsoft.com/office/drawing/2014/main" id="{85771281-5162-4CB7-81AA-ABE66247942A}"/>
              </a:ext>
            </a:extLst>
          </p:cNvPr>
          <p:cNvSpPr txBox="1"/>
          <p:nvPr/>
        </p:nvSpPr>
        <p:spPr>
          <a:xfrm>
            <a:off x="2783381" y="1517769"/>
            <a:ext cx="6625235" cy="1015663"/>
          </a:xfrm>
          <a:prstGeom prst="rect">
            <a:avLst/>
          </a:prstGeom>
          <a:noFill/>
        </p:spPr>
        <p:txBody>
          <a:bodyPr wrap="square" rtlCol="0">
            <a:spAutoFit/>
          </a:bodyPr>
          <a:lstStyle/>
          <a:p>
            <a:pPr algn="ctr">
              <a:spcBef>
                <a:spcPts val="0"/>
              </a:spcBef>
            </a:pPr>
            <a:r>
              <a:rPr lang="fr-FR" sz="6000" b="1" dirty="0">
                <a:latin typeface="Unna" panose="02040503070705020203" pitchFamily="18" charset="0"/>
              </a:rPr>
              <a:t>Patients as </a:t>
            </a:r>
            <a:r>
              <a:rPr lang="fr-FR" sz="6000" b="1" dirty="0" err="1">
                <a:latin typeface="Unna" panose="02040503070705020203" pitchFamily="18" charset="0"/>
              </a:rPr>
              <a:t>teachers</a:t>
            </a:r>
            <a:endParaRPr lang="fr-FR" sz="6000" b="1" dirty="0">
              <a:solidFill>
                <a:schemeClr val="bg1"/>
              </a:solidFill>
              <a:latin typeface="Unna" panose="02040503070705020203" pitchFamily="18" charset="0"/>
            </a:endParaRPr>
          </a:p>
        </p:txBody>
      </p:sp>
    </p:spTree>
    <p:extLst>
      <p:ext uri="{BB962C8B-B14F-4D97-AF65-F5344CB8AC3E}">
        <p14:creationId xmlns:p14="http://schemas.microsoft.com/office/powerpoint/2010/main" val="166232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6139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Where</a:t>
            </a:r>
            <a:r>
              <a:rPr lang="fr-FR" sz="4400" b="1" dirty="0">
                <a:latin typeface="Unna" panose="02040503070705020203" pitchFamily="18" charset="0"/>
              </a:rPr>
              <a:t> to </a:t>
            </a:r>
            <a:r>
              <a:rPr lang="fr-FR" sz="4400" b="1" dirty="0" err="1">
                <a:latin typeface="Unna" panose="02040503070705020203" pitchFamily="18" charset="0"/>
              </a:rPr>
              <a:t>start</a:t>
            </a:r>
            <a:r>
              <a:rPr lang="fr-FR" sz="4400" b="1" dirty="0">
                <a:latin typeface="Unna" panose="02040503070705020203" pitchFamily="18" charset="0"/>
              </a:rPr>
              <a:t> as a patient </a:t>
            </a:r>
            <a:r>
              <a:rPr lang="fr-FR" sz="4400" b="1" dirty="0" err="1">
                <a:latin typeface="Unna" panose="02040503070705020203" pitchFamily="18" charset="0"/>
              </a:rPr>
              <a:t>organization</a:t>
            </a:r>
            <a:r>
              <a:rPr lang="fr-FR" sz="4400" b="1" dirty="0">
                <a:latin typeface="Unna" panose="02040503070705020203" pitchFamily="18" charset="0"/>
              </a:rPr>
              <a: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517302"/>
            <a:ext cx="7505230" cy="461665"/>
          </a:xfrm>
          <a:prstGeom prst="rect">
            <a:avLst/>
          </a:prstGeom>
          <a:noFill/>
        </p:spPr>
        <p:txBody>
          <a:bodyPr wrap="square" rtlCol="0">
            <a:spAutoFit/>
          </a:bodyPr>
          <a:lstStyle/>
          <a:p>
            <a:r>
              <a:rPr lang="en-US" sz="2400" dirty="0">
                <a:latin typeface="Unna" panose="02040503070705020203" pitchFamily="18" charset="0"/>
              </a:rPr>
              <a:t>Finding your way through the university jungle</a:t>
            </a:r>
            <a:endParaRPr lang="en-BE" sz="2400" dirty="0">
              <a:latin typeface="Unna" panose="02040503070705020203" pitchFamily="18" charset="0"/>
            </a:endParaRPr>
          </a:p>
        </p:txBody>
      </p:sp>
      <p:sp>
        <p:nvSpPr>
          <p:cNvPr id="7" name="TextBox 2">
            <a:extLst>
              <a:ext uri="{FF2B5EF4-FFF2-40B4-BE49-F238E27FC236}">
                <a16:creationId xmlns:a16="http://schemas.microsoft.com/office/drawing/2014/main" id="{FB565D63-1C13-D346-87DB-8EB0E1B10E9A}"/>
              </a:ext>
            </a:extLst>
          </p:cNvPr>
          <p:cNvSpPr txBox="1"/>
          <p:nvPr/>
        </p:nvSpPr>
        <p:spPr>
          <a:xfrm>
            <a:off x="977435" y="2744523"/>
            <a:ext cx="3771028"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VICE DEAN FOR EDUCATION</a:t>
            </a:r>
            <a:endParaRPr lang="en-BE" sz="2400" b="1" dirty="0">
              <a:solidFill>
                <a:schemeClr val="bg1"/>
              </a:solidFill>
              <a:latin typeface="Unna" panose="02040503070705020203" pitchFamily="18" charset="0"/>
            </a:endParaRPr>
          </a:p>
        </p:txBody>
      </p:sp>
      <p:sp>
        <p:nvSpPr>
          <p:cNvPr id="8" name="TextBox 2">
            <a:extLst>
              <a:ext uri="{FF2B5EF4-FFF2-40B4-BE49-F238E27FC236}">
                <a16:creationId xmlns:a16="http://schemas.microsoft.com/office/drawing/2014/main" id="{FD247A5E-1F46-714E-960F-6C32C7DDDF32}"/>
              </a:ext>
            </a:extLst>
          </p:cNvPr>
          <p:cNvSpPr txBox="1"/>
          <p:nvPr/>
        </p:nvSpPr>
        <p:spPr>
          <a:xfrm>
            <a:off x="5459965" y="3538607"/>
            <a:ext cx="2849846"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UNIVERSITY RECTOR</a:t>
            </a:r>
            <a:endParaRPr lang="en-BE" sz="2400" b="1" dirty="0">
              <a:solidFill>
                <a:schemeClr val="bg1"/>
              </a:solidFill>
              <a:latin typeface="Unna" panose="02040503070705020203" pitchFamily="18" charset="0"/>
            </a:endParaRPr>
          </a:p>
        </p:txBody>
      </p:sp>
      <p:sp>
        <p:nvSpPr>
          <p:cNvPr id="9" name="TextBox 2">
            <a:extLst>
              <a:ext uri="{FF2B5EF4-FFF2-40B4-BE49-F238E27FC236}">
                <a16:creationId xmlns:a16="http://schemas.microsoft.com/office/drawing/2014/main" id="{D6BF7CBD-4318-B54D-8BF4-9CD60236A4FA}"/>
              </a:ext>
            </a:extLst>
          </p:cNvPr>
          <p:cNvSpPr txBox="1"/>
          <p:nvPr/>
        </p:nvSpPr>
        <p:spPr>
          <a:xfrm>
            <a:off x="5243397" y="4991740"/>
            <a:ext cx="1414077"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TEACHER</a:t>
            </a:r>
            <a:endParaRPr lang="en-BE" sz="2400" b="1" dirty="0">
              <a:solidFill>
                <a:schemeClr val="bg1"/>
              </a:solidFill>
              <a:latin typeface="Unna" panose="02040503070705020203" pitchFamily="18" charset="0"/>
            </a:endParaRPr>
          </a:p>
        </p:txBody>
      </p:sp>
      <p:sp>
        <p:nvSpPr>
          <p:cNvPr id="10" name="TextBox 2">
            <a:extLst>
              <a:ext uri="{FF2B5EF4-FFF2-40B4-BE49-F238E27FC236}">
                <a16:creationId xmlns:a16="http://schemas.microsoft.com/office/drawing/2014/main" id="{192DD6E2-EB67-D240-8FEE-C25CABACEAB8}"/>
              </a:ext>
            </a:extLst>
          </p:cNvPr>
          <p:cNvSpPr txBox="1"/>
          <p:nvPr/>
        </p:nvSpPr>
        <p:spPr>
          <a:xfrm>
            <a:off x="7458393" y="4878123"/>
            <a:ext cx="1702835"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PROFESSOR</a:t>
            </a:r>
            <a:endParaRPr lang="en-BE" sz="2400" b="1" dirty="0">
              <a:solidFill>
                <a:schemeClr val="bg1"/>
              </a:solidFill>
              <a:latin typeface="Unna" panose="02040503070705020203" pitchFamily="18" charset="0"/>
            </a:endParaRPr>
          </a:p>
        </p:txBody>
      </p:sp>
      <p:sp>
        <p:nvSpPr>
          <p:cNvPr id="11" name="TextBox 2">
            <a:extLst>
              <a:ext uri="{FF2B5EF4-FFF2-40B4-BE49-F238E27FC236}">
                <a16:creationId xmlns:a16="http://schemas.microsoft.com/office/drawing/2014/main" id="{A781198B-BDD7-6743-9233-6D04F5C79DCE}"/>
              </a:ext>
            </a:extLst>
          </p:cNvPr>
          <p:cNvSpPr txBox="1"/>
          <p:nvPr/>
        </p:nvSpPr>
        <p:spPr>
          <a:xfrm>
            <a:off x="7858259" y="1932520"/>
            <a:ext cx="3210793"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STUDENT COUNCELOR</a:t>
            </a:r>
            <a:endParaRPr lang="en-BE" sz="2400" b="1" dirty="0">
              <a:solidFill>
                <a:schemeClr val="bg1"/>
              </a:solidFill>
              <a:latin typeface="Unna" panose="02040503070705020203" pitchFamily="18" charset="0"/>
            </a:endParaRPr>
          </a:p>
        </p:txBody>
      </p:sp>
      <p:sp>
        <p:nvSpPr>
          <p:cNvPr id="12" name="TextBox 2">
            <a:extLst>
              <a:ext uri="{FF2B5EF4-FFF2-40B4-BE49-F238E27FC236}">
                <a16:creationId xmlns:a16="http://schemas.microsoft.com/office/drawing/2014/main" id="{C4DA1ADF-BC2F-314F-A9EE-DDF3158277E2}"/>
              </a:ext>
            </a:extLst>
          </p:cNvPr>
          <p:cNvSpPr txBox="1"/>
          <p:nvPr/>
        </p:nvSpPr>
        <p:spPr>
          <a:xfrm>
            <a:off x="2315713" y="3924941"/>
            <a:ext cx="257713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ADVISORY BOARD</a:t>
            </a:r>
            <a:endParaRPr lang="en-BE" sz="2400" b="1" dirty="0">
              <a:solidFill>
                <a:schemeClr val="bg1"/>
              </a:solidFill>
              <a:latin typeface="Unna" panose="02040503070705020203" pitchFamily="18" charset="0"/>
            </a:endParaRPr>
          </a:p>
        </p:txBody>
      </p:sp>
      <p:sp>
        <p:nvSpPr>
          <p:cNvPr id="13" name="TextBox 2">
            <a:extLst>
              <a:ext uri="{FF2B5EF4-FFF2-40B4-BE49-F238E27FC236}">
                <a16:creationId xmlns:a16="http://schemas.microsoft.com/office/drawing/2014/main" id="{6071C696-37CF-E648-B953-4766936D9B03}"/>
              </a:ext>
            </a:extLst>
          </p:cNvPr>
          <p:cNvSpPr txBox="1"/>
          <p:nvPr/>
        </p:nvSpPr>
        <p:spPr>
          <a:xfrm>
            <a:off x="2165685" y="5585299"/>
            <a:ext cx="2775284"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DEAN OF MEDICINE</a:t>
            </a:r>
            <a:endParaRPr lang="en-BE" sz="2400" b="1" dirty="0">
              <a:solidFill>
                <a:schemeClr val="bg1"/>
              </a:solidFill>
              <a:latin typeface="Unna" panose="02040503070705020203" pitchFamily="18" charset="0"/>
            </a:endParaRPr>
          </a:p>
        </p:txBody>
      </p:sp>
      <p:sp>
        <p:nvSpPr>
          <p:cNvPr id="14" name="TextBox 2">
            <a:extLst>
              <a:ext uri="{FF2B5EF4-FFF2-40B4-BE49-F238E27FC236}">
                <a16:creationId xmlns:a16="http://schemas.microsoft.com/office/drawing/2014/main" id="{B3F61704-79C0-974A-B1FB-EA4D120F8FAF}"/>
              </a:ext>
            </a:extLst>
          </p:cNvPr>
          <p:cNvSpPr txBox="1"/>
          <p:nvPr/>
        </p:nvSpPr>
        <p:spPr>
          <a:xfrm>
            <a:off x="2361468" y="4473816"/>
            <a:ext cx="341934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EDUCATIONAL DIRECTOR</a:t>
            </a:r>
            <a:endParaRPr lang="en-BE" sz="2400" b="1" dirty="0">
              <a:solidFill>
                <a:schemeClr val="bg1"/>
              </a:solidFill>
              <a:latin typeface="Unna" panose="02040503070705020203" pitchFamily="18" charset="0"/>
            </a:endParaRPr>
          </a:p>
        </p:txBody>
      </p:sp>
      <p:sp>
        <p:nvSpPr>
          <p:cNvPr id="15" name="TextBox 2">
            <a:extLst>
              <a:ext uri="{FF2B5EF4-FFF2-40B4-BE49-F238E27FC236}">
                <a16:creationId xmlns:a16="http://schemas.microsoft.com/office/drawing/2014/main" id="{1125B7D7-DA28-6C46-9B90-7E7B3F6A2E88}"/>
              </a:ext>
            </a:extLst>
          </p:cNvPr>
          <p:cNvSpPr txBox="1"/>
          <p:nvPr/>
        </p:nvSpPr>
        <p:spPr>
          <a:xfrm>
            <a:off x="7021245" y="3021871"/>
            <a:ext cx="292486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PROGRAM DIRECTOR</a:t>
            </a:r>
            <a:endParaRPr lang="en-BE" sz="2400" b="1" dirty="0">
              <a:solidFill>
                <a:schemeClr val="bg1"/>
              </a:solidFill>
              <a:latin typeface="Unna" panose="02040503070705020203" pitchFamily="18" charset="0"/>
            </a:endParaRPr>
          </a:p>
        </p:txBody>
      </p:sp>
      <p:sp>
        <p:nvSpPr>
          <p:cNvPr id="16" name="TextBox 2">
            <a:extLst>
              <a:ext uri="{FF2B5EF4-FFF2-40B4-BE49-F238E27FC236}">
                <a16:creationId xmlns:a16="http://schemas.microsoft.com/office/drawing/2014/main" id="{14548EF3-B29D-0440-B748-BFBBFFCD3143}"/>
              </a:ext>
            </a:extLst>
          </p:cNvPr>
          <p:cNvSpPr txBox="1"/>
          <p:nvPr/>
        </p:nvSpPr>
        <p:spPr>
          <a:xfrm>
            <a:off x="6150960" y="5559912"/>
            <a:ext cx="3312695"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MODULE COORDINATOR</a:t>
            </a:r>
            <a:endParaRPr lang="en-BE" sz="2400" b="1" dirty="0">
              <a:solidFill>
                <a:schemeClr val="bg1"/>
              </a:solidFill>
              <a:latin typeface="Unna" panose="02040503070705020203" pitchFamily="18" charset="0"/>
            </a:endParaRPr>
          </a:p>
        </p:txBody>
      </p:sp>
      <p:sp>
        <p:nvSpPr>
          <p:cNvPr id="17" name="TextBox 2">
            <a:extLst>
              <a:ext uri="{FF2B5EF4-FFF2-40B4-BE49-F238E27FC236}">
                <a16:creationId xmlns:a16="http://schemas.microsoft.com/office/drawing/2014/main" id="{3602F248-619D-824B-9512-A12653FBA454}"/>
              </a:ext>
            </a:extLst>
          </p:cNvPr>
          <p:cNvSpPr txBox="1"/>
          <p:nvPr/>
        </p:nvSpPr>
        <p:spPr>
          <a:xfrm>
            <a:off x="5223100" y="2843931"/>
            <a:ext cx="1125319"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TUTOR</a:t>
            </a:r>
            <a:endParaRPr lang="en-BE" sz="2400" b="1" dirty="0">
              <a:solidFill>
                <a:schemeClr val="bg1"/>
              </a:solidFill>
              <a:latin typeface="Unna" panose="02040503070705020203" pitchFamily="18" charset="0"/>
            </a:endParaRPr>
          </a:p>
        </p:txBody>
      </p:sp>
      <p:sp>
        <p:nvSpPr>
          <p:cNvPr id="18" name="TextBox 2">
            <a:extLst>
              <a:ext uri="{FF2B5EF4-FFF2-40B4-BE49-F238E27FC236}">
                <a16:creationId xmlns:a16="http://schemas.microsoft.com/office/drawing/2014/main" id="{456488EB-135C-DC49-8DD7-FA1E8F4627CF}"/>
              </a:ext>
            </a:extLst>
          </p:cNvPr>
          <p:cNvSpPr txBox="1"/>
          <p:nvPr/>
        </p:nvSpPr>
        <p:spPr>
          <a:xfrm>
            <a:off x="1351408" y="3362333"/>
            <a:ext cx="279994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STUDENT ASSESSOR</a:t>
            </a:r>
            <a:endParaRPr lang="en-BE" sz="2400" b="1" dirty="0">
              <a:solidFill>
                <a:schemeClr val="bg1"/>
              </a:solidFill>
              <a:latin typeface="Unna" panose="02040503070705020203" pitchFamily="18" charset="0"/>
            </a:endParaRPr>
          </a:p>
        </p:txBody>
      </p:sp>
      <p:sp>
        <p:nvSpPr>
          <p:cNvPr id="19" name="TextBox 2">
            <a:extLst>
              <a:ext uri="{FF2B5EF4-FFF2-40B4-BE49-F238E27FC236}">
                <a16:creationId xmlns:a16="http://schemas.microsoft.com/office/drawing/2014/main" id="{C5F2E99D-A72D-DC48-849A-09D84888FFFF}"/>
              </a:ext>
            </a:extLst>
          </p:cNvPr>
          <p:cNvSpPr txBox="1"/>
          <p:nvPr/>
        </p:nvSpPr>
        <p:spPr>
          <a:xfrm>
            <a:off x="6398429" y="4206792"/>
            <a:ext cx="257713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STUDENT COUNCIL</a:t>
            </a:r>
            <a:endParaRPr lang="en-BE" sz="2400" b="1" dirty="0">
              <a:solidFill>
                <a:schemeClr val="bg1"/>
              </a:solidFill>
              <a:latin typeface="Unna" panose="02040503070705020203" pitchFamily="18" charset="0"/>
            </a:endParaRPr>
          </a:p>
        </p:txBody>
      </p:sp>
      <p:sp>
        <p:nvSpPr>
          <p:cNvPr id="20" name="TextBox 2">
            <a:extLst>
              <a:ext uri="{FF2B5EF4-FFF2-40B4-BE49-F238E27FC236}">
                <a16:creationId xmlns:a16="http://schemas.microsoft.com/office/drawing/2014/main" id="{76559E30-869D-E440-B06F-A28FE00808A7}"/>
              </a:ext>
            </a:extLst>
          </p:cNvPr>
          <p:cNvSpPr txBox="1"/>
          <p:nvPr/>
        </p:nvSpPr>
        <p:spPr>
          <a:xfrm>
            <a:off x="7928739" y="6128084"/>
            <a:ext cx="3069832"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UNIVERSITY COUNCIL</a:t>
            </a:r>
            <a:endParaRPr lang="en-BE" sz="2400" b="1" dirty="0">
              <a:solidFill>
                <a:schemeClr val="bg1"/>
              </a:solidFill>
              <a:latin typeface="Unna" panose="02040503070705020203" pitchFamily="18" charset="0"/>
            </a:endParaRPr>
          </a:p>
        </p:txBody>
      </p:sp>
      <p:sp>
        <p:nvSpPr>
          <p:cNvPr id="21" name="TextBox 2">
            <a:extLst>
              <a:ext uri="{FF2B5EF4-FFF2-40B4-BE49-F238E27FC236}">
                <a16:creationId xmlns:a16="http://schemas.microsoft.com/office/drawing/2014/main" id="{B76B76BD-F437-584C-A8A5-E3D42580E5ED}"/>
              </a:ext>
            </a:extLst>
          </p:cNvPr>
          <p:cNvSpPr txBox="1"/>
          <p:nvPr/>
        </p:nvSpPr>
        <p:spPr>
          <a:xfrm>
            <a:off x="8610528" y="3620275"/>
            <a:ext cx="3372924"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PARTICIPATORY COUNCIL</a:t>
            </a:r>
            <a:endParaRPr lang="en-BE" sz="2400" b="1" dirty="0">
              <a:solidFill>
                <a:schemeClr val="bg1"/>
              </a:solidFill>
              <a:latin typeface="Unna" panose="02040503070705020203" pitchFamily="18" charset="0"/>
            </a:endParaRPr>
          </a:p>
        </p:txBody>
      </p:sp>
      <p:sp>
        <p:nvSpPr>
          <p:cNvPr id="22" name="TextBox 2">
            <a:extLst>
              <a:ext uri="{FF2B5EF4-FFF2-40B4-BE49-F238E27FC236}">
                <a16:creationId xmlns:a16="http://schemas.microsoft.com/office/drawing/2014/main" id="{AA35E5B0-C411-E140-9B4B-EB2204F3019B}"/>
              </a:ext>
            </a:extLst>
          </p:cNvPr>
          <p:cNvSpPr txBox="1"/>
          <p:nvPr/>
        </p:nvSpPr>
        <p:spPr>
          <a:xfrm>
            <a:off x="3821630" y="6182620"/>
            <a:ext cx="3421050"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PEDAGOGICAL COUNCIL</a:t>
            </a:r>
            <a:endParaRPr lang="en-BE" sz="2400" b="1" dirty="0">
              <a:solidFill>
                <a:schemeClr val="bg1"/>
              </a:solidFill>
              <a:latin typeface="Unna" panose="02040503070705020203" pitchFamily="18" charset="0"/>
            </a:endParaRPr>
          </a:p>
        </p:txBody>
      </p:sp>
      <p:sp>
        <p:nvSpPr>
          <p:cNvPr id="23" name="TextBox 2">
            <a:extLst>
              <a:ext uri="{FF2B5EF4-FFF2-40B4-BE49-F238E27FC236}">
                <a16:creationId xmlns:a16="http://schemas.microsoft.com/office/drawing/2014/main" id="{C28ECC50-B7F8-C14A-9A58-76713A2F184D}"/>
              </a:ext>
            </a:extLst>
          </p:cNvPr>
          <p:cNvSpPr txBox="1"/>
          <p:nvPr/>
        </p:nvSpPr>
        <p:spPr>
          <a:xfrm>
            <a:off x="9463655" y="4794241"/>
            <a:ext cx="2394356"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QUALITY CENTRE</a:t>
            </a:r>
            <a:endParaRPr lang="en-BE" sz="2400" b="1" dirty="0">
              <a:solidFill>
                <a:schemeClr val="bg1"/>
              </a:solidFill>
              <a:latin typeface="Unna" panose="02040503070705020203" pitchFamily="18" charset="0"/>
            </a:endParaRPr>
          </a:p>
        </p:txBody>
      </p:sp>
      <p:sp>
        <p:nvSpPr>
          <p:cNvPr id="24" name="TextBox 2">
            <a:extLst>
              <a:ext uri="{FF2B5EF4-FFF2-40B4-BE49-F238E27FC236}">
                <a16:creationId xmlns:a16="http://schemas.microsoft.com/office/drawing/2014/main" id="{5DE5156C-E811-0E4C-8DEF-5B6F43675896}"/>
              </a:ext>
            </a:extLst>
          </p:cNvPr>
          <p:cNvSpPr txBox="1"/>
          <p:nvPr/>
        </p:nvSpPr>
        <p:spPr>
          <a:xfrm>
            <a:off x="9743833" y="5412418"/>
            <a:ext cx="2266019"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FACULTY DEAN</a:t>
            </a:r>
            <a:endParaRPr lang="en-BE" sz="2400" b="1" dirty="0">
              <a:solidFill>
                <a:schemeClr val="bg1"/>
              </a:solidFill>
              <a:latin typeface="Unna" panose="02040503070705020203" pitchFamily="18" charset="0"/>
            </a:endParaRPr>
          </a:p>
        </p:txBody>
      </p:sp>
      <p:sp>
        <p:nvSpPr>
          <p:cNvPr id="25" name="TextBox 2">
            <a:extLst>
              <a:ext uri="{FF2B5EF4-FFF2-40B4-BE49-F238E27FC236}">
                <a16:creationId xmlns:a16="http://schemas.microsoft.com/office/drawing/2014/main" id="{678D5BE1-5825-0E4A-B4C6-7F22FA60ED3B}"/>
              </a:ext>
            </a:extLst>
          </p:cNvPr>
          <p:cNvSpPr txBox="1"/>
          <p:nvPr/>
        </p:nvSpPr>
        <p:spPr>
          <a:xfrm>
            <a:off x="10144294" y="2922665"/>
            <a:ext cx="1849516"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PHYSICIAN</a:t>
            </a:r>
            <a:endParaRPr lang="en-BE" sz="2400" b="1" dirty="0">
              <a:solidFill>
                <a:schemeClr val="bg1"/>
              </a:solidFill>
              <a:latin typeface="Unna" panose="02040503070705020203" pitchFamily="18" charset="0"/>
            </a:endParaRPr>
          </a:p>
        </p:txBody>
      </p:sp>
      <p:sp>
        <p:nvSpPr>
          <p:cNvPr id="26" name="TextBox 2">
            <a:extLst>
              <a:ext uri="{FF2B5EF4-FFF2-40B4-BE49-F238E27FC236}">
                <a16:creationId xmlns:a16="http://schemas.microsoft.com/office/drawing/2014/main" id="{98D3EF2D-2A1D-B948-B7AF-729B8295332B}"/>
              </a:ext>
            </a:extLst>
          </p:cNvPr>
          <p:cNvSpPr txBox="1"/>
          <p:nvPr/>
        </p:nvSpPr>
        <p:spPr>
          <a:xfrm>
            <a:off x="977435" y="5029557"/>
            <a:ext cx="3069832"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TEACHING ASSISTANT</a:t>
            </a:r>
            <a:endParaRPr lang="en-BE" sz="2400" b="1" dirty="0">
              <a:solidFill>
                <a:schemeClr val="bg1"/>
              </a:solidFill>
              <a:latin typeface="Unna" panose="02040503070705020203" pitchFamily="18" charset="0"/>
            </a:endParaRPr>
          </a:p>
        </p:txBody>
      </p:sp>
      <p:sp>
        <p:nvSpPr>
          <p:cNvPr id="27" name="TextBox 2">
            <a:extLst>
              <a:ext uri="{FF2B5EF4-FFF2-40B4-BE49-F238E27FC236}">
                <a16:creationId xmlns:a16="http://schemas.microsoft.com/office/drawing/2014/main" id="{0DEF8965-8D97-4049-B120-DE40FE7ED45F}"/>
              </a:ext>
            </a:extLst>
          </p:cNvPr>
          <p:cNvSpPr txBox="1"/>
          <p:nvPr/>
        </p:nvSpPr>
        <p:spPr>
          <a:xfrm>
            <a:off x="787" y="6209975"/>
            <a:ext cx="3603491"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COURSE COORDINATOR</a:t>
            </a:r>
            <a:endParaRPr lang="en-BE" sz="2400" b="1" dirty="0">
              <a:solidFill>
                <a:schemeClr val="bg1"/>
              </a:solidFill>
              <a:latin typeface="Unna" panose="02040503070705020203" pitchFamily="18" charset="0"/>
            </a:endParaRPr>
          </a:p>
        </p:txBody>
      </p:sp>
      <p:sp>
        <p:nvSpPr>
          <p:cNvPr id="29" name="TextBox 2">
            <a:extLst>
              <a:ext uri="{FF2B5EF4-FFF2-40B4-BE49-F238E27FC236}">
                <a16:creationId xmlns:a16="http://schemas.microsoft.com/office/drawing/2014/main" id="{632C3CD7-326A-D642-B761-D08548D11E41}"/>
              </a:ext>
            </a:extLst>
          </p:cNvPr>
          <p:cNvSpPr txBox="1"/>
          <p:nvPr/>
        </p:nvSpPr>
        <p:spPr>
          <a:xfrm>
            <a:off x="9137023" y="4196334"/>
            <a:ext cx="3069832"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STUDENT ASSESSOR</a:t>
            </a:r>
            <a:endParaRPr lang="en-BE" sz="2400" b="1" dirty="0">
              <a:solidFill>
                <a:schemeClr val="bg1"/>
              </a:solidFill>
              <a:latin typeface="Unna" panose="02040503070705020203" pitchFamily="18" charset="0"/>
            </a:endParaRPr>
          </a:p>
        </p:txBody>
      </p:sp>
      <p:sp>
        <p:nvSpPr>
          <p:cNvPr id="30" name="TextBox 2">
            <a:extLst>
              <a:ext uri="{FF2B5EF4-FFF2-40B4-BE49-F238E27FC236}">
                <a16:creationId xmlns:a16="http://schemas.microsoft.com/office/drawing/2014/main" id="{64098BD1-8D02-9343-9EA4-A06C9242941A}"/>
              </a:ext>
            </a:extLst>
          </p:cNvPr>
          <p:cNvSpPr txBox="1"/>
          <p:nvPr/>
        </p:nvSpPr>
        <p:spPr>
          <a:xfrm>
            <a:off x="4274489" y="2199502"/>
            <a:ext cx="2610399"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FACULTY BOARD</a:t>
            </a:r>
            <a:endParaRPr lang="en-BE" sz="2400" b="1" dirty="0">
              <a:solidFill>
                <a:schemeClr val="bg1"/>
              </a:solidFill>
              <a:latin typeface="Unna" panose="02040503070705020203" pitchFamily="18" charset="0"/>
            </a:endParaRPr>
          </a:p>
        </p:txBody>
      </p:sp>
      <p:sp>
        <p:nvSpPr>
          <p:cNvPr id="31" name="TextBox 2">
            <a:extLst>
              <a:ext uri="{FF2B5EF4-FFF2-40B4-BE49-F238E27FC236}">
                <a16:creationId xmlns:a16="http://schemas.microsoft.com/office/drawing/2014/main" id="{E34D2211-C0CB-7442-9D4D-08D7122BE7A6}"/>
              </a:ext>
            </a:extLst>
          </p:cNvPr>
          <p:cNvSpPr txBox="1"/>
          <p:nvPr/>
        </p:nvSpPr>
        <p:spPr>
          <a:xfrm>
            <a:off x="8483675" y="2437832"/>
            <a:ext cx="3069832"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EXAMINATION BOARD</a:t>
            </a:r>
            <a:endParaRPr lang="en-BE" sz="2400" b="1" dirty="0">
              <a:solidFill>
                <a:schemeClr val="bg1"/>
              </a:solidFill>
              <a:latin typeface="Unna" panose="02040503070705020203" pitchFamily="18" charset="0"/>
            </a:endParaRPr>
          </a:p>
        </p:txBody>
      </p:sp>
      <p:sp>
        <p:nvSpPr>
          <p:cNvPr id="32" name="TextBox 2">
            <a:extLst>
              <a:ext uri="{FF2B5EF4-FFF2-40B4-BE49-F238E27FC236}">
                <a16:creationId xmlns:a16="http://schemas.microsoft.com/office/drawing/2014/main" id="{6E03409F-7A6B-884F-AAC6-993ECCD9841F}"/>
              </a:ext>
            </a:extLst>
          </p:cNvPr>
          <p:cNvSpPr txBox="1"/>
          <p:nvPr/>
        </p:nvSpPr>
        <p:spPr>
          <a:xfrm>
            <a:off x="659391" y="2198996"/>
            <a:ext cx="3312643" cy="461665"/>
          </a:xfrm>
          <a:prstGeom prst="rect">
            <a:avLst/>
          </a:prstGeom>
          <a:solidFill>
            <a:srgbClr val="5AA752"/>
          </a:solidFill>
        </p:spPr>
        <p:txBody>
          <a:bodyPr wrap="square" rtlCol="0">
            <a:spAutoFit/>
          </a:bodyPr>
          <a:lstStyle/>
          <a:p>
            <a:r>
              <a:rPr lang="en-US" sz="2400" b="1" dirty="0">
                <a:solidFill>
                  <a:schemeClr val="bg1"/>
                </a:solidFill>
                <a:latin typeface="Unna" panose="02040503070705020203" pitchFamily="18" charset="0"/>
              </a:rPr>
              <a:t>ACCREDITATION PANEL</a:t>
            </a:r>
            <a:endParaRPr lang="en-BE" sz="2400" b="1" dirty="0">
              <a:solidFill>
                <a:schemeClr val="bg1"/>
              </a:solidFill>
              <a:latin typeface="Unna" panose="02040503070705020203" pitchFamily="18" charset="0"/>
            </a:endParaRPr>
          </a:p>
        </p:txBody>
      </p:sp>
      <p:pic>
        <p:nvPicPr>
          <p:cNvPr id="34" name="Afbeelding 33">
            <a:extLst>
              <a:ext uri="{FF2B5EF4-FFF2-40B4-BE49-F238E27FC236}">
                <a16:creationId xmlns:a16="http://schemas.microsoft.com/office/drawing/2014/main" id="{E9205FBD-4404-054A-9A7A-E6775067F6ED}"/>
              </a:ext>
            </a:extLst>
          </p:cNvPr>
          <p:cNvPicPr>
            <a:picLocks noChangeAspect="1"/>
          </p:cNvPicPr>
          <p:nvPr/>
        </p:nvPicPr>
        <p:blipFill>
          <a:blip r:embed="rId3"/>
          <a:stretch>
            <a:fillRect/>
          </a:stretch>
        </p:blipFill>
        <p:spPr>
          <a:xfrm>
            <a:off x="-1781571" y="-2964301"/>
            <a:ext cx="15865061" cy="13576597"/>
          </a:xfrm>
          <a:prstGeom prst="rect">
            <a:avLst/>
          </a:prstGeom>
        </p:spPr>
      </p:pic>
    </p:spTree>
    <p:extLst>
      <p:ext uri="{BB962C8B-B14F-4D97-AF65-F5344CB8AC3E}">
        <p14:creationId xmlns:p14="http://schemas.microsoft.com/office/powerpoint/2010/main" val="1189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bg/>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bg/>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bg/>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bg/>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xEl>
                                              <p:pRg st="0" end="0"/>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bg/>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bg/>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
                                            <p:bg/>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bg/>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xEl>
                                              <p:pRg st="0" end="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
                                            <p:bg/>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
                                            <p:bg/>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xEl>
                                              <p:pRg st="0" end="0"/>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4">
                                            <p:bg/>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4">
                                            <p:txEl>
                                              <p:pRg st="0" end="0"/>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5">
                                            <p:bg/>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5">
                                            <p:txEl>
                                              <p:pRg st="0" end="0"/>
                                            </p:tx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6">
                                            <p:bg/>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6">
                                            <p:txEl>
                                              <p:pRg st="0" end="0"/>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
                                            <p:bg/>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7">
                                            <p:txEl>
                                              <p:pRg st="0" end="0"/>
                                            </p:tx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9">
                                            <p:bg/>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9">
                                            <p:txEl>
                                              <p:pRg st="0" end="0"/>
                                            </p:txEl>
                                          </p:spTgt>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
                                            <p:bg/>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0">
                                            <p:txEl>
                                              <p:pRg st="0" end="0"/>
                                            </p:txEl>
                                          </p:spTgt>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1">
                                            <p:bg/>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
                                            <p:txEl>
                                              <p:pRg st="0" end="0"/>
                                            </p:txEl>
                                          </p:spTgt>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2">
                                            <p:bg/>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P spid="11" grpId="0" build="p" animBg="1"/>
      <p:bldP spid="12" grpId="0" build="p" animBg="1"/>
      <p:bldP spid="13" grpId="0" build="p" animBg="1"/>
      <p:bldP spid="14" grpId="0" build="p" animBg="1"/>
      <p:bldP spid="15" grpId="0" build="p" animBg="1"/>
      <p:bldP spid="16" grpId="0" build="p" animBg="1"/>
      <p:bldP spid="17" grpId="0" build="p" animBg="1"/>
      <p:bldP spid="18" grpId="0" build="p" animBg="1"/>
      <p:bldP spid="19" grpId="0" build="p" animBg="1"/>
      <p:bldP spid="20" grpId="0" build="p" animBg="1"/>
      <p:bldP spid="21" grpId="0" build="p" animBg="1"/>
      <p:bldP spid="22" grpId="0" build="p" animBg="1"/>
      <p:bldP spid="23" grpId="0" build="p" animBg="1"/>
      <p:bldP spid="24" grpId="0" build="p" animBg="1"/>
      <p:bldP spid="25" grpId="0" build="p" animBg="1"/>
      <p:bldP spid="26" grpId="0" build="p" animBg="1"/>
      <p:bldP spid="27" grpId="0" build="p" animBg="1"/>
      <p:bldP spid="29" grpId="0" build="p" animBg="1"/>
      <p:bldP spid="30" grpId="0" build="p" animBg="1"/>
      <p:bldP spid="31" grpId="0" build="p" animBg="1"/>
      <p:bldP spid="3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6139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Where</a:t>
            </a:r>
            <a:r>
              <a:rPr lang="fr-FR" sz="4400" b="1" dirty="0">
                <a:latin typeface="Unna" panose="02040503070705020203" pitchFamily="18" charset="0"/>
              </a:rPr>
              <a:t> to </a:t>
            </a:r>
            <a:r>
              <a:rPr lang="fr-FR" sz="4400" b="1" dirty="0" err="1">
                <a:latin typeface="Unna" panose="02040503070705020203" pitchFamily="18" charset="0"/>
              </a:rPr>
              <a:t>start</a:t>
            </a:r>
            <a:r>
              <a:rPr lang="fr-FR" sz="4400" b="1" dirty="0">
                <a:latin typeface="Unna" panose="02040503070705020203" pitchFamily="18" charset="0"/>
              </a:rPr>
              <a:t> as a patient </a:t>
            </a:r>
            <a:r>
              <a:rPr lang="fr-FR" sz="4400" b="1" dirty="0" err="1">
                <a:latin typeface="Unna" panose="02040503070705020203" pitchFamily="18" charset="0"/>
              </a:rPr>
              <a:t>organization</a:t>
            </a:r>
            <a:r>
              <a:rPr lang="fr-FR" sz="4400" b="1" dirty="0">
                <a:latin typeface="Unna" panose="02040503070705020203" pitchFamily="18" charset="0"/>
              </a:rPr>
              <a:t>?</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517302"/>
            <a:ext cx="7505230" cy="461665"/>
          </a:xfrm>
          <a:prstGeom prst="rect">
            <a:avLst/>
          </a:prstGeom>
          <a:noFill/>
        </p:spPr>
        <p:txBody>
          <a:bodyPr wrap="square" rtlCol="0">
            <a:spAutoFit/>
          </a:bodyPr>
          <a:lstStyle/>
          <a:p>
            <a:r>
              <a:rPr lang="en-US" sz="2400" dirty="0">
                <a:latin typeface="Unna" panose="02040503070705020203" pitchFamily="18" charset="0"/>
              </a:rPr>
              <a:t>Finding your way through the university jungle</a:t>
            </a:r>
            <a:endParaRPr lang="en-BE" sz="2400" dirty="0">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49" y="2101827"/>
            <a:ext cx="9670473"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Karla" pitchFamily="2" charset="0"/>
                <a:ea typeface="Karla" pitchFamily="2" charset="0"/>
              </a:rPr>
              <a:t>Complex university structures and hierarchies can be daunting when you’re not familiar with them.</a:t>
            </a:r>
          </a:p>
          <a:p>
            <a:endParaRPr lang="en-US" dirty="0">
              <a:latin typeface="Karla" pitchFamily="2" charset="0"/>
              <a:ea typeface="Karla" pitchFamily="2" charset="0"/>
            </a:endParaRPr>
          </a:p>
          <a:p>
            <a:pPr marL="285750" indent="-285750">
              <a:buFont typeface="Arial" panose="020B0604020202020204" pitchFamily="34" charset="0"/>
              <a:buChar char="•"/>
            </a:pPr>
            <a:r>
              <a:rPr lang="en-US" dirty="0">
                <a:latin typeface="Karla" pitchFamily="2" charset="0"/>
                <a:ea typeface="Karla" pitchFamily="2" charset="0"/>
              </a:rPr>
              <a:t>Are there: </a:t>
            </a:r>
          </a:p>
          <a:p>
            <a:pPr marL="742950" lvl="1" indent="-285750">
              <a:buFont typeface="Arial" panose="020B0604020202020204" pitchFamily="34" charset="0"/>
              <a:buChar char="•"/>
            </a:pPr>
            <a:r>
              <a:rPr lang="en-US" dirty="0">
                <a:latin typeface="Karla" pitchFamily="2" charset="0"/>
                <a:ea typeface="Karla" pitchFamily="2" charset="0"/>
              </a:rPr>
              <a:t>existing frameworks for integrated involvement?</a:t>
            </a:r>
          </a:p>
          <a:p>
            <a:pPr marL="742950" lvl="1" indent="-285750">
              <a:buFont typeface="Arial" panose="020B0604020202020204" pitchFamily="34" charset="0"/>
              <a:buChar char="•"/>
            </a:pPr>
            <a:r>
              <a:rPr lang="en-US" dirty="0">
                <a:latin typeface="Karla" pitchFamily="2" charset="0"/>
                <a:ea typeface="Karla" pitchFamily="2" charset="0"/>
              </a:rPr>
              <a:t>existing commitments that the university has made?</a:t>
            </a:r>
          </a:p>
          <a:p>
            <a:pPr marL="742950" lvl="1" indent="-285750">
              <a:buFont typeface="Arial" panose="020B0604020202020204" pitchFamily="34" charset="0"/>
              <a:buChar char="•"/>
            </a:pPr>
            <a:r>
              <a:rPr lang="en-US" dirty="0">
                <a:latin typeface="Karla" pitchFamily="2" charset="0"/>
                <a:ea typeface="Karla" pitchFamily="2" charset="0"/>
              </a:rPr>
              <a:t>existing organizations or offices willing to work with you?</a:t>
            </a:r>
          </a:p>
          <a:p>
            <a:pPr marL="742950" lvl="1" indent="-285750">
              <a:buFont typeface="Arial" panose="020B0604020202020204" pitchFamily="34" charset="0"/>
              <a:buChar char="•"/>
            </a:pPr>
            <a:r>
              <a:rPr lang="en-US" dirty="0">
                <a:latin typeface="Karla" pitchFamily="2" charset="0"/>
                <a:ea typeface="Karla" pitchFamily="2" charset="0"/>
              </a:rPr>
              <a:t>champions in the medical school that you can work with?</a:t>
            </a:r>
          </a:p>
          <a:p>
            <a:pPr marL="742950" lvl="1" indent="-285750">
              <a:buFont typeface="Arial" panose="020B0604020202020204" pitchFamily="34" charset="0"/>
              <a:buChar char="•"/>
            </a:pPr>
            <a:r>
              <a:rPr lang="en-US" dirty="0">
                <a:latin typeface="Karla" pitchFamily="2" charset="0"/>
                <a:ea typeface="Karla" pitchFamily="2" charset="0"/>
              </a:rPr>
              <a:t>student organizations that you can work with?</a:t>
            </a:r>
          </a:p>
          <a:p>
            <a:endParaRPr lang="en-BE" dirty="0">
              <a:latin typeface="Karla" pitchFamily="2" charset="0"/>
              <a:ea typeface="Karla" pitchFamily="2" charset="0"/>
            </a:endParaRPr>
          </a:p>
        </p:txBody>
      </p:sp>
      <p:sp>
        <p:nvSpPr>
          <p:cNvPr id="5" name="TextBox 2">
            <a:extLst>
              <a:ext uri="{FF2B5EF4-FFF2-40B4-BE49-F238E27FC236}">
                <a16:creationId xmlns:a16="http://schemas.microsoft.com/office/drawing/2014/main" id="{7BC47D05-571D-9740-99BE-82E95F0C21A7}"/>
              </a:ext>
            </a:extLst>
          </p:cNvPr>
          <p:cNvSpPr txBox="1"/>
          <p:nvPr/>
        </p:nvSpPr>
        <p:spPr>
          <a:xfrm>
            <a:off x="1707350" y="4809070"/>
            <a:ext cx="7505230" cy="461665"/>
          </a:xfrm>
          <a:prstGeom prst="rect">
            <a:avLst/>
          </a:prstGeom>
          <a:noFill/>
        </p:spPr>
        <p:txBody>
          <a:bodyPr wrap="square" rtlCol="0">
            <a:spAutoFit/>
          </a:bodyPr>
          <a:lstStyle/>
          <a:p>
            <a:r>
              <a:rPr lang="en-US" sz="2400" b="1" dirty="0">
                <a:solidFill>
                  <a:srgbClr val="5AA752"/>
                </a:solidFill>
                <a:latin typeface="Unna" panose="02040503070705020203" pitchFamily="18" charset="0"/>
              </a:rPr>
              <a:t>Creating interest</a:t>
            </a:r>
            <a:endParaRPr lang="en-BE" sz="2400" b="1" dirty="0">
              <a:solidFill>
                <a:srgbClr val="5AA752"/>
              </a:solidFill>
              <a:latin typeface="Unna" panose="02040503070705020203" pitchFamily="18" charset="0"/>
            </a:endParaRPr>
          </a:p>
        </p:txBody>
      </p:sp>
      <p:sp>
        <p:nvSpPr>
          <p:cNvPr id="6" name="TextBox 3">
            <a:extLst>
              <a:ext uri="{FF2B5EF4-FFF2-40B4-BE49-F238E27FC236}">
                <a16:creationId xmlns:a16="http://schemas.microsoft.com/office/drawing/2014/main" id="{0FAC7CBA-CB48-6045-B281-EC87AF6E7CCA}"/>
              </a:ext>
            </a:extLst>
          </p:cNvPr>
          <p:cNvSpPr txBox="1"/>
          <p:nvPr/>
        </p:nvSpPr>
        <p:spPr>
          <a:xfrm>
            <a:off x="1707349" y="5270735"/>
            <a:ext cx="967047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Karla" pitchFamily="2" charset="0"/>
                <a:ea typeface="Karla" pitchFamily="2" charset="0"/>
              </a:rPr>
              <a:t>Facilitate peer support and networks</a:t>
            </a:r>
          </a:p>
          <a:p>
            <a:pPr marL="285750" indent="-285750">
              <a:buFont typeface="Arial" panose="020B0604020202020204" pitchFamily="34" charset="0"/>
              <a:buChar char="•"/>
            </a:pPr>
            <a:r>
              <a:rPr lang="en-US" dirty="0">
                <a:latin typeface="Karla" pitchFamily="2" charset="0"/>
                <a:ea typeface="Karla" pitchFamily="2" charset="0"/>
              </a:rPr>
              <a:t>Call for significant, meaningful roles</a:t>
            </a:r>
          </a:p>
          <a:p>
            <a:pPr marL="285750" indent="-285750">
              <a:buFont typeface="Arial" panose="020B0604020202020204" pitchFamily="34" charset="0"/>
              <a:buChar char="•"/>
            </a:pPr>
            <a:r>
              <a:rPr lang="en-US" dirty="0">
                <a:latin typeface="Karla" pitchFamily="2" charset="0"/>
                <a:ea typeface="Karla" pitchFamily="2" charset="0"/>
              </a:rPr>
              <a:t>Think beyond solely the role of the teacher</a:t>
            </a:r>
          </a:p>
        </p:txBody>
      </p:sp>
      <p:pic>
        <p:nvPicPr>
          <p:cNvPr id="7" name="Afbeelding 6">
            <a:extLst>
              <a:ext uri="{FF2B5EF4-FFF2-40B4-BE49-F238E27FC236}">
                <a16:creationId xmlns:a16="http://schemas.microsoft.com/office/drawing/2014/main" id="{CC516A6A-48C5-2646-9650-4E51E3B94337}"/>
              </a:ext>
            </a:extLst>
          </p:cNvPr>
          <p:cNvPicPr>
            <a:picLocks noChangeAspect="1"/>
          </p:cNvPicPr>
          <p:nvPr/>
        </p:nvPicPr>
        <p:blipFill>
          <a:blip r:embed="rId3"/>
          <a:stretch>
            <a:fillRect/>
          </a:stretch>
        </p:blipFill>
        <p:spPr>
          <a:xfrm>
            <a:off x="8223204" y="3111408"/>
            <a:ext cx="3432083" cy="774332"/>
          </a:xfrm>
          <a:prstGeom prst="rect">
            <a:avLst/>
          </a:prstGeom>
        </p:spPr>
      </p:pic>
    </p:spTree>
    <p:extLst>
      <p:ext uri="{BB962C8B-B14F-4D97-AF65-F5344CB8AC3E}">
        <p14:creationId xmlns:p14="http://schemas.microsoft.com/office/powerpoint/2010/main" val="106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3091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Meaningful</a:t>
            </a:r>
            <a:r>
              <a:rPr lang="fr-FR" sz="4400" b="1" dirty="0">
                <a:latin typeface="Unna" panose="02040503070705020203" pitchFamily="18" charset="0"/>
              </a:rPr>
              <a:t> </a:t>
            </a:r>
            <a:r>
              <a:rPr lang="fr-FR" sz="4400" b="1" dirty="0" err="1">
                <a:latin typeface="Unna" panose="02040503070705020203" pitchFamily="18" charset="0"/>
              </a:rPr>
              <a:t>involvement</a:t>
            </a:r>
            <a:endParaRPr lang="fr-FR" sz="4400" b="1" dirty="0">
              <a:solidFill>
                <a:schemeClr val="bg1"/>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627989"/>
            <a:ext cx="9670473" cy="369332"/>
          </a:xfrm>
          <a:prstGeom prst="rect">
            <a:avLst/>
          </a:prstGeom>
          <a:noFill/>
        </p:spPr>
        <p:txBody>
          <a:bodyPr wrap="square" rtlCol="0">
            <a:spAutoFit/>
          </a:bodyPr>
          <a:lstStyle/>
          <a:p>
            <a:pPr marL="285750" indent="-285750">
              <a:buFont typeface="Arial" panose="020B0604020202020204" pitchFamily="34" charset="0"/>
              <a:buChar char="•"/>
            </a:pPr>
            <a:endParaRPr lang="en-BE" dirty="0">
              <a:latin typeface="Karla" pitchFamily="2" charset="0"/>
              <a:ea typeface="Karla" pitchFamily="2" charset="0"/>
            </a:endParaRPr>
          </a:p>
        </p:txBody>
      </p:sp>
      <p:pic>
        <p:nvPicPr>
          <p:cNvPr id="5" name="Afbeelding 4">
            <a:extLst>
              <a:ext uri="{FF2B5EF4-FFF2-40B4-BE49-F238E27FC236}">
                <a16:creationId xmlns:a16="http://schemas.microsoft.com/office/drawing/2014/main" id="{C9AC24EB-9024-F348-817E-61C3EF9CE599}"/>
              </a:ext>
            </a:extLst>
          </p:cNvPr>
          <p:cNvPicPr>
            <a:picLocks noChangeAspect="1"/>
          </p:cNvPicPr>
          <p:nvPr/>
        </p:nvPicPr>
        <p:blipFill>
          <a:blip r:embed="rId3"/>
          <a:stretch>
            <a:fillRect/>
          </a:stretch>
        </p:blipFill>
        <p:spPr>
          <a:xfrm>
            <a:off x="4807484" y="1791956"/>
            <a:ext cx="2183650" cy="4648599"/>
          </a:xfrm>
          <a:prstGeom prst="rect">
            <a:avLst/>
          </a:prstGeom>
        </p:spPr>
      </p:pic>
    </p:spTree>
    <p:extLst>
      <p:ext uri="{BB962C8B-B14F-4D97-AF65-F5344CB8AC3E}">
        <p14:creationId xmlns:p14="http://schemas.microsoft.com/office/powerpoint/2010/main" val="54036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1061396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Ongoing</a:t>
            </a:r>
            <a:r>
              <a:rPr lang="fr-FR" sz="4400" b="1" dirty="0">
                <a:latin typeface="Unna" panose="02040503070705020203" pitchFamily="18" charset="0"/>
              </a:rPr>
              <a:t> discussion</a:t>
            </a:r>
            <a:endParaRPr lang="fr-FR" sz="4400" b="1" dirty="0">
              <a:solidFill>
                <a:schemeClr val="bg1"/>
              </a:solidFill>
              <a:latin typeface="Unna" panose="02040503070705020203" pitchFamily="18" charset="0"/>
            </a:endParaRPr>
          </a:p>
        </p:txBody>
      </p:sp>
      <p:sp>
        <p:nvSpPr>
          <p:cNvPr id="4" name="TextBox 3">
            <a:extLst>
              <a:ext uri="{FF2B5EF4-FFF2-40B4-BE49-F238E27FC236}">
                <a16:creationId xmlns:a16="http://schemas.microsoft.com/office/drawing/2014/main" id="{6DDD5AED-A34E-41D1-A384-32C15D645346}"/>
              </a:ext>
            </a:extLst>
          </p:cNvPr>
          <p:cNvSpPr txBox="1"/>
          <p:nvPr/>
        </p:nvSpPr>
        <p:spPr>
          <a:xfrm>
            <a:off x="1707350" y="2355273"/>
            <a:ext cx="9670473"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Karla" pitchFamily="2" charset="0"/>
                <a:ea typeface="Karla" pitchFamily="2" charset="0"/>
              </a:rPr>
              <a:t>Preparation:</a:t>
            </a:r>
            <a:r>
              <a:rPr lang="en-US" dirty="0">
                <a:latin typeface="Karla" pitchFamily="2" charset="0"/>
                <a:ea typeface="Karla" pitchFamily="2" charset="0"/>
              </a:rPr>
              <a:t> Preparedness vs. Authenticity?</a:t>
            </a:r>
          </a:p>
          <a:p>
            <a:pPr marL="285750" indent="-285750">
              <a:buFont typeface="Arial" panose="020B0604020202020204" pitchFamily="34" charset="0"/>
              <a:buChar char="•"/>
            </a:pPr>
            <a:r>
              <a:rPr lang="en-US" b="1" dirty="0">
                <a:latin typeface="Karla" pitchFamily="2" charset="0"/>
                <a:ea typeface="Karla" pitchFamily="2" charset="0"/>
              </a:rPr>
              <a:t>Who takes what role:</a:t>
            </a:r>
            <a:r>
              <a:rPr lang="en-US" dirty="0">
                <a:latin typeface="Karla" pitchFamily="2" charset="0"/>
                <a:ea typeface="Karla" pitchFamily="2" charset="0"/>
              </a:rPr>
              <a:t> Patient representatives vs. individual patients?</a:t>
            </a:r>
          </a:p>
          <a:p>
            <a:pPr marL="285750" indent="-285750">
              <a:buFont typeface="Arial" panose="020B0604020202020204" pitchFamily="34" charset="0"/>
              <a:buChar char="•"/>
            </a:pPr>
            <a:r>
              <a:rPr lang="en-US" b="1" dirty="0">
                <a:latin typeface="Karla" pitchFamily="2" charset="0"/>
                <a:ea typeface="Karla" pitchFamily="2" charset="0"/>
              </a:rPr>
              <a:t>Commitment:</a:t>
            </a:r>
            <a:r>
              <a:rPr lang="en-US" dirty="0">
                <a:latin typeface="Karla" pitchFamily="2" charset="0"/>
                <a:ea typeface="Karla" pitchFamily="2" charset="0"/>
              </a:rPr>
              <a:t> Volunteers vs. Employees?</a:t>
            </a:r>
            <a:endParaRPr lang="en-US" b="1" dirty="0">
              <a:latin typeface="Karla" pitchFamily="2" charset="0"/>
              <a:ea typeface="Karla" pitchFamily="2" charset="0"/>
            </a:endParaRPr>
          </a:p>
          <a:p>
            <a:endParaRPr lang="en-US" dirty="0">
              <a:latin typeface="Karla" pitchFamily="2" charset="0"/>
              <a:ea typeface="Karla" pitchFamily="2" charset="0"/>
            </a:endParaRPr>
          </a:p>
          <a:p>
            <a:pPr marL="285750" indent="-285750">
              <a:buFont typeface="Arial" panose="020B0604020202020204" pitchFamily="34" charset="0"/>
              <a:buChar char="•"/>
            </a:pPr>
            <a:r>
              <a:rPr lang="en-US" b="1" dirty="0">
                <a:latin typeface="Karla" pitchFamily="2" charset="0"/>
                <a:ea typeface="Karla" pitchFamily="2" charset="0"/>
              </a:rPr>
              <a:t>Role of patient organizations?</a:t>
            </a:r>
          </a:p>
          <a:p>
            <a:pPr marL="285750" indent="-285750">
              <a:buFont typeface="Arial" panose="020B0604020202020204" pitchFamily="34" charset="0"/>
              <a:buChar char="•"/>
            </a:pPr>
            <a:endParaRPr lang="en-US" b="1" dirty="0">
              <a:latin typeface="Karla" pitchFamily="2" charset="0"/>
              <a:ea typeface="Karla" pitchFamily="2" charset="0"/>
            </a:endParaRPr>
          </a:p>
          <a:p>
            <a:pPr marL="285750" indent="-285750">
              <a:buFont typeface="Arial" panose="020B0604020202020204" pitchFamily="34" charset="0"/>
              <a:buChar char="•"/>
            </a:pPr>
            <a:r>
              <a:rPr lang="en-US" b="1" dirty="0">
                <a:latin typeface="Karla" pitchFamily="2" charset="0"/>
                <a:ea typeface="Karla" pitchFamily="2" charset="0"/>
              </a:rPr>
              <a:t>Postgraduate?</a:t>
            </a:r>
            <a:r>
              <a:rPr lang="en-US" dirty="0">
                <a:latin typeface="Karla" pitchFamily="2" charset="0"/>
                <a:ea typeface="Karla" pitchFamily="2" charset="0"/>
              </a:rPr>
              <a:t>  (Next speakers)</a:t>
            </a:r>
          </a:p>
          <a:p>
            <a:pPr marL="285750" indent="-285750">
              <a:buFont typeface="Arial" panose="020B0604020202020204" pitchFamily="34" charset="0"/>
              <a:buChar char="•"/>
            </a:pPr>
            <a:endParaRPr lang="en-BE" b="1" dirty="0">
              <a:latin typeface="Karla" pitchFamily="2" charset="0"/>
              <a:ea typeface="Karla" pitchFamily="2" charset="0"/>
            </a:endParaRPr>
          </a:p>
        </p:txBody>
      </p:sp>
    </p:spTree>
    <p:extLst>
      <p:ext uri="{BB962C8B-B14F-4D97-AF65-F5344CB8AC3E}">
        <p14:creationId xmlns:p14="http://schemas.microsoft.com/office/powerpoint/2010/main" val="417851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41F2D40-455F-174C-9C58-AB49763A6F3D}"/>
              </a:ext>
            </a:extLst>
          </p:cNvPr>
          <p:cNvPicPr>
            <a:picLocks noChangeAspect="1"/>
          </p:cNvPicPr>
          <p:nvPr/>
        </p:nvPicPr>
        <p:blipFill>
          <a:blip r:embed="rId3"/>
          <a:stretch>
            <a:fillRect/>
          </a:stretch>
        </p:blipFill>
        <p:spPr>
          <a:xfrm>
            <a:off x="3448993" y="686225"/>
            <a:ext cx="5098660" cy="2197698"/>
          </a:xfrm>
          <a:prstGeom prst="rect">
            <a:avLst/>
          </a:prstGeom>
        </p:spPr>
      </p:pic>
      <p:pic>
        <p:nvPicPr>
          <p:cNvPr id="5" name="Picture 3" descr="A close up of a sign&#10;&#10;Description automatically generated">
            <a:extLst>
              <a:ext uri="{FF2B5EF4-FFF2-40B4-BE49-F238E27FC236}">
                <a16:creationId xmlns:a16="http://schemas.microsoft.com/office/drawing/2014/main" id="{AD16AC82-E6F8-A348-96B3-71BC606CA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22" y="5564119"/>
            <a:ext cx="2153478" cy="1293881"/>
          </a:xfrm>
          <a:prstGeom prst="rect">
            <a:avLst/>
          </a:prstGeom>
        </p:spPr>
      </p:pic>
    </p:spTree>
    <p:extLst>
      <p:ext uri="{BB962C8B-B14F-4D97-AF65-F5344CB8AC3E}">
        <p14:creationId xmlns:p14="http://schemas.microsoft.com/office/powerpoint/2010/main" val="405180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87AF90-06B7-8E44-96CB-4F30BCBABD9C}"/>
              </a:ext>
            </a:extLst>
          </p:cNvPr>
          <p:cNvPicPr>
            <a:picLocks noChangeAspect="1"/>
          </p:cNvPicPr>
          <p:nvPr/>
        </p:nvPicPr>
        <p:blipFill>
          <a:blip r:embed="rId3"/>
          <a:stretch>
            <a:fillRect/>
          </a:stretch>
        </p:blipFill>
        <p:spPr>
          <a:xfrm>
            <a:off x="0" y="0"/>
            <a:ext cx="12192000" cy="6836132"/>
          </a:xfrm>
          <a:prstGeom prst="rect">
            <a:avLst/>
          </a:prstGeom>
        </p:spPr>
      </p:pic>
      <p:sp>
        <p:nvSpPr>
          <p:cNvPr id="30" name="TextBox 6">
            <a:extLst>
              <a:ext uri="{FF2B5EF4-FFF2-40B4-BE49-F238E27FC236}">
                <a16:creationId xmlns:a16="http://schemas.microsoft.com/office/drawing/2014/main" id="{DB045C3A-1702-2C49-8D4D-7C207E5683B7}"/>
              </a:ext>
            </a:extLst>
          </p:cNvPr>
          <p:cNvSpPr txBox="1"/>
          <p:nvPr/>
        </p:nvSpPr>
        <p:spPr>
          <a:xfrm>
            <a:off x="2249769" y="2402403"/>
            <a:ext cx="7692462" cy="1015663"/>
          </a:xfrm>
          <a:prstGeom prst="rect">
            <a:avLst/>
          </a:prstGeom>
          <a:noFill/>
        </p:spPr>
        <p:txBody>
          <a:bodyPr wrap="square" rtlCol="0">
            <a:spAutoFit/>
          </a:bodyPr>
          <a:lstStyle/>
          <a:p>
            <a:pPr algn="ctr">
              <a:spcBef>
                <a:spcPts val="0"/>
              </a:spcBef>
            </a:pPr>
            <a:r>
              <a:rPr lang="fr-FR" sz="6000" b="1" dirty="0">
                <a:solidFill>
                  <a:schemeClr val="bg1"/>
                </a:solidFill>
                <a:latin typeface="Unna" panose="02040503070705020203" pitchFamily="18" charset="0"/>
              </a:rPr>
              <a:t>THANK YOU!</a:t>
            </a:r>
          </a:p>
        </p:txBody>
      </p:sp>
    </p:spTree>
    <p:extLst>
      <p:ext uri="{BB962C8B-B14F-4D97-AF65-F5344CB8AC3E}">
        <p14:creationId xmlns:p14="http://schemas.microsoft.com/office/powerpoint/2010/main" val="26200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8617524" cy="769441"/>
          </a:xfrm>
          <a:prstGeom prst="rect">
            <a:avLst/>
          </a:prstGeom>
          <a:noFill/>
        </p:spPr>
        <p:txBody>
          <a:bodyPr wrap="square" rtlCol="0">
            <a:spAutoFit/>
          </a:bodyPr>
          <a:lstStyle/>
          <a:p>
            <a:pPr>
              <a:spcBef>
                <a:spcPts val="0"/>
              </a:spcBef>
            </a:pPr>
            <a:r>
              <a:rPr lang="fr-FR" sz="4400" b="1" dirty="0">
                <a:latin typeface="Unna" panose="02040503070705020203" pitchFamily="18" charset="0"/>
              </a:rPr>
              <a:t>Medical Education</a:t>
            </a:r>
            <a:endParaRPr lang="fr-FR" sz="4400" b="1" dirty="0">
              <a:solidFill>
                <a:schemeClr val="bg1"/>
              </a:solidFill>
              <a:latin typeface="Unna" panose="02040503070705020203" pitchFamily="18" charset="0"/>
            </a:endParaRPr>
          </a:p>
        </p:txBody>
      </p:sp>
      <p:pic>
        <p:nvPicPr>
          <p:cNvPr id="59" name="Afbeelding 58">
            <a:extLst>
              <a:ext uri="{FF2B5EF4-FFF2-40B4-BE49-F238E27FC236}">
                <a16:creationId xmlns:a16="http://schemas.microsoft.com/office/drawing/2014/main" id="{FEA9CEFB-385C-B348-B0A2-3FBD2FE96D45}"/>
              </a:ext>
            </a:extLst>
          </p:cNvPr>
          <p:cNvPicPr>
            <a:picLocks noChangeAspect="1"/>
          </p:cNvPicPr>
          <p:nvPr/>
        </p:nvPicPr>
        <p:blipFill>
          <a:blip r:embed="rId3"/>
          <a:stretch>
            <a:fillRect/>
          </a:stretch>
        </p:blipFill>
        <p:spPr>
          <a:xfrm>
            <a:off x="1739461" y="1521113"/>
            <a:ext cx="2169307" cy="935046"/>
          </a:xfrm>
          <a:prstGeom prst="rect">
            <a:avLst/>
          </a:prstGeom>
        </p:spPr>
      </p:pic>
      <p:pic>
        <p:nvPicPr>
          <p:cNvPr id="5" name="Afbeelding 4">
            <a:extLst>
              <a:ext uri="{FF2B5EF4-FFF2-40B4-BE49-F238E27FC236}">
                <a16:creationId xmlns:a16="http://schemas.microsoft.com/office/drawing/2014/main" id="{94E27D84-60F7-9C48-AFD9-9E64389EB5A2}"/>
              </a:ext>
            </a:extLst>
          </p:cNvPr>
          <p:cNvPicPr>
            <a:picLocks noChangeAspect="1"/>
          </p:cNvPicPr>
          <p:nvPr/>
        </p:nvPicPr>
        <p:blipFill rotWithShape="1">
          <a:blip r:embed="rId4"/>
          <a:srcRect b="21708"/>
          <a:stretch/>
        </p:blipFill>
        <p:spPr>
          <a:xfrm>
            <a:off x="1819830" y="2715769"/>
            <a:ext cx="2008567" cy="3599392"/>
          </a:xfrm>
          <a:prstGeom prst="rect">
            <a:avLst/>
          </a:prstGeom>
        </p:spPr>
      </p:pic>
    </p:spTree>
    <p:extLst>
      <p:ext uri="{BB962C8B-B14F-4D97-AF65-F5344CB8AC3E}">
        <p14:creationId xmlns:p14="http://schemas.microsoft.com/office/powerpoint/2010/main" val="139847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8617524"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Undergraduate</a:t>
            </a:r>
            <a:r>
              <a:rPr lang="fr-FR" sz="4400" b="1" dirty="0">
                <a:latin typeface="Unna" panose="02040503070705020203" pitchFamily="18" charset="0"/>
              </a:rPr>
              <a:t> Medical Education</a:t>
            </a:r>
            <a:endParaRPr lang="fr-FR" sz="4400" b="1" dirty="0">
              <a:solidFill>
                <a:schemeClr val="bg1"/>
              </a:solidFill>
              <a:latin typeface="Unna" panose="02040503070705020203" pitchFamily="18" charset="0"/>
            </a:endParaRPr>
          </a:p>
        </p:txBody>
      </p:sp>
      <p:pic>
        <p:nvPicPr>
          <p:cNvPr id="4" name="Afbeelding 3">
            <a:extLst>
              <a:ext uri="{FF2B5EF4-FFF2-40B4-BE49-F238E27FC236}">
                <a16:creationId xmlns:a16="http://schemas.microsoft.com/office/drawing/2014/main" id="{34E2BF34-D02D-B941-BBF5-E7DB364DF305}"/>
              </a:ext>
            </a:extLst>
          </p:cNvPr>
          <p:cNvPicPr>
            <a:picLocks noChangeAspect="1"/>
          </p:cNvPicPr>
          <p:nvPr/>
        </p:nvPicPr>
        <p:blipFill>
          <a:blip r:embed="rId3"/>
          <a:stretch>
            <a:fillRect/>
          </a:stretch>
        </p:blipFill>
        <p:spPr>
          <a:xfrm>
            <a:off x="7517214" y="1521113"/>
            <a:ext cx="2169307" cy="935046"/>
          </a:xfrm>
          <a:prstGeom prst="rect">
            <a:avLst/>
          </a:prstGeom>
        </p:spPr>
      </p:pic>
      <p:pic>
        <p:nvPicPr>
          <p:cNvPr id="7" name="Afbeelding 6">
            <a:extLst>
              <a:ext uri="{FF2B5EF4-FFF2-40B4-BE49-F238E27FC236}">
                <a16:creationId xmlns:a16="http://schemas.microsoft.com/office/drawing/2014/main" id="{12DF43CE-0966-2F49-8581-159198E2BF9A}"/>
              </a:ext>
            </a:extLst>
          </p:cNvPr>
          <p:cNvPicPr>
            <a:picLocks noChangeAspect="1"/>
          </p:cNvPicPr>
          <p:nvPr/>
        </p:nvPicPr>
        <p:blipFill>
          <a:blip r:embed="rId4"/>
          <a:stretch>
            <a:fillRect/>
          </a:stretch>
        </p:blipFill>
        <p:spPr>
          <a:xfrm>
            <a:off x="7890823" y="2715769"/>
            <a:ext cx="368300" cy="736600"/>
          </a:xfrm>
          <a:prstGeom prst="rect">
            <a:avLst/>
          </a:prstGeom>
        </p:spPr>
      </p:pic>
      <p:pic>
        <p:nvPicPr>
          <p:cNvPr id="8" name="Afbeelding 7">
            <a:extLst>
              <a:ext uri="{FF2B5EF4-FFF2-40B4-BE49-F238E27FC236}">
                <a16:creationId xmlns:a16="http://schemas.microsoft.com/office/drawing/2014/main" id="{318B0BFC-BC7C-AF43-BCA9-CBAEE8866910}"/>
              </a:ext>
            </a:extLst>
          </p:cNvPr>
          <p:cNvPicPr>
            <a:picLocks noChangeAspect="1"/>
          </p:cNvPicPr>
          <p:nvPr/>
        </p:nvPicPr>
        <p:blipFill>
          <a:blip r:embed="rId4"/>
          <a:stretch>
            <a:fillRect/>
          </a:stretch>
        </p:blipFill>
        <p:spPr>
          <a:xfrm>
            <a:off x="7522523" y="3095034"/>
            <a:ext cx="368300" cy="736600"/>
          </a:xfrm>
          <a:prstGeom prst="rect">
            <a:avLst/>
          </a:prstGeom>
        </p:spPr>
      </p:pic>
      <p:pic>
        <p:nvPicPr>
          <p:cNvPr id="9" name="Afbeelding 8">
            <a:extLst>
              <a:ext uri="{FF2B5EF4-FFF2-40B4-BE49-F238E27FC236}">
                <a16:creationId xmlns:a16="http://schemas.microsoft.com/office/drawing/2014/main" id="{A6F4E693-EF5F-404C-B1B3-2E436E2ED6AD}"/>
              </a:ext>
            </a:extLst>
          </p:cNvPr>
          <p:cNvPicPr>
            <a:picLocks noChangeAspect="1"/>
          </p:cNvPicPr>
          <p:nvPr/>
        </p:nvPicPr>
        <p:blipFill>
          <a:blip r:embed="rId4"/>
          <a:stretch>
            <a:fillRect/>
          </a:stretch>
        </p:blipFill>
        <p:spPr>
          <a:xfrm>
            <a:off x="8268296" y="2677630"/>
            <a:ext cx="368300" cy="736600"/>
          </a:xfrm>
          <a:prstGeom prst="rect">
            <a:avLst/>
          </a:prstGeom>
        </p:spPr>
      </p:pic>
      <p:pic>
        <p:nvPicPr>
          <p:cNvPr id="14" name="Afbeelding 13">
            <a:extLst>
              <a:ext uri="{FF2B5EF4-FFF2-40B4-BE49-F238E27FC236}">
                <a16:creationId xmlns:a16="http://schemas.microsoft.com/office/drawing/2014/main" id="{0AA1C59D-A5EA-A24D-9487-2DB6E7E61758}"/>
              </a:ext>
            </a:extLst>
          </p:cNvPr>
          <p:cNvPicPr>
            <a:picLocks noChangeAspect="1"/>
          </p:cNvPicPr>
          <p:nvPr/>
        </p:nvPicPr>
        <p:blipFill>
          <a:blip r:embed="rId4"/>
          <a:stretch>
            <a:fillRect/>
          </a:stretch>
        </p:blipFill>
        <p:spPr>
          <a:xfrm>
            <a:off x="8636596" y="2677114"/>
            <a:ext cx="368300" cy="736600"/>
          </a:xfrm>
          <a:prstGeom prst="rect">
            <a:avLst/>
          </a:prstGeom>
        </p:spPr>
      </p:pic>
      <p:pic>
        <p:nvPicPr>
          <p:cNvPr id="15" name="Afbeelding 14">
            <a:extLst>
              <a:ext uri="{FF2B5EF4-FFF2-40B4-BE49-F238E27FC236}">
                <a16:creationId xmlns:a16="http://schemas.microsoft.com/office/drawing/2014/main" id="{3EA0C262-07F1-7E49-97E3-B4F2534C8FD8}"/>
              </a:ext>
            </a:extLst>
          </p:cNvPr>
          <p:cNvPicPr>
            <a:picLocks noChangeAspect="1"/>
          </p:cNvPicPr>
          <p:nvPr/>
        </p:nvPicPr>
        <p:blipFill>
          <a:blip r:embed="rId4"/>
          <a:stretch>
            <a:fillRect/>
          </a:stretch>
        </p:blipFill>
        <p:spPr>
          <a:xfrm>
            <a:off x="8984262" y="2718217"/>
            <a:ext cx="368300" cy="736600"/>
          </a:xfrm>
          <a:prstGeom prst="rect">
            <a:avLst/>
          </a:prstGeom>
        </p:spPr>
      </p:pic>
      <p:pic>
        <p:nvPicPr>
          <p:cNvPr id="17" name="Afbeelding 16">
            <a:extLst>
              <a:ext uri="{FF2B5EF4-FFF2-40B4-BE49-F238E27FC236}">
                <a16:creationId xmlns:a16="http://schemas.microsoft.com/office/drawing/2014/main" id="{D981A549-3555-1C48-A557-3AB0B968F1FF}"/>
              </a:ext>
            </a:extLst>
          </p:cNvPr>
          <p:cNvPicPr>
            <a:picLocks noChangeAspect="1"/>
          </p:cNvPicPr>
          <p:nvPr/>
        </p:nvPicPr>
        <p:blipFill>
          <a:blip r:embed="rId4"/>
          <a:stretch>
            <a:fillRect/>
          </a:stretch>
        </p:blipFill>
        <p:spPr>
          <a:xfrm>
            <a:off x="9370071" y="2963336"/>
            <a:ext cx="368300" cy="736600"/>
          </a:xfrm>
          <a:prstGeom prst="rect">
            <a:avLst/>
          </a:prstGeom>
        </p:spPr>
      </p:pic>
      <p:pic>
        <p:nvPicPr>
          <p:cNvPr id="27" name="Afbeelding 26">
            <a:extLst>
              <a:ext uri="{FF2B5EF4-FFF2-40B4-BE49-F238E27FC236}">
                <a16:creationId xmlns:a16="http://schemas.microsoft.com/office/drawing/2014/main" id="{A7112C30-5F17-454F-9799-B5355333F7CF}"/>
              </a:ext>
            </a:extLst>
          </p:cNvPr>
          <p:cNvPicPr>
            <a:picLocks noChangeAspect="1"/>
          </p:cNvPicPr>
          <p:nvPr/>
        </p:nvPicPr>
        <p:blipFill>
          <a:blip r:embed="rId4"/>
          <a:stretch>
            <a:fillRect/>
          </a:stretch>
        </p:blipFill>
        <p:spPr>
          <a:xfrm>
            <a:off x="8670712" y="3500033"/>
            <a:ext cx="368300" cy="736600"/>
          </a:xfrm>
          <a:prstGeom prst="rect">
            <a:avLst/>
          </a:prstGeom>
        </p:spPr>
      </p:pic>
      <p:pic>
        <p:nvPicPr>
          <p:cNvPr id="29" name="Afbeelding 28">
            <a:extLst>
              <a:ext uri="{FF2B5EF4-FFF2-40B4-BE49-F238E27FC236}">
                <a16:creationId xmlns:a16="http://schemas.microsoft.com/office/drawing/2014/main" id="{FC64B023-88CE-724E-BF70-72723839611C}"/>
              </a:ext>
            </a:extLst>
          </p:cNvPr>
          <p:cNvPicPr>
            <a:picLocks noChangeAspect="1"/>
          </p:cNvPicPr>
          <p:nvPr/>
        </p:nvPicPr>
        <p:blipFill>
          <a:blip r:embed="rId4"/>
          <a:stretch>
            <a:fillRect/>
          </a:stretch>
        </p:blipFill>
        <p:spPr>
          <a:xfrm>
            <a:off x="8276632" y="3512046"/>
            <a:ext cx="368300" cy="736600"/>
          </a:xfrm>
          <a:prstGeom prst="rect">
            <a:avLst/>
          </a:prstGeom>
        </p:spPr>
      </p:pic>
      <p:pic>
        <p:nvPicPr>
          <p:cNvPr id="43" name="Afbeelding 42">
            <a:extLst>
              <a:ext uri="{FF2B5EF4-FFF2-40B4-BE49-F238E27FC236}">
                <a16:creationId xmlns:a16="http://schemas.microsoft.com/office/drawing/2014/main" id="{A9C88A30-9AB3-7242-8929-658F574F910F}"/>
              </a:ext>
            </a:extLst>
          </p:cNvPr>
          <p:cNvPicPr>
            <a:picLocks noChangeAspect="1"/>
          </p:cNvPicPr>
          <p:nvPr/>
        </p:nvPicPr>
        <p:blipFill>
          <a:blip r:embed="rId4"/>
          <a:stretch>
            <a:fillRect/>
          </a:stretch>
        </p:blipFill>
        <p:spPr>
          <a:xfrm>
            <a:off x="7903914" y="3484135"/>
            <a:ext cx="368300" cy="736600"/>
          </a:xfrm>
          <a:prstGeom prst="rect">
            <a:avLst/>
          </a:prstGeom>
        </p:spPr>
      </p:pic>
      <p:pic>
        <p:nvPicPr>
          <p:cNvPr id="46" name="Afbeelding 45">
            <a:extLst>
              <a:ext uri="{FF2B5EF4-FFF2-40B4-BE49-F238E27FC236}">
                <a16:creationId xmlns:a16="http://schemas.microsoft.com/office/drawing/2014/main" id="{E017B19A-BE59-E14F-BE22-BAC060C19FD5}"/>
              </a:ext>
            </a:extLst>
          </p:cNvPr>
          <p:cNvPicPr>
            <a:picLocks noChangeAspect="1"/>
          </p:cNvPicPr>
          <p:nvPr/>
        </p:nvPicPr>
        <p:blipFill>
          <a:blip r:embed="rId4"/>
          <a:stretch>
            <a:fillRect/>
          </a:stretch>
        </p:blipFill>
        <p:spPr>
          <a:xfrm>
            <a:off x="7908332" y="4263965"/>
            <a:ext cx="368300" cy="736600"/>
          </a:xfrm>
          <a:prstGeom prst="rect">
            <a:avLst/>
          </a:prstGeom>
        </p:spPr>
      </p:pic>
      <p:pic>
        <p:nvPicPr>
          <p:cNvPr id="47" name="Afbeelding 46">
            <a:extLst>
              <a:ext uri="{FF2B5EF4-FFF2-40B4-BE49-F238E27FC236}">
                <a16:creationId xmlns:a16="http://schemas.microsoft.com/office/drawing/2014/main" id="{DE5D8942-6E7A-AD41-A37D-3E9431A7D983}"/>
              </a:ext>
            </a:extLst>
          </p:cNvPr>
          <p:cNvPicPr>
            <a:picLocks noChangeAspect="1"/>
          </p:cNvPicPr>
          <p:nvPr/>
        </p:nvPicPr>
        <p:blipFill>
          <a:blip r:embed="rId4"/>
          <a:stretch>
            <a:fillRect/>
          </a:stretch>
        </p:blipFill>
        <p:spPr>
          <a:xfrm>
            <a:off x="7491275" y="5368365"/>
            <a:ext cx="368300" cy="736600"/>
          </a:xfrm>
          <a:prstGeom prst="rect">
            <a:avLst/>
          </a:prstGeom>
        </p:spPr>
      </p:pic>
      <p:pic>
        <p:nvPicPr>
          <p:cNvPr id="48" name="Afbeelding 47">
            <a:extLst>
              <a:ext uri="{FF2B5EF4-FFF2-40B4-BE49-F238E27FC236}">
                <a16:creationId xmlns:a16="http://schemas.microsoft.com/office/drawing/2014/main" id="{DA906812-74F7-3948-B5DC-DF4284EF68E3}"/>
              </a:ext>
            </a:extLst>
          </p:cNvPr>
          <p:cNvPicPr>
            <a:picLocks noChangeAspect="1"/>
          </p:cNvPicPr>
          <p:nvPr/>
        </p:nvPicPr>
        <p:blipFill>
          <a:blip r:embed="rId4"/>
          <a:stretch>
            <a:fillRect/>
          </a:stretch>
        </p:blipFill>
        <p:spPr>
          <a:xfrm>
            <a:off x="8299992" y="4312857"/>
            <a:ext cx="368300" cy="736600"/>
          </a:xfrm>
          <a:prstGeom prst="rect">
            <a:avLst/>
          </a:prstGeom>
        </p:spPr>
      </p:pic>
      <p:pic>
        <p:nvPicPr>
          <p:cNvPr id="49" name="Afbeelding 48">
            <a:extLst>
              <a:ext uri="{FF2B5EF4-FFF2-40B4-BE49-F238E27FC236}">
                <a16:creationId xmlns:a16="http://schemas.microsoft.com/office/drawing/2014/main" id="{80F6ED6D-5D3F-9242-8A9C-CDF197535978}"/>
              </a:ext>
            </a:extLst>
          </p:cNvPr>
          <p:cNvPicPr>
            <a:picLocks noChangeAspect="1"/>
          </p:cNvPicPr>
          <p:nvPr/>
        </p:nvPicPr>
        <p:blipFill>
          <a:blip r:embed="rId4"/>
          <a:stretch>
            <a:fillRect/>
          </a:stretch>
        </p:blipFill>
        <p:spPr>
          <a:xfrm>
            <a:off x="8701857" y="4348691"/>
            <a:ext cx="368300" cy="736600"/>
          </a:xfrm>
          <a:prstGeom prst="rect">
            <a:avLst/>
          </a:prstGeom>
        </p:spPr>
      </p:pic>
      <p:pic>
        <p:nvPicPr>
          <p:cNvPr id="50" name="Afbeelding 49">
            <a:extLst>
              <a:ext uri="{FF2B5EF4-FFF2-40B4-BE49-F238E27FC236}">
                <a16:creationId xmlns:a16="http://schemas.microsoft.com/office/drawing/2014/main" id="{810D9ADA-BF92-B045-9A87-4C754EC742CC}"/>
              </a:ext>
            </a:extLst>
          </p:cNvPr>
          <p:cNvPicPr>
            <a:picLocks noChangeAspect="1"/>
          </p:cNvPicPr>
          <p:nvPr/>
        </p:nvPicPr>
        <p:blipFill>
          <a:blip r:embed="rId4"/>
          <a:stretch>
            <a:fillRect/>
          </a:stretch>
        </p:blipFill>
        <p:spPr>
          <a:xfrm>
            <a:off x="9070157" y="4266485"/>
            <a:ext cx="368300" cy="736600"/>
          </a:xfrm>
          <a:prstGeom prst="rect">
            <a:avLst/>
          </a:prstGeom>
        </p:spPr>
      </p:pic>
      <p:pic>
        <p:nvPicPr>
          <p:cNvPr id="51" name="Afbeelding 50">
            <a:extLst>
              <a:ext uri="{FF2B5EF4-FFF2-40B4-BE49-F238E27FC236}">
                <a16:creationId xmlns:a16="http://schemas.microsoft.com/office/drawing/2014/main" id="{06291E33-C2E6-174C-9AA9-22E4C0F11E84}"/>
              </a:ext>
            </a:extLst>
          </p:cNvPr>
          <p:cNvPicPr>
            <a:picLocks noChangeAspect="1"/>
          </p:cNvPicPr>
          <p:nvPr/>
        </p:nvPicPr>
        <p:blipFill>
          <a:blip r:embed="rId4"/>
          <a:stretch>
            <a:fillRect/>
          </a:stretch>
        </p:blipFill>
        <p:spPr>
          <a:xfrm>
            <a:off x="9410115" y="3768794"/>
            <a:ext cx="368300" cy="736600"/>
          </a:xfrm>
          <a:prstGeom prst="rect">
            <a:avLst/>
          </a:prstGeom>
        </p:spPr>
      </p:pic>
      <p:pic>
        <p:nvPicPr>
          <p:cNvPr id="52" name="Afbeelding 51">
            <a:extLst>
              <a:ext uri="{FF2B5EF4-FFF2-40B4-BE49-F238E27FC236}">
                <a16:creationId xmlns:a16="http://schemas.microsoft.com/office/drawing/2014/main" id="{143E6547-80CD-5440-B7B1-14CB2A101711}"/>
              </a:ext>
            </a:extLst>
          </p:cNvPr>
          <p:cNvPicPr>
            <a:picLocks noChangeAspect="1"/>
          </p:cNvPicPr>
          <p:nvPr/>
        </p:nvPicPr>
        <p:blipFill>
          <a:blip r:embed="rId4"/>
          <a:stretch>
            <a:fillRect/>
          </a:stretch>
        </p:blipFill>
        <p:spPr>
          <a:xfrm>
            <a:off x="7516672" y="3874381"/>
            <a:ext cx="368300" cy="736600"/>
          </a:xfrm>
          <a:prstGeom prst="rect">
            <a:avLst/>
          </a:prstGeom>
        </p:spPr>
      </p:pic>
      <p:pic>
        <p:nvPicPr>
          <p:cNvPr id="53" name="Afbeelding 52">
            <a:extLst>
              <a:ext uri="{FF2B5EF4-FFF2-40B4-BE49-F238E27FC236}">
                <a16:creationId xmlns:a16="http://schemas.microsoft.com/office/drawing/2014/main" id="{58003523-B228-2C4A-859D-E6EC048F85D8}"/>
              </a:ext>
            </a:extLst>
          </p:cNvPr>
          <p:cNvPicPr>
            <a:picLocks noChangeAspect="1"/>
          </p:cNvPicPr>
          <p:nvPr/>
        </p:nvPicPr>
        <p:blipFill>
          <a:blip r:embed="rId4"/>
          <a:stretch>
            <a:fillRect/>
          </a:stretch>
        </p:blipFill>
        <p:spPr>
          <a:xfrm>
            <a:off x="7890823" y="5260175"/>
            <a:ext cx="368300" cy="736600"/>
          </a:xfrm>
          <a:prstGeom prst="rect">
            <a:avLst/>
          </a:prstGeom>
        </p:spPr>
      </p:pic>
      <p:pic>
        <p:nvPicPr>
          <p:cNvPr id="54" name="Afbeelding 53">
            <a:extLst>
              <a:ext uri="{FF2B5EF4-FFF2-40B4-BE49-F238E27FC236}">
                <a16:creationId xmlns:a16="http://schemas.microsoft.com/office/drawing/2014/main" id="{45263EAE-EE92-8440-A33F-E426CF8AB496}"/>
              </a:ext>
            </a:extLst>
          </p:cNvPr>
          <p:cNvPicPr>
            <a:picLocks noChangeAspect="1"/>
          </p:cNvPicPr>
          <p:nvPr/>
        </p:nvPicPr>
        <p:blipFill>
          <a:blip r:embed="rId4"/>
          <a:stretch>
            <a:fillRect/>
          </a:stretch>
        </p:blipFill>
        <p:spPr>
          <a:xfrm>
            <a:off x="8341433" y="5260175"/>
            <a:ext cx="368300" cy="736600"/>
          </a:xfrm>
          <a:prstGeom prst="rect">
            <a:avLst/>
          </a:prstGeom>
        </p:spPr>
      </p:pic>
      <p:pic>
        <p:nvPicPr>
          <p:cNvPr id="55" name="Afbeelding 54">
            <a:extLst>
              <a:ext uri="{FF2B5EF4-FFF2-40B4-BE49-F238E27FC236}">
                <a16:creationId xmlns:a16="http://schemas.microsoft.com/office/drawing/2014/main" id="{AF9578DC-6902-8B44-8A12-31C9EAB69E99}"/>
              </a:ext>
            </a:extLst>
          </p:cNvPr>
          <p:cNvPicPr>
            <a:picLocks noChangeAspect="1"/>
          </p:cNvPicPr>
          <p:nvPr/>
        </p:nvPicPr>
        <p:blipFill>
          <a:blip r:embed="rId4"/>
          <a:stretch>
            <a:fillRect/>
          </a:stretch>
        </p:blipFill>
        <p:spPr>
          <a:xfrm>
            <a:off x="8760022" y="5260175"/>
            <a:ext cx="368300" cy="736600"/>
          </a:xfrm>
          <a:prstGeom prst="rect">
            <a:avLst/>
          </a:prstGeom>
        </p:spPr>
      </p:pic>
      <p:pic>
        <p:nvPicPr>
          <p:cNvPr id="56" name="Afbeelding 55">
            <a:extLst>
              <a:ext uri="{FF2B5EF4-FFF2-40B4-BE49-F238E27FC236}">
                <a16:creationId xmlns:a16="http://schemas.microsoft.com/office/drawing/2014/main" id="{83E53463-0BDA-B947-B1C3-FF3E5C21FD50}"/>
              </a:ext>
            </a:extLst>
          </p:cNvPr>
          <p:cNvPicPr>
            <a:picLocks noChangeAspect="1"/>
          </p:cNvPicPr>
          <p:nvPr/>
        </p:nvPicPr>
        <p:blipFill>
          <a:blip r:embed="rId4"/>
          <a:stretch>
            <a:fillRect/>
          </a:stretch>
        </p:blipFill>
        <p:spPr>
          <a:xfrm>
            <a:off x="9149545" y="5313350"/>
            <a:ext cx="368300" cy="736600"/>
          </a:xfrm>
          <a:prstGeom prst="rect">
            <a:avLst/>
          </a:prstGeom>
        </p:spPr>
      </p:pic>
      <p:pic>
        <p:nvPicPr>
          <p:cNvPr id="57" name="Afbeelding 56">
            <a:extLst>
              <a:ext uri="{FF2B5EF4-FFF2-40B4-BE49-F238E27FC236}">
                <a16:creationId xmlns:a16="http://schemas.microsoft.com/office/drawing/2014/main" id="{5B7096E3-4926-6445-B57D-3A867A29461A}"/>
              </a:ext>
            </a:extLst>
          </p:cNvPr>
          <p:cNvPicPr>
            <a:picLocks noChangeAspect="1"/>
          </p:cNvPicPr>
          <p:nvPr/>
        </p:nvPicPr>
        <p:blipFill>
          <a:blip r:embed="rId4"/>
          <a:stretch>
            <a:fillRect/>
          </a:stretch>
        </p:blipFill>
        <p:spPr>
          <a:xfrm>
            <a:off x="9517845" y="5368365"/>
            <a:ext cx="368300" cy="736600"/>
          </a:xfrm>
          <a:prstGeom prst="rect">
            <a:avLst/>
          </a:prstGeom>
        </p:spPr>
      </p:pic>
      <p:pic>
        <p:nvPicPr>
          <p:cNvPr id="58" name="Afbeelding 57">
            <a:extLst>
              <a:ext uri="{FF2B5EF4-FFF2-40B4-BE49-F238E27FC236}">
                <a16:creationId xmlns:a16="http://schemas.microsoft.com/office/drawing/2014/main" id="{8004EEE4-0C35-5542-AD3C-9E47095254AE}"/>
              </a:ext>
            </a:extLst>
          </p:cNvPr>
          <p:cNvPicPr>
            <a:picLocks noChangeAspect="1"/>
          </p:cNvPicPr>
          <p:nvPr/>
        </p:nvPicPr>
        <p:blipFill>
          <a:blip r:embed="rId4"/>
          <a:stretch>
            <a:fillRect/>
          </a:stretch>
        </p:blipFill>
        <p:spPr>
          <a:xfrm>
            <a:off x="9025033" y="3490904"/>
            <a:ext cx="368300" cy="736600"/>
          </a:xfrm>
          <a:prstGeom prst="rect">
            <a:avLst/>
          </a:prstGeom>
        </p:spPr>
      </p:pic>
      <p:pic>
        <p:nvPicPr>
          <p:cNvPr id="59" name="Afbeelding 58">
            <a:extLst>
              <a:ext uri="{FF2B5EF4-FFF2-40B4-BE49-F238E27FC236}">
                <a16:creationId xmlns:a16="http://schemas.microsoft.com/office/drawing/2014/main" id="{FEA9CEFB-385C-B348-B0A2-3FBD2FE96D45}"/>
              </a:ext>
            </a:extLst>
          </p:cNvPr>
          <p:cNvPicPr>
            <a:picLocks noChangeAspect="1"/>
          </p:cNvPicPr>
          <p:nvPr/>
        </p:nvPicPr>
        <p:blipFill>
          <a:blip r:embed="rId3"/>
          <a:stretch>
            <a:fillRect/>
          </a:stretch>
        </p:blipFill>
        <p:spPr>
          <a:xfrm>
            <a:off x="1739461" y="1521113"/>
            <a:ext cx="2169307" cy="935046"/>
          </a:xfrm>
          <a:prstGeom prst="rect">
            <a:avLst/>
          </a:prstGeom>
        </p:spPr>
      </p:pic>
      <p:pic>
        <p:nvPicPr>
          <p:cNvPr id="5" name="Afbeelding 4">
            <a:extLst>
              <a:ext uri="{FF2B5EF4-FFF2-40B4-BE49-F238E27FC236}">
                <a16:creationId xmlns:a16="http://schemas.microsoft.com/office/drawing/2014/main" id="{94E27D84-60F7-9C48-AFD9-9E64389EB5A2}"/>
              </a:ext>
            </a:extLst>
          </p:cNvPr>
          <p:cNvPicPr>
            <a:picLocks noChangeAspect="1"/>
          </p:cNvPicPr>
          <p:nvPr/>
        </p:nvPicPr>
        <p:blipFill rotWithShape="1">
          <a:blip r:embed="rId5"/>
          <a:srcRect b="21708"/>
          <a:stretch/>
        </p:blipFill>
        <p:spPr>
          <a:xfrm>
            <a:off x="1819830" y="2715769"/>
            <a:ext cx="2008567" cy="3599392"/>
          </a:xfrm>
          <a:prstGeom prst="rect">
            <a:avLst/>
          </a:prstGeom>
        </p:spPr>
      </p:pic>
    </p:spTree>
    <p:extLst>
      <p:ext uri="{BB962C8B-B14F-4D97-AF65-F5344CB8AC3E}">
        <p14:creationId xmlns:p14="http://schemas.microsoft.com/office/powerpoint/2010/main" val="51986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87AF90-06B7-8E44-96CB-4F30BCBABD9C}"/>
              </a:ext>
            </a:extLst>
          </p:cNvPr>
          <p:cNvPicPr>
            <a:picLocks noChangeAspect="1"/>
          </p:cNvPicPr>
          <p:nvPr/>
        </p:nvPicPr>
        <p:blipFill>
          <a:blip r:embed="rId3"/>
          <a:stretch>
            <a:fillRect/>
          </a:stretch>
        </p:blipFill>
        <p:spPr>
          <a:xfrm>
            <a:off x="0" y="0"/>
            <a:ext cx="12192000" cy="6836132"/>
          </a:xfrm>
          <a:prstGeom prst="rect">
            <a:avLst/>
          </a:prstGeom>
        </p:spPr>
      </p:pic>
      <p:sp>
        <p:nvSpPr>
          <p:cNvPr id="30" name="TextBox 6">
            <a:extLst>
              <a:ext uri="{FF2B5EF4-FFF2-40B4-BE49-F238E27FC236}">
                <a16:creationId xmlns:a16="http://schemas.microsoft.com/office/drawing/2014/main" id="{DB045C3A-1702-2C49-8D4D-7C207E5683B7}"/>
              </a:ext>
            </a:extLst>
          </p:cNvPr>
          <p:cNvSpPr txBox="1"/>
          <p:nvPr/>
        </p:nvSpPr>
        <p:spPr>
          <a:xfrm>
            <a:off x="2249769" y="2402403"/>
            <a:ext cx="7692462" cy="1015663"/>
          </a:xfrm>
          <a:prstGeom prst="rect">
            <a:avLst/>
          </a:prstGeom>
          <a:noFill/>
        </p:spPr>
        <p:txBody>
          <a:bodyPr wrap="square" rtlCol="0">
            <a:spAutoFit/>
          </a:bodyPr>
          <a:lstStyle/>
          <a:p>
            <a:pPr algn="ctr">
              <a:spcBef>
                <a:spcPts val="0"/>
              </a:spcBef>
            </a:pPr>
            <a:r>
              <a:rPr lang="fr-FR" sz="6000" b="1" dirty="0">
                <a:solidFill>
                  <a:schemeClr val="bg1"/>
                </a:solidFill>
                <a:latin typeface="Unna" panose="02040503070705020203" pitchFamily="18" charset="0"/>
              </a:rPr>
              <a:t>MEDICAL EDUCATION</a:t>
            </a:r>
          </a:p>
        </p:txBody>
      </p:sp>
    </p:spTree>
    <p:extLst>
      <p:ext uri="{BB962C8B-B14F-4D97-AF65-F5344CB8AC3E}">
        <p14:creationId xmlns:p14="http://schemas.microsoft.com/office/powerpoint/2010/main" val="379079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4107577" y="2705196"/>
            <a:ext cx="3846588" cy="1015663"/>
          </a:xfrm>
          <a:prstGeom prst="rect">
            <a:avLst/>
          </a:prstGeom>
          <a:noFill/>
        </p:spPr>
        <p:txBody>
          <a:bodyPr wrap="square" rtlCol="0">
            <a:spAutoFit/>
          </a:bodyPr>
          <a:lstStyle/>
          <a:p>
            <a:pPr algn="ctr">
              <a:spcBef>
                <a:spcPts val="0"/>
              </a:spcBef>
            </a:pPr>
            <a:r>
              <a:rPr lang="fr-FR" sz="3000" b="1" dirty="0" err="1">
                <a:latin typeface="Unna" panose="02040503070705020203" pitchFamily="18" charset="0"/>
              </a:rPr>
              <a:t>What</a:t>
            </a:r>
            <a:r>
              <a:rPr lang="fr-FR" sz="3000" b="1" dirty="0">
                <a:latin typeface="Unna" panose="02040503070705020203" pitchFamily="18" charset="0"/>
              </a:rPr>
              <a:t> </a:t>
            </a:r>
            <a:r>
              <a:rPr lang="fr-FR" sz="3000" b="1" dirty="0" err="1">
                <a:latin typeface="Unna" panose="02040503070705020203" pitchFamily="18" charset="0"/>
              </a:rPr>
              <a:t>is</a:t>
            </a:r>
            <a:r>
              <a:rPr lang="fr-FR" sz="3000" b="1" dirty="0">
                <a:latin typeface="Unna" panose="02040503070705020203" pitchFamily="18" charset="0"/>
              </a:rPr>
              <a:t> </a:t>
            </a:r>
          </a:p>
          <a:p>
            <a:pPr algn="ctr">
              <a:spcBef>
                <a:spcPts val="0"/>
              </a:spcBef>
            </a:pPr>
            <a:r>
              <a:rPr lang="fr-FR" sz="3000" b="1" dirty="0" err="1">
                <a:latin typeface="Unna" panose="02040503070705020203" pitchFamily="18" charset="0"/>
              </a:rPr>
              <a:t>medical</a:t>
            </a:r>
            <a:r>
              <a:rPr lang="fr-FR" sz="3000" b="1" dirty="0">
                <a:latin typeface="Unna" panose="02040503070705020203" pitchFamily="18" charset="0"/>
              </a:rPr>
              <a:t> </a:t>
            </a:r>
            <a:r>
              <a:rPr lang="fr-FR" sz="3000" b="1" dirty="0" err="1">
                <a:latin typeface="Unna" panose="02040503070705020203" pitchFamily="18" charset="0"/>
              </a:rPr>
              <a:t>education</a:t>
            </a:r>
            <a:r>
              <a:rPr lang="fr-FR" sz="3000" b="1" dirty="0">
                <a:latin typeface="Unna" panose="02040503070705020203" pitchFamily="18" charset="0"/>
              </a:rPr>
              <a:t>?</a:t>
            </a:r>
            <a:endParaRPr lang="fr-FR" sz="3000" b="1" dirty="0">
              <a:solidFill>
                <a:schemeClr val="bg1"/>
              </a:solidFill>
              <a:latin typeface="Unna" panose="02040503070705020203" pitchFamily="18" charset="0"/>
            </a:endParaRPr>
          </a:p>
        </p:txBody>
      </p:sp>
      <p:sp>
        <p:nvSpPr>
          <p:cNvPr id="8" name="Tekstvak 7">
            <a:extLst>
              <a:ext uri="{FF2B5EF4-FFF2-40B4-BE49-F238E27FC236}">
                <a16:creationId xmlns:a16="http://schemas.microsoft.com/office/drawing/2014/main" id="{ED74B372-507C-5D44-8344-D2DC4283992D}"/>
              </a:ext>
            </a:extLst>
          </p:cNvPr>
          <p:cNvSpPr txBox="1"/>
          <p:nvPr/>
        </p:nvSpPr>
        <p:spPr>
          <a:xfrm>
            <a:off x="3155552" y="6506560"/>
            <a:ext cx="9036448" cy="276999"/>
          </a:xfrm>
          <a:prstGeom prst="rect">
            <a:avLst/>
          </a:prstGeom>
          <a:noFill/>
        </p:spPr>
        <p:txBody>
          <a:bodyPr wrap="none" rtlCol="0">
            <a:spAutoFit/>
          </a:bodyPr>
          <a:lstStyle/>
          <a:p>
            <a:r>
              <a:rPr lang="nl-NL" sz="1200" dirty="0"/>
              <a:t>Kern et al. 2009. </a:t>
            </a:r>
            <a:r>
              <a:rPr lang="nl-NL" sz="1200" i="1" dirty="0"/>
              <a:t>Curriculum Development </a:t>
            </a:r>
            <a:r>
              <a:rPr lang="nl-NL" sz="1200" i="1" dirty="0" err="1"/>
              <a:t>for</a:t>
            </a:r>
            <a:r>
              <a:rPr lang="nl-NL" sz="1200" i="1" dirty="0"/>
              <a:t> Medical Education – A Six-Step Approach (2nd Ed). Baltimore: The Johns Hopkins University Press</a:t>
            </a:r>
            <a:endParaRPr lang="nl-NL" sz="1200" dirty="0"/>
          </a:p>
        </p:txBody>
      </p:sp>
      <p:sp>
        <p:nvSpPr>
          <p:cNvPr id="9" name="Ovaal 8">
            <a:extLst>
              <a:ext uri="{FF2B5EF4-FFF2-40B4-BE49-F238E27FC236}">
                <a16:creationId xmlns:a16="http://schemas.microsoft.com/office/drawing/2014/main" id="{EC048F8A-8D1A-4E48-A3DE-F9C2E98A1051}"/>
              </a:ext>
            </a:extLst>
          </p:cNvPr>
          <p:cNvSpPr/>
          <p:nvPr/>
        </p:nvSpPr>
        <p:spPr>
          <a:xfrm>
            <a:off x="3993642" y="1175799"/>
            <a:ext cx="4074458" cy="4074458"/>
          </a:xfrm>
          <a:prstGeom prst="ellipse">
            <a:avLst/>
          </a:prstGeom>
          <a:noFill/>
          <a:ln w="57150" cap="flat" cmpd="sng" algn="ctr">
            <a:solidFill>
              <a:srgbClr val="54A64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nl-NL"/>
          </a:p>
        </p:txBody>
      </p:sp>
      <p:sp>
        <p:nvSpPr>
          <p:cNvPr id="11" name="Ovaal 10">
            <a:extLst>
              <a:ext uri="{FF2B5EF4-FFF2-40B4-BE49-F238E27FC236}">
                <a16:creationId xmlns:a16="http://schemas.microsoft.com/office/drawing/2014/main" id="{09B6C065-15F0-0A46-B6F5-B02A947FCC95}"/>
              </a:ext>
            </a:extLst>
          </p:cNvPr>
          <p:cNvSpPr/>
          <p:nvPr/>
        </p:nvSpPr>
        <p:spPr>
          <a:xfrm>
            <a:off x="5848858" y="1084017"/>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50F0AD3-62BD-E746-BF93-97D7FD58B4D7}"/>
              </a:ext>
            </a:extLst>
          </p:cNvPr>
          <p:cNvSpPr/>
          <p:nvPr/>
        </p:nvSpPr>
        <p:spPr>
          <a:xfrm>
            <a:off x="7758401" y="2224284"/>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89857F8A-0ADE-A84F-A4D8-43A74C7A3C80}"/>
              </a:ext>
            </a:extLst>
          </p:cNvPr>
          <p:cNvSpPr/>
          <p:nvPr/>
        </p:nvSpPr>
        <p:spPr>
          <a:xfrm>
            <a:off x="7540844" y="4369678"/>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1A1C3EDD-A87F-E745-BE5D-BA02AC983817}"/>
              </a:ext>
            </a:extLst>
          </p:cNvPr>
          <p:cNvSpPr/>
          <p:nvPr/>
        </p:nvSpPr>
        <p:spPr>
          <a:xfrm>
            <a:off x="5957113" y="5160026"/>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DC95CA0B-A803-CE40-BA3A-A744D7283D56}"/>
              </a:ext>
            </a:extLst>
          </p:cNvPr>
          <p:cNvSpPr/>
          <p:nvPr/>
        </p:nvSpPr>
        <p:spPr>
          <a:xfrm>
            <a:off x="4231243" y="4266471"/>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46303E48-46EE-C046-8E71-C5BBD6801EEA}"/>
              </a:ext>
            </a:extLst>
          </p:cNvPr>
          <p:cNvSpPr/>
          <p:nvPr/>
        </p:nvSpPr>
        <p:spPr>
          <a:xfrm>
            <a:off x="4231244" y="2042271"/>
            <a:ext cx="182013" cy="182013"/>
          </a:xfrm>
          <a:prstGeom prst="ellipse">
            <a:avLst/>
          </a:prstGeom>
          <a:solidFill>
            <a:srgbClr val="54A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2">
            <a:extLst>
              <a:ext uri="{FF2B5EF4-FFF2-40B4-BE49-F238E27FC236}">
                <a16:creationId xmlns:a16="http://schemas.microsoft.com/office/drawing/2014/main" id="{D52B3A8B-10C5-4149-A715-53B9EAFCC4AC}"/>
              </a:ext>
            </a:extLst>
          </p:cNvPr>
          <p:cNvSpPr txBox="1"/>
          <p:nvPr/>
        </p:nvSpPr>
        <p:spPr>
          <a:xfrm>
            <a:off x="3993642" y="215239"/>
            <a:ext cx="4252000" cy="646331"/>
          </a:xfrm>
          <a:prstGeom prst="rect">
            <a:avLst/>
          </a:prstGeom>
          <a:solidFill>
            <a:srgbClr val="5AA752"/>
          </a:solidFill>
        </p:spPr>
        <p:txBody>
          <a:bodyPr wrap="square" rtlCol="0">
            <a:spAutoFit/>
          </a:bodyPr>
          <a:lstStyle/>
          <a:p>
            <a:pPr algn="ctr"/>
            <a:r>
              <a:rPr lang="en-US" b="1" dirty="0">
                <a:solidFill>
                  <a:schemeClr val="bg1"/>
                </a:solidFill>
                <a:latin typeface="Unna" panose="02040503070705020203" pitchFamily="18" charset="0"/>
              </a:rPr>
              <a:t>Problem identification &amp; General needs</a:t>
            </a:r>
          </a:p>
          <a:p>
            <a:pPr algn="ctr"/>
            <a:r>
              <a:rPr lang="en-US" dirty="0">
                <a:solidFill>
                  <a:schemeClr val="bg1"/>
                </a:solidFill>
                <a:latin typeface="Unna" panose="02040503070705020203" pitchFamily="18" charset="0"/>
              </a:rPr>
              <a:t>Vision/Mission, Mandate, Population needs</a:t>
            </a:r>
            <a:endParaRPr lang="en-BE" dirty="0">
              <a:solidFill>
                <a:schemeClr val="bg1"/>
              </a:solidFill>
              <a:latin typeface="Unna" panose="02040503070705020203" pitchFamily="18" charset="0"/>
            </a:endParaRPr>
          </a:p>
        </p:txBody>
      </p:sp>
      <p:sp>
        <p:nvSpPr>
          <p:cNvPr id="18" name="TextBox 2">
            <a:extLst>
              <a:ext uri="{FF2B5EF4-FFF2-40B4-BE49-F238E27FC236}">
                <a16:creationId xmlns:a16="http://schemas.microsoft.com/office/drawing/2014/main" id="{1F7A969C-C367-194C-9B0F-43FC6397C4B8}"/>
              </a:ext>
            </a:extLst>
          </p:cNvPr>
          <p:cNvSpPr txBox="1"/>
          <p:nvPr/>
        </p:nvSpPr>
        <p:spPr>
          <a:xfrm>
            <a:off x="8568896" y="1424025"/>
            <a:ext cx="3109758" cy="923330"/>
          </a:xfrm>
          <a:prstGeom prst="rect">
            <a:avLst/>
          </a:prstGeom>
          <a:solidFill>
            <a:srgbClr val="54A64D"/>
          </a:solidFill>
        </p:spPr>
        <p:txBody>
          <a:bodyPr wrap="square" rtlCol="0">
            <a:spAutoFit/>
          </a:bodyPr>
          <a:lstStyle/>
          <a:p>
            <a:r>
              <a:rPr lang="en-US" b="1" dirty="0">
                <a:solidFill>
                  <a:schemeClr val="bg1"/>
                </a:solidFill>
                <a:latin typeface="Unna" panose="02040503070705020203" pitchFamily="18" charset="0"/>
              </a:rPr>
              <a:t>Targeted needs assessment</a:t>
            </a:r>
          </a:p>
          <a:p>
            <a:r>
              <a:rPr lang="en-US" dirty="0">
                <a:solidFill>
                  <a:schemeClr val="bg1"/>
                </a:solidFill>
                <a:latin typeface="Unna" panose="02040503070705020203" pitchFamily="18" charset="0"/>
              </a:rPr>
              <a:t>Where are these learners now? </a:t>
            </a:r>
          </a:p>
          <a:p>
            <a:r>
              <a:rPr lang="en-US" dirty="0">
                <a:solidFill>
                  <a:srgbClr val="54A64D"/>
                </a:solidFill>
                <a:latin typeface="Unna" panose="02040503070705020203" pitchFamily="18" charset="0"/>
              </a:rPr>
              <a:t>.</a:t>
            </a:r>
            <a:endParaRPr lang="en-BE" dirty="0">
              <a:solidFill>
                <a:srgbClr val="54A64D"/>
              </a:solidFill>
              <a:latin typeface="Unna" panose="02040503070705020203" pitchFamily="18" charset="0"/>
            </a:endParaRPr>
          </a:p>
        </p:txBody>
      </p:sp>
      <p:sp>
        <p:nvSpPr>
          <p:cNvPr id="19" name="TextBox 2">
            <a:extLst>
              <a:ext uri="{FF2B5EF4-FFF2-40B4-BE49-F238E27FC236}">
                <a16:creationId xmlns:a16="http://schemas.microsoft.com/office/drawing/2014/main" id="{5A1B74C1-838D-6247-8715-1D5F545BFAAC}"/>
              </a:ext>
            </a:extLst>
          </p:cNvPr>
          <p:cNvSpPr txBox="1"/>
          <p:nvPr/>
        </p:nvSpPr>
        <p:spPr>
          <a:xfrm>
            <a:off x="8623004" y="4282705"/>
            <a:ext cx="3055650" cy="923330"/>
          </a:xfrm>
          <a:prstGeom prst="rect">
            <a:avLst/>
          </a:prstGeom>
          <a:solidFill>
            <a:srgbClr val="54A64D"/>
          </a:solidFill>
        </p:spPr>
        <p:txBody>
          <a:bodyPr wrap="square" rtlCol="0">
            <a:spAutoFit/>
          </a:bodyPr>
          <a:lstStyle/>
          <a:p>
            <a:r>
              <a:rPr lang="en-US" b="1" dirty="0">
                <a:solidFill>
                  <a:schemeClr val="bg1"/>
                </a:solidFill>
                <a:latin typeface="Unna" panose="02040503070705020203" pitchFamily="18" charset="0"/>
              </a:rPr>
              <a:t>Goals and objectives</a:t>
            </a:r>
          </a:p>
          <a:p>
            <a:r>
              <a:rPr lang="en-US" dirty="0">
                <a:solidFill>
                  <a:schemeClr val="bg1"/>
                </a:solidFill>
                <a:latin typeface="Unna" panose="02040503070705020203" pitchFamily="18" charset="0"/>
              </a:rPr>
              <a:t>What should students know at the end of the course?</a:t>
            </a:r>
            <a:endParaRPr lang="en-BE" dirty="0">
              <a:solidFill>
                <a:schemeClr val="bg1"/>
              </a:solidFill>
              <a:latin typeface="Unna" panose="02040503070705020203" pitchFamily="18" charset="0"/>
            </a:endParaRPr>
          </a:p>
        </p:txBody>
      </p:sp>
      <p:sp>
        <p:nvSpPr>
          <p:cNvPr id="20" name="TextBox 2">
            <a:extLst>
              <a:ext uri="{FF2B5EF4-FFF2-40B4-BE49-F238E27FC236}">
                <a16:creationId xmlns:a16="http://schemas.microsoft.com/office/drawing/2014/main" id="{2E757FA0-B29E-974C-98C0-E0AFC5E7B6CE}"/>
              </a:ext>
            </a:extLst>
          </p:cNvPr>
          <p:cNvSpPr txBox="1"/>
          <p:nvPr/>
        </p:nvSpPr>
        <p:spPr>
          <a:xfrm>
            <a:off x="4219842" y="5691790"/>
            <a:ext cx="4025800" cy="646331"/>
          </a:xfrm>
          <a:prstGeom prst="rect">
            <a:avLst/>
          </a:prstGeom>
          <a:solidFill>
            <a:srgbClr val="54A64D"/>
          </a:solidFill>
        </p:spPr>
        <p:txBody>
          <a:bodyPr wrap="square" rtlCol="0">
            <a:spAutoFit/>
          </a:bodyPr>
          <a:lstStyle/>
          <a:p>
            <a:pPr algn="ctr"/>
            <a:r>
              <a:rPr lang="en-US" b="1" dirty="0">
                <a:solidFill>
                  <a:schemeClr val="bg1"/>
                </a:solidFill>
                <a:latin typeface="Unna" panose="02040503070705020203" pitchFamily="18" charset="0"/>
              </a:rPr>
              <a:t>Educational strategy</a:t>
            </a:r>
          </a:p>
          <a:p>
            <a:pPr algn="ctr"/>
            <a:r>
              <a:rPr lang="en-US" dirty="0">
                <a:solidFill>
                  <a:schemeClr val="bg1"/>
                </a:solidFill>
                <a:latin typeface="Unna" panose="02040503070705020203" pitchFamily="18" charset="0"/>
              </a:rPr>
              <a:t>How can we best achieve these goals</a:t>
            </a:r>
            <a:endParaRPr lang="en-BE" dirty="0">
              <a:solidFill>
                <a:schemeClr val="bg1"/>
              </a:solidFill>
              <a:latin typeface="Unna" panose="02040503070705020203" pitchFamily="18" charset="0"/>
            </a:endParaRPr>
          </a:p>
        </p:txBody>
      </p:sp>
      <p:sp>
        <p:nvSpPr>
          <p:cNvPr id="21" name="TextBox 2">
            <a:extLst>
              <a:ext uri="{FF2B5EF4-FFF2-40B4-BE49-F238E27FC236}">
                <a16:creationId xmlns:a16="http://schemas.microsoft.com/office/drawing/2014/main" id="{0EABFFAC-A9A9-7C4F-B9B9-E4C6E4177231}"/>
              </a:ext>
            </a:extLst>
          </p:cNvPr>
          <p:cNvSpPr txBox="1"/>
          <p:nvPr/>
        </p:nvSpPr>
        <p:spPr>
          <a:xfrm>
            <a:off x="576399" y="4266471"/>
            <a:ext cx="2803196" cy="923330"/>
          </a:xfrm>
          <a:prstGeom prst="rect">
            <a:avLst/>
          </a:prstGeom>
          <a:solidFill>
            <a:srgbClr val="54A64D"/>
          </a:solidFill>
        </p:spPr>
        <p:txBody>
          <a:bodyPr wrap="square" rtlCol="0">
            <a:spAutoFit/>
          </a:bodyPr>
          <a:lstStyle/>
          <a:p>
            <a:pPr algn="r"/>
            <a:r>
              <a:rPr lang="en-US" b="1" dirty="0">
                <a:solidFill>
                  <a:schemeClr val="bg1"/>
                </a:solidFill>
                <a:latin typeface="Unna" panose="02040503070705020203" pitchFamily="18" charset="0"/>
              </a:rPr>
              <a:t>Implementation</a:t>
            </a:r>
            <a:endParaRPr lang="nl-NL" b="1" dirty="0">
              <a:solidFill>
                <a:schemeClr val="bg1"/>
              </a:solidFill>
              <a:latin typeface="Unna" panose="02040503070705020203" pitchFamily="18" charset="0"/>
            </a:endParaRPr>
          </a:p>
          <a:p>
            <a:pPr algn="r"/>
            <a:r>
              <a:rPr lang="nl-NL" dirty="0">
                <a:solidFill>
                  <a:schemeClr val="bg1"/>
                </a:solidFill>
                <a:latin typeface="Unna" panose="02040503070705020203" pitchFamily="18" charset="0"/>
              </a:rPr>
              <a:t>Delivery of Education</a:t>
            </a:r>
          </a:p>
          <a:p>
            <a:pPr algn="r"/>
            <a:r>
              <a:rPr lang="nl-NL" dirty="0">
                <a:solidFill>
                  <a:schemeClr val="bg1"/>
                </a:solidFill>
                <a:latin typeface="Unna" panose="02040503070705020203" pitchFamily="18" charset="0"/>
              </a:rPr>
              <a:t>Teaching</a:t>
            </a:r>
            <a:endParaRPr lang="en-BE" dirty="0">
              <a:solidFill>
                <a:schemeClr val="bg1"/>
              </a:solidFill>
              <a:latin typeface="Unna" panose="02040503070705020203" pitchFamily="18" charset="0"/>
            </a:endParaRPr>
          </a:p>
        </p:txBody>
      </p:sp>
      <p:sp>
        <p:nvSpPr>
          <p:cNvPr id="22" name="TextBox 2">
            <a:extLst>
              <a:ext uri="{FF2B5EF4-FFF2-40B4-BE49-F238E27FC236}">
                <a16:creationId xmlns:a16="http://schemas.microsoft.com/office/drawing/2014/main" id="{59951BBA-44BB-7049-A3E2-8778483EF5AD}"/>
              </a:ext>
            </a:extLst>
          </p:cNvPr>
          <p:cNvSpPr txBox="1"/>
          <p:nvPr/>
        </p:nvSpPr>
        <p:spPr>
          <a:xfrm>
            <a:off x="576399" y="1487502"/>
            <a:ext cx="2803196" cy="923330"/>
          </a:xfrm>
          <a:prstGeom prst="rect">
            <a:avLst/>
          </a:prstGeom>
          <a:solidFill>
            <a:srgbClr val="54A64D"/>
          </a:solidFill>
        </p:spPr>
        <p:txBody>
          <a:bodyPr wrap="square" rtlCol="0">
            <a:spAutoFit/>
          </a:bodyPr>
          <a:lstStyle/>
          <a:p>
            <a:pPr algn="r"/>
            <a:r>
              <a:rPr lang="nl-NL" b="1" dirty="0">
                <a:solidFill>
                  <a:schemeClr val="bg1"/>
                </a:solidFill>
                <a:latin typeface="Unna" panose="02040503070705020203" pitchFamily="18" charset="0"/>
              </a:rPr>
              <a:t>Evaluation </a:t>
            </a:r>
            <a:r>
              <a:rPr lang="nl-NL" b="1" dirty="0" err="1">
                <a:solidFill>
                  <a:schemeClr val="bg1"/>
                </a:solidFill>
                <a:latin typeface="Unna" panose="02040503070705020203" pitchFamily="18" charset="0"/>
              </a:rPr>
              <a:t>and</a:t>
            </a:r>
            <a:r>
              <a:rPr lang="nl-NL" b="1" dirty="0">
                <a:solidFill>
                  <a:schemeClr val="bg1"/>
                </a:solidFill>
                <a:latin typeface="Unna" panose="02040503070705020203" pitchFamily="18" charset="0"/>
              </a:rPr>
              <a:t> Feedback</a:t>
            </a:r>
          </a:p>
          <a:p>
            <a:pPr algn="r"/>
            <a:r>
              <a:rPr lang="nl-NL" dirty="0">
                <a:solidFill>
                  <a:schemeClr val="bg1"/>
                </a:solidFill>
                <a:latin typeface="Unna" panose="02040503070705020203" pitchFamily="18" charset="0"/>
              </a:rPr>
              <a:t>Assessment of </a:t>
            </a:r>
            <a:r>
              <a:rPr lang="nl-NL" dirty="0" err="1">
                <a:solidFill>
                  <a:schemeClr val="bg1"/>
                </a:solidFill>
                <a:latin typeface="Unna" panose="02040503070705020203" pitchFamily="18" charset="0"/>
              </a:rPr>
              <a:t>learners</a:t>
            </a:r>
            <a:endParaRPr lang="nl-NL" dirty="0">
              <a:solidFill>
                <a:schemeClr val="bg1"/>
              </a:solidFill>
              <a:latin typeface="Unna" panose="02040503070705020203" pitchFamily="18" charset="0"/>
            </a:endParaRPr>
          </a:p>
          <a:p>
            <a:pPr algn="r"/>
            <a:r>
              <a:rPr lang="nl-NL" dirty="0">
                <a:solidFill>
                  <a:schemeClr val="bg1"/>
                </a:solidFill>
                <a:latin typeface="Unna" panose="02040503070705020203" pitchFamily="18" charset="0"/>
              </a:rPr>
              <a:t>Evaluation of </a:t>
            </a:r>
            <a:r>
              <a:rPr lang="nl-NL" dirty="0" err="1">
                <a:solidFill>
                  <a:schemeClr val="bg1"/>
                </a:solidFill>
                <a:latin typeface="Unna" panose="02040503070705020203" pitchFamily="18" charset="0"/>
              </a:rPr>
              <a:t>the</a:t>
            </a:r>
            <a:r>
              <a:rPr lang="nl-NL" dirty="0">
                <a:solidFill>
                  <a:schemeClr val="bg1"/>
                </a:solidFill>
                <a:latin typeface="Unna" panose="02040503070705020203" pitchFamily="18" charset="0"/>
              </a:rPr>
              <a:t> program</a:t>
            </a:r>
            <a:endParaRPr lang="en-BE" dirty="0">
              <a:solidFill>
                <a:schemeClr val="bg1"/>
              </a:solidFill>
              <a:latin typeface="Unna" panose="02040503070705020203" pitchFamily="18" charset="0"/>
            </a:endParaRPr>
          </a:p>
        </p:txBody>
      </p:sp>
      <p:pic>
        <p:nvPicPr>
          <p:cNvPr id="25" name="Afbeelding 24">
            <a:extLst>
              <a:ext uri="{FF2B5EF4-FFF2-40B4-BE49-F238E27FC236}">
                <a16:creationId xmlns:a16="http://schemas.microsoft.com/office/drawing/2014/main" id="{9FAE3B97-1A08-A74B-81CA-A70372929F21}"/>
              </a:ext>
            </a:extLst>
          </p:cNvPr>
          <p:cNvPicPr>
            <a:picLocks noChangeAspect="1"/>
          </p:cNvPicPr>
          <p:nvPr/>
        </p:nvPicPr>
        <p:blipFill>
          <a:blip r:embed="rId3"/>
          <a:stretch>
            <a:fillRect/>
          </a:stretch>
        </p:blipFill>
        <p:spPr>
          <a:xfrm>
            <a:off x="4960613" y="1796140"/>
            <a:ext cx="2169307" cy="935046"/>
          </a:xfrm>
          <a:prstGeom prst="rect">
            <a:avLst/>
          </a:prstGeom>
        </p:spPr>
      </p:pic>
      <p:sp>
        <p:nvSpPr>
          <p:cNvPr id="26" name="TextBox 1">
            <a:extLst>
              <a:ext uri="{FF2B5EF4-FFF2-40B4-BE49-F238E27FC236}">
                <a16:creationId xmlns:a16="http://schemas.microsoft.com/office/drawing/2014/main" id="{11B919F9-85B1-1E48-AFEB-0B6292490A6C}"/>
              </a:ext>
            </a:extLst>
          </p:cNvPr>
          <p:cNvSpPr txBox="1"/>
          <p:nvPr/>
        </p:nvSpPr>
        <p:spPr>
          <a:xfrm>
            <a:off x="-1242854" y="496359"/>
            <a:ext cx="6056691" cy="400110"/>
          </a:xfrm>
          <a:prstGeom prst="rect">
            <a:avLst/>
          </a:prstGeom>
          <a:noFill/>
        </p:spPr>
        <p:txBody>
          <a:bodyPr wrap="square" rtlCol="0">
            <a:spAutoFit/>
          </a:bodyPr>
          <a:lstStyle/>
          <a:p>
            <a:pPr algn="ctr">
              <a:spcBef>
                <a:spcPts val="0"/>
              </a:spcBef>
            </a:pPr>
            <a:r>
              <a:rPr lang="fr-FR" sz="2000" b="1" u="sng" dirty="0">
                <a:latin typeface="Unna" panose="02040503070705020203" pitchFamily="18" charset="0"/>
              </a:rPr>
              <a:t>Constructive </a:t>
            </a:r>
            <a:r>
              <a:rPr lang="fr-FR" sz="2000" b="1" u="sng" dirty="0" err="1">
                <a:latin typeface="Unna" panose="02040503070705020203" pitchFamily="18" charset="0"/>
              </a:rPr>
              <a:t>alignment</a:t>
            </a:r>
            <a:endParaRPr lang="fr-FR" sz="2000" b="1" u="sng" dirty="0">
              <a:latin typeface="Unna" panose="02040503070705020203" pitchFamily="18" charset="0"/>
            </a:endParaRPr>
          </a:p>
        </p:txBody>
      </p:sp>
    </p:spTree>
    <p:extLst>
      <p:ext uri="{BB962C8B-B14F-4D97-AF65-F5344CB8AC3E}">
        <p14:creationId xmlns:p14="http://schemas.microsoft.com/office/powerpoint/2010/main" val="303580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5" y="559708"/>
            <a:ext cx="9799787"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Discussing</a:t>
            </a:r>
            <a:r>
              <a:rPr lang="fr-FR" sz="4400" b="1" dirty="0">
                <a:latin typeface="Unna" panose="02040503070705020203" pitchFamily="18" charset="0"/>
              </a:rPr>
              <a:t> patients in </a:t>
            </a:r>
            <a:r>
              <a:rPr lang="fr-FR" sz="4400" b="1" dirty="0" err="1">
                <a:latin typeface="Unna" panose="02040503070705020203" pitchFamily="18" charset="0"/>
              </a:rPr>
              <a:t>medical</a:t>
            </a:r>
            <a:r>
              <a:rPr lang="fr-FR" sz="4400" b="1" dirty="0">
                <a:latin typeface="Unna" panose="02040503070705020203" pitchFamily="18" charset="0"/>
              </a:rPr>
              <a:t> </a:t>
            </a:r>
            <a:r>
              <a:rPr lang="fr-FR" sz="4400" b="1" dirty="0" err="1">
                <a:latin typeface="Unna" panose="02040503070705020203" pitchFamily="18" charset="0"/>
              </a:rPr>
              <a:t>education</a:t>
            </a:r>
            <a:endParaRPr lang="fr-FR" sz="4400" b="1" dirty="0">
              <a:solidFill>
                <a:schemeClr val="bg1"/>
              </a:solidFill>
              <a:latin typeface="Unna" panose="02040503070705020203" pitchFamily="18" charset="0"/>
            </a:endParaRPr>
          </a:p>
        </p:txBody>
      </p:sp>
      <p:sp>
        <p:nvSpPr>
          <p:cNvPr id="5" name="TextBox 3">
            <a:extLst>
              <a:ext uri="{FF2B5EF4-FFF2-40B4-BE49-F238E27FC236}">
                <a16:creationId xmlns:a16="http://schemas.microsoft.com/office/drawing/2014/main" id="{37632B28-F6EF-0D4A-8144-4FE13BAB7D30}"/>
              </a:ext>
            </a:extLst>
          </p:cNvPr>
          <p:cNvSpPr txBox="1"/>
          <p:nvPr/>
        </p:nvSpPr>
        <p:spPr>
          <a:xfrm>
            <a:off x="1707350" y="2355273"/>
            <a:ext cx="9670473" cy="1200329"/>
          </a:xfrm>
          <a:prstGeom prst="rect">
            <a:avLst/>
          </a:prstGeom>
          <a:noFill/>
        </p:spPr>
        <p:txBody>
          <a:bodyPr wrap="square" rtlCol="0">
            <a:spAutoFit/>
          </a:bodyPr>
          <a:lstStyle/>
          <a:p>
            <a:r>
              <a:rPr lang="en-US" b="1" dirty="0">
                <a:latin typeface="Karla" pitchFamily="2" charset="0"/>
                <a:ea typeface="Karla" pitchFamily="2" charset="0"/>
              </a:rPr>
              <a:t>Our impression:</a:t>
            </a:r>
          </a:p>
          <a:p>
            <a:pPr marL="285750" indent="-285750">
              <a:buFont typeface="Arial" panose="020B0604020202020204" pitchFamily="34" charset="0"/>
              <a:buChar char="•"/>
            </a:pPr>
            <a:r>
              <a:rPr lang="en-US" b="1" dirty="0">
                <a:latin typeface="Karla" pitchFamily="2" charset="0"/>
                <a:ea typeface="Karla" pitchFamily="2" charset="0"/>
              </a:rPr>
              <a:t>First thought:</a:t>
            </a:r>
            <a:r>
              <a:rPr lang="en-US" dirty="0">
                <a:latin typeface="Karla" pitchFamily="2" charset="0"/>
                <a:ea typeface="Karla" pitchFamily="2" charset="0"/>
              </a:rPr>
              <a:t> medical students learning </a:t>
            </a:r>
            <a:r>
              <a:rPr lang="en-US" b="1" dirty="0">
                <a:latin typeface="Karla" pitchFamily="2" charset="0"/>
                <a:ea typeface="Karla" pitchFamily="2" charset="0"/>
              </a:rPr>
              <a:t>on patients as subjects</a:t>
            </a:r>
          </a:p>
          <a:p>
            <a:pPr marL="285750" indent="-285750">
              <a:buFont typeface="Arial" panose="020B0604020202020204" pitchFamily="34" charset="0"/>
              <a:buChar char="•"/>
            </a:pPr>
            <a:r>
              <a:rPr lang="en-US" b="1" dirty="0">
                <a:latin typeface="Karla" pitchFamily="2" charset="0"/>
                <a:ea typeface="Karla" pitchFamily="2" charset="0"/>
              </a:rPr>
              <a:t>Second thought: patient</a:t>
            </a:r>
            <a:r>
              <a:rPr lang="en-US" dirty="0">
                <a:latin typeface="Karla" pitchFamily="2" charset="0"/>
                <a:ea typeface="Karla" pitchFamily="2" charset="0"/>
              </a:rPr>
              <a:t> </a:t>
            </a:r>
            <a:r>
              <a:rPr lang="en-US" b="1" dirty="0">
                <a:latin typeface="Karla" pitchFamily="2" charset="0"/>
                <a:ea typeface="Karla" pitchFamily="2" charset="0"/>
              </a:rPr>
              <a:t>teaching</a:t>
            </a:r>
            <a:r>
              <a:rPr lang="en-US" dirty="0">
                <a:latin typeface="Karla" pitchFamily="2" charset="0"/>
                <a:ea typeface="Karla" pitchFamily="2" charset="0"/>
              </a:rPr>
              <a:t> a doctor or student</a:t>
            </a:r>
          </a:p>
          <a:p>
            <a:pPr marL="285750" indent="-285750">
              <a:buFont typeface="Arial" panose="020B0604020202020204" pitchFamily="34" charset="0"/>
              <a:buChar char="•"/>
            </a:pPr>
            <a:r>
              <a:rPr lang="en-US" b="1" dirty="0">
                <a:latin typeface="Karla" pitchFamily="2" charset="0"/>
                <a:ea typeface="Karla" pitchFamily="2" charset="0"/>
              </a:rPr>
              <a:t>Third thought:</a:t>
            </a:r>
            <a:r>
              <a:rPr lang="en-US" dirty="0">
                <a:latin typeface="Karla" pitchFamily="2" charset="0"/>
                <a:ea typeface="Karla" pitchFamily="2" charset="0"/>
              </a:rPr>
              <a:t> not always the case, but increasing over time</a:t>
            </a:r>
            <a:endParaRPr lang="en-BE" dirty="0">
              <a:latin typeface="Karla" pitchFamily="2" charset="0"/>
              <a:ea typeface="Karla" pitchFamily="2" charset="0"/>
            </a:endParaRPr>
          </a:p>
        </p:txBody>
      </p:sp>
      <p:sp>
        <p:nvSpPr>
          <p:cNvPr id="6" name="TextBox 3">
            <a:extLst>
              <a:ext uri="{FF2B5EF4-FFF2-40B4-BE49-F238E27FC236}">
                <a16:creationId xmlns:a16="http://schemas.microsoft.com/office/drawing/2014/main" id="{5D3B67EE-A2E6-FF47-96B4-89CF05BEB45B}"/>
              </a:ext>
            </a:extLst>
          </p:cNvPr>
          <p:cNvSpPr txBox="1"/>
          <p:nvPr/>
        </p:nvSpPr>
        <p:spPr>
          <a:xfrm>
            <a:off x="1707351" y="3981561"/>
            <a:ext cx="7693324" cy="1754326"/>
          </a:xfrm>
          <a:prstGeom prst="rect">
            <a:avLst/>
          </a:prstGeom>
          <a:solidFill>
            <a:srgbClr val="5AA752"/>
          </a:solidFill>
        </p:spPr>
        <p:txBody>
          <a:bodyPr wrap="square" rtlCol="0">
            <a:spAutoFit/>
          </a:bodyPr>
          <a:lstStyle/>
          <a:p>
            <a:endParaRPr lang="en-US" dirty="0">
              <a:latin typeface="Karla" pitchFamily="2" charset="0"/>
              <a:ea typeface="Karla" pitchFamily="2" charset="0"/>
            </a:endParaRPr>
          </a:p>
          <a:p>
            <a:r>
              <a:rPr lang="en-US" dirty="0">
                <a:latin typeface="Karla" pitchFamily="2" charset="0"/>
                <a:ea typeface="Karla" pitchFamily="2" charset="0"/>
              </a:rPr>
              <a:t>What we wanted to know:</a:t>
            </a:r>
          </a:p>
          <a:p>
            <a:pPr marL="285750" indent="-285750">
              <a:buFont typeface="Arial" panose="020B0604020202020204" pitchFamily="34" charset="0"/>
              <a:buChar char="•"/>
            </a:pPr>
            <a:r>
              <a:rPr lang="en-US" dirty="0">
                <a:latin typeface="Karla" pitchFamily="2" charset="0"/>
                <a:ea typeface="Karla" pitchFamily="2" charset="0"/>
              </a:rPr>
              <a:t>What are the roles patients take on in (undergraduate) medical education?</a:t>
            </a:r>
          </a:p>
          <a:p>
            <a:pPr marL="285750" indent="-285750">
              <a:buFont typeface="Arial" panose="020B0604020202020204" pitchFamily="34" charset="0"/>
              <a:buChar char="•"/>
            </a:pPr>
            <a:r>
              <a:rPr lang="en-US" dirty="0">
                <a:latin typeface="Karla" pitchFamily="2" charset="0"/>
                <a:ea typeface="Karla" pitchFamily="2" charset="0"/>
              </a:rPr>
              <a:t>What are the rationales, benefits and pitfalls of active patient involvement?</a:t>
            </a:r>
          </a:p>
          <a:p>
            <a:pPr marL="285750" indent="-285750">
              <a:buFont typeface="Arial" panose="020B0604020202020204" pitchFamily="34" charset="0"/>
              <a:buChar char="•"/>
            </a:pPr>
            <a:r>
              <a:rPr lang="en-US" dirty="0">
                <a:latin typeface="Karla" pitchFamily="2" charset="0"/>
                <a:ea typeface="Karla" pitchFamily="2" charset="0"/>
              </a:rPr>
              <a:t>What are the opportunities for patient organizations to get involved?</a:t>
            </a:r>
          </a:p>
          <a:p>
            <a:pPr marL="285750" indent="-285750">
              <a:buFont typeface="Arial" panose="020B0604020202020204" pitchFamily="34" charset="0"/>
              <a:buChar char="•"/>
            </a:pPr>
            <a:endParaRPr lang="en-BE" dirty="0">
              <a:latin typeface="Karla" pitchFamily="2" charset="0"/>
              <a:ea typeface="Karla" pitchFamily="2" charset="0"/>
            </a:endParaRPr>
          </a:p>
        </p:txBody>
      </p:sp>
    </p:spTree>
    <p:extLst>
      <p:ext uri="{BB962C8B-B14F-4D97-AF65-F5344CB8AC3E}">
        <p14:creationId xmlns:p14="http://schemas.microsoft.com/office/powerpoint/2010/main" val="3856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87AF90-06B7-8E44-96CB-4F30BCBABD9C}"/>
              </a:ext>
            </a:extLst>
          </p:cNvPr>
          <p:cNvPicPr>
            <a:picLocks noChangeAspect="1"/>
          </p:cNvPicPr>
          <p:nvPr/>
        </p:nvPicPr>
        <p:blipFill>
          <a:blip r:embed="rId3"/>
          <a:stretch>
            <a:fillRect/>
          </a:stretch>
        </p:blipFill>
        <p:spPr>
          <a:xfrm>
            <a:off x="0" y="0"/>
            <a:ext cx="12192000" cy="6836132"/>
          </a:xfrm>
          <a:prstGeom prst="rect">
            <a:avLst/>
          </a:prstGeom>
        </p:spPr>
      </p:pic>
      <p:sp>
        <p:nvSpPr>
          <p:cNvPr id="30" name="TextBox 6">
            <a:extLst>
              <a:ext uri="{FF2B5EF4-FFF2-40B4-BE49-F238E27FC236}">
                <a16:creationId xmlns:a16="http://schemas.microsoft.com/office/drawing/2014/main" id="{DB045C3A-1702-2C49-8D4D-7C207E5683B7}"/>
              </a:ext>
            </a:extLst>
          </p:cNvPr>
          <p:cNvSpPr txBox="1"/>
          <p:nvPr/>
        </p:nvSpPr>
        <p:spPr>
          <a:xfrm>
            <a:off x="2249769" y="2402403"/>
            <a:ext cx="7692462" cy="1015663"/>
          </a:xfrm>
          <a:prstGeom prst="rect">
            <a:avLst/>
          </a:prstGeom>
          <a:noFill/>
        </p:spPr>
        <p:txBody>
          <a:bodyPr wrap="square" rtlCol="0">
            <a:spAutoFit/>
          </a:bodyPr>
          <a:lstStyle/>
          <a:p>
            <a:pPr algn="ctr">
              <a:spcBef>
                <a:spcPts val="0"/>
              </a:spcBef>
            </a:pPr>
            <a:r>
              <a:rPr lang="fr-FR" sz="6000" b="1" dirty="0">
                <a:solidFill>
                  <a:schemeClr val="bg1"/>
                </a:solidFill>
                <a:latin typeface="Unna" panose="02040503070705020203" pitchFamily="18" charset="0"/>
              </a:rPr>
              <a:t>OUR RESEARCH</a:t>
            </a:r>
          </a:p>
        </p:txBody>
      </p:sp>
    </p:spTree>
    <p:extLst>
      <p:ext uri="{BB962C8B-B14F-4D97-AF65-F5344CB8AC3E}">
        <p14:creationId xmlns:p14="http://schemas.microsoft.com/office/powerpoint/2010/main" val="229847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F534-85CF-410E-AEF9-D74E1CAD865C}"/>
              </a:ext>
            </a:extLst>
          </p:cNvPr>
          <p:cNvSpPr txBox="1"/>
          <p:nvPr/>
        </p:nvSpPr>
        <p:spPr>
          <a:xfrm>
            <a:off x="1578036" y="559708"/>
            <a:ext cx="8769122" cy="769441"/>
          </a:xfrm>
          <a:prstGeom prst="rect">
            <a:avLst/>
          </a:prstGeom>
          <a:noFill/>
        </p:spPr>
        <p:txBody>
          <a:bodyPr wrap="square" rtlCol="0">
            <a:spAutoFit/>
          </a:bodyPr>
          <a:lstStyle/>
          <a:p>
            <a:pPr>
              <a:spcBef>
                <a:spcPts val="0"/>
              </a:spcBef>
            </a:pPr>
            <a:r>
              <a:rPr lang="fr-FR" sz="4400" b="1" dirty="0" err="1">
                <a:latin typeface="Unna" panose="02040503070705020203" pitchFamily="18" charset="0"/>
              </a:rPr>
              <a:t>Systematic</a:t>
            </a:r>
            <a:r>
              <a:rPr lang="fr-FR" sz="4400" b="1" dirty="0">
                <a:latin typeface="Unna" panose="02040503070705020203" pitchFamily="18" charset="0"/>
              </a:rPr>
              <a:t> </a:t>
            </a:r>
            <a:r>
              <a:rPr lang="fr-FR" sz="4400" b="1" dirty="0" err="1">
                <a:latin typeface="Unna" panose="02040503070705020203" pitchFamily="18" charset="0"/>
              </a:rPr>
              <a:t>review</a:t>
            </a:r>
            <a:endParaRPr lang="fr-FR" sz="4400" b="1" dirty="0">
              <a:solidFill>
                <a:schemeClr val="bg1"/>
              </a:solidFill>
              <a:latin typeface="Unna" panose="02040503070705020203" pitchFamily="18" charset="0"/>
            </a:endParaRPr>
          </a:p>
        </p:txBody>
      </p:sp>
      <p:sp>
        <p:nvSpPr>
          <p:cNvPr id="3" name="TextBox 2">
            <a:extLst>
              <a:ext uri="{FF2B5EF4-FFF2-40B4-BE49-F238E27FC236}">
                <a16:creationId xmlns:a16="http://schemas.microsoft.com/office/drawing/2014/main" id="{45A4FF19-F0B3-4CF2-90ED-C129B4DCA143}"/>
              </a:ext>
            </a:extLst>
          </p:cNvPr>
          <p:cNvSpPr txBox="1"/>
          <p:nvPr/>
        </p:nvSpPr>
        <p:spPr>
          <a:xfrm>
            <a:off x="1707350" y="1517302"/>
            <a:ext cx="10244018" cy="461665"/>
          </a:xfrm>
          <a:prstGeom prst="rect">
            <a:avLst/>
          </a:prstGeom>
          <a:noFill/>
        </p:spPr>
        <p:txBody>
          <a:bodyPr wrap="square" rtlCol="0">
            <a:spAutoFit/>
          </a:bodyPr>
          <a:lstStyle/>
          <a:p>
            <a:r>
              <a:rPr lang="en-US" sz="2400" b="1" dirty="0">
                <a:latin typeface="Karla" pitchFamily="2" charset="0"/>
                <a:ea typeface="Karla" pitchFamily="2" charset="0"/>
              </a:rPr>
              <a:t>Purpose</a:t>
            </a:r>
            <a:r>
              <a:rPr lang="en-US" sz="2400" dirty="0">
                <a:latin typeface="Karla" pitchFamily="2" charset="0"/>
                <a:ea typeface="Karla" pitchFamily="2" charset="0"/>
              </a:rPr>
              <a:t>: To review the </a:t>
            </a:r>
            <a:r>
              <a:rPr lang="en-US" sz="2400" b="1" dirty="0">
                <a:latin typeface="Karla" pitchFamily="2" charset="0"/>
                <a:ea typeface="Karla" pitchFamily="2" charset="0"/>
              </a:rPr>
              <a:t>scientific literature </a:t>
            </a:r>
            <a:r>
              <a:rPr lang="en-US" sz="2400" dirty="0">
                <a:latin typeface="Karla" pitchFamily="2" charset="0"/>
                <a:ea typeface="Karla" pitchFamily="2" charset="0"/>
              </a:rPr>
              <a:t>related to </a:t>
            </a:r>
            <a:r>
              <a:rPr lang="en-US" sz="2400" b="1" dirty="0">
                <a:latin typeface="Karla" pitchFamily="2" charset="0"/>
                <a:ea typeface="Karla" pitchFamily="2" charset="0"/>
              </a:rPr>
              <a:t>active</a:t>
            </a:r>
            <a:r>
              <a:rPr lang="en-US" sz="2400" dirty="0">
                <a:latin typeface="Karla" pitchFamily="2" charset="0"/>
                <a:ea typeface="Karla" pitchFamily="2" charset="0"/>
              </a:rPr>
              <a:t> patient involvement</a:t>
            </a:r>
          </a:p>
        </p:txBody>
      </p:sp>
      <p:sp>
        <p:nvSpPr>
          <p:cNvPr id="5" name="TextBox 3">
            <a:extLst>
              <a:ext uri="{FF2B5EF4-FFF2-40B4-BE49-F238E27FC236}">
                <a16:creationId xmlns:a16="http://schemas.microsoft.com/office/drawing/2014/main" id="{68EBED4C-EFFC-FF40-8D15-7E27552864D6}"/>
              </a:ext>
            </a:extLst>
          </p:cNvPr>
          <p:cNvSpPr txBox="1"/>
          <p:nvPr/>
        </p:nvSpPr>
        <p:spPr>
          <a:xfrm>
            <a:off x="856141" y="2610681"/>
            <a:ext cx="3395017" cy="3416320"/>
          </a:xfrm>
          <a:prstGeom prst="rect">
            <a:avLst/>
          </a:prstGeom>
          <a:solidFill>
            <a:srgbClr val="5AA752"/>
          </a:solidFill>
        </p:spPr>
        <p:txBody>
          <a:bodyPr wrap="square" rtlCol="0" anchor="ctr">
            <a:spAutoFit/>
          </a:bodyPr>
          <a:lstStyle/>
          <a:p>
            <a:endParaRPr lang="en-US" dirty="0">
              <a:latin typeface="Karla" pitchFamily="2" charset="0"/>
              <a:ea typeface="Karla" pitchFamily="2" charset="0"/>
            </a:endParaRPr>
          </a:p>
          <a:p>
            <a:r>
              <a:rPr lang="en-US" b="1" dirty="0">
                <a:latin typeface="Karla" pitchFamily="2" charset="0"/>
                <a:ea typeface="Karla" pitchFamily="2" charset="0"/>
              </a:rPr>
              <a:t>Articles we were interested in: </a:t>
            </a:r>
            <a:endParaRPr lang="en-US" dirty="0">
              <a:latin typeface="Karla" pitchFamily="2" charset="0"/>
              <a:ea typeface="Karla" pitchFamily="2" charset="0"/>
            </a:endParaRPr>
          </a:p>
          <a:p>
            <a:endParaRPr lang="en-US" i="1" dirty="0"/>
          </a:p>
          <a:p>
            <a:r>
              <a:rPr lang="en-US" i="1" dirty="0"/>
              <a:t>Studies that described patient involvement in medical education defined as the direct, involvement of real patients and community members in the development, delivery or evaluation of undergraduate education of medical students. </a:t>
            </a:r>
          </a:p>
          <a:p>
            <a:endParaRPr lang="en-US" dirty="0">
              <a:latin typeface="Karla" pitchFamily="2" charset="0"/>
              <a:ea typeface="Karla" pitchFamily="2" charset="0"/>
            </a:endParaRPr>
          </a:p>
        </p:txBody>
      </p:sp>
      <p:sp>
        <p:nvSpPr>
          <p:cNvPr id="7" name="TextBox 3">
            <a:extLst>
              <a:ext uri="{FF2B5EF4-FFF2-40B4-BE49-F238E27FC236}">
                <a16:creationId xmlns:a16="http://schemas.microsoft.com/office/drawing/2014/main" id="{7CB36D76-9F45-1941-8628-55CBAE6D39EE}"/>
              </a:ext>
            </a:extLst>
          </p:cNvPr>
          <p:cNvSpPr txBox="1"/>
          <p:nvPr/>
        </p:nvSpPr>
        <p:spPr>
          <a:xfrm>
            <a:off x="4549836" y="2610679"/>
            <a:ext cx="3499290" cy="3416320"/>
          </a:xfrm>
          <a:prstGeom prst="rect">
            <a:avLst/>
          </a:prstGeom>
          <a:solidFill>
            <a:srgbClr val="C00000"/>
          </a:solidFill>
        </p:spPr>
        <p:txBody>
          <a:bodyPr wrap="square" rtlCol="0" anchor="ctr">
            <a:spAutoFit/>
          </a:bodyPr>
          <a:lstStyle/>
          <a:p>
            <a:endParaRPr lang="en-US" dirty="0">
              <a:latin typeface="Karla" pitchFamily="2" charset="0"/>
              <a:ea typeface="Karla" pitchFamily="2" charset="0"/>
            </a:endParaRPr>
          </a:p>
          <a:p>
            <a:r>
              <a:rPr lang="en-US" b="1" dirty="0">
                <a:latin typeface="Karla" pitchFamily="2" charset="0"/>
                <a:ea typeface="Karla" pitchFamily="2" charset="0"/>
              </a:rPr>
              <a:t>Articles we were not interested in: </a:t>
            </a:r>
            <a:endParaRPr lang="en-US" dirty="0">
              <a:latin typeface="Karla" pitchFamily="2" charset="0"/>
              <a:ea typeface="Karla" pitchFamily="2" charset="0"/>
            </a:endParaRPr>
          </a:p>
          <a:p>
            <a:endParaRPr lang="en-US" i="1" dirty="0"/>
          </a:p>
          <a:p>
            <a:r>
              <a:rPr lang="en-US" i="1" dirty="0"/>
              <a:t>Studies with simulated patients or actors, patients solely undergoing examinations or patients who were only being observed in wards or studies about postgraduate training. </a:t>
            </a:r>
          </a:p>
          <a:p>
            <a:endParaRPr lang="en-US" i="1" dirty="0"/>
          </a:p>
          <a:p>
            <a:endParaRPr lang="en-US" i="1" dirty="0"/>
          </a:p>
          <a:p>
            <a:endParaRPr lang="en-US" i="1" dirty="0"/>
          </a:p>
        </p:txBody>
      </p:sp>
      <p:sp>
        <p:nvSpPr>
          <p:cNvPr id="8" name="TextBox 3">
            <a:extLst>
              <a:ext uri="{FF2B5EF4-FFF2-40B4-BE49-F238E27FC236}">
                <a16:creationId xmlns:a16="http://schemas.microsoft.com/office/drawing/2014/main" id="{E883D844-6A3B-9647-A53F-50A5626B52B8}"/>
              </a:ext>
            </a:extLst>
          </p:cNvPr>
          <p:cNvSpPr txBox="1"/>
          <p:nvPr/>
        </p:nvSpPr>
        <p:spPr>
          <a:xfrm>
            <a:off x="8347805" y="2610679"/>
            <a:ext cx="3395017" cy="3416320"/>
          </a:xfrm>
          <a:prstGeom prst="rect">
            <a:avLst/>
          </a:prstGeom>
          <a:solidFill>
            <a:schemeClr val="accent4"/>
          </a:solidFill>
        </p:spPr>
        <p:txBody>
          <a:bodyPr wrap="square" rtlCol="0" anchor="ctr">
            <a:spAutoFit/>
          </a:bodyPr>
          <a:lstStyle/>
          <a:p>
            <a:endParaRPr lang="en-US" b="1" i="1" dirty="0">
              <a:latin typeface="Karla" pitchFamily="2" charset="0"/>
              <a:ea typeface="Karla" pitchFamily="2" charset="0"/>
            </a:endParaRPr>
          </a:p>
          <a:p>
            <a:r>
              <a:rPr lang="en-US" b="1" dirty="0">
                <a:latin typeface="Karla" pitchFamily="2" charset="0"/>
                <a:ea typeface="Karla" pitchFamily="2" charset="0"/>
              </a:rPr>
              <a:t>What we found:</a:t>
            </a:r>
            <a:endParaRPr lang="en-US" dirty="0">
              <a:latin typeface="Karla" pitchFamily="2" charset="0"/>
              <a:ea typeface="Karla" pitchFamily="2" charset="0"/>
            </a:endParaRPr>
          </a:p>
          <a:p>
            <a:endParaRPr lang="en-US" b="1" dirty="0">
              <a:latin typeface="Karla" pitchFamily="2" charset="0"/>
              <a:ea typeface="Karla" pitchFamily="2" charset="0"/>
            </a:endParaRPr>
          </a:p>
          <a:p>
            <a:r>
              <a:rPr lang="en-US" i="1" dirty="0"/>
              <a:t>49 studies that discussed active patient involvement</a:t>
            </a:r>
          </a:p>
          <a:p>
            <a:endParaRPr lang="en-US" b="1" i="1" dirty="0">
              <a:latin typeface="Karla" pitchFamily="2" charset="0"/>
              <a:ea typeface="Karla" pitchFamily="2" charset="0"/>
            </a:endParaRPr>
          </a:p>
          <a:p>
            <a:endParaRPr lang="en-US" b="1" i="1" dirty="0">
              <a:latin typeface="Karla" pitchFamily="2" charset="0"/>
              <a:ea typeface="Karla" pitchFamily="2" charset="0"/>
            </a:endParaRPr>
          </a:p>
          <a:p>
            <a:endParaRPr lang="en-US" b="1" i="1" dirty="0">
              <a:latin typeface="Karla" pitchFamily="2" charset="0"/>
              <a:ea typeface="Karla" pitchFamily="2" charset="0"/>
            </a:endParaRPr>
          </a:p>
          <a:p>
            <a:endParaRPr lang="en-US" b="1" i="1" dirty="0">
              <a:latin typeface="Karla" pitchFamily="2" charset="0"/>
              <a:ea typeface="Karla" pitchFamily="2" charset="0"/>
            </a:endParaRPr>
          </a:p>
          <a:p>
            <a:endParaRPr lang="en-US" b="1" i="1" dirty="0">
              <a:latin typeface="Karla" pitchFamily="2" charset="0"/>
              <a:ea typeface="Karla" pitchFamily="2" charset="0"/>
            </a:endParaRPr>
          </a:p>
          <a:p>
            <a:endParaRPr lang="nl-NL" b="1" i="1" dirty="0">
              <a:latin typeface="Karla" pitchFamily="2" charset="0"/>
              <a:ea typeface="Karla" pitchFamily="2" charset="0"/>
            </a:endParaRPr>
          </a:p>
          <a:p>
            <a:endParaRPr lang="en-BE" b="1" i="1" dirty="0">
              <a:latin typeface="Karla" pitchFamily="2" charset="0"/>
              <a:ea typeface="Karla" pitchFamily="2" charset="0"/>
            </a:endParaRPr>
          </a:p>
        </p:txBody>
      </p:sp>
    </p:spTree>
    <p:extLst>
      <p:ext uri="{BB962C8B-B14F-4D97-AF65-F5344CB8AC3E}">
        <p14:creationId xmlns:p14="http://schemas.microsoft.com/office/powerpoint/2010/main" val="1812296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1343</Words>
  <Application>Microsoft Office PowerPoint</Application>
  <PresentationFormat>Widescreen</PresentationFormat>
  <Paragraphs>295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Karla</vt:lpstr>
      <vt:lpstr>Unna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Bowles | EPF</dc:creator>
  <cp:lastModifiedBy>Tanja</cp:lastModifiedBy>
  <cp:revision>72</cp:revision>
  <dcterms:created xsi:type="dcterms:W3CDTF">2019-10-14T10:38:56Z</dcterms:created>
  <dcterms:modified xsi:type="dcterms:W3CDTF">2019-11-14T07:49:28Z</dcterms:modified>
</cp:coreProperties>
</file>