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702" r:id="rId2"/>
  </p:sldMasterIdLst>
  <p:notesMasterIdLst>
    <p:notesMasterId r:id="rId17"/>
  </p:notesMasterIdLst>
  <p:handoutMasterIdLst>
    <p:handoutMasterId r:id="rId18"/>
  </p:handoutMasterIdLst>
  <p:sldIdLst>
    <p:sldId id="299" r:id="rId3"/>
    <p:sldId id="301" r:id="rId4"/>
    <p:sldId id="312" r:id="rId5"/>
    <p:sldId id="307" r:id="rId6"/>
    <p:sldId id="309" r:id="rId7"/>
    <p:sldId id="306" r:id="rId8"/>
    <p:sldId id="315" r:id="rId9"/>
    <p:sldId id="302" r:id="rId10"/>
    <p:sldId id="308" r:id="rId11"/>
    <p:sldId id="310" r:id="rId12"/>
    <p:sldId id="303" r:id="rId13"/>
    <p:sldId id="311" r:id="rId14"/>
    <p:sldId id="304" r:id="rId15"/>
    <p:sldId id="316" r:id="rId16"/>
  </p:sldIdLst>
  <p:sldSz cx="9144000" cy="5143500" type="screen16x9"/>
  <p:notesSz cx="6858000" cy="9144000"/>
  <p:defaultTextStyle>
    <a:defPPr>
      <a:defRPr lang="da-DK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7">
          <p15:clr>
            <a:srgbClr val="A4A3A4"/>
          </p15:clr>
        </p15:guide>
        <p15:guide id="2" orient="horz" pos="2892">
          <p15:clr>
            <a:srgbClr val="A4A3A4"/>
          </p15:clr>
        </p15:guide>
        <p15:guide id="3" orient="horz" pos="728">
          <p15:clr>
            <a:srgbClr val="A4A3A4"/>
          </p15:clr>
        </p15:guide>
        <p15:guide id="4" orient="horz" pos="2997">
          <p15:clr>
            <a:srgbClr val="A4A3A4"/>
          </p15:clr>
        </p15:guide>
        <p15:guide id="5" orient="horz" pos="653">
          <p15:clr>
            <a:srgbClr val="A4A3A4"/>
          </p15:clr>
        </p15:guide>
        <p15:guide id="6" orient="horz" pos="2770">
          <p15:clr>
            <a:srgbClr val="A4A3A4"/>
          </p15:clr>
        </p15:guide>
        <p15:guide id="7" pos="3727">
          <p15:clr>
            <a:srgbClr val="A4A3A4"/>
          </p15:clr>
        </p15:guide>
        <p15:guide id="8" pos="262">
          <p15:clr>
            <a:srgbClr val="A4A3A4"/>
          </p15:clr>
        </p15:guide>
        <p15:guide id="9" pos="1080">
          <p15:clr>
            <a:srgbClr val="A4A3A4"/>
          </p15:clr>
        </p15:guide>
        <p15:guide id="10" pos="1148">
          <p15:clr>
            <a:srgbClr val="A4A3A4"/>
          </p15:clr>
        </p15:guide>
        <p15:guide id="11" pos="1962">
          <p15:clr>
            <a:srgbClr val="A4A3A4"/>
          </p15:clr>
        </p15:guide>
        <p15:guide id="12" pos="2034">
          <p15:clr>
            <a:srgbClr val="A4A3A4"/>
          </p15:clr>
        </p15:guide>
        <p15:guide id="13" pos="2849">
          <p15:clr>
            <a:srgbClr val="A4A3A4"/>
          </p15:clr>
        </p15:guide>
        <p15:guide id="14" pos="2916">
          <p15:clr>
            <a:srgbClr val="A4A3A4"/>
          </p15:clr>
        </p15:guide>
        <p15:guide id="15" pos="3794">
          <p15:clr>
            <a:srgbClr val="A4A3A4"/>
          </p15:clr>
        </p15:guide>
        <p15:guide id="16" pos="4622">
          <p15:clr>
            <a:srgbClr val="A4A3A4"/>
          </p15:clr>
        </p15:guide>
        <p15:guide id="17" pos="4685">
          <p15:clr>
            <a:srgbClr val="A4A3A4"/>
          </p15:clr>
        </p15:guide>
        <p15:guide id="18" pos="5500">
          <p15:clr>
            <a:srgbClr val="A4A3A4"/>
          </p15:clr>
        </p15:guide>
        <p15:guide id="1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3829"/>
    <a:srgbClr val="DE1B1B"/>
    <a:srgbClr val="62645B"/>
    <a:srgbClr val="000000"/>
    <a:srgbClr val="D02827"/>
    <a:srgbClr val="FDFDFF"/>
    <a:srgbClr val="FDFDFE"/>
    <a:srgbClr val="FEFDFE"/>
    <a:srgbClr val="FEFDFF"/>
    <a:srgbClr val="FFF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33" autoAdjust="0"/>
    <p:restoredTop sz="94660"/>
  </p:normalViewPr>
  <p:slideViewPr>
    <p:cSldViewPr snapToGrid="0" snapToObjects="1" showGuides="1">
      <p:cViewPr varScale="1">
        <p:scale>
          <a:sx n="144" d="100"/>
          <a:sy n="144" d="100"/>
        </p:scale>
        <p:origin x="876" y="120"/>
      </p:cViewPr>
      <p:guideLst>
        <p:guide orient="horz" pos="207"/>
        <p:guide orient="horz" pos="2892"/>
        <p:guide orient="horz" pos="728"/>
        <p:guide orient="horz" pos="2997"/>
        <p:guide orient="horz" pos="653"/>
        <p:guide orient="horz" pos="2770"/>
        <p:guide pos="3727"/>
        <p:guide pos="262"/>
        <p:guide pos="1080"/>
        <p:guide pos="1148"/>
        <p:guide pos="1962"/>
        <p:guide pos="2034"/>
        <p:guide pos="2849"/>
        <p:guide pos="2916"/>
        <p:guide pos="3794"/>
        <p:guide pos="4622"/>
        <p:guide pos="4685"/>
        <p:guide pos="5500"/>
        <p:guide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64" d="100"/>
          <a:sy n="64" d="100"/>
        </p:scale>
        <p:origin x="-2645" y="-8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pa\Desktop\Bes&#248;gstidsrapport%202016\Bes&#248;gstidsanalyse%202016%20250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aseline="0"/>
              <a:t>Visiting hours Danish Regions 2013-2016</a:t>
            </a:r>
            <a:endParaRPr lang="en-US" sz="120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3"/>
          <c:order val="0"/>
          <c:tx>
            <c:strRef>
              <c:f>Pivot!$L$25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Pivot!$N$25:$N$30</c:f>
              <c:numCache>
                <c:formatCode>0.0</c:formatCode>
                <c:ptCount val="6"/>
                <c:pt idx="0">
                  <c:v>14.828571428571429</c:v>
                </c:pt>
                <c:pt idx="1">
                  <c:v>9.7777777777777679</c:v>
                </c:pt>
                <c:pt idx="2">
                  <c:v>8.9</c:v>
                </c:pt>
                <c:pt idx="3">
                  <c:v>12.7</c:v>
                </c:pt>
                <c:pt idx="4">
                  <c:v>12.53</c:v>
                </c:pt>
                <c:pt idx="5">
                  <c:v>11.7314306599833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19-4D35-940B-3E16D404DDC5}"/>
            </c:ext>
          </c:extLst>
        </c:ser>
        <c:ser>
          <c:idx val="2"/>
          <c:order val="1"/>
          <c:tx>
            <c:strRef>
              <c:f>Pivot!$I$25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Pivot!$K$25:$K$30</c:f>
              <c:numCache>
                <c:formatCode>0.0</c:formatCode>
                <c:ptCount val="6"/>
                <c:pt idx="0">
                  <c:v>15.62903225806452</c:v>
                </c:pt>
                <c:pt idx="1">
                  <c:v>12.15277777777778</c:v>
                </c:pt>
                <c:pt idx="2">
                  <c:v>9.3000000000000007</c:v>
                </c:pt>
                <c:pt idx="3">
                  <c:v>14.1</c:v>
                </c:pt>
                <c:pt idx="4">
                  <c:v>15.16</c:v>
                </c:pt>
                <c:pt idx="5">
                  <c:v>13.26130318363905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119-4D35-940B-3E16D404DDC5}"/>
            </c:ext>
          </c:extLst>
        </c:ser>
        <c:ser>
          <c:idx val="1"/>
          <c:order val="2"/>
          <c:tx>
            <c:strRef>
              <c:f>Pivot!$F$25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Pivot!$H$25:$H$30</c:f>
              <c:numCache>
                <c:formatCode>0.0</c:formatCode>
                <c:ptCount val="6"/>
                <c:pt idx="0">
                  <c:v>16.894736842105189</c:v>
                </c:pt>
                <c:pt idx="1">
                  <c:v>12.138888888888889</c:v>
                </c:pt>
                <c:pt idx="2">
                  <c:v>11.8</c:v>
                </c:pt>
                <c:pt idx="3">
                  <c:v>16.8</c:v>
                </c:pt>
                <c:pt idx="4">
                  <c:v>16.310810810810811</c:v>
                </c:pt>
                <c:pt idx="5">
                  <c:v>14.77987631935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119-4D35-940B-3E16D404DDC5}"/>
            </c:ext>
          </c:extLst>
        </c:ser>
        <c:ser>
          <c:idx val="0"/>
          <c:order val="3"/>
          <c:tx>
            <c:strRef>
              <c:f>Pivot!$C$25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Pivot!$D$25:$D$30</c:f>
              <c:strCache>
                <c:ptCount val="6"/>
                <c:pt idx="0">
                  <c:v>Region Hovedstaden</c:v>
                </c:pt>
                <c:pt idx="1">
                  <c:v>Region Midtjylland</c:v>
                </c:pt>
                <c:pt idx="2">
                  <c:v>Region Nordjylland</c:v>
                </c:pt>
                <c:pt idx="3">
                  <c:v>Region Sjælland</c:v>
                </c:pt>
                <c:pt idx="4">
                  <c:v>Region Syddanmark</c:v>
                </c:pt>
                <c:pt idx="5">
                  <c:v>Danmark</c:v>
                </c:pt>
              </c:strCache>
            </c:strRef>
          </c:cat>
          <c:val>
            <c:numRef>
              <c:f>Pivot!$E$25:$E$30</c:f>
              <c:numCache>
                <c:formatCode>0.0</c:formatCode>
                <c:ptCount val="6"/>
                <c:pt idx="0">
                  <c:v>24</c:v>
                </c:pt>
                <c:pt idx="1">
                  <c:v>15.3125</c:v>
                </c:pt>
                <c:pt idx="2">
                  <c:v>24</c:v>
                </c:pt>
                <c:pt idx="3">
                  <c:v>14.138888888888889</c:v>
                </c:pt>
                <c:pt idx="4">
                  <c:v>14.20833333333333</c:v>
                </c:pt>
                <c:pt idx="5">
                  <c:v>18.646551724137929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119-4D35-940B-3E16D404DDC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74"/>
        <c:axId val="2127320072"/>
        <c:axId val="2124342424"/>
      </c:barChart>
      <c:catAx>
        <c:axId val="2127320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4342424"/>
        <c:crosses val="autoZero"/>
        <c:auto val="1"/>
        <c:lblAlgn val="ctr"/>
        <c:lblOffset val="100"/>
        <c:noMultiLvlLbl val="0"/>
      </c:catAx>
      <c:valAx>
        <c:axId val="2124342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7320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0A636B-339A-4D26-BD9F-0743507A8BA5}" type="datetimeFigureOut">
              <a:rPr lang="en-GB" smtClean="0"/>
              <a:t>21/06/2016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793D-0B98-4CFE-808E-33B35F5DF5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56690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909004-5A13-4E89-9C6B-5A51303EFF0C}" type="datetimeFigureOut">
              <a:rPr lang="en-GB" smtClean="0"/>
              <a:t>21/06/2016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851D94-5711-4DB0-8CD6-B7C0F68C99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65453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 and grey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5143500"/>
          </a:xfrm>
        </p:spPr>
        <p:txBody>
          <a:bodyPr anchor="t"/>
          <a:lstStyle>
            <a:lvl1pPr marL="0" indent="0" algn="ctr">
              <a:buNone/>
              <a:defRPr sz="800" baseline="0"/>
            </a:lvl1pPr>
          </a:lstStyle>
          <a:p>
            <a:r>
              <a:rPr lang="da-DK" noProof="0" smtClean="0"/>
              <a:t>Træk billede til pladsholder, eller klik på symbol for at tilføje</a:t>
            </a:r>
            <a:endParaRPr lang="en-GB" noProof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437439" y="4156791"/>
            <a:ext cx="1331995" cy="708161"/>
          </a:xfrm>
          <a:blipFill rotWithShape="1"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,</a:t>
            </a:r>
            <a:endParaRPr lang="en-GB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396" y="1045636"/>
            <a:ext cx="6940029" cy="1595971"/>
          </a:xfrm>
        </p:spPr>
        <p:txBody>
          <a:bodyPr/>
          <a:lstStyle>
            <a:lvl1pPr>
              <a:defRPr sz="5500" spc="-150">
                <a:solidFill>
                  <a:schemeClr val="tx2"/>
                </a:solidFill>
              </a:defRPr>
            </a:lvl1pPr>
          </a:lstStyle>
          <a:p>
            <a:r>
              <a:rPr lang="da-DK" noProof="0" smtClean="0"/>
              <a:t>Klik for at redigere i masteren</a:t>
            </a:r>
            <a:endParaRPr lang="en-GB" noProof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13809" y="2819399"/>
            <a:ext cx="4108980" cy="1374774"/>
          </a:xfrm>
        </p:spPr>
        <p:txBody>
          <a:bodyPr/>
          <a:lstStyle>
            <a:lvl1pPr marL="0" indent="0">
              <a:buNone/>
              <a:defRPr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da-DK" noProof="0" smtClean="0"/>
              <a:t>Klik for at redigere teksttypografierne i masteren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24850" y="258924"/>
            <a:ext cx="1289650" cy="435343"/>
          </a:xfrm>
          <a:blipFill rotWithShape="1"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,</a:t>
            </a:r>
            <a:endParaRPr lang="en-GB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A6A5D16-EEF9-804E-AB0B-3FE018634BE0}" type="datetime3">
              <a:rPr lang="en-GB" noProof="0" smtClean="0"/>
              <a:t>21 June, 2016</a:t>
            </a:fld>
            <a:endParaRPr lang="en-GB" noProof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GB" noProof="0" smtClean="0"/>
              <a:t>Page </a:t>
            </a:r>
            <a:fld id="{4F2B6656-7882-4CEF-9850-9EB873E823C4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168824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with image 02">
    <p:bg>
      <p:bgPr>
        <a:solidFill>
          <a:srgbClr val="D028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ongsted21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41" t="4190" b="4005"/>
          <a:stretch/>
        </p:blipFill>
        <p:spPr>
          <a:xfrm>
            <a:off x="1" y="0"/>
            <a:ext cx="9144000" cy="5143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50" y="259787"/>
            <a:ext cx="1289650" cy="4336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398" y="1248837"/>
            <a:ext cx="4125390" cy="3148537"/>
          </a:xfrm>
        </p:spPr>
        <p:txBody>
          <a:bodyPr anchor="t"/>
          <a:lstStyle>
            <a:lvl1pPr>
              <a:defRPr sz="3500" b="1" spc="-80" baseline="0">
                <a:solidFill>
                  <a:schemeClr val="tx2"/>
                </a:solidFill>
                <a:latin typeface="+mj-lt"/>
                <a:cs typeface="Arial Black"/>
              </a:defRPr>
            </a:lvl1pPr>
          </a:lstStyle>
          <a:p>
            <a:r>
              <a:rPr lang="da-DK" noProof="0" smtClean="0"/>
              <a:t>Klik for at redigere i masteren</a:t>
            </a:r>
            <a:endParaRPr lang="en-GB" noProof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639" y="3431509"/>
            <a:ext cx="2743133" cy="143293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A6A5D16-EEF9-804E-AB0B-3FE018634BE0}" type="datetime3">
              <a:rPr lang="en-GB" noProof="0" smtClean="0"/>
              <a:pPr/>
              <a:t>21 June, 2016</a:t>
            </a:fld>
            <a:endParaRPr lang="en-GB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smtClean="0"/>
              <a:t>Page </a:t>
            </a:r>
            <a:fld id="{4F2B6656-7882-4CEF-9850-9EB873E823C4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676468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7397" y="1078974"/>
            <a:ext cx="6940028" cy="2883426"/>
          </a:xfrm>
        </p:spPr>
        <p:txBody>
          <a:bodyPr/>
          <a:lstStyle>
            <a:lvl1pPr>
              <a:defRPr sz="4200" b="0" spc="-80">
                <a:solidFill>
                  <a:schemeClr val="tx2"/>
                </a:solidFill>
              </a:defRPr>
            </a:lvl1pPr>
          </a:lstStyle>
          <a:p>
            <a:r>
              <a:rPr lang="da-DK" noProof="0" smtClean="0"/>
              <a:t>Klik for at redigere i masteren</a:t>
            </a:r>
            <a:endParaRPr lang="en-GB" noProof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440" y="4161024"/>
            <a:ext cx="1331995" cy="694954"/>
          </a:xfrm>
          <a:prstGeom prst="rect">
            <a:avLst/>
          </a:prstGeom>
        </p:spPr>
      </p:pic>
      <p:pic>
        <p:nvPicPr>
          <p:cNvPr id="8" name="Picture 7" descr="PS_Eng_Logotype_Pos_RGB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50" y="258924"/>
            <a:ext cx="1289650" cy="435342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A5D16-EEF9-804E-AB0B-3FE018634BE0}" type="datetime3">
              <a:rPr lang="en-GB" noProof="0" smtClean="0"/>
              <a:t>21 June, 2016</a:t>
            </a:fld>
            <a:endParaRPr lang="en-GB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noProof="0" smtClean="0"/>
              <a:t>Page </a:t>
            </a:r>
            <a:fld id="{4F2B6656-7882-4CEF-9850-9EB873E823C4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1020478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bg>
      <p:bgPr>
        <a:solidFill>
          <a:srgbClr val="D028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16384" y="1075268"/>
            <a:ext cx="4106404" cy="2082800"/>
          </a:xfrm>
        </p:spPr>
        <p:txBody>
          <a:bodyPr/>
          <a:lstStyle>
            <a:lvl1pPr>
              <a:defRPr sz="4200" b="0" spc="-80" baseline="0">
                <a:solidFill>
                  <a:schemeClr val="bg1"/>
                </a:solidFill>
              </a:defRPr>
            </a:lvl1pPr>
          </a:lstStyle>
          <a:p>
            <a:r>
              <a:rPr lang="da-DK" noProof="0" smtClean="0"/>
              <a:t>Klik for at redigere i masteren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832359" y="184620"/>
            <a:ext cx="4133850" cy="4446641"/>
          </a:xfrm>
        </p:spPr>
        <p:txBody>
          <a:bodyPr anchor="ctr"/>
          <a:lstStyle>
            <a:lvl1pPr marL="0" indent="0" algn="r">
              <a:buNone/>
              <a:defRPr sz="400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GB" noProof="0" smtClean="0"/>
              <a:t>2</a:t>
            </a:r>
            <a:endParaRPr lang="en-GB" noProof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50" y="259787"/>
            <a:ext cx="1289650" cy="433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0199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with image and logo">
    <p:bg>
      <p:bgPr>
        <a:solidFill>
          <a:srgbClr val="D028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143500"/>
          </a:xfrm>
          <a:solidFill>
            <a:srgbClr val="D02827"/>
          </a:solidFill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da-DK" noProof="0" smtClean="0"/>
              <a:t>Træk billede til pladsholder, eller klik på symbol for at tilføje</a:t>
            </a:r>
            <a:endParaRPr lang="en-GB" noProof="0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175933" y="1440092"/>
            <a:ext cx="6593153" cy="3386759"/>
          </a:xfrm>
          <a:blipFill rotWithShape="1"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,</a:t>
            </a:r>
            <a:endParaRPr lang="en-GB" noProof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24850" y="258924"/>
            <a:ext cx="1289650" cy="435343"/>
          </a:xfrm>
          <a:blipFill rotWithShape="1"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,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9693486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with large PS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143500"/>
          </a:xfrm>
          <a:solidFill>
            <a:srgbClr val="D02827"/>
          </a:solidFill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da-DK" noProof="0" smtClean="0"/>
              <a:t>Træk billede til pladsholder, eller klik på symbol for at tilføje</a:t>
            </a:r>
            <a:endParaRPr lang="en-GB" noProof="0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09033" y="298966"/>
            <a:ext cx="8564034" cy="4489786"/>
          </a:xfrm>
          <a:blipFill rotWithShape="1"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,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0474756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sinesscard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424849" y="1235395"/>
            <a:ext cx="6275001" cy="1507805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noProof="0" smtClean="0"/>
              <a:t>patientsikkerhed.dk</a:t>
            </a:r>
            <a:br>
              <a:rPr lang="en-GB" noProof="0" smtClean="0"/>
            </a:br>
            <a:r>
              <a:rPr lang="en-GB" noProof="0" smtClean="0"/>
              <a:t>@patientsikker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89950" y="3992151"/>
            <a:ext cx="2603618" cy="709257"/>
          </a:xfrm>
        </p:spPr>
        <p:txBody>
          <a:bodyPr anchor="t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="0" spc="-80" baseline="0">
                <a:solidFill>
                  <a:srgbClr val="FFFFFF"/>
                </a:solidFill>
                <a:latin typeface="+mj-lt"/>
                <a:cs typeface="Arial Black"/>
              </a:defRPr>
            </a:lvl1pPr>
          </a:lstStyle>
          <a:p>
            <a:r>
              <a:rPr lang="en-GB" noProof="0" smtClean="0"/>
              <a:t>+45 XXXX XXXX</a:t>
            </a:r>
            <a:br>
              <a:rPr lang="en-GB" noProof="0" smtClean="0"/>
            </a:br>
            <a:r>
              <a:rPr lang="en-GB" noProof="0" smtClean="0"/>
              <a:t>+45 XXXX XXXX</a:t>
            </a:r>
            <a:br>
              <a:rPr lang="en-GB" noProof="0" smtClean="0"/>
            </a:br>
            <a:r>
              <a:rPr lang="en-GB" noProof="0" smtClean="0"/>
              <a:t>name@patientsikkerhed.dk</a:t>
            </a:r>
            <a:endParaRPr lang="en-GB" noProof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952" y="254691"/>
            <a:ext cx="1540314" cy="803642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6699850" y="3992151"/>
            <a:ext cx="1866899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400" b="0" i="0" u="none" strike="noStrike" kern="1200" baseline="0" noProof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c/o Hvidovre Hospital</a:t>
            </a:r>
          </a:p>
          <a:p>
            <a:r>
              <a:rPr lang="en-GB" sz="1400" b="0" i="0" u="none" strike="noStrike" kern="1200" baseline="0" noProof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P610 Kettegård Alle 30</a:t>
            </a:r>
          </a:p>
          <a:p>
            <a:r>
              <a:rPr lang="en-GB" sz="1400" b="0" i="0" u="none" strike="noStrike" kern="1200" baseline="0" noProof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DK — 2650 Hvidovre</a:t>
            </a:r>
            <a:endParaRPr lang="en-GB" sz="1400" noProof="0" smtClean="0">
              <a:solidFill>
                <a:srgbClr val="FFFFFF"/>
              </a:solidFill>
            </a:endParaRP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24850" y="3992151"/>
            <a:ext cx="2534250" cy="65690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1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noProof="0" smtClean="0"/>
              <a:t>Name Surname</a:t>
            </a:r>
          </a:p>
          <a:p>
            <a:pPr lvl="0"/>
            <a:r>
              <a:rPr lang="en-GB" noProof="0" smtClean="0"/>
              <a:t>Title</a:t>
            </a:r>
            <a:endParaRPr lang="en-GB" noProof="0"/>
          </a:p>
        </p:txBody>
      </p:sp>
      <p:sp>
        <p:nvSpPr>
          <p:cNvPr id="23" name="Title 1"/>
          <p:cNvSpPr txBox="1">
            <a:spLocks/>
          </p:cNvSpPr>
          <p:nvPr userDrawn="1"/>
        </p:nvSpPr>
        <p:spPr>
          <a:xfrm>
            <a:off x="3238500" y="3992151"/>
            <a:ext cx="616550" cy="70925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 kern="1200" spc="-80" baseline="0">
                <a:solidFill>
                  <a:srgbClr val="FFFFFF"/>
                </a:solidFill>
                <a:latin typeface="+mj-lt"/>
                <a:ea typeface="+mj-ea"/>
                <a:cs typeface="Arial Black"/>
              </a:defRPr>
            </a:lvl1pPr>
          </a:lstStyle>
          <a:p>
            <a:r>
              <a:rPr lang="en-GB" sz="1400" noProof="0" smtClean="0"/>
              <a:t>T</a:t>
            </a:r>
          </a:p>
          <a:p>
            <a:r>
              <a:rPr lang="en-GB" sz="1400" noProof="0" smtClean="0"/>
              <a:t>M</a:t>
            </a:r>
          </a:p>
          <a:p>
            <a:r>
              <a:rPr lang="en-GB" sz="1400" noProof="0" smtClean="0"/>
              <a:t>@</a:t>
            </a:r>
            <a:endParaRPr lang="en-GB" sz="1400" noProof="0"/>
          </a:p>
        </p:txBody>
      </p:sp>
      <p:pic>
        <p:nvPicPr>
          <p:cNvPr id="11" name="Picture 10" descr="PS_Eng_Logotype_Neg_RGB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50" y="254691"/>
            <a:ext cx="2064350" cy="69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5724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obranded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396" y="1045629"/>
            <a:ext cx="6940029" cy="1595971"/>
          </a:xfrm>
        </p:spPr>
        <p:txBody>
          <a:bodyPr/>
          <a:lstStyle>
            <a:lvl1pPr>
              <a:defRPr sz="5500" spc="-150">
                <a:solidFill>
                  <a:schemeClr val="tx2"/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13809" y="2819392"/>
            <a:ext cx="4108980" cy="1374774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endParaRPr lang="en-GB" noProof="0" smtClean="0"/>
          </a:p>
        </p:txBody>
      </p:sp>
      <p:sp>
        <p:nvSpPr>
          <p:cNvPr id="23" name="Picture Placeholder 6"/>
          <p:cNvSpPr>
            <a:spLocks noGrp="1"/>
          </p:cNvSpPr>
          <p:nvPr>
            <p:ph type="pic" sz="quarter" idx="29"/>
          </p:nvPr>
        </p:nvSpPr>
        <p:spPr>
          <a:xfrm>
            <a:off x="6201833" y="4572000"/>
            <a:ext cx="1122891" cy="347133"/>
          </a:xfrm>
        </p:spPr>
        <p:txBody>
          <a:bodyPr anchor="ctr"/>
          <a:lstStyle>
            <a:lvl1pPr marL="0" indent="0" algn="ctr">
              <a:buNone/>
              <a:defRPr sz="600"/>
            </a:lvl1pPr>
          </a:lstStyle>
          <a:p>
            <a:endParaRPr lang="en-GB" noProof="0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30"/>
          </p:nvPr>
        </p:nvSpPr>
        <p:spPr>
          <a:xfrm>
            <a:off x="4927600" y="4572000"/>
            <a:ext cx="1122891" cy="347133"/>
          </a:xfrm>
        </p:spPr>
        <p:txBody>
          <a:bodyPr anchor="ctr"/>
          <a:lstStyle>
            <a:lvl1pPr marL="0" indent="0" algn="ctr">
              <a:buNone/>
              <a:defRPr sz="600"/>
            </a:lvl1pPr>
          </a:lstStyle>
          <a:p>
            <a:endParaRPr lang="en-GB" noProof="0"/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31"/>
          </p:nvPr>
        </p:nvSpPr>
        <p:spPr>
          <a:xfrm>
            <a:off x="3640666" y="4572000"/>
            <a:ext cx="1122891" cy="347133"/>
          </a:xfrm>
        </p:spPr>
        <p:txBody>
          <a:bodyPr anchor="ctr"/>
          <a:lstStyle>
            <a:lvl1pPr marL="0" indent="0" algn="ctr">
              <a:buNone/>
              <a:defRPr sz="600"/>
            </a:lvl1pPr>
          </a:lstStyle>
          <a:p>
            <a:endParaRPr lang="en-GB" noProof="0"/>
          </a:p>
        </p:txBody>
      </p:sp>
      <p:sp>
        <p:nvSpPr>
          <p:cNvPr id="26" name="Picture Placeholder 6"/>
          <p:cNvSpPr>
            <a:spLocks noGrp="1"/>
          </p:cNvSpPr>
          <p:nvPr>
            <p:ph type="pic" sz="quarter" idx="32"/>
          </p:nvPr>
        </p:nvSpPr>
        <p:spPr>
          <a:xfrm>
            <a:off x="2353732" y="4572000"/>
            <a:ext cx="1122891" cy="347133"/>
          </a:xfrm>
        </p:spPr>
        <p:txBody>
          <a:bodyPr anchor="ctr"/>
          <a:lstStyle>
            <a:lvl1pPr marL="0" indent="0" algn="ctr">
              <a:buNone/>
              <a:defRPr sz="600"/>
            </a:lvl1pPr>
          </a:lstStyle>
          <a:p>
            <a:endParaRPr lang="en-GB" noProof="0"/>
          </a:p>
        </p:txBody>
      </p:sp>
      <p:pic>
        <p:nvPicPr>
          <p:cNvPr id="11" name="Picture 10" descr="PS_Eng_Logotype_Pos_RGB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813" y="4652912"/>
            <a:ext cx="872395" cy="28738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432" y="4656086"/>
            <a:ext cx="352378" cy="183555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33"/>
          </p:nvPr>
        </p:nvSpPr>
        <p:spPr/>
        <p:txBody>
          <a:bodyPr/>
          <a:lstStyle/>
          <a:p>
            <a:fld id="{7C6F80CF-CE0C-F045-A602-EDE4D4C076B9}" type="datetime3">
              <a:rPr lang="en-GB" noProof="0" smtClean="0"/>
              <a:t>21 June, 2016</a:t>
            </a:fld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r>
              <a:rPr lang="en-GB" noProof="0" smtClean="0"/>
              <a:t>Page </a:t>
            </a:r>
            <a:fld id="{4F2B6656-7882-4CEF-9850-9EB873E823C4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4433173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21" hasCustomPrompt="1"/>
          </p:nvPr>
        </p:nvSpPr>
        <p:spPr>
          <a:xfrm>
            <a:off x="397396" y="1004400"/>
            <a:ext cx="8339414" cy="3388500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en-GB" noProof="0" smtClean="0"/>
              <a:t>Click to add text</a:t>
            </a:r>
            <a:endParaRPr lang="en-GB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396" y="294664"/>
            <a:ext cx="8339414" cy="533729"/>
          </a:xfrm>
        </p:spPr>
        <p:txBody>
          <a:bodyPr/>
          <a:lstStyle>
            <a:lvl1pPr>
              <a:defRPr/>
            </a:lvl1pPr>
          </a:lstStyle>
          <a:p>
            <a:endParaRPr lang="en-GB" noProof="0"/>
          </a:p>
        </p:txBody>
      </p:sp>
      <p:pic>
        <p:nvPicPr>
          <p:cNvPr id="11" name="Picture 10" descr="PS_Eng_Logotype_Pos_RGB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813" y="4652912"/>
            <a:ext cx="872395" cy="2873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432" y="4656086"/>
            <a:ext cx="352378" cy="183555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29"/>
          </p:nvPr>
        </p:nvSpPr>
        <p:spPr/>
        <p:txBody>
          <a:bodyPr/>
          <a:lstStyle/>
          <a:p>
            <a:fld id="{7C6F80CF-CE0C-F045-A602-EDE4D4C076B9}" type="datetime3">
              <a:rPr lang="en-GB" noProof="0" smtClean="0"/>
              <a:t>21 June, 2016</a:t>
            </a:fld>
            <a:endParaRPr lang="en-GB" noProof="0"/>
          </a:p>
        </p:txBody>
      </p:sp>
      <p:pic>
        <p:nvPicPr>
          <p:cNvPr id="5" name="Billede 4" descr="Robert Bosch Stiftung - logo.jpe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96" y="4656086"/>
            <a:ext cx="2195713" cy="228403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740400" y="4678564"/>
            <a:ext cx="1524000" cy="240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0275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 col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0" hasCustomPrompt="1"/>
          </p:nvPr>
        </p:nvSpPr>
        <p:spPr>
          <a:xfrm>
            <a:off x="397398" y="1004400"/>
            <a:ext cx="4013736" cy="3388500"/>
          </a:xfrm>
        </p:spPr>
        <p:txBody>
          <a:bodyPr/>
          <a:lstStyle/>
          <a:p>
            <a:pPr lvl="0"/>
            <a:r>
              <a:rPr lang="en-GB" noProof="0" smtClean="0"/>
              <a:t>Click to add text</a:t>
            </a:r>
            <a:endParaRPr lang="en-GB" noProof="0"/>
          </a:p>
        </p:txBody>
      </p:sp>
      <p:sp>
        <p:nvSpPr>
          <p:cNvPr id="35" name="Content Placeholder 4"/>
          <p:cNvSpPr>
            <a:spLocks noGrp="1"/>
          </p:cNvSpPr>
          <p:nvPr>
            <p:ph sz="quarter" idx="21" hasCustomPrompt="1"/>
          </p:nvPr>
        </p:nvSpPr>
        <p:spPr>
          <a:xfrm>
            <a:off x="4707467" y="1004400"/>
            <a:ext cx="4029345" cy="3388500"/>
          </a:xfrm>
        </p:spPr>
        <p:txBody>
          <a:bodyPr/>
          <a:lstStyle/>
          <a:p>
            <a:pPr lvl="0"/>
            <a:r>
              <a:rPr lang="en-GB" noProof="0" smtClean="0"/>
              <a:t>Click to add text</a:t>
            </a:r>
            <a:endParaRPr lang="en-GB" noProof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endParaRPr lang="en-GB" noProof="0"/>
          </a:p>
        </p:txBody>
      </p:sp>
      <p:pic>
        <p:nvPicPr>
          <p:cNvPr id="12" name="Picture 11" descr="PS_Eng_Logotype_Pos_RGB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813" y="4652912"/>
            <a:ext cx="872395" cy="28738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432" y="4656086"/>
            <a:ext cx="352378" cy="18355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9"/>
          </p:nvPr>
        </p:nvSpPr>
        <p:spPr/>
        <p:txBody>
          <a:bodyPr/>
          <a:lstStyle/>
          <a:p>
            <a:fld id="{7C6F80CF-CE0C-F045-A602-EDE4D4C076B9}" type="datetime3">
              <a:rPr lang="en-GB" noProof="0" smtClean="0"/>
              <a:t>21 June, 2016</a:t>
            </a:fld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r>
              <a:rPr lang="en-GB" noProof="0" smtClean="0"/>
              <a:t>Page </a:t>
            </a:r>
            <a:fld id="{4F2B6656-7882-4CEF-9850-9EB873E823C4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31"/>
          </p:nvPr>
        </p:nvSpPr>
        <p:spPr>
          <a:xfrm>
            <a:off x="6201833" y="4572000"/>
            <a:ext cx="1122891" cy="347133"/>
          </a:xfrm>
        </p:spPr>
        <p:txBody>
          <a:bodyPr anchor="ctr"/>
          <a:lstStyle>
            <a:lvl1pPr marL="0" indent="0" algn="ctr">
              <a:buNone/>
              <a:defRPr sz="600"/>
            </a:lvl1pPr>
          </a:lstStyle>
          <a:p>
            <a:endParaRPr lang="en-GB" noProof="0"/>
          </a:p>
        </p:txBody>
      </p:sp>
      <p:sp>
        <p:nvSpPr>
          <p:cNvPr id="17" name="Picture Placeholder 6"/>
          <p:cNvSpPr>
            <a:spLocks noGrp="1"/>
          </p:cNvSpPr>
          <p:nvPr>
            <p:ph type="pic" sz="quarter" idx="32"/>
          </p:nvPr>
        </p:nvSpPr>
        <p:spPr>
          <a:xfrm>
            <a:off x="4927600" y="4572000"/>
            <a:ext cx="1122891" cy="347133"/>
          </a:xfrm>
        </p:spPr>
        <p:txBody>
          <a:bodyPr anchor="ctr"/>
          <a:lstStyle>
            <a:lvl1pPr marL="0" indent="0" algn="ctr">
              <a:buNone/>
              <a:defRPr sz="600"/>
            </a:lvl1pPr>
          </a:lstStyle>
          <a:p>
            <a:endParaRPr lang="en-GB" noProof="0"/>
          </a:p>
        </p:txBody>
      </p:sp>
      <p:sp>
        <p:nvSpPr>
          <p:cNvPr id="22" name="Picture Placeholder 6"/>
          <p:cNvSpPr>
            <a:spLocks noGrp="1"/>
          </p:cNvSpPr>
          <p:nvPr>
            <p:ph type="pic" sz="quarter" idx="33"/>
          </p:nvPr>
        </p:nvSpPr>
        <p:spPr>
          <a:xfrm>
            <a:off x="3640666" y="4572000"/>
            <a:ext cx="1122891" cy="347133"/>
          </a:xfrm>
        </p:spPr>
        <p:txBody>
          <a:bodyPr anchor="ctr"/>
          <a:lstStyle>
            <a:lvl1pPr marL="0" indent="0" algn="ctr">
              <a:buNone/>
              <a:defRPr sz="600"/>
            </a:lvl1pPr>
          </a:lstStyle>
          <a:p>
            <a:endParaRPr lang="en-GB" noProof="0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34"/>
          </p:nvPr>
        </p:nvSpPr>
        <p:spPr>
          <a:xfrm>
            <a:off x="2353732" y="4572000"/>
            <a:ext cx="1122891" cy="347133"/>
          </a:xfrm>
        </p:spPr>
        <p:txBody>
          <a:bodyPr anchor="ctr"/>
          <a:lstStyle>
            <a:lvl1pPr marL="0" indent="0" algn="ctr">
              <a:buNone/>
              <a:defRPr sz="600"/>
            </a:lvl1pPr>
          </a:lstStyle>
          <a:p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6110007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- Red">
    <p:bg>
      <p:bgPr>
        <a:solidFill>
          <a:srgbClr val="D028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396" y="1040875"/>
            <a:ext cx="6940029" cy="1595971"/>
          </a:xfrm>
        </p:spPr>
        <p:txBody>
          <a:bodyPr/>
          <a:lstStyle>
            <a:lvl1pPr>
              <a:defRPr sz="5500" spc="-150">
                <a:solidFill>
                  <a:schemeClr val="bg1"/>
                </a:solidFill>
              </a:defRPr>
            </a:lvl1pPr>
          </a:lstStyle>
          <a:p>
            <a:r>
              <a:rPr lang="da-DK" noProof="0" smtClean="0"/>
              <a:t>Klik for at redigere i masteren</a:t>
            </a:r>
            <a:endParaRPr lang="en-GB" noProof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440" y="4161024"/>
            <a:ext cx="1331995" cy="694954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13809" y="2814638"/>
            <a:ext cx="4108980" cy="1374774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 smtClean="0"/>
              <a:t>Klik for at redigere teksttypografierne i masteren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50" y="259787"/>
            <a:ext cx="1289650" cy="433616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AA6A5D16-EEF9-804E-AB0B-3FE018634BE0}" type="datetime3">
              <a:rPr lang="en-GB" noProof="0" smtClean="0"/>
              <a:pPr/>
              <a:t>21 June, 2016</a:t>
            </a:fld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GB" noProof="0" smtClean="0"/>
              <a:t>Page </a:t>
            </a:r>
            <a:fld id="{4F2B6656-7882-4CEF-9850-9EB873E823C4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91447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 and whit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5143500"/>
          </a:xfrm>
        </p:spPr>
        <p:txBody>
          <a:bodyPr anchor="t"/>
          <a:lstStyle>
            <a:lvl1pPr marL="0" indent="0" algn="ctr">
              <a:buNone/>
              <a:defRPr sz="800" baseline="0"/>
            </a:lvl1pPr>
          </a:lstStyle>
          <a:p>
            <a:r>
              <a:rPr lang="da-DK" noProof="0" smtClean="0"/>
              <a:t>Træk billede til pladsholder, eller klik på symbol for at tilføje</a:t>
            </a:r>
            <a:endParaRPr lang="en-GB" noProof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437439" y="4156791"/>
            <a:ext cx="1331995" cy="708161"/>
          </a:xfrm>
          <a:blipFill rotWithShape="1"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,</a:t>
            </a:r>
            <a:endParaRPr lang="en-GB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396" y="1045636"/>
            <a:ext cx="6940029" cy="1595971"/>
          </a:xfrm>
        </p:spPr>
        <p:txBody>
          <a:bodyPr/>
          <a:lstStyle>
            <a:lvl1pPr>
              <a:defRPr sz="5500" spc="-150">
                <a:solidFill>
                  <a:schemeClr val="tx2"/>
                </a:solidFill>
              </a:defRPr>
            </a:lvl1pPr>
          </a:lstStyle>
          <a:p>
            <a:r>
              <a:rPr lang="da-DK" noProof="0" smtClean="0"/>
              <a:t>Klik for at redigere i masteren</a:t>
            </a:r>
            <a:endParaRPr lang="en-GB" noProof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13809" y="2819399"/>
            <a:ext cx="4108980" cy="1374774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 smtClean="0"/>
              <a:t>Klik for at redigere teksttypografierne i masteren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24850" y="258924"/>
            <a:ext cx="1289650" cy="435343"/>
          </a:xfrm>
          <a:blipFill rotWithShape="1"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,</a:t>
            </a:r>
            <a:endParaRPr lang="en-GB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A6A5D16-EEF9-804E-AB0B-3FE018634BE0}" type="datetime3">
              <a:rPr lang="en-GB" noProof="0" smtClean="0"/>
              <a:pPr/>
              <a:t>21 June, 2016</a:t>
            </a:fld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smtClean="0"/>
              <a:t>Page </a:t>
            </a:r>
            <a:fld id="{4F2B6656-7882-4CEF-9850-9EB873E823C4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205716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440" y="4161024"/>
            <a:ext cx="1331995" cy="694954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13809" y="2818868"/>
            <a:ext cx="4108980" cy="1374774"/>
          </a:xfrm>
        </p:spPr>
        <p:txBody>
          <a:bodyPr/>
          <a:lstStyle>
            <a:lvl1pPr marL="0" indent="0">
              <a:buNone/>
              <a:defRPr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da-DK" noProof="0" smtClean="0"/>
              <a:t>Klik for at redigere teksttypografierne i masteren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97396" y="1045105"/>
            <a:ext cx="6940029" cy="1595971"/>
          </a:xfrm>
        </p:spPr>
        <p:txBody>
          <a:bodyPr/>
          <a:lstStyle>
            <a:lvl1pPr>
              <a:defRPr sz="5500" spc="-150">
                <a:solidFill>
                  <a:schemeClr val="tx2"/>
                </a:solidFill>
              </a:defRPr>
            </a:lvl1pPr>
          </a:lstStyle>
          <a:p>
            <a:r>
              <a:rPr lang="da-DK" noProof="0" smtClean="0"/>
              <a:t>Klik for at redigere i masteren</a:t>
            </a:r>
            <a:endParaRPr lang="en-GB" noProof="0"/>
          </a:p>
        </p:txBody>
      </p:sp>
      <p:pic>
        <p:nvPicPr>
          <p:cNvPr id="23" name="Picture 22" descr="PS_Eng_Logotype_Pos_RGB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50" y="258924"/>
            <a:ext cx="1289650" cy="435342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A6A5D16-EEF9-804E-AB0B-3FE018634BE0}" type="datetime3">
              <a:rPr lang="en-GB" noProof="0" smtClean="0"/>
              <a:t>21 June, 2016</a:t>
            </a:fld>
            <a:endParaRPr lang="en-GB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GB" noProof="0" smtClean="0"/>
              <a:t>Page </a:t>
            </a:r>
            <a:fld id="{4F2B6656-7882-4CEF-9850-9EB873E823C4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054070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Red">
    <p:bg>
      <p:bgPr>
        <a:solidFill>
          <a:srgbClr val="D028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396" y="1040875"/>
            <a:ext cx="6940029" cy="1595971"/>
          </a:xfrm>
        </p:spPr>
        <p:txBody>
          <a:bodyPr/>
          <a:lstStyle>
            <a:lvl1pPr>
              <a:defRPr sz="5500" spc="-150">
                <a:solidFill>
                  <a:schemeClr val="bg1"/>
                </a:solidFill>
              </a:defRPr>
            </a:lvl1pPr>
          </a:lstStyle>
          <a:p>
            <a:r>
              <a:rPr lang="da-DK" noProof="0" smtClean="0"/>
              <a:t>Klik for at redigere i masteren</a:t>
            </a:r>
            <a:endParaRPr lang="en-GB" noProof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440" y="4161024"/>
            <a:ext cx="1331995" cy="694954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13809" y="2814638"/>
            <a:ext cx="4108980" cy="1374774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 smtClean="0"/>
              <a:t>Klik for at redigere teksttypografierne i masteren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50" y="259787"/>
            <a:ext cx="1289650" cy="433616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AA6A5D16-EEF9-804E-AB0B-3FE018634BE0}" type="datetime3">
              <a:rPr lang="en-GB" noProof="0" smtClean="0"/>
              <a:pPr/>
              <a:t>21 June, 2016</a:t>
            </a:fld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GB" noProof="0" smtClean="0"/>
              <a:t>Page </a:t>
            </a:r>
            <a:fld id="{4F2B6656-7882-4CEF-9850-9EB873E823C4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902613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21" hasCustomPrompt="1"/>
          </p:nvPr>
        </p:nvSpPr>
        <p:spPr>
          <a:xfrm>
            <a:off x="397396" y="1004400"/>
            <a:ext cx="8339414" cy="3388500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en-GB" noProof="0" smtClean="0"/>
              <a:t>Click to add text</a:t>
            </a:r>
            <a:endParaRPr lang="en-GB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396" y="294664"/>
            <a:ext cx="8339414" cy="533729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smtClean="0"/>
              <a:t>Klik for at redigere i masteren</a:t>
            </a:r>
            <a:endParaRPr lang="en-GB" noProof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5"/>
          </p:nvPr>
        </p:nvSpPr>
        <p:spPr>
          <a:xfrm>
            <a:off x="1858439" y="4635595"/>
            <a:ext cx="5478986" cy="22860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400">
                <a:solidFill>
                  <a:srgbClr val="62645B"/>
                </a:solidFill>
              </a:defRPr>
            </a:lvl1pPr>
          </a:lstStyle>
          <a:p>
            <a:pPr lvl="0"/>
            <a:r>
              <a:rPr lang="da-DK" noProof="0" smtClean="0"/>
              <a:t>Klik for at redigere teksttypografierne i masteren</a:t>
            </a:r>
          </a:p>
        </p:txBody>
      </p:sp>
      <p:pic>
        <p:nvPicPr>
          <p:cNvPr id="18" name="Picture 17" descr="PS_Eng_Logotype_Pos_RGB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813" y="4652912"/>
            <a:ext cx="872395" cy="28738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432" y="4656086"/>
            <a:ext cx="352378" cy="18355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fld id="{AA6A5D16-EEF9-804E-AB0B-3FE018634BE0}" type="datetime3">
              <a:rPr lang="en-GB" noProof="0" smtClean="0"/>
              <a:t>21 June, 2016</a:t>
            </a:fld>
            <a:endParaRPr lang="en-GB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r>
              <a:rPr lang="en-GB" noProof="0" smtClean="0"/>
              <a:t>Page </a:t>
            </a:r>
            <a:fld id="{4F2B6656-7882-4CEF-9850-9EB873E823C4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560333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 col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0" hasCustomPrompt="1"/>
          </p:nvPr>
        </p:nvSpPr>
        <p:spPr>
          <a:xfrm>
            <a:off x="397398" y="1004400"/>
            <a:ext cx="4013736" cy="3388500"/>
          </a:xfrm>
        </p:spPr>
        <p:txBody>
          <a:bodyPr/>
          <a:lstStyle/>
          <a:p>
            <a:pPr lvl="0"/>
            <a:r>
              <a:rPr lang="en-GB" noProof="0" smtClean="0"/>
              <a:t>Click to add text</a:t>
            </a:r>
            <a:endParaRPr lang="en-GB" noProof="0"/>
          </a:p>
        </p:txBody>
      </p:sp>
      <p:sp>
        <p:nvSpPr>
          <p:cNvPr id="35" name="Content Placeholder 4"/>
          <p:cNvSpPr>
            <a:spLocks noGrp="1"/>
          </p:cNvSpPr>
          <p:nvPr>
            <p:ph sz="quarter" idx="21" hasCustomPrompt="1"/>
          </p:nvPr>
        </p:nvSpPr>
        <p:spPr>
          <a:xfrm>
            <a:off x="4707467" y="1004400"/>
            <a:ext cx="4029345" cy="3388500"/>
          </a:xfrm>
        </p:spPr>
        <p:txBody>
          <a:bodyPr/>
          <a:lstStyle/>
          <a:p>
            <a:pPr lvl="0"/>
            <a:r>
              <a:rPr lang="en-GB" noProof="0" smtClean="0"/>
              <a:t>Click to add text</a:t>
            </a:r>
            <a:endParaRPr lang="en-GB" noProof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da-DK" noProof="0" smtClean="0"/>
              <a:t>Klik for at redigere i masteren</a:t>
            </a:r>
            <a:endParaRPr lang="en-GB" noProof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25"/>
          </p:nvPr>
        </p:nvSpPr>
        <p:spPr>
          <a:xfrm>
            <a:off x="1858439" y="4635595"/>
            <a:ext cx="5478986" cy="22860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400">
                <a:solidFill>
                  <a:srgbClr val="62645B"/>
                </a:solidFill>
              </a:defRPr>
            </a:lvl1pPr>
          </a:lstStyle>
          <a:p>
            <a:pPr lvl="0"/>
            <a:r>
              <a:rPr lang="da-DK" noProof="0" smtClean="0"/>
              <a:t>Klik for at redigere teksttypografierne i masteren</a:t>
            </a:r>
          </a:p>
        </p:txBody>
      </p:sp>
      <p:pic>
        <p:nvPicPr>
          <p:cNvPr id="10" name="Picture 9" descr="PS_Eng_Logotype_Pos_RGB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813" y="4652912"/>
            <a:ext cx="872395" cy="2873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432" y="4656086"/>
            <a:ext cx="352378" cy="18355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fld id="{AA6A5D16-EEF9-804E-AB0B-3FE018634BE0}" type="datetime3">
              <a:rPr lang="en-GB" noProof="0" smtClean="0"/>
              <a:t>21 June, 2016</a:t>
            </a:fld>
            <a:endParaRPr lang="en-GB" noProof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r>
              <a:rPr lang="en-GB" noProof="0" smtClean="0"/>
              <a:t>Page </a:t>
            </a:r>
            <a:fld id="{4F2B6656-7882-4CEF-9850-9EB873E823C4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878382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sma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9" hasCustomPrompt="1"/>
          </p:nvPr>
        </p:nvSpPr>
        <p:spPr>
          <a:xfrm>
            <a:off x="397397" y="1004400"/>
            <a:ext cx="5368403" cy="3385744"/>
          </a:xfrm>
        </p:spPr>
        <p:txBody>
          <a:bodyPr/>
          <a:lstStyle/>
          <a:p>
            <a:pPr lvl="0"/>
            <a:r>
              <a:rPr lang="en-GB" noProof="0" smtClean="0"/>
              <a:t>Click to add text</a:t>
            </a:r>
            <a:endParaRPr lang="en-GB" noProof="0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022836" y="1035844"/>
            <a:ext cx="2700351" cy="3354300"/>
          </a:xfrm>
          <a:prstGeom prst="rect">
            <a:avLst/>
          </a:prstGeom>
        </p:spPr>
        <p:txBody>
          <a:bodyPr tIns="1782000"/>
          <a:lstStyle>
            <a:lvl1pPr marL="0" indent="0" algn="ctr">
              <a:buFont typeface="Arial" pitchFamily="34" charset="0"/>
              <a:buNone/>
              <a:defRPr sz="1100" b="0"/>
            </a:lvl1pPr>
          </a:lstStyle>
          <a:p>
            <a:r>
              <a:rPr lang="da-DK" noProof="0" smtClean="0"/>
              <a:t>Træk billede til pladsholder, eller klik på symbol for at tilføje</a:t>
            </a:r>
            <a:endParaRPr lang="en-GB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 smtClean="0"/>
              <a:t>Klik for at redigere i masteren</a:t>
            </a:r>
            <a:endParaRPr lang="en-GB" noProof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25"/>
          </p:nvPr>
        </p:nvSpPr>
        <p:spPr>
          <a:xfrm>
            <a:off x="1858439" y="4635595"/>
            <a:ext cx="5478986" cy="22860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400">
                <a:solidFill>
                  <a:srgbClr val="62645B"/>
                </a:solidFill>
              </a:defRPr>
            </a:lvl1pPr>
          </a:lstStyle>
          <a:p>
            <a:pPr lvl="0"/>
            <a:r>
              <a:rPr lang="da-DK" noProof="0" smtClean="0"/>
              <a:t>Klik for at redigere teksttypografierne i masteren</a:t>
            </a:r>
          </a:p>
        </p:txBody>
      </p:sp>
      <p:pic>
        <p:nvPicPr>
          <p:cNvPr id="10" name="Picture 9" descr="PS_Eng_Logotype_Pos_RGB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813" y="4652912"/>
            <a:ext cx="872395" cy="2873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432" y="4656086"/>
            <a:ext cx="352378" cy="18355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fld id="{AA6A5D16-EEF9-804E-AB0B-3FE018634BE0}" type="datetime3">
              <a:rPr lang="en-GB" noProof="0" smtClean="0"/>
              <a:t>21 June, 2016</a:t>
            </a:fld>
            <a:endParaRPr lang="en-GB" noProof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r>
              <a:rPr lang="en-GB" noProof="0" smtClean="0"/>
              <a:t>Page </a:t>
            </a:r>
            <a:fld id="{4F2B6656-7882-4CEF-9850-9EB873E823C4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713850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396" y="294664"/>
            <a:ext cx="8339414" cy="533729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smtClean="0"/>
              <a:t>Klik for at redigere i masteren</a:t>
            </a:r>
            <a:endParaRPr lang="en-GB" noProof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5"/>
          </p:nvPr>
        </p:nvSpPr>
        <p:spPr>
          <a:xfrm>
            <a:off x="1858439" y="4635595"/>
            <a:ext cx="5478986" cy="22860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400">
                <a:solidFill>
                  <a:srgbClr val="62645B"/>
                </a:solidFill>
              </a:defRPr>
            </a:lvl1pPr>
          </a:lstStyle>
          <a:p>
            <a:pPr lvl="0"/>
            <a:r>
              <a:rPr lang="da-DK" noProof="0" smtClean="0"/>
              <a:t>Klik for at redigere teksttypografierne i masteren</a:t>
            </a:r>
          </a:p>
        </p:txBody>
      </p:sp>
      <p:pic>
        <p:nvPicPr>
          <p:cNvPr id="8" name="Picture 7" descr="PS_Eng_Logotype_Pos_RGB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813" y="4652912"/>
            <a:ext cx="872395" cy="2873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432" y="4656086"/>
            <a:ext cx="352378" cy="18355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fld id="{AA6A5D16-EEF9-804E-AB0B-3FE018634BE0}" type="datetime3">
              <a:rPr lang="en-GB" noProof="0" smtClean="0"/>
              <a:t>21 June, 2016</a:t>
            </a:fld>
            <a:endParaRPr lang="en-GB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r>
              <a:rPr lang="en-GB" noProof="0" smtClean="0"/>
              <a:t>Page </a:t>
            </a:r>
            <a:fld id="{4F2B6656-7882-4CEF-9850-9EB873E823C4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086764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acob_egevang12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8" t="15055" r="13952" b="-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397" y="2167467"/>
            <a:ext cx="6020335" cy="1625600"/>
          </a:xfrm>
        </p:spPr>
        <p:txBody>
          <a:bodyPr anchor="t"/>
          <a:lstStyle>
            <a:lvl1pPr>
              <a:lnSpc>
                <a:spcPct val="80000"/>
              </a:lnSpc>
              <a:defRPr sz="6500" b="1" spc="-150" baseline="0">
                <a:solidFill>
                  <a:schemeClr val="tx2"/>
                </a:solidFill>
                <a:latin typeface="+mj-lt"/>
                <a:cs typeface="Arial Black"/>
              </a:defRPr>
            </a:lvl1pPr>
          </a:lstStyle>
          <a:p>
            <a:r>
              <a:rPr lang="da-DK" noProof="0" smtClean="0"/>
              <a:t>Klik for at redigere i masteren</a:t>
            </a:r>
            <a:endParaRPr lang="en-GB" noProof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440" y="4161024"/>
            <a:ext cx="1331995" cy="694954"/>
          </a:xfrm>
          <a:prstGeom prst="rect">
            <a:avLst/>
          </a:prstGeom>
        </p:spPr>
      </p:pic>
      <p:pic>
        <p:nvPicPr>
          <p:cNvPr id="10" name="Picture 9" descr="PS_Eng_Logotype_Pos_RGB.eps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50" y="258924"/>
            <a:ext cx="1289650" cy="435342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A5D16-EEF9-804E-AB0B-3FE018634BE0}" type="datetime3">
              <a:rPr lang="en-GB" noProof="0" smtClean="0"/>
              <a:t>21 June, 2016</a:t>
            </a:fld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noProof="0" smtClean="0"/>
              <a:t>Page </a:t>
            </a:r>
            <a:fld id="{4F2B6656-7882-4CEF-9850-9EB873E823C4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679657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7396" y="294664"/>
            <a:ext cx="8339416" cy="533729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7396" y="4652911"/>
            <a:ext cx="1317104" cy="104827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lnSpc>
                <a:spcPct val="92000"/>
              </a:lnSpc>
              <a:defRPr sz="700">
                <a:solidFill>
                  <a:schemeClr val="accent1"/>
                </a:solidFill>
              </a:defRPr>
            </a:lvl1pPr>
          </a:lstStyle>
          <a:p>
            <a:r>
              <a:rPr lang="en-GB" noProof="0" smtClean="0"/>
              <a:t>Page </a:t>
            </a:r>
            <a:fld id="{4F2B6656-7882-4CEF-9850-9EB873E823C4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397396" y="1200151"/>
            <a:ext cx="8339416" cy="32289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7396" y="4757737"/>
            <a:ext cx="1317104" cy="10646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>
                <a:solidFill>
                  <a:schemeClr val="accent1"/>
                </a:solidFill>
              </a:defRPr>
            </a:lvl1pPr>
          </a:lstStyle>
          <a:p>
            <a:fld id="{AA6A5D16-EEF9-804E-AB0B-3FE018634BE0}" type="datetime3">
              <a:rPr lang="en-GB" noProof="0" smtClean="0"/>
              <a:t>21 June, 2016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906773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11" r:id="rId2"/>
    <p:sldLayoutId id="2147483699" r:id="rId3"/>
    <p:sldLayoutId id="2147483689" r:id="rId4"/>
    <p:sldLayoutId id="2147483693" r:id="rId5"/>
    <p:sldLayoutId id="2147483667" r:id="rId6"/>
    <p:sldLayoutId id="2147483663" r:id="rId7"/>
    <p:sldLayoutId id="2147483701" r:id="rId8"/>
    <p:sldLayoutId id="2147483695" r:id="rId9"/>
    <p:sldLayoutId id="2147483694" r:id="rId10"/>
    <p:sldLayoutId id="2147483696" r:id="rId11"/>
    <p:sldLayoutId id="2147483700" r:id="rId12"/>
    <p:sldLayoutId id="2147483691" r:id="rId13"/>
    <p:sldLayoutId id="2147483692" r:id="rId14"/>
    <p:sldLayoutId id="2147483712" r:id="rId15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b="1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6858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tx2"/>
        </a:buClr>
        <a:buFont typeface="Arial"/>
        <a:buChar char="•"/>
        <a:defRPr sz="2400" b="0" kern="1200">
          <a:solidFill>
            <a:srgbClr val="000000"/>
          </a:solidFill>
          <a:latin typeface="+mn-lt"/>
          <a:ea typeface="+mn-ea"/>
          <a:cs typeface="+mn-cs"/>
        </a:defRPr>
      </a:lvl1pPr>
      <a:lvl2pPr marL="531900" indent="-342900" algn="l" defTabSz="6858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tx2"/>
        </a:buClr>
        <a:buFont typeface="Arial"/>
        <a:buChar char="•"/>
        <a:defRPr sz="2200" kern="1200">
          <a:solidFill>
            <a:srgbClr val="000000"/>
          </a:solidFill>
          <a:latin typeface="+mn-lt"/>
          <a:ea typeface="+mn-ea"/>
          <a:cs typeface="+mn-cs"/>
        </a:defRPr>
      </a:lvl2pPr>
      <a:lvl3pPr marL="734400" indent="-342900" algn="l" defTabSz="6858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tx2"/>
        </a:buClr>
        <a:buFont typeface="Arial"/>
        <a:buChar char="•"/>
        <a:defRPr sz="2000" kern="1200" baseline="0">
          <a:solidFill>
            <a:srgbClr val="000000"/>
          </a:solidFill>
          <a:latin typeface="+mn-lt"/>
          <a:ea typeface="+mn-ea"/>
          <a:cs typeface="+mn-cs"/>
        </a:defRPr>
      </a:lvl3pPr>
      <a:lvl4pPr marL="861300" indent="-342900" algn="l" defTabSz="6858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tx2"/>
        </a:buClr>
        <a:buFont typeface="Arial"/>
        <a:buChar char="•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982800" indent="-342900" algn="l" defTabSz="6858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tx2"/>
        </a:buClr>
        <a:buFont typeface="Arial"/>
        <a:buChar char="•"/>
        <a:defRPr sz="2000" kern="1200" baseline="0">
          <a:solidFill>
            <a:srgbClr val="000000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7396" y="294664"/>
            <a:ext cx="8339416" cy="533729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7396" y="4652911"/>
            <a:ext cx="1317104" cy="104827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lnSpc>
                <a:spcPct val="92000"/>
              </a:lnSpc>
              <a:defRPr sz="700">
                <a:solidFill>
                  <a:schemeClr val="accent1"/>
                </a:solidFill>
              </a:defRPr>
            </a:lvl1pPr>
          </a:lstStyle>
          <a:p>
            <a:r>
              <a:rPr lang="en-GB" noProof="0" smtClean="0"/>
              <a:t>Page </a:t>
            </a:r>
            <a:fld id="{4F2B6656-7882-4CEF-9850-9EB873E823C4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397396" y="1200151"/>
            <a:ext cx="8339416" cy="32289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7396" y="4757737"/>
            <a:ext cx="1317104" cy="10646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>
                <a:solidFill>
                  <a:schemeClr val="accent1"/>
                </a:solidFill>
              </a:defRPr>
            </a:lvl1pPr>
          </a:lstStyle>
          <a:p>
            <a:fld id="{7C6F80CF-CE0C-F045-A602-EDE4D4C076B9}" type="datetime3">
              <a:rPr lang="en-GB" noProof="0" smtClean="0"/>
              <a:t>21 June, 2016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384015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08" r:id="rId2"/>
    <p:sldLayoutId id="2147483709" r:id="rId3"/>
    <p:sldLayoutId id="2147483713" r:id="rId4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b="1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6858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tx2"/>
        </a:buClr>
        <a:buFont typeface="Arial"/>
        <a:buChar char="•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531900" indent="-342900" algn="l" defTabSz="6858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tx2"/>
        </a:buClr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734400" indent="-342900" algn="l" defTabSz="6858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tx2"/>
        </a:buClr>
        <a:buFont typeface="Arial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861300" indent="-342900" algn="l" defTabSz="6858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tx2"/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982800" indent="-342900" algn="l" defTabSz="6858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tx2"/>
        </a:buClr>
        <a:buFont typeface="Arial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Hello Healthcare</a:t>
            </a:r>
            <a:endParaRPr lang="en-GB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13808" y="2116138"/>
            <a:ext cx="5059891" cy="1160462"/>
          </a:xfrm>
        </p:spPr>
        <p:txBody>
          <a:bodyPr>
            <a:normAutofit/>
          </a:bodyPr>
          <a:lstStyle/>
          <a:p>
            <a:r>
              <a:rPr lang="en-GB" dirty="0" smtClean="0"/>
              <a:t>A </a:t>
            </a:r>
            <a:r>
              <a:rPr lang="en-GB" dirty="0" err="1" smtClean="0"/>
              <a:t>danish</a:t>
            </a:r>
            <a:r>
              <a:rPr lang="en-GB" dirty="0" smtClean="0"/>
              <a:t> initiative on engaging patients and family and breaking down structural barriers</a:t>
            </a: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511248">
            <a:off x="6495874" y="236690"/>
            <a:ext cx="2528492" cy="2141725"/>
          </a:xfrm>
          <a:prstGeom prst="rect">
            <a:avLst/>
          </a:prstGeom>
        </p:spPr>
      </p:pic>
      <p:sp>
        <p:nvSpPr>
          <p:cNvPr id="5" name="Tekstfelt 4"/>
          <p:cNvSpPr txBox="1"/>
          <p:nvPr/>
        </p:nvSpPr>
        <p:spPr>
          <a:xfrm>
            <a:off x="413808" y="3632200"/>
            <a:ext cx="5250392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MD Ove Gaardboe, Danish Society for Patient </a:t>
            </a:r>
            <a:r>
              <a:rPr lang="en-GB" b="1" dirty="0" smtClean="0">
                <a:solidFill>
                  <a:schemeClr val="bg1"/>
                </a:solidFill>
              </a:rPr>
              <a:t>Safety</a:t>
            </a:r>
            <a:endParaRPr lang="en-GB" b="1" dirty="0">
              <a:solidFill>
                <a:schemeClr val="bg1"/>
              </a:solidFill>
            </a:endParaRPr>
          </a:p>
          <a:p>
            <a:r>
              <a:rPr lang="en-GB" b="1" dirty="0" smtClean="0">
                <a:solidFill>
                  <a:schemeClr val="bg1"/>
                </a:solidFill>
              </a:rPr>
              <a:t>       @</a:t>
            </a:r>
            <a:r>
              <a:rPr lang="en-GB" b="1" dirty="0" err="1" smtClean="0">
                <a:solidFill>
                  <a:schemeClr val="bg1"/>
                </a:solidFill>
              </a:rPr>
              <a:t>OveGaardboe</a:t>
            </a:r>
            <a:r>
              <a:rPr lang="en-GB" b="1" dirty="0" smtClean="0">
                <a:solidFill>
                  <a:schemeClr val="bg1"/>
                </a:solidFill>
              </a:rPr>
              <a:t>  - #</a:t>
            </a:r>
            <a:r>
              <a:rPr lang="en-GB" b="1" dirty="0" err="1" smtClean="0">
                <a:solidFill>
                  <a:schemeClr val="bg1"/>
                </a:solidFill>
              </a:rPr>
              <a:t>PatientsprescribE</a:t>
            </a:r>
            <a:endParaRPr lang="en-GB" b="1" dirty="0" smtClean="0">
              <a:solidFill>
                <a:schemeClr val="bg1"/>
              </a:solidFill>
            </a:endParaRPr>
          </a:p>
          <a:p>
            <a:endParaRPr lang="da-DK" sz="1400" b="1" dirty="0" err="1" smtClean="0">
              <a:solidFill>
                <a:schemeClr val="bg1"/>
              </a:solidFill>
            </a:endParaRPr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396" y="3860800"/>
            <a:ext cx="304800" cy="304800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6900" y="4511930"/>
            <a:ext cx="2755900" cy="434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1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Visiting hours</a:t>
            </a:r>
            <a:endParaRPr lang="en-GB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110743903"/>
              </p:ext>
            </p:extLst>
          </p:nvPr>
        </p:nvGraphicFramePr>
        <p:xfrm>
          <a:off x="673100" y="828393"/>
          <a:ext cx="7708900" cy="3680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8806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21"/>
          </p:nvPr>
        </p:nvSpPr>
        <p:spPr>
          <a:xfrm>
            <a:off x="397396" y="1080600"/>
            <a:ext cx="8339414" cy="3388500"/>
          </a:xfrm>
        </p:spPr>
        <p:txBody>
          <a:bodyPr>
            <a:normAutofit/>
          </a:bodyPr>
          <a:lstStyle/>
          <a:p>
            <a:r>
              <a:rPr lang="da-DK" b="1" dirty="0" err="1" smtClean="0">
                <a:solidFill>
                  <a:srgbClr val="DE1B1B"/>
                </a:solidFill>
              </a:rPr>
              <a:t>Recently</a:t>
            </a:r>
            <a:r>
              <a:rPr lang="da-DK" b="1" dirty="0" smtClean="0">
                <a:solidFill>
                  <a:srgbClr val="DE1B1B"/>
                </a:solidFill>
              </a:rPr>
              <a:t> </a:t>
            </a:r>
            <a:r>
              <a:rPr lang="da-DK" b="1" dirty="0" err="1" smtClean="0">
                <a:solidFill>
                  <a:srgbClr val="DE1B1B"/>
                </a:solidFill>
              </a:rPr>
              <a:t>published</a:t>
            </a:r>
            <a:r>
              <a:rPr lang="da-DK" b="1" dirty="0" smtClean="0">
                <a:solidFill>
                  <a:srgbClr val="DE1B1B"/>
                </a:solidFill>
              </a:rPr>
              <a:t> </a:t>
            </a:r>
            <a:r>
              <a:rPr lang="da-DK" b="1" dirty="0" err="1" smtClean="0">
                <a:solidFill>
                  <a:srgbClr val="DE1B1B"/>
                </a:solidFill>
              </a:rPr>
              <a:t>study</a:t>
            </a:r>
            <a:r>
              <a:rPr lang="da-DK" b="1" dirty="0" smtClean="0">
                <a:solidFill>
                  <a:srgbClr val="DE1B1B"/>
                </a:solidFill>
              </a:rPr>
              <a:t>*:</a:t>
            </a:r>
            <a:endParaRPr lang="da-DK" b="1" dirty="0">
              <a:solidFill>
                <a:srgbClr val="DE1B1B"/>
              </a:solidFill>
            </a:endParaRPr>
          </a:p>
          <a:p>
            <a:r>
              <a:rPr lang="da-DK" dirty="0" smtClean="0"/>
              <a:t>53% of the </a:t>
            </a:r>
            <a:r>
              <a:rPr lang="da-DK" dirty="0" err="1" smtClean="0"/>
              <a:t>danes</a:t>
            </a:r>
            <a:r>
              <a:rPr lang="da-DK" dirty="0" smtClean="0"/>
              <a:t> </a:t>
            </a:r>
            <a:r>
              <a:rPr lang="da-DK" dirty="0" err="1" smtClean="0"/>
              <a:t>think</a:t>
            </a:r>
            <a:r>
              <a:rPr lang="da-DK" dirty="0" smtClean="0"/>
              <a:t> </a:t>
            </a:r>
            <a:r>
              <a:rPr lang="da-DK" dirty="0" err="1" smtClean="0"/>
              <a:t>they</a:t>
            </a:r>
            <a:r>
              <a:rPr lang="da-DK" dirty="0" smtClean="0"/>
              <a:t> </a:t>
            </a:r>
            <a:r>
              <a:rPr lang="da-DK" dirty="0" err="1" smtClean="0"/>
              <a:t>need</a:t>
            </a:r>
            <a:r>
              <a:rPr lang="da-DK" dirty="0" smtClean="0"/>
              <a:t> to </a:t>
            </a:r>
            <a:r>
              <a:rPr lang="da-DK" dirty="0" err="1" smtClean="0"/>
              <a:t>be</a:t>
            </a:r>
            <a:r>
              <a:rPr lang="da-DK" dirty="0" smtClean="0"/>
              <a:t> </a:t>
            </a:r>
            <a:r>
              <a:rPr lang="da-DK" dirty="0" err="1" smtClean="0"/>
              <a:t>active</a:t>
            </a:r>
            <a:r>
              <a:rPr lang="da-DK" dirty="0" smtClean="0"/>
              <a:t> to </a:t>
            </a:r>
            <a:r>
              <a:rPr lang="da-DK" dirty="0" err="1" smtClean="0"/>
              <a:t>get</a:t>
            </a:r>
            <a:r>
              <a:rPr lang="da-DK" dirty="0" smtClean="0"/>
              <a:t> the right </a:t>
            </a:r>
            <a:r>
              <a:rPr lang="da-DK" dirty="0" err="1" smtClean="0"/>
              <a:t>treatment</a:t>
            </a:r>
            <a:endParaRPr lang="da-DK" dirty="0" smtClean="0"/>
          </a:p>
          <a:p>
            <a:r>
              <a:rPr lang="da-DK" dirty="0" err="1" smtClean="0"/>
              <a:t>Almost</a:t>
            </a:r>
            <a:r>
              <a:rPr lang="da-DK" dirty="0" smtClean="0"/>
              <a:t> </a:t>
            </a:r>
            <a:r>
              <a:rPr lang="da-DK" dirty="0" err="1" smtClean="0"/>
              <a:t>everyone</a:t>
            </a:r>
            <a:r>
              <a:rPr lang="da-DK" dirty="0" smtClean="0"/>
              <a:t> </a:t>
            </a:r>
            <a:r>
              <a:rPr lang="da-DK" dirty="0" err="1" smtClean="0"/>
              <a:t>want</a:t>
            </a:r>
            <a:r>
              <a:rPr lang="da-DK" dirty="0" smtClean="0"/>
              <a:t> </a:t>
            </a:r>
            <a:r>
              <a:rPr lang="da-DK" dirty="0" err="1" smtClean="0"/>
              <a:t>decissions</a:t>
            </a:r>
            <a:r>
              <a:rPr lang="da-DK" dirty="0" smtClean="0"/>
              <a:t> </a:t>
            </a:r>
            <a:r>
              <a:rPr lang="da-DK" dirty="0" err="1" smtClean="0"/>
              <a:t>about</a:t>
            </a:r>
            <a:r>
              <a:rPr lang="da-DK" dirty="0" smtClean="0"/>
              <a:t> </a:t>
            </a:r>
            <a:r>
              <a:rPr lang="da-DK" dirty="0" err="1" smtClean="0"/>
              <a:t>their</a:t>
            </a:r>
            <a:r>
              <a:rPr lang="da-DK" dirty="0" smtClean="0"/>
              <a:t> </a:t>
            </a:r>
            <a:r>
              <a:rPr lang="da-DK" dirty="0" err="1" smtClean="0"/>
              <a:t>treatment</a:t>
            </a:r>
            <a:r>
              <a:rPr lang="da-DK" dirty="0" smtClean="0"/>
              <a:t> to </a:t>
            </a:r>
            <a:r>
              <a:rPr lang="da-DK" dirty="0" err="1" smtClean="0"/>
              <a:t>be</a:t>
            </a:r>
            <a:r>
              <a:rPr lang="da-DK" dirty="0" smtClean="0"/>
              <a:t> </a:t>
            </a:r>
            <a:r>
              <a:rPr lang="da-DK" dirty="0" err="1" smtClean="0"/>
              <a:t>taken</a:t>
            </a:r>
            <a:r>
              <a:rPr lang="da-DK" dirty="0" smtClean="0"/>
              <a:t> in </a:t>
            </a:r>
            <a:r>
              <a:rPr lang="da-DK" dirty="0" err="1" smtClean="0"/>
              <a:t>cooperation</a:t>
            </a:r>
            <a:r>
              <a:rPr lang="da-DK" dirty="0" smtClean="0"/>
              <a:t> (</a:t>
            </a:r>
            <a:r>
              <a:rPr lang="da-DK" dirty="0" err="1" smtClean="0"/>
              <a:t>except</a:t>
            </a:r>
            <a:r>
              <a:rPr lang="da-DK" dirty="0" smtClean="0"/>
              <a:t> in </a:t>
            </a:r>
            <a:r>
              <a:rPr lang="da-DK" dirty="0" err="1" smtClean="0"/>
              <a:t>emergencies</a:t>
            </a:r>
            <a:r>
              <a:rPr lang="da-DK" dirty="0" smtClean="0"/>
              <a:t>)</a:t>
            </a:r>
          </a:p>
          <a:p>
            <a:r>
              <a:rPr lang="da-DK" dirty="0" smtClean="0"/>
              <a:t>Most </a:t>
            </a:r>
            <a:r>
              <a:rPr lang="da-DK" dirty="0" err="1" smtClean="0"/>
              <a:t>danes</a:t>
            </a:r>
            <a:r>
              <a:rPr lang="da-DK" dirty="0" smtClean="0"/>
              <a:t> </a:t>
            </a:r>
            <a:r>
              <a:rPr lang="da-DK" dirty="0" err="1" smtClean="0"/>
              <a:t>are</a:t>
            </a:r>
            <a:r>
              <a:rPr lang="da-DK" dirty="0" smtClean="0"/>
              <a:t> </a:t>
            </a:r>
            <a:r>
              <a:rPr lang="da-DK" dirty="0" err="1" smtClean="0"/>
              <a:t>willing</a:t>
            </a:r>
            <a:r>
              <a:rPr lang="da-DK" dirty="0" smtClean="0"/>
              <a:t> to </a:t>
            </a:r>
            <a:r>
              <a:rPr lang="da-DK" dirty="0" err="1" smtClean="0"/>
              <a:t>take</a:t>
            </a:r>
            <a:r>
              <a:rPr lang="da-DK" dirty="0" smtClean="0"/>
              <a:t> part in the </a:t>
            </a:r>
            <a:r>
              <a:rPr lang="da-DK" dirty="0" err="1" smtClean="0"/>
              <a:t>treatment</a:t>
            </a:r>
            <a:r>
              <a:rPr lang="da-DK" dirty="0" smtClean="0"/>
              <a:t> – </a:t>
            </a:r>
            <a:r>
              <a:rPr lang="da-DK" dirty="0" err="1" smtClean="0"/>
              <a:t>also</a:t>
            </a:r>
            <a:r>
              <a:rPr lang="da-DK" dirty="0" smtClean="0"/>
              <a:t> </a:t>
            </a:r>
            <a:r>
              <a:rPr lang="da-DK" dirty="0" err="1" smtClean="0"/>
              <a:t>when</a:t>
            </a:r>
            <a:r>
              <a:rPr lang="da-DK" dirty="0" smtClean="0"/>
              <a:t> it </a:t>
            </a:r>
            <a:r>
              <a:rPr lang="da-DK" dirty="0" err="1" smtClean="0"/>
              <a:t>comes</a:t>
            </a:r>
            <a:r>
              <a:rPr lang="da-DK" dirty="0" smtClean="0"/>
              <a:t> to </a:t>
            </a:r>
            <a:r>
              <a:rPr lang="da-DK" dirty="0" err="1" smtClean="0"/>
              <a:t>family</a:t>
            </a:r>
            <a:endParaRPr lang="da-DK" dirty="0"/>
          </a:p>
          <a:p>
            <a:pPr marL="0" indent="0" algn="r">
              <a:buNone/>
            </a:pPr>
            <a:r>
              <a:rPr lang="en-GB" sz="1600" i="1" dirty="0" smtClean="0"/>
              <a:t>*</a:t>
            </a:r>
            <a:r>
              <a:rPr lang="en-GB" sz="1600" i="1" dirty="0" err="1" smtClean="0"/>
              <a:t>mandagmorgen</a:t>
            </a:r>
            <a:r>
              <a:rPr lang="en-GB" sz="1600" i="1" dirty="0" smtClean="0"/>
              <a:t>/</a:t>
            </a:r>
            <a:r>
              <a:rPr lang="en-GB" sz="1600" i="1" dirty="0" err="1" smtClean="0"/>
              <a:t>TrygFonden</a:t>
            </a:r>
            <a:r>
              <a:rPr lang="en-GB" sz="1600" i="1" dirty="0" smtClean="0"/>
              <a:t>: </a:t>
            </a:r>
            <a:r>
              <a:rPr lang="en-GB" sz="1600" i="1" dirty="0" err="1" smtClean="0"/>
              <a:t>Sundhedsvæsenet</a:t>
            </a:r>
            <a:r>
              <a:rPr lang="en-GB" sz="1600" i="1" dirty="0" smtClean="0"/>
              <a:t> – </a:t>
            </a:r>
            <a:r>
              <a:rPr lang="en-GB" sz="1600" i="1" dirty="0" err="1" smtClean="0"/>
              <a:t>ifølge</a:t>
            </a:r>
            <a:r>
              <a:rPr lang="en-GB" sz="1600" i="1" dirty="0" smtClean="0"/>
              <a:t> </a:t>
            </a:r>
            <a:r>
              <a:rPr lang="en-GB" sz="1600" i="1" dirty="0" err="1" smtClean="0"/>
              <a:t>danskerne</a:t>
            </a:r>
            <a:endParaRPr lang="en-GB" sz="1600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E13829"/>
                </a:solidFill>
              </a:rPr>
              <a:t>Patient</a:t>
            </a:r>
            <a:r>
              <a:rPr lang="en-GB" dirty="0" smtClean="0"/>
              <a:t> </a:t>
            </a:r>
            <a:r>
              <a:rPr lang="en-GB" dirty="0" smtClean="0">
                <a:solidFill>
                  <a:srgbClr val="DE1B1B"/>
                </a:solidFill>
              </a:rPr>
              <a:t>engagement</a:t>
            </a:r>
            <a:endParaRPr lang="en-GB" dirty="0">
              <a:solidFill>
                <a:srgbClr val="DE1B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59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21"/>
          </p:nvPr>
        </p:nvSpPr>
        <p:spPr>
          <a:xfrm>
            <a:off x="397396" y="1423500"/>
            <a:ext cx="8339414" cy="3388500"/>
          </a:xfrm>
        </p:spPr>
        <p:txBody>
          <a:bodyPr>
            <a:normAutofit/>
          </a:bodyPr>
          <a:lstStyle/>
          <a:p>
            <a:r>
              <a:rPr lang="da-DK" dirty="0" smtClean="0"/>
              <a:t>All professional </a:t>
            </a:r>
            <a:r>
              <a:rPr lang="da-DK" dirty="0" err="1" smtClean="0"/>
              <a:t>groups</a:t>
            </a:r>
            <a:r>
              <a:rPr lang="da-DK" dirty="0" smtClean="0"/>
              <a:t> </a:t>
            </a:r>
            <a:r>
              <a:rPr lang="da-DK" dirty="0" err="1" smtClean="0"/>
              <a:t>wish</a:t>
            </a:r>
            <a:r>
              <a:rPr lang="da-DK" dirty="0" smtClean="0"/>
              <a:t> to </a:t>
            </a:r>
            <a:r>
              <a:rPr lang="da-DK" dirty="0" err="1" smtClean="0"/>
              <a:t>engage</a:t>
            </a:r>
            <a:r>
              <a:rPr lang="da-DK" dirty="0" smtClean="0"/>
              <a:t> patients and </a:t>
            </a:r>
            <a:r>
              <a:rPr lang="da-DK" dirty="0" err="1" smtClean="0"/>
              <a:t>family</a:t>
            </a:r>
            <a:r>
              <a:rPr lang="da-DK" dirty="0" smtClean="0"/>
              <a:t> and </a:t>
            </a:r>
            <a:r>
              <a:rPr lang="da-DK" dirty="0" err="1" smtClean="0"/>
              <a:t>share</a:t>
            </a:r>
            <a:r>
              <a:rPr lang="da-DK" dirty="0" smtClean="0"/>
              <a:t> decisions</a:t>
            </a:r>
          </a:p>
          <a:p>
            <a:r>
              <a:rPr lang="da-DK" dirty="0" err="1" smtClean="0"/>
              <a:t>When</a:t>
            </a:r>
            <a:r>
              <a:rPr lang="da-DK" dirty="0" smtClean="0"/>
              <a:t> </a:t>
            </a:r>
            <a:r>
              <a:rPr lang="da-DK" dirty="0" err="1" smtClean="0"/>
              <a:t>you</a:t>
            </a:r>
            <a:r>
              <a:rPr lang="da-DK" dirty="0" smtClean="0"/>
              <a:t> ask </a:t>
            </a:r>
            <a:r>
              <a:rPr lang="da-DK" dirty="0" err="1" smtClean="0"/>
              <a:t>them</a:t>
            </a:r>
            <a:r>
              <a:rPr lang="da-DK" dirty="0" smtClean="0"/>
              <a:t> more </a:t>
            </a:r>
            <a:r>
              <a:rPr lang="da-DK" dirty="0" err="1" smtClean="0"/>
              <a:t>than</a:t>
            </a:r>
            <a:r>
              <a:rPr lang="da-DK" dirty="0" smtClean="0"/>
              <a:t> 95% </a:t>
            </a:r>
            <a:r>
              <a:rPr lang="da-DK" dirty="0" err="1" smtClean="0"/>
              <a:t>agree</a:t>
            </a:r>
            <a:endParaRPr lang="da-DK" dirty="0" smtClean="0"/>
          </a:p>
          <a:p>
            <a:r>
              <a:rPr lang="da-DK" dirty="0" smtClean="0"/>
              <a:t>But </a:t>
            </a:r>
            <a:r>
              <a:rPr lang="da-DK" dirty="0" err="1" smtClean="0"/>
              <a:t>when</a:t>
            </a:r>
            <a:r>
              <a:rPr lang="da-DK" dirty="0" smtClean="0"/>
              <a:t> </a:t>
            </a:r>
            <a:r>
              <a:rPr lang="da-DK" dirty="0" err="1" smtClean="0"/>
              <a:t>you</a:t>
            </a:r>
            <a:r>
              <a:rPr lang="da-DK" dirty="0" smtClean="0"/>
              <a:t> ask patients and </a:t>
            </a:r>
            <a:r>
              <a:rPr lang="da-DK" dirty="0" err="1" smtClean="0"/>
              <a:t>family</a:t>
            </a:r>
            <a:r>
              <a:rPr lang="da-DK" dirty="0"/>
              <a:t>, </a:t>
            </a:r>
            <a:r>
              <a:rPr lang="da-DK" dirty="0" smtClean="0"/>
              <a:t>it is not the reality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E13829"/>
                </a:solidFill>
              </a:rPr>
              <a:t>Healthcare personal </a:t>
            </a:r>
            <a:r>
              <a:rPr lang="en-GB" dirty="0" smtClean="0">
                <a:solidFill>
                  <a:srgbClr val="DE1B1B"/>
                </a:solidFill>
              </a:rPr>
              <a:t>engagement</a:t>
            </a:r>
            <a:endParaRPr lang="en-GB" dirty="0">
              <a:solidFill>
                <a:srgbClr val="DE1B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47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21"/>
          </p:nvPr>
        </p:nvSpPr>
        <p:spPr>
          <a:xfrm>
            <a:off x="397396" y="1207600"/>
            <a:ext cx="8339414" cy="3388500"/>
          </a:xfrm>
        </p:spPr>
        <p:txBody>
          <a:bodyPr>
            <a:noAutofit/>
          </a:bodyPr>
          <a:lstStyle/>
          <a:p>
            <a:r>
              <a:rPr lang="da-DK" sz="2000" dirty="0" smtClean="0">
                <a:solidFill>
                  <a:srgbClr val="000000"/>
                </a:solidFill>
              </a:rPr>
              <a:t>Patients as </a:t>
            </a:r>
            <a:r>
              <a:rPr lang="da-DK" sz="2000" dirty="0" err="1" smtClean="0">
                <a:solidFill>
                  <a:srgbClr val="000000"/>
                </a:solidFill>
              </a:rPr>
              <a:t>well</a:t>
            </a:r>
            <a:r>
              <a:rPr lang="da-DK" sz="2000" dirty="0" smtClean="0">
                <a:solidFill>
                  <a:srgbClr val="000000"/>
                </a:solidFill>
              </a:rPr>
              <a:t> as </a:t>
            </a:r>
            <a:r>
              <a:rPr lang="da-DK" sz="2000" dirty="0" err="1" smtClean="0">
                <a:solidFill>
                  <a:srgbClr val="000000"/>
                </a:solidFill>
              </a:rPr>
              <a:t>family</a:t>
            </a:r>
            <a:r>
              <a:rPr lang="da-DK" sz="2000" dirty="0" smtClean="0">
                <a:solidFill>
                  <a:srgbClr val="000000"/>
                </a:solidFill>
              </a:rPr>
              <a:t> </a:t>
            </a:r>
            <a:r>
              <a:rPr lang="da-DK" sz="2000" dirty="0" err="1" smtClean="0">
                <a:solidFill>
                  <a:srgbClr val="000000"/>
                </a:solidFill>
              </a:rPr>
              <a:t>are</a:t>
            </a:r>
            <a:r>
              <a:rPr lang="da-DK" sz="2000" dirty="0" smtClean="0">
                <a:solidFill>
                  <a:srgbClr val="000000"/>
                </a:solidFill>
              </a:rPr>
              <a:t> more </a:t>
            </a:r>
            <a:r>
              <a:rPr lang="da-DK" sz="2000" dirty="0" err="1" smtClean="0">
                <a:solidFill>
                  <a:srgbClr val="000000"/>
                </a:solidFill>
              </a:rPr>
              <a:t>ready</a:t>
            </a:r>
            <a:r>
              <a:rPr lang="da-DK" sz="2000" dirty="0" smtClean="0">
                <a:solidFill>
                  <a:srgbClr val="000000"/>
                </a:solidFill>
              </a:rPr>
              <a:t> </a:t>
            </a:r>
            <a:r>
              <a:rPr lang="da-DK" sz="2000" dirty="0" err="1" smtClean="0">
                <a:solidFill>
                  <a:srgbClr val="000000"/>
                </a:solidFill>
              </a:rPr>
              <a:t>than</a:t>
            </a:r>
            <a:r>
              <a:rPr lang="da-DK" sz="2000" dirty="0" smtClean="0">
                <a:solidFill>
                  <a:srgbClr val="000000"/>
                </a:solidFill>
              </a:rPr>
              <a:t> </a:t>
            </a:r>
            <a:r>
              <a:rPr lang="da-DK" sz="2000" dirty="0" err="1" smtClean="0">
                <a:solidFill>
                  <a:srgbClr val="000000"/>
                </a:solidFill>
              </a:rPr>
              <a:t>ever</a:t>
            </a:r>
            <a:r>
              <a:rPr lang="da-DK" sz="2000" dirty="0" smtClean="0">
                <a:solidFill>
                  <a:srgbClr val="000000"/>
                </a:solidFill>
              </a:rPr>
              <a:t> to </a:t>
            </a:r>
            <a:r>
              <a:rPr lang="da-DK" sz="2000" dirty="0" err="1" smtClean="0">
                <a:solidFill>
                  <a:srgbClr val="000000"/>
                </a:solidFill>
              </a:rPr>
              <a:t>be</a:t>
            </a:r>
            <a:r>
              <a:rPr lang="da-DK" sz="2000" dirty="0" smtClean="0">
                <a:solidFill>
                  <a:srgbClr val="000000"/>
                </a:solidFill>
              </a:rPr>
              <a:t> </a:t>
            </a:r>
            <a:r>
              <a:rPr lang="da-DK" sz="2000" dirty="0" err="1" smtClean="0">
                <a:solidFill>
                  <a:srgbClr val="000000"/>
                </a:solidFill>
              </a:rPr>
              <a:t>engaged</a:t>
            </a:r>
            <a:endParaRPr lang="da-DK" sz="2000" dirty="0" smtClean="0">
              <a:solidFill>
                <a:srgbClr val="000000"/>
              </a:solidFill>
            </a:endParaRPr>
          </a:p>
          <a:p>
            <a:r>
              <a:rPr lang="da-DK" sz="2000" dirty="0" smtClean="0">
                <a:solidFill>
                  <a:srgbClr val="000000"/>
                </a:solidFill>
              </a:rPr>
              <a:t>Healthcare professionals </a:t>
            </a:r>
            <a:r>
              <a:rPr lang="da-DK" sz="2000" dirty="0" err="1" smtClean="0">
                <a:solidFill>
                  <a:srgbClr val="000000"/>
                </a:solidFill>
              </a:rPr>
              <a:t>are</a:t>
            </a:r>
            <a:r>
              <a:rPr lang="da-DK" sz="2000" dirty="0" smtClean="0">
                <a:solidFill>
                  <a:srgbClr val="000000"/>
                </a:solidFill>
              </a:rPr>
              <a:t> positive in </a:t>
            </a:r>
            <a:r>
              <a:rPr lang="da-DK" sz="2000" dirty="0" err="1" smtClean="0">
                <a:solidFill>
                  <a:srgbClr val="000000"/>
                </a:solidFill>
              </a:rPr>
              <a:t>thinking</a:t>
            </a:r>
            <a:r>
              <a:rPr lang="da-DK" sz="2000" dirty="0" smtClean="0">
                <a:solidFill>
                  <a:srgbClr val="000000"/>
                </a:solidFill>
              </a:rPr>
              <a:t> - but not in reality</a:t>
            </a:r>
            <a:endParaRPr lang="da-DK" sz="2000" dirty="0">
              <a:solidFill>
                <a:srgbClr val="000000"/>
              </a:solidFill>
            </a:endParaRPr>
          </a:p>
          <a:p>
            <a:r>
              <a:rPr lang="da-DK" sz="2000" dirty="0" err="1" smtClean="0">
                <a:solidFill>
                  <a:srgbClr val="000000"/>
                </a:solidFill>
              </a:rPr>
              <a:t>Leaders</a:t>
            </a:r>
            <a:r>
              <a:rPr lang="da-DK" sz="2000" dirty="0" smtClean="0">
                <a:solidFill>
                  <a:srgbClr val="000000"/>
                </a:solidFill>
              </a:rPr>
              <a:t> in </a:t>
            </a:r>
            <a:r>
              <a:rPr lang="da-DK" sz="2000" dirty="0" err="1" smtClean="0">
                <a:solidFill>
                  <a:srgbClr val="000000"/>
                </a:solidFill>
              </a:rPr>
              <a:t>health</a:t>
            </a:r>
            <a:r>
              <a:rPr lang="da-DK" sz="2000" dirty="0" smtClean="0">
                <a:solidFill>
                  <a:srgbClr val="000000"/>
                </a:solidFill>
              </a:rPr>
              <a:t> </a:t>
            </a:r>
            <a:r>
              <a:rPr lang="da-DK" sz="2000" dirty="0" err="1" smtClean="0">
                <a:solidFill>
                  <a:srgbClr val="000000"/>
                </a:solidFill>
              </a:rPr>
              <a:t>care</a:t>
            </a:r>
            <a:r>
              <a:rPr lang="da-DK" sz="2000" dirty="0" smtClean="0">
                <a:solidFill>
                  <a:srgbClr val="000000"/>
                </a:solidFill>
              </a:rPr>
              <a:t>, unions and patient forums </a:t>
            </a:r>
            <a:r>
              <a:rPr lang="da-DK" sz="2000" dirty="0" err="1" smtClean="0">
                <a:solidFill>
                  <a:srgbClr val="000000"/>
                </a:solidFill>
              </a:rPr>
              <a:t>are</a:t>
            </a:r>
            <a:r>
              <a:rPr lang="da-DK" sz="2000" dirty="0" smtClean="0">
                <a:solidFill>
                  <a:srgbClr val="000000"/>
                </a:solidFill>
              </a:rPr>
              <a:t> </a:t>
            </a:r>
            <a:r>
              <a:rPr lang="da-DK" sz="2000" dirty="0" err="1" smtClean="0">
                <a:solidFill>
                  <a:srgbClr val="000000"/>
                </a:solidFill>
              </a:rPr>
              <a:t>calling</a:t>
            </a:r>
            <a:r>
              <a:rPr lang="da-DK" sz="2000" dirty="0" smtClean="0">
                <a:solidFill>
                  <a:srgbClr val="000000"/>
                </a:solidFill>
              </a:rPr>
              <a:t> for action</a:t>
            </a:r>
          </a:p>
          <a:p>
            <a:r>
              <a:rPr lang="da-DK" sz="2000" dirty="0" smtClean="0">
                <a:solidFill>
                  <a:srgbClr val="000000"/>
                </a:solidFill>
              </a:rPr>
              <a:t>In PS! and </a:t>
            </a:r>
            <a:r>
              <a:rPr lang="da-DK" sz="2000" dirty="0" err="1" smtClean="0">
                <a:solidFill>
                  <a:srgbClr val="000000"/>
                </a:solidFill>
              </a:rPr>
              <a:t>Hello</a:t>
            </a:r>
            <a:r>
              <a:rPr lang="da-DK" sz="2000" dirty="0" smtClean="0">
                <a:solidFill>
                  <a:srgbClr val="000000"/>
                </a:solidFill>
              </a:rPr>
              <a:t> Healthcare </a:t>
            </a:r>
            <a:r>
              <a:rPr lang="da-DK" sz="2000" dirty="0" err="1" smtClean="0">
                <a:solidFill>
                  <a:srgbClr val="000000"/>
                </a:solidFill>
              </a:rPr>
              <a:t>we</a:t>
            </a:r>
            <a:r>
              <a:rPr lang="da-DK" sz="2000" dirty="0" smtClean="0">
                <a:solidFill>
                  <a:srgbClr val="000000"/>
                </a:solidFill>
              </a:rPr>
              <a:t> </a:t>
            </a:r>
            <a:r>
              <a:rPr lang="da-DK" sz="2000" dirty="0" err="1" smtClean="0">
                <a:solidFill>
                  <a:srgbClr val="000000"/>
                </a:solidFill>
              </a:rPr>
              <a:t>will</a:t>
            </a:r>
            <a:r>
              <a:rPr lang="da-DK" sz="2000" dirty="0" smtClean="0">
                <a:solidFill>
                  <a:srgbClr val="000000"/>
                </a:solidFill>
              </a:rPr>
              <a:t> </a:t>
            </a:r>
            <a:r>
              <a:rPr lang="da-DK" sz="2000" dirty="0" err="1" smtClean="0">
                <a:solidFill>
                  <a:srgbClr val="000000"/>
                </a:solidFill>
              </a:rPr>
              <a:t>continue</a:t>
            </a:r>
            <a:r>
              <a:rPr lang="da-DK" sz="2000" dirty="0" smtClean="0">
                <a:solidFill>
                  <a:srgbClr val="000000"/>
                </a:solidFill>
              </a:rPr>
              <a:t> the </a:t>
            </a:r>
            <a:r>
              <a:rPr lang="da-DK" sz="2000" dirty="0" err="1" smtClean="0">
                <a:solidFill>
                  <a:srgbClr val="000000"/>
                </a:solidFill>
              </a:rPr>
              <a:t>work</a:t>
            </a:r>
            <a:r>
              <a:rPr lang="da-DK" sz="2000" dirty="0" smtClean="0">
                <a:solidFill>
                  <a:srgbClr val="000000"/>
                </a:solidFill>
              </a:rPr>
              <a:t> with all the </a:t>
            </a:r>
            <a:r>
              <a:rPr lang="da-DK" sz="2000" dirty="0" err="1" smtClean="0">
                <a:solidFill>
                  <a:srgbClr val="000000"/>
                </a:solidFill>
              </a:rPr>
              <a:t>healthcare</a:t>
            </a:r>
            <a:r>
              <a:rPr lang="da-DK" sz="2000" dirty="0" smtClean="0">
                <a:solidFill>
                  <a:srgbClr val="000000"/>
                </a:solidFill>
              </a:rPr>
              <a:t> professions and in public to </a:t>
            </a:r>
            <a:r>
              <a:rPr lang="da-DK" sz="2000" dirty="0" err="1" smtClean="0">
                <a:solidFill>
                  <a:srgbClr val="000000"/>
                </a:solidFill>
              </a:rPr>
              <a:t>increase</a:t>
            </a:r>
            <a:r>
              <a:rPr lang="da-DK" sz="2000" dirty="0" smtClean="0">
                <a:solidFill>
                  <a:srgbClr val="000000"/>
                </a:solidFill>
              </a:rPr>
              <a:t> engagement and invitations</a:t>
            </a:r>
          </a:p>
          <a:p>
            <a:r>
              <a:rPr lang="da-DK" sz="2000" dirty="0" smtClean="0">
                <a:solidFill>
                  <a:srgbClr val="000000"/>
                </a:solidFill>
              </a:rPr>
              <a:t>…and to </a:t>
            </a:r>
            <a:r>
              <a:rPr lang="da-DK" sz="2000" dirty="0" err="1" smtClean="0">
                <a:solidFill>
                  <a:srgbClr val="000000"/>
                </a:solidFill>
              </a:rPr>
              <a:t>gather</a:t>
            </a:r>
            <a:r>
              <a:rPr lang="da-DK" sz="2000" dirty="0" smtClean="0">
                <a:solidFill>
                  <a:srgbClr val="000000"/>
                </a:solidFill>
              </a:rPr>
              <a:t> the </a:t>
            </a:r>
            <a:r>
              <a:rPr lang="da-DK" sz="2000" dirty="0" err="1" smtClean="0">
                <a:solidFill>
                  <a:srgbClr val="000000"/>
                </a:solidFill>
              </a:rPr>
              <a:t>stakeholders</a:t>
            </a:r>
            <a:r>
              <a:rPr lang="da-DK" sz="2000" dirty="0" smtClean="0">
                <a:solidFill>
                  <a:srgbClr val="000000"/>
                </a:solidFill>
              </a:rPr>
              <a:t> to </a:t>
            </a:r>
            <a:r>
              <a:rPr lang="da-DK" sz="2000" dirty="0" err="1" smtClean="0">
                <a:solidFill>
                  <a:srgbClr val="000000"/>
                </a:solidFill>
              </a:rPr>
              <a:t>get</a:t>
            </a:r>
            <a:r>
              <a:rPr lang="da-DK" sz="2000" dirty="0" smtClean="0">
                <a:solidFill>
                  <a:srgbClr val="000000"/>
                </a:solidFill>
              </a:rPr>
              <a:t> </a:t>
            </a:r>
            <a:r>
              <a:rPr lang="da-DK" sz="2000" dirty="0" err="1" smtClean="0">
                <a:solidFill>
                  <a:srgbClr val="000000"/>
                </a:solidFill>
              </a:rPr>
              <a:t>commitment</a:t>
            </a:r>
            <a:r>
              <a:rPr lang="da-DK" sz="2000" dirty="0" smtClean="0">
                <a:solidFill>
                  <a:srgbClr val="000000"/>
                </a:solidFill>
              </a:rPr>
              <a:t> on action on central </a:t>
            </a:r>
            <a:r>
              <a:rPr lang="da-DK" sz="2000" dirty="0" err="1" smtClean="0">
                <a:solidFill>
                  <a:srgbClr val="000000"/>
                </a:solidFill>
              </a:rPr>
              <a:t>subjects</a:t>
            </a:r>
            <a:endParaRPr lang="en-GB" sz="2000" dirty="0">
              <a:solidFill>
                <a:srgbClr val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859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dirty="0"/>
              <a:t>Thank You everyone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13808" y="2116138"/>
            <a:ext cx="5059891" cy="1160462"/>
          </a:xfrm>
        </p:spPr>
        <p:txBody>
          <a:bodyPr>
            <a:normAutofit/>
          </a:bodyPr>
          <a:lstStyle/>
          <a:p>
            <a:r>
              <a:rPr lang="en-GB" dirty="0"/>
              <a:t>Please support action on EU as well as national level…..</a:t>
            </a: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511248">
            <a:off x="6495874" y="236690"/>
            <a:ext cx="2528492" cy="2141725"/>
          </a:xfrm>
          <a:prstGeom prst="rect">
            <a:avLst/>
          </a:prstGeom>
        </p:spPr>
      </p:pic>
      <p:sp>
        <p:nvSpPr>
          <p:cNvPr id="5" name="Tekstfelt 4"/>
          <p:cNvSpPr txBox="1"/>
          <p:nvPr/>
        </p:nvSpPr>
        <p:spPr>
          <a:xfrm>
            <a:off x="413808" y="3632200"/>
            <a:ext cx="5250392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MD Ove Gaardboe, Danish Society for Patient </a:t>
            </a:r>
            <a:r>
              <a:rPr lang="en-GB" b="1" dirty="0" smtClean="0">
                <a:solidFill>
                  <a:schemeClr val="bg1"/>
                </a:solidFill>
              </a:rPr>
              <a:t>Safety</a:t>
            </a:r>
            <a:endParaRPr lang="en-GB" b="1" dirty="0">
              <a:solidFill>
                <a:schemeClr val="bg1"/>
              </a:solidFill>
            </a:endParaRPr>
          </a:p>
          <a:p>
            <a:r>
              <a:rPr lang="en-GB" b="1" dirty="0" smtClean="0">
                <a:solidFill>
                  <a:schemeClr val="bg1"/>
                </a:solidFill>
              </a:rPr>
              <a:t>       @</a:t>
            </a:r>
            <a:r>
              <a:rPr lang="en-GB" b="1" dirty="0" err="1" smtClean="0">
                <a:solidFill>
                  <a:schemeClr val="bg1"/>
                </a:solidFill>
              </a:rPr>
              <a:t>OveGaardboe</a:t>
            </a:r>
            <a:r>
              <a:rPr lang="en-GB" b="1" dirty="0" smtClean="0">
                <a:solidFill>
                  <a:schemeClr val="bg1"/>
                </a:solidFill>
              </a:rPr>
              <a:t>  - #</a:t>
            </a:r>
            <a:r>
              <a:rPr lang="en-GB" b="1" dirty="0" err="1" smtClean="0">
                <a:solidFill>
                  <a:schemeClr val="bg1"/>
                </a:solidFill>
              </a:rPr>
              <a:t>PatientsprescribE</a:t>
            </a:r>
            <a:endParaRPr lang="en-GB" b="1" dirty="0" smtClean="0">
              <a:solidFill>
                <a:schemeClr val="bg1"/>
              </a:solidFill>
            </a:endParaRPr>
          </a:p>
          <a:p>
            <a:endParaRPr lang="da-DK" sz="1400" b="1" dirty="0" err="1" smtClean="0">
              <a:solidFill>
                <a:schemeClr val="bg1"/>
              </a:solidFill>
            </a:endParaRPr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396" y="3860800"/>
            <a:ext cx="304800" cy="304800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6900" y="4511930"/>
            <a:ext cx="2755900" cy="434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79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21"/>
          </p:nvPr>
        </p:nvSpPr>
        <p:spPr>
          <a:xfrm>
            <a:off x="397396" y="1385400"/>
            <a:ext cx="8339414" cy="3388500"/>
          </a:xfrm>
        </p:spPr>
        <p:txBody>
          <a:bodyPr/>
          <a:lstStyle/>
          <a:p>
            <a:r>
              <a:rPr lang="en-US" dirty="0" smtClean="0"/>
              <a:t>To increase </a:t>
            </a:r>
            <a:r>
              <a:rPr lang="en-US" dirty="0"/>
              <a:t>patient’s impact on their own care and treatment by reducing barriers for patient and family involvement</a:t>
            </a:r>
            <a:r>
              <a:rPr lang="da-DK" dirty="0"/>
              <a:t> </a:t>
            </a:r>
          </a:p>
          <a:p>
            <a:r>
              <a:rPr lang="da-DK" dirty="0" smtClean="0"/>
              <a:t>To p</a:t>
            </a:r>
            <a:r>
              <a:rPr lang="en-US" dirty="0" err="1" smtClean="0"/>
              <a:t>ut</a:t>
            </a:r>
            <a:r>
              <a:rPr lang="en-US" dirty="0" smtClean="0"/>
              <a:t> patients </a:t>
            </a:r>
            <a:r>
              <a:rPr lang="en-US" dirty="0"/>
              <a:t>and families at the heart of every decision by inviting them to ask more questions and express what matters to </a:t>
            </a:r>
            <a:r>
              <a:rPr lang="en-US" dirty="0" smtClean="0"/>
              <a:t>them </a:t>
            </a:r>
            <a:endParaRPr lang="da-DK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Aim – Hello Healthcare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405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21"/>
          </p:nvPr>
        </p:nvSpPr>
        <p:spPr>
          <a:xfrm>
            <a:off x="397396" y="1144100"/>
            <a:ext cx="8339414" cy="3388500"/>
          </a:xfrm>
        </p:spPr>
        <p:txBody>
          <a:bodyPr/>
          <a:lstStyle/>
          <a:p>
            <a:r>
              <a:rPr lang="da-DK" dirty="0" err="1" smtClean="0"/>
              <a:t>Basically</a:t>
            </a:r>
            <a:r>
              <a:rPr lang="da-DK" dirty="0" smtClean="0"/>
              <a:t> </a:t>
            </a:r>
            <a:r>
              <a:rPr lang="da-DK" dirty="0" err="1" smtClean="0"/>
              <a:t>because</a:t>
            </a:r>
            <a:r>
              <a:rPr lang="da-DK" dirty="0" smtClean="0"/>
              <a:t> it is </a:t>
            </a:r>
            <a:r>
              <a:rPr lang="da-DK" dirty="0" err="1" smtClean="0"/>
              <a:t>safe</a:t>
            </a:r>
            <a:endParaRPr lang="da-DK" dirty="0"/>
          </a:p>
          <a:p>
            <a:pPr lvl="1"/>
            <a:r>
              <a:rPr lang="da-DK" dirty="0" err="1" smtClean="0"/>
              <a:t>Fewer</a:t>
            </a:r>
            <a:r>
              <a:rPr lang="da-DK" dirty="0" smtClean="0"/>
              <a:t> ’</a:t>
            </a:r>
            <a:r>
              <a:rPr lang="da-DK" dirty="0" err="1" smtClean="0"/>
              <a:t>ordinary</a:t>
            </a:r>
            <a:r>
              <a:rPr lang="da-DK" dirty="0" smtClean="0"/>
              <a:t>’ </a:t>
            </a:r>
            <a:r>
              <a:rPr lang="da-DK" dirty="0" err="1" smtClean="0"/>
              <a:t>errors</a:t>
            </a:r>
            <a:r>
              <a:rPr lang="da-DK" dirty="0" smtClean="0"/>
              <a:t> (</a:t>
            </a:r>
            <a:r>
              <a:rPr lang="da-DK" dirty="0" err="1" smtClean="0"/>
              <a:t>ie</a:t>
            </a:r>
            <a:r>
              <a:rPr lang="da-DK" dirty="0" smtClean="0"/>
              <a:t>. </a:t>
            </a:r>
            <a:r>
              <a:rPr lang="da-DK" dirty="0" err="1" smtClean="0"/>
              <a:t>wrong</a:t>
            </a:r>
            <a:r>
              <a:rPr lang="da-DK" dirty="0" smtClean="0"/>
              <a:t> </a:t>
            </a:r>
            <a:r>
              <a:rPr lang="da-DK" dirty="0" err="1" smtClean="0"/>
              <a:t>medicine</a:t>
            </a:r>
            <a:r>
              <a:rPr lang="da-DK" dirty="0" smtClean="0"/>
              <a:t>)</a:t>
            </a:r>
          </a:p>
          <a:p>
            <a:pPr lvl="1"/>
            <a:r>
              <a:rPr lang="da-DK" dirty="0" smtClean="0"/>
              <a:t>And </a:t>
            </a:r>
            <a:r>
              <a:rPr lang="da-DK" dirty="0" err="1" smtClean="0"/>
              <a:t>especially</a:t>
            </a:r>
            <a:r>
              <a:rPr lang="da-DK" dirty="0" smtClean="0"/>
              <a:t> </a:t>
            </a:r>
            <a:r>
              <a:rPr lang="da-DK" dirty="0" err="1" smtClean="0"/>
              <a:t>fewer</a:t>
            </a:r>
            <a:r>
              <a:rPr lang="da-DK" dirty="0" smtClean="0"/>
              <a:t> </a:t>
            </a:r>
            <a:r>
              <a:rPr lang="da-DK" dirty="0" err="1" smtClean="0"/>
              <a:t>silent</a:t>
            </a:r>
            <a:r>
              <a:rPr lang="da-DK" dirty="0" smtClean="0"/>
              <a:t> </a:t>
            </a:r>
            <a:r>
              <a:rPr lang="da-DK" dirty="0" err="1" smtClean="0"/>
              <a:t>misdiagnosis</a:t>
            </a:r>
            <a:r>
              <a:rPr lang="da-DK" dirty="0" smtClean="0"/>
              <a:t> (</a:t>
            </a:r>
            <a:r>
              <a:rPr lang="da-DK" dirty="0" err="1" smtClean="0"/>
              <a:t>ie</a:t>
            </a:r>
            <a:r>
              <a:rPr lang="da-DK" dirty="0" smtClean="0"/>
              <a:t>. </a:t>
            </a:r>
            <a:r>
              <a:rPr lang="da-DK" dirty="0" err="1"/>
              <a:t>t</a:t>
            </a:r>
            <a:r>
              <a:rPr lang="da-DK" dirty="0" err="1" smtClean="0"/>
              <a:t>reatment</a:t>
            </a:r>
            <a:r>
              <a:rPr lang="da-DK" dirty="0" smtClean="0"/>
              <a:t> not </a:t>
            </a:r>
            <a:r>
              <a:rPr lang="da-DK" dirty="0" err="1" smtClean="0"/>
              <a:t>suited</a:t>
            </a:r>
            <a:r>
              <a:rPr lang="da-DK" dirty="0" smtClean="0"/>
              <a:t> for the patients </a:t>
            </a:r>
            <a:r>
              <a:rPr lang="da-DK" dirty="0" err="1" smtClean="0"/>
              <a:t>wishes</a:t>
            </a:r>
            <a:r>
              <a:rPr lang="da-DK" dirty="0" smtClean="0"/>
              <a:t> or </a:t>
            </a:r>
            <a:r>
              <a:rPr lang="da-DK" dirty="0" err="1" smtClean="0"/>
              <a:t>living</a:t>
            </a:r>
            <a:r>
              <a:rPr lang="da-DK" dirty="0" smtClean="0"/>
              <a:t> </a:t>
            </a:r>
            <a:r>
              <a:rPr lang="da-DK" dirty="0" err="1" smtClean="0"/>
              <a:t>conditions</a:t>
            </a:r>
            <a:r>
              <a:rPr lang="da-DK" dirty="0" smtClean="0"/>
              <a:t>)</a:t>
            </a:r>
          </a:p>
          <a:p>
            <a:endParaRPr lang="da-DK" dirty="0" smtClean="0"/>
          </a:p>
          <a:p>
            <a:r>
              <a:rPr lang="da-DK" dirty="0" smtClean="0"/>
              <a:t>And of </a:t>
            </a:r>
            <a:r>
              <a:rPr lang="da-DK" dirty="0" err="1" smtClean="0"/>
              <a:t>course</a:t>
            </a:r>
            <a:r>
              <a:rPr lang="da-DK" dirty="0" smtClean="0"/>
              <a:t> </a:t>
            </a:r>
            <a:r>
              <a:rPr lang="da-DK" dirty="0" err="1" smtClean="0"/>
              <a:t>because</a:t>
            </a:r>
            <a:r>
              <a:rPr lang="da-DK" dirty="0" smtClean="0"/>
              <a:t> it is decent and </a:t>
            </a:r>
            <a:r>
              <a:rPr lang="da-DK" dirty="0" err="1" smtClean="0"/>
              <a:t>everything</a:t>
            </a:r>
            <a:r>
              <a:rPr lang="da-DK" dirty="0" smtClean="0"/>
              <a:t> </a:t>
            </a:r>
            <a:r>
              <a:rPr lang="da-DK" dirty="0" err="1" smtClean="0"/>
              <a:t>else</a:t>
            </a:r>
            <a:r>
              <a:rPr lang="da-DK" dirty="0" smtClean="0"/>
              <a:t> </a:t>
            </a:r>
            <a:r>
              <a:rPr lang="da-DK" dirty="0" err="1" smtClean="0"/>
              <a:t>would</a:t>
            </a:r>
            <a:r>
              <a:rPr lang="da-DK" dirty="0" smtClean="0"/>
              <a:t> </a:t>
            </a:r>
            <a:r>
              <a:rPr lang="da-DK" dirty="0" err="1" smtClean="0"/>
              <a:t>be</a:t>
            </a:r>
            <a:r>
              <a:rPr lang="da-DK" dirty="0" smtClean="0"/>
              <a:t> out of time</a:t>
            </a:r>
            <a:endParaRPr lang="da-DK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Why….?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743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felt 8"/>
          <p:cNvSpPr txBox="1"/>
          <p:nvPr/>
        </p:nvSpPr>
        <p:spPr>
          <a:xfrm>
            <a:off x="1752600" y="3637002"/>
            <a:ext cx="57404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3600" b="1" dirty="0" err="1">
                <a:solidFill>
                  <a:schemeClr val="tx2"/>
                </a:solidFill>
              </a:rPr>
              <a:t>i</a:t>
            </a:r>
            <a:r>
              <a:rPr lang="da-DK" sz="3600" b="1" dirty="0" err="1" smtClean="0">
                <a:solidFill>
                  <a:schemeClr val="tx2"/>
                </a:solidFill>
              </a:rPr>
              <a:t>e</a:t>
            </a:r>
            <a:r>
              <a:rPr lang="da-DK" sz="3600" b="1" dirty="0" smtClean="0">
                <a:solidFill>
                  <a:schemeClr val="tx2"/>
                </a:solidFill>
              </a:rPr>
              <a:t>. ”</a:t>
            </a:r>
            <a:r>
              <a:rPr lang="da-DK" sz="3600" b="1" dirty="0" err="1" smtClean="0">
                <a:solidFill>
                  <a:schemeClr val="tx2"/>
                </a:solidFill>
              </a:rPr>
              <a:t>Thanks</a:t>
            </a:r>
            <a:r>
              <a:rPr lang="da-DK" sz="3600" b="1" dirty="0" smtClean="0">
                <a:solidFill>
                  <a:schemeClr val="tx2"/>
                </a:solidFill>
              </a:rPr>
              <a:t> </a:t>
            </a:r>
            <a:r>
              <a:rPr lang="da-DK" sz="3600" b="1" dirty="0" err="1" smtClean="0">
                <a:solidFill>
                  <a:schemeClr val="tx2"/>
                </a:solidFill>
              </a:rPr>
              <a:t>You</a:t>
            </a:r>
            <a:r>
              <a:rPr lang="da-DK" sz="3600" b="1" dirty="0" smtClean="0">
                <a:solidFill>
                  <a:schemeClr val="tx2"/>
                </a:solidFill>
              </a:rPr>
              <a:t> </a:t>
            </a:r>
            <a:r>
              <a:rPr lang="da-DK" sz="3600" b="1" dirty="0" err="1" smtClean="0">
                <a:solidFill>
                  <a:schemeClr val="tx2"/>
                </a:solidFill>
              </a:rPr>
              <a:t>are</a:t>
            </a:r>
            <a:r>
              <a:rPr lang="da-DK" sz="3600" b="1" dirty="0" smtClean="0">
                <a:solidFill>
                  <a:schemeClr val="tx2"/>
                </a:solidFill>
              </a:rPr>
              <a:t> </a:t>
            </a:r>
            <a:r>
              <a:rPr lang="da-DK" sz="3600" b="1" dirty="0" err="1" smtClean="0">
                <a:solidFill>
                  <a:schemeClr val="tx2"/>
                </a:solidFill>
              </a:rPr>
              <a:t>here</a:t>
            </a:r>
            <a:r>
              <a:rPr lang="da-DK" sz="3600" b="1" dirty="0" smtClean="0">
                <a:solidFill>
                  <a:schemeClr val="tx2"/>
                </a:solidFill>
              </a:rPr>
              <a:t>”</a:t>
            </a:r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8789" y="287040"/>
            <a:ext cx="4214649" cy="3006147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Tekstfelt 6"/>
          <p:cNvSpPr txBox="1"/>
          <p:nvPr/>
        </p:nvSpPr>
        <p:spPr>
          <a:xfrm>
            <a:off x="901700" y="742386"/>
            <a:ext cx="2819457" cy="1538883"/>
          </a:xfrm>
          <a:prstGeom prst="rect">
            <a:avLst/>
          </a:prstGeom>
          <a:solidFill>
            <a:srgbClr val="FF0000"/>
          </a:solidFill>
          <a:ln w="57150" cmpd="sng">
            <a:solidFill>
              <a:schemeClr val="bg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sz="2400" b="1" dirty="0" smtClean="0">
                <a:solidFill>
                  <a:schemeClr val="bg1"/>
                </a:solidFill>
              </a:rPr>
              <a:t>The </a:t>
            </a:r>
            <a:r>
              <a:rPr lang="da-DK" sz="2800" b="1" dirty="0" err="1" smtClean="0">
                <a:solidFill>
                  <a:schemeClr val="bg1"/>
                </a:solidFill>
              </a:rPr>
              <a:t>People’s</a:t>
            </a:r>
            <a:r>
              <a:rPr lang="da-DK" sz="2400" b="1" dirty="0" smtClean="0">
                <a:solidFill>
                  <a:schemeClr val="bg1"/>
                </a:solidFill>
              </a:rPr>
              <a:t> Meeting in Bornholm </a:t>
            </a:r>
            <a:r>
              <a:rPr lang="da-DK" sz="2400" b="1" dirty="0" err="1" smtClean="0">
                <a:solidFill>
                  <a:schemeClr val="bg1"/>
                </a:solidFill>
              </a:rPr>
              <a:t>this</a:t>
            </a:r>
            <a:r>
              <a:rPr lang="da-DK" sz="2400" b="1" dirty="0" smtClean="0">
                <a:solidFill>
                  <a:schemeClr val="bg1"/>
                </a:solidFill>
              </a:rPr>
              <a:t> weekend:</a:t>
            </a:r>
          </a:p>
        </p:txBody>
      </p:sp>
      <p:sp>
        <p:nvSpPr>
          <p:cNvPr id="10" name="Pladsholder til indhold 9"/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7244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6" name="Pladsholder til indhold 3"/>
          <p:cNvPicPr>
            <a:picLocks noGrp="1" noChangeAspect="1"/>
          </p:cNvPicPr>
          <p:nvPr>
            <p:ph sz="quarter" idx="21"/>
          </p:nvPr>
        </p:nvPicPr>
        <p:blipFill>
          <a:blip r:embed="rId2"/>
          <a:srcRect l="-11527" r="-11527"/>
          <a:stretch>
            <a:fillRect/>
          </a:stretch>
        </p:blipFill>
        <p:spPr>
          <a:xfrm>
            <a:off x="-1085793" y="-38100"/>
            <a:ext cx="11341100" cy="4608156"/>
          </a:xfrm>
        </p:spPr>
      </p:pic>
    </p:spTree>
    <p:extLst>
      <p:ext uri="{BB962C8B-B14F-4D97-AF65-F5344CB8AC3E}">
        <p14:creationId xmlns:p14="http://schemas.microsoft.com/office/powerpoint/2010/main" val="80421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2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Plain </a:t>
            </a:r>
            <a:r>
              <a:rPr lang="en-US" dirty="0" err="1" smtClean="0"/>
              <a:t>danish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Health care personal must speak and write in plain </a:t>
            </a:r>
            <a:r>
              <a:rPr lang="en-US" dirty="0" err="1" smtClean="0"/>
              <a:t>danish</a:t>
            </a:r>
            <a:endParaRPr lang="en-US" dirty="0"/>
          </a:p>
          <a:p>
            <a:pPr lvl="1"/>
            <a:r>
              <a:rPr lang="en-US" dirty="0" smtClean="0"/>
              <a:t>When you leave hospital, you must know where to go or call for supplement information</a:t>
            </a:r>
          </a:p>
          <a:p>
            <a:pPr lvl="1"/>
            <a:r>
              <a:rPr lang="en-US" dirty="0" smtClean="0"/>
              <a:t>Important talks must be planned, so that family can participate</a:t>
            </a:r>
            <a:r>
              <a:rPr lang="da-DK" dirty="0" smtClean="0"/>
              <a:t> </a:t>
            </a:r>
            <a:endParaRPr lang="da-DK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Reducing barriers - results</a:t>
            </a:r>
            <a:endParaRPr lang="en-GB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396" y="-95248"/>
            <a:ext cx="8339414" cy="523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19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dsholder til indhold 3"/>
          <p:cNvPicPr>
            <a:picLocks noGrp="1" noChangeAspect="1"/>
          </p:cNvPicPr>
          <p:nvPr>
            <p:ph sz="quarter" idx="21"/>
          </p:nvPr>
        </p:nvPicPr>
        <p:blipFill>
          <a:blip r:embed="rId2"/>
          <a:srcRect l="-20031" r="-20031"/>
          <a:stretch>
            <a:fillRect/>
          </a:stretch>
        </p:blipFill>
        <p:spPr>
          <a:xfrm>
            <a:off x="117996" y="674200"/>
            <a:ext cx="3685487" cy="1497500"/>
          </a:xfr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5700" y="495300"/>
            <a:ext cx="2298700" cy="2298700"/>
          </a:xfrm>
          <a:prstGeom prst="rect">
            <a:avLst/>
          </a:prstGeom>
        </p:spPr>
      </p:pic>
      <p:sp>
        <p:nvSpPr>
          <p:cNvPr id="6" name="Tekstfelt 5"/>
          <p:cNvSpPr txBox="1"/>
          <p:nvPr/>
        </p:nvSpPr>
        <p:spPr>
          <a:xfrm>
            <a:off x="685800" y="3238500"/>
            <a:ext cx="6870700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2800" b="1" dirty="0" smtClean="0"/>
              <a:t>Tools for patients – and for </a:t>
            </a:r>
            <a:r>
              <a:rPr lang="da-DK" sz="2800" b="1" dirty="0" err="1" smtClean="0"/>
              <a:t>family</a:t>
            </a:r>
            <a:endParaRPr lang="da-DK" sz="2800" b="1" dirty="0"/>
          </a:p>
          <a:p>
            <a:r>
              <a:rPr lang="da-DK" sz="2800" dirty="0" err="1" smtClean="0"/>
              <a:t>hejsundhedsvaesen.dk</a:t>
            </a:r>
            <a:endParaRPr lang="da-DK" sz="2800" dirty="0" smtClean="0"/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9548" y="495300"/>
            <a:ext cx="2395852" cy="3604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7971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21"/>
          </p:nvPr>
        </p:nvSpPr>
        <p:spPr>
          <a:xfrm>
            <a:off x="397396" y="1220300"/>
            <a:ext cx="8339414" cy="3388500"/>
          </a:xfrm>
        </p:spPr>
        <p:txBody>
          <a:bodyPr>
            <a:normAutofit/>
          </a:bodyPr>
          <a:lstStyle/>
          <a:p>
            <a:r>
              <a:rPr lang="en-US" dirty="0" smtClean="0"/>
              <a:t>3 most important subjects from patients in a new study (not published yet):</a:t>
            </a:r>
          </a:p>
          <a:p>
            <a:pPr lvl="1"/>
            <a:r>
              <a:rPr lang="en-US" dirty="0" smtClean="0"/>
              <a:t>Health care personal must speak and write in plain </a:t>
            </a:r>
            <a:r>
              <a:rPr lang="en-US" dirty="0" err="1" smtClean="0"/>
              <a:t>danish</a:t>
            </a:r>
            <a:endParaRPr lang="en-US" dirty="0"/>
          </a:p>
          <a:p>
            <a:pPr lvl="1"/>
            <a:r>
              <a:rPr lang="en-US" dirty="0" smtClean="0"/>
              <a:t>When you leave hospital, you must know where to go or call for supplement information</a:t>
            </a:r>
          </a:p>
          <a:p>
            <a:pPr lvl="1"/>
            <a:r>
              <a:rPr lang="en-US" dirty="0" smtClean="0"/>
              <a:t>Important talks must be planned, so that family can participate (especially for the elderly)</a:t>
            </a:r>
            <a:r>
              <a:rPr lang="da-DK" dirty="0" smtClean="0"/>
              <a:t> </a:t>
            </a:r>
            <a:endParaRPr lang="da-DK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Reducing barriers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859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21"/>
          </p:nvPr>
        </p:nvSpPr>
        <p:spPr>
          <a:xfrm>
            <a:off x="397396" y="1118700"/>
            <a:ext cx="8339414" cy="33885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All 5 </a:t>
            </a:r>
            <a:r>
              <a:rPr lang="en-US" dirty="0" err="1" smtClean="0"/>
              <a:t>danish</a:t>
            </a:r>
            <a:r>
              <a:rPr lang="en-US" dirty="0" smtClean="0"/>
              <a:t> regions </a:t>
            </a:r>
            <a:r>
              <a:rPr lang="en-US" dirty="0"/>
              <a:t>are now </a:t>
            </a:r>
            <a:r>
              <a:rPr lang="en-US" dirty="0" smtClean="0"/>
              <a:t>running </a:t>
            </a:r>
            <a:r>
              <a:rPr lang="en-US" dirty="0"/>
              <a:t>projects on converting language in written messages to plain and ordinary </a:t>
            </a:r>
            <a:r>
              <a:rPr lang="en-US" dirty="0" err="1" smtClean="0"/>
              <a:t>danish</a:t>
            </a:r>
            <a:endParaRPr lang="en-US" dirty="0" smtClean="0"/>
          </a:p>
          <a:p>
            <a:r>
              <a:rPr lang="en-US" dirty="0" smtClean="0"/>
              <a:t>New national focus on transitions between primary and secondary care and </a:t>
            </a:r>
            <a:r>
              <a:rPr lang="en-US" dirty="0" err="1" smtClean="0"/>
              <a:t>viceversa</a:t>
            </a:r>
            <a:r>
              <a:rPr lang="en-US" dirty="0" smtClean="0"/>
              <a:t> </a:t>
            </a:r>
          </a:p>
          <a:p>
            <a:r>
              <a:rPr lang="en-US" dirty="0" smtClean="0"/>
              <a:t>(We hope to get funding to run a national project on safe transitions)</a:t>
            </a:r>
          </a:p>
          <a:p>
            <a:r>
              <a:rPr lang="da-DK" dirty="0" smtClean="0"/>
              <a:t>In 2 of 5 regions </a:t>
            </a:r>
            <a:r>
              <a:rPr lang="da-DK" dirty="0" err="1" smtClean="0"/>
              <a:t>family</a:t>
            </a:r>
            <a:r>
              <a:rPr lang="da-DK" dirty="0" smtClean="0"/>
              <a:t> is </a:t>
            </a:r>
            <a:r>
              <a:rPr lang="da-DK" dirty="0" err="1" smtClean="0"/>
              <a:t>invited</a:t>
            </a:r>
            <a:r>
              <a:rPr lang="da-DK" dirty="0" smtClean="0"/>
              <a:t> to </a:t>
            </a:r>
            <a:r>
              <a:rPr lang="da-DK" dirty="0" err="1" smtClean="0"/>
              <a:t>be</a:t>
            </a:r>
            <a:r>
              <a:rPr lang="da-DK" dirty="0" smtClean="0"/>
              <a:t> in the hospital </a:t>
            </a:r>
            <a:r>
              <a:rPr lang="da-DK" dirty="0" err="1" smtClean="0"/>
              <a:t>whenever</a:t>
            </a:r>
            <a:r>
              <a:rPr lang="da-DK" dirty="0" smtClean="0"/>
              <a:t> it is </a:t>
            </a:r>
            <a:r>
              <a:rPr lang="da-DK" dirty="0" err="1" smtClean="0"/>
              <a:t>convenient</a:t>
            </a:r>
            <a:r>
              <a:rPr lang="da-DK" dirty="0" smtClean="0"/>
              <a:t> (24/7)</a:t>
            </a:r>
            <a:endParaRPr lang="da-DK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Reducing barriers - results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197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ansk Selskab for Patientsikkerhed - PPT Template English">
  <a:themeElements>
    <a:clrScheme name="Dansk Selskab For Patiensikkerhed">
      <a:dk1>
        <a:srgbClr val="000000"/>
      </a:dk1>
      <a:lt1>
        <a:sysClr val="window" lastClr="FFFFFF"/>
      </a:lt1>
      <a:dk2>
        <a:srgbClr val="E13829"/>
      </a:dk2>
      <a:lt2>
        <a:srgbClr val="FFFFFF"/>
      </a:lt2>
      <a:accent1>
        <a:srgbClr val="5B605C"/>
      </a:accent1>
      <a:accent2>
        <a:srgbClr val="E13829"/>
      </a:accent2>
      <a:accent3>
        <a:srgbClr val="22186C"/>
      </a:accent3>
      <a:accent4>
        <a:srgbClr val="188FCE"/>
      </a:accent4>
      <a:accent5>
        <a:srgbClr val="1AA090"/>
      </a:accent5>
      <a:accent6>
        <a:srgbClr val="FF7B12"/>
      </a:accent6>
      <a:hlink>
        <a:srgbClr val="22186C"/>
      </a:hlink>
      <a:folHlink>
        <a:srgbClr val="E1382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1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 cmpd="sng">
          <a:solidFill>
            <a:schemeClr val="tx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4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Co branded slides">
  <a:themeElements>
    <a:clrScheme name="Dansk Selskab For Patiensikkerhed">
      <a:dk1>
        <a:srgbClr val="000000"/>
      </a:dk1>
      <a:lt1>
        <a:sysClr val="window" lastClr="FFFFFF"/>
      </a:lt1>
      <a:dk2>
        <a:srgbClr val="E13829"/>
      </a:dk2>
      <a:lt2>
        <a:srgbClr val="FFFFFF"/>
      </a:lt2>
      <a:accent1>
        <a:srgbClr val="5B605C"/>
      </a:accent1>
      <a:accent2>
        <a:srgbClr val="E13829"/>
      </a:accent2>
      <a:accent3>
        <a:srgbClr val="22186C"/>
      </a:accent3>
      <a:accent4>
        <a:srgbClr val="188FCE"/>
      </a:accent4>
      <a:accent5>
        <a:srgbClr val="1AA090"/>
      </a:accent5>
      <a:accent6>
        <a:srgbClr val="FF7B12"/>
      </a:accent6>
      <a:hlink>
        <a:srgbClr val="22186C"/>
      </a:hlink>
      <a:folHlink>
        <a:srgbClr val="E1382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1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 cmpd="sng">
          <a:solidFill>
            <a:schemeClr val="tx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400" dirty="0" err="1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Dansk Selskab for Patientsikkerhed - PPT Template English.potx</Template>
  <TotalTime>0</TotalTime>
  <Words>538</Words>
  <Application>Microsoft Office PowerPoint</Application>
  <PresentationFormat>On-screen Show (16:9)</PresentationFormat>
  <Paragraphs>54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Arial Black</vt:lpstr>
      <vt:lpstr>Calibri</vt:lpstr>
      <vt:lpstr>Dansk Selskab for Patientsikkerhed - PPT Template English</vt:lpstr>
      <vt:lpstr>Co branded slides</vt:lpstr>
      <vt:lpstr>Hello Healthcare</vt:lpstr>
      <vt:lpstr>Aim – Hello Healthcare</vt:lpstr>
      <vt:lpstr>Why….?</vt:lpstr>
      <vt:lpstr>PowerPoint Presentation</vt:lpstr>
      <vt:lpstr>PowerPoint Presentation</vt:lpstr>
      <vt:lpstr>Reducing barriers - results</vt:lpstr>
      <vt:lpstr>PowerPoint Presentation</vt:lpstr>
      <vt:lpstr>Reducing barriers</vt:lpstr>
      <vt:lpstr>Reducing barriers - results</vt:lpstr>
      <vt:lpstr>Visiting hours</vt:lpstr>
      <vt:lpstr>Patient engagement</vt:lpstr>
      <vt:lpstr>Healthcare personal engagement</vt:lpstr>
      <vt:lpstr>Conclusions</vt:lpstr>
      <vt:lpstr>Thank You everyone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2014-08-11T14:08:04Z</dcterms:created>
  <dcterms:modified xsi:type="dcterms:W3CDTF">2016-06-21T08:19:27Z</dcterms:modified>
  <cp:category/>
</cp:coreProperties>
</file>