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56" r:id="rId2"/>
    <p:sldId id="262" r:id="rId3"/>
    <p:sldId id="279" r:id="rId4"/>
    <p:sldId id="293" r:id="rId5"/>
    <p:sldId id="280" r:id="rId6"/>
    <p:sldId id="259" r:id="rId7"/>
    <p:sldId id="291" r:id="rId8"/>
    <p:sldId id="292" r:id="rId9"/>
    <p:sldId id="290" r:id="rId10"/>
    <p:sldId id="283" r:id="rId11"/>
    <p:sldId id="282" r:id="rId12"/>
    <p:sldId id="289" r:id="rId13"/>
    <p:sldId id="25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FA6"/>
    <a:srgbClr val="0073B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98" autoAdjust="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4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33D0FE-E8EE-419D-9EE1-C9766D2B4291}" type="datetimeFigureOut">
              <a:rPr lang="en-US"/>
              <a:pPr>
                <a:defRPr/>
              </a:pPr>
              <a:t>7/24/2012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A63D6FD-0B6F-4954-AF65-D74BDECBE2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86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3D6FD-0B6F-4954-AF65-D74BDECBE26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933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0" y="0"/>
            <a:ext cx="9144000" cy="7000900"/>
            <a:chOff x="0" y="0"/>
            <a:chExt cx="9144000" cy="7000900"/>
          </a:xfrm>
        </p:grpSpPr>
        <p:sp>
          <p:nvSpPr>
            <p:cNvPr id="9" name="Rectangle 8"/>
            <p:cNvSpPr/>
            <p:nvPr/>
          </p:nvSpPr>
          <p:spPr>
            <a:xfrm>
              <a:off x="0" y="5715016"/>
              <a:ext cx="9144000" cy="12858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0" y="0"/>
              <a:ext cx="9144000" cy="5715000"/>
            </a:xfrm>
            <a:prstGeom prst="rect">
              <a:avLst/>
            </a:prstGeom>
            <a:solidFill>
              <a:srgbClr val="065F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00892" y="5841987"/>
              <a:ext cx="1552251" cy="873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6072185"/>
              <a:ext cx="4731163" cy="577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8"/>
          <p:cNvSpPr txBox="1">
            <a:spLocks noChangeArrowheads="1"/>
          </p:cNvSpPr>
          <p:nvPr userDrawn="1"/>
        </p:nvSpPr>
        <p:spPr bwMode="auto">
          <a:xfrm>
            <a:off x="0" y="2886075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Rockwell Std" pitchFamily="18" charset="0"/>
            </a:endParaRPr>
          </a:p>
        </p:txBody>
      </p:sp>
      <p:sp>
        <p:nvSpPr>
          <p:cNvPr id="14" name="TextBox 9"/>
          <p:cNvSpPr txBox="1">
            <a:spLocks noChangeArrowheads="1"/>
          </p:cNvSpPr>
          <p:nvPr userDrawn="1"/>
        </p:nvSpPr>
        <p:spPr bwMode="auto">
          <a:xfrm>
            <a:off x="0" y="214312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600" b="1" dirty="0">
              <a:solidFill>
                <a:schemeClr val="bg1"/>
              </a:solidFill>
              <a:latin typeface="Rockwell Std" pitchFamily="18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 userDrawn="1">
            <p:ph sz="half" idx="1" hasCustomPrompt="1"/>
          </p:nvPr>
        </p:nvSpPr>
        <p:spPr>
          <a:xfrm>
            <a:off x="0" y="2000240"/>
            <a:ext cx="9144000" cy="785818"/>
          </a:xfrm>
          <a:prstGeom prst="rect">
            <a:avLst/>
          </a:prstGeom>
        </p:spPr>
        <p:txBody>
          <a:bodyPr/>
          <a:lstStyle>
            <a:lvl1pPr>
              <a:buClr>
                <a:srgbClr val="065FA6"/>
              </a:buClr>
              <a:buFont typeface="Arial" pitchFamily="34" charset="0"/>
              <a:buNone/>
              <a:defRPr sz="2400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algn="ctr"/>
            <a:r>
              <a:rPr lang="fr-BE" sz="4400" b="1" cap="all" baseline="0" dirty="0" smtClean="0">
                <a:solidFill>
                  <a:schemeClr val="bg1"/>
                </a:solidFill>
                <a:latin typeface="Rockwell Std" pitchFamily="18" charset="0"/>
              </a:rPr>
              <a:t>‘‘</a:t>
            </a:r>
            <a:r>
              <a:rPr lang="fr-BE" sz="3600" b="1" cap="all" baseline="0" dirty="0" smtClean="0">
                <a:solidFill>
                  <a:schemeClr val="bg1"/>
                </a:solidFill>
                <a:latin typeface="Rockwell Std" pitchFamily="18" charset="0"/>
              </a:rPr>
              <a:t>TITLE</a:t>
            </a:r>
            <a:r>
              <a:rPr lang="fr-BE" sz="4400" b="1" cap="all" baseline="0" dirty="0" smtClean="0">
                <a:solidFill>
                  <a:schemeClr val="bg1"/>
                </a:solidFill>
                <a:latin typeface="Rockwell Std" pitchFamily="18" charset="0"/>
              </a:rPr>
              <a:t>’’</a:t>
            </a:r>
            <a:endParaRPr lang="en-US" sz="4400" b="1" cap="all" baseline="0" dirty="0">
              <a:solidFill>
                <a:schemeClr val="bg1"/>
              </a:solidFill>
              <a:latin typeface="Rockwell Std" pitchFamily="18" charset="0"/>
            </a:endParaRPr>
          </a:p>
        </p:txBody>
      </p:sp>
      <p:sp>
        <p:nvSpPr>
          <p:cNvPr id="17" name="Content Placeholder 2"/>
          <p:cNvSpPr>
            <a:spLocks noGrp="1"/>
          </p:cNvSpPr>
          <p:nvPr userDrawn="1">
            <p:ph sz="half" idx="10" hasCustomPrompt="1"/>
          </p:nvPr>
        </p:nvSpPr>
        <p:spPr>
          <a:xfrm>
            <a:off x="0" y="2786058"/>
            <a:ext cx="9144000" cy="500066"/>
          </a:xfrm>
          <a:prstGeom prst="rect">
            <a:avLst/>
          </a:prstGeom>
        </p:spPr>
        <p:txBody>
          <a:bodyPr/>
          <a:lstStyle>
            <a:lvl1pPr>
              <a:buClr>
                <a:srgbClr val="065FA6"/>
              </a:buClr>
              <a:buFont typeface="Arial" pitchFamily="34" charset="0"/>
              <a:buNone/>
              <a:defRPr sz="4400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algn="ctr"/>
            <a:r>
              <a:rPr lang="fr-BE" sz="2000" b="1" dirty="0" err="1" smtClean="0">
                <a:solidFill>
                  <a:schemeClr val="bg1"/>
                </a:solidFill>
                <a:latin typeface="Rockwell Std" pitchFamily="18" charset="0"/>
              </a:rPr>
              <a:t>subtitle</a:t>
            </a:r>
            <a:endParaRPr lang="en-US" sz="4400" b="1" cap="all" baseline="0" dirty="0">
              <a:solidFill>
                <a:schemeClr val="bg1"/>
              </a:solidFill>
              <a:latin typeface="Rockwell Std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8"/>
          <p:cNvSpPr txBox="1">
            <a:spLocks noChangeArrowheads="1"/>
          </p:cNvSpPr>
          <p:nvPr userDrawn="1"/>
        </p:nvSpPr>
        <p:spPr bwMode="auto">
          <a:xfrm>
            <a:off x="0" y="2886075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000" b="1">
                <a:solidFill>
                  <a:schemeClr val="bg1"/>
                </a:solidFill>
                <a:latin typeface="Rockwell Std" pitchFamily="18" charset="0"/>
              </a:rPr>
              <a:t>subtitle</a:t>
            </a:r>
            <a:endParaRPr lang="en-US" sz="2000" b="1">
              <a:solidFill>
                <a:schemeClr val="bg1"/>
              </a:solidFill>
              <a:latin typeface="Rockwell Std" pitchFamily="18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28596" y="1714488"/>
            <a:ext cx="8143932" cy="4411675"/>
          </a:xfrm>
          <a:prstGeom prst="rect">
            <a:avLst/>
          </a:prstGeom>
        </p:spPr>
        <p:txBody>
          <a:bodyPr/>
          <a:lstStyle>
            <a:lvl1pPr>
              <a:buClr>
                <a:srgbClr val="065FA6"/>
              </a:buClr>
              <a:buFont typeface="Arial" pitchFamily="34" charset="0"/>
              <a:buNone/>
              <a:defRPr sz="1800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buClr>
                <a:srgbClr val="065FA6"/>
              </a:buClr>
              <a:buFont typeface="Rockwell Std" pitchFamily="18" charset="0"/>
              <a:buChar char="»"/>
            </a:pPr>
            <a:r>
              <a:rPr lang="fr-BE" b="1" dirty="0" smtClean="0">
                <a:solidFill>
                  <a:srgbClr val="065FA6"/>
                </a:solidFill>
                <a:latin typeface="Rockwell Std" pitchFamily="18" charset="0"/>
              </a:rPr>
              <a:t> Paragraphe 1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b="1" dirty="0" smtClean="0">
              <a:solidFill>
                <a:srgbClr val="065FA6"/>
              </a:solidFill>
              <a:latin typeface="Rockwell Std" pitchFamily="18" charset="0"/>
            </a:endParaRPr>
          </a:p>
          <a:p>
            <a:pPr>
              <a:buClr>
                <a:srgbClr val="065FA6"/>
              </a:buClr>
              <a:buFont typeface="Arial" pitchFamily="34" charset="0"/>
              <a:buChar char="•"/>
            </a:pPr>
            <a:r>
              <a:rPr lang="fr-BE" b="1" dirty="0" smtClean="0">
                <a:solidFill>
                  <a:srgbClr val="0070C0"/>
                </a:solidFill>
                <a:latin typeface="Rockwell Std" pitchFamily="18" charset="0"/>
              </a:rPr>
              <a:t> Paragraphe 2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28596" y="142852"/>
            <a:ext cx="7215238" cy="571504"/>
          </a:xfrm>
          <a:prstGeom prst="rect">
            <a:avLst/>
          </a:prstGeom>
        </p:spPr>
        <p:txBody>
          <a:bodyPr/>
          <a:lstStyle>
            <a:lvl1pPr>
              <a:buClr>
                <a:srgbClr val="065FA6"/>
              </a:buClr>
              <a:buFont typeface="Arial" pitchFamily="34" charset="0"/>
              <a:buNone/>
              <a:defRPr sz="3200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800" b="1" cap="all" dirty="0" err="1" smtClean="0">
                <a:solidFill>
                  <a:srgbClr val="002060"/>
                </a:solidFill>
                <a:latin typeface="Rockwell Std" pitchFamily="18" charset="0"/>
              </a:rPr>
              <a:t>Title</a:t>
            </a:r>
            <a:r>
              <a:rPr lang="fr-BE" sz="2800" b="1" cap="all" dirty="0" smtClean="0">
                <a:solidFill>
                  <a:srgbClr val="002060"/>
                </a:solidFill>
                <a:latin typeface="Rockwell Std" pitchFamily="18" charset="0"/>
              </a:rPr>
              <a:t> </a:t>
            </a:r>
            <a:r>
              <a:rPr lang="fr-BE" sz="2800" b="1" dirty="0" err="1" smtClean="0">
                <a:solidFill>
                  <a:srgbClr val="0073B6"/>
                </a:solidFill>
                <a:latin typeface="Rockwell Std" pitchFamily="18" charset="0"/>
              </a:rPr>
              <a:t>Layout</a:t>
            </a:r>
            <a:endParaRPr lang="en-US" sz="2800" b="1" dirty="0">
              <a:solidFill>
                <a:srgbClr val="0073B6"/>
              </a:solidFill>
              <a:latin typeface="Rockwell Std" pitchFamily="18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28596" y="1142984"/>
            <a:ext cx="8143932" cy="571504"/>
          </a:xfrm>
          <a:prstGeom prst="rect">
            <a:avLst/>
          </a:prstGeom>
        </p:spPr>
        <p:txBody>
          <a:bodyPr/>
          <a:lstStyle>
            <a:lvl1pPr>
              <a:buClr>
                <a:srgbClr val="065FA6"/>
              </a:buClr>
              <a:buFont typeface="Arial" pitchFamily="34" charset="0"/>
              <a:buNone/>
              <a:defRPr sz="2800" cap="all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400" b="1" dirty="0" smtClean="0">
                <a:solidFill>
                  <a:srgbClr val="002060"/>
                </a:solidFill>
                <a:latin typeface="Rockwell Std" pitchFamily="18" charset="0"/>
              </a:rPr>
              <a:t>TITLE</a:t>
            </a:r>
            <a:endParaRPr lang="en-US" sz="2800" b="1" dirty="0">
              <a:solidFill>
                <a:srgbClr val="0073B6"/>
              </a:solidFill>
              <a:latin typeface="Rockwell Std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28596" y="1714488"/>
            <a:ext cx="8143932" cy="4411675"/>
          </a:xfrm>
          <a:prstGeom prst="rect">
            <a:avLst/>
          </a:prstGeom>
        </p:spPr>
        <p:txBody>
          <a:bodyPr/>
          <a:lstStyle>
            <a:lvl1pPr>
              <a:buClr>
                <a:srgbClr val="065FA6"/>
              </a:buClr>
              <a:buFont typeface="Arial" pitchFamily="34" charset="0"/>
              <a:buNone/>
              <a:defRPr sz="1800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buClr>
                <a:srgbClr val="065FA6"/>
              </a:buClr>
              <a:buFont typeface="Rockwell Std" pitchFamily="18" charset="0"/>
              <a:buChar char="»"/>
            </a:pPr>
            <a:r>
              <a:rPr lang="fr-BE" b="1" dirty="0" smtClean="0">
                <a:solidFill>
                  <a:srgbClr val="065FA6"/>
                </a:solidFill>
                <a:latin typeface="Rockwell Std" pitchFamily="18" charset="0"/>
              </a:rPr>
              <a:t> Paragraphe 1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28596" y="142852"/>
            <a:ext cx="7215238" cy="571504"/>
          </a:xfrm>
          <a:prstGeom prst="rect">
            <a:avLst/>
          </a:prstGeom>
        </p:spPr>
        <p:txBody>
          <a:bodyPr/>
          <a:lstStyle>
            <a:lvl1pPr>
              <a:buClr>
                <a:srgbClr val="065FA6"/>
              </a:buClr>
              <a:buFont typeface="Arial" pitchFamily="34" charset="0"/>
              <a:buNone/>
              <a:defRPr sz="1800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800" b="1" cap="all" dirty="0" err="1" smtClean="0">
                <a:solidFill>
                  <a:srgbClr val="002060"/>
                </a:solidFill>
                <a:latin typeface="Rockwell Std" pitchFamily="18" charset="0"/>
              </a:rPr>
              <a:t>Title</a:t>
            </a:r>
            <a:r>
              <a:rPr lang="fr-BE" sz="2800" b="1" cap="all" dirty="0" smtClean="0">
                <a:solidFill>
                  <a:srgbClr val="002060"/>
                </a:solidFill>
                <a:latin typeface="Rockwell Std" pitchFamily="18" charset="0"/>
              </a:rPr>
              <a:t> </a:t>
            </a:r>
            <a:r>
              <a:rPr lang="fr-BE" sz="2800" b="1" dirty="0" err="1" smtClean="0">
                <a:solidFill>
                  <a:srgbClr val="0073B6"/>
                </a:solidFill>
                <a:latin typeface="Rockwell Std" pitchFamily="18" charset="0"/>
              </a:rPr>
              <a:t>Layout</a:t>
            </a:r>
            <a:endParaRPr lang="en-US" sz="2800" b="1" dirty="0">
              <a:solidFill>
                <a:srgbClr val="0073B6"/>
              </a:solidFill>
              <a:latin typeface="Rockwell Std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28596" y="1142984"/>
            <a:ext cx="8143932" cy="571504"/>
          </a:xfrm>
          <a:prstGeom prst="rect">
            <a:avLst/>
          </a:prstGeom>
        </p:spPr>
        <p:txBody>
          <a:bodyPr/>
          <a:lstStyle>
            <a:lvl1pPr>
              <a:buClr>
                <a:srgbClr val="065FA6"/>
              </a:buClr>
              <a:buFont typeface="Arial" pitchFamily="34" charset="0"/>
              <a:buNone/>
              <a:defRPr sz="2800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400" b="1" dirty="0" smtClean="0">
                <a:solidFill>
                  <a:srgbClr val="002060"/>
                </a:solidFill>
                <a:latin typeface="Rockwell Std" pitchFamily="18" charset="0"/>
              </a:rPr>
              <a:t>TITLE</a:t>
            </a:r>
            <a:endParaRPr lang="en-US" sz="2800" b="1" dirty="0">
              <a:solidFill>
                <a:srgbClr val="0073B6"/>
              </a:solidFill>
              <a:latin typeface="Rockwell Std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4983179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786314" y="1142984"/>
            <a:ext cx="3786214" cy="4983179"/>
          </a:xfrm>
          <a:prstGeom prst="rect">
            <a:avLst/>
          </a:prstGeom>
        </p:spPr>
        <p:txBody>
          <a:bodyPr/>
          <a:lstStyle>
            <a:lvl1pPr>
              <a:buClr>
                <a:srgbClr val="065FA6"/>
              </a:buClr>
              <a:buFont typeface="Arial" pitchFamily="34" charset="0"/>
              <a:buNone/>
              <a:defRPr sz="1800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buClr>
                <a:srgbClr val="065FA6"/>
              </a:buClr>
              <a:buFont typeface="Rockwell Std" pitchFamily="18" charset="0"/>
              <a:buChar char="»"/>
            </a:pPr>
            <a:r>
              <a:rPr lang="fr-BE" b="1" dirty="0" smtClean="0">
                <a:solidFill>
                  <a:srgbClr val="065FA6"/>
                </a:solidFill>
                <a:latin typeface="Rockwell Std" pitchFamily="18" charset="0"/>
              </a:rPr>
              <a:t> Paragraphe 1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28596" y="142852"/>
            <a:ext cx="7215238" cy="571504"/>
          </a:xfrm>
          <a:prstGeom prst="rect">
            <a:avLst/>
          </a:prstGeom>
        </p:spPr>
        <p:txBody>
          <a:bodyPr/>
          <a:lstStyle>
            <a:lvl1pPr>
              <a:buClr>
                <a:srgbClr val="065FA6"/>
              </a:buClr>
              <a:buFont typeface="Arial" pitchFamily="34" charset="0"/>
              <a:buNone/>
              <a:defRPr sz="1800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800" b="1" cap="all" dirty="0" err="1" smtClean="0">
                <a:solidFill>
                  <a:srgbClr val="002060"/>
                </a:solidFill>
                <a:latin typeface="Rockwell Std" pitchFamily="18" charset="0"/>
              </a:rPr>
              <a:t>Title</a:t>
            </a:r>
            <a:r>
              <a:rPr lang="fr-BE" sz="2800" b="1" cap="all" dirty="0" smtClean="0">
                <a:solidFill>
                  <a:srgbClr val="002060"/>
                </a:solidFill>
                <a:latin typeface="Rockwell Std" pitchFamily="18" charset="0"/>
              </a:rPr>
              <a:t> </a:t>
            </a:r>
            <a:r>
              <a:rPr lang="fr-BE" sz="2800" b="1" dirty="0" err="1" smtClean="0">
                <a:solidFill>
                  <a:srgbClr val="0073B6"/>
                </a:solidFill>
                <a:latin typeface="Rockwell Std" pitchFamily="18" charset="0"/>
              </a:rPr>
              <a:t>Layout</a:t>
            </a:r>
            <a:endParaRPr lang="en-US" sz="2800" b="1" dirty="0">
              <a:solidFill>
                <a:srgbClr val="0073B6"/>
              </a:solidFill>
              <a:latin typeface="Rockwell Std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28596" y="1714488"/>
            <a:ext cx="8143932" cy="4411675"/>
          </a:xfrm>
          <a:prstGeom prst="rect">
            <a:avLst/>
          </a:prstGeom>
        </p:spPr>
        <p:txBody>
          <a:bodyPr/>
          <a:lstStyle>
            <a:lvl1pPr>
              <a:buClr>
                <a:srgbClr val="065FA6"/>
              </a:buClr>
              <a:buFont typeface="Arial" pitchFamily="34" charset="0"/>
              <a:buNone/>
              <a:defRPr lang="fr-BE" sz="16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defRPr sz="2400"/>
            </a:lvl2pPr>
            <a:lvl3pPr>
              <a:buNone/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buClr>
                <a:srgbClr val="065FA6"/>
              </a:buClr>
              <a:buFont typeface="Rockwell Std" pitchFamily="18" charset="0"/>
              <a:buChar char="»"/>
            </a:pPr>
            <a:r>
              <a:rPr lang="fr-BE" b="1" dirty="0" smtClean="0">
                <a:solidFill>
                  <a:srgbClr val="065FA6"/>
                </a:solidFill>
                <a:latin typeface="Rockwell Std" pitchFamily="18" charset="0"/>
              </a:rPr>
              <a:t>Paragraphe 2</a:t>
            </a:r>
          </a:p>
          <a:p>
            <a:pPr>
              <a:buClr>
                <a:srgbClr val="065FA6"/>
              </a:buClr>
            </a:pP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	Lorem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ipsum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dolor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sit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amet</a:t>
            </a:r>
            <a:endParaRPr lang="fr-BE" sz="16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28596" y="142852"/>
            <a:ext cx="7215238" cy="571504"/>
          </a:xfrm>
          <a:prstGeom prst="rect">
            <a:avLst/>
          </a:prstGeom>
        </p:spPr>
        <p:txBody>
          <a:bodyPr/>
          <a:lstStyle>
            <a:lvl1pPr>
              <a:buClr>
                <a:srgbClr val="065FA6"/>
              </a:buClr>
              <a:buFont typeface="Arial" pitchFamily="34" charset="0"/>
              <a:buNone/>
              <a:defRPr sz="1800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800" b="1" cap="all" dirty="0" err="1" smtClean="0">
                <a:solidFill>
                  <a:srgbClr val="002060"/>
                </a:solidFill>
                <a:latin typeface="Rockwell Std" pitchFamily="18" charset="0"/>
              </a:rPr>
              <a:t>Title</a:t>
            </a:r>
            <a:r>
              <a:rPr lang="fr-BE" sz="2800" b="1" cap="all" dirty="0" smtClean="0">
                <a:solidFill>
                  <a:srgbClr val="002060"/>
                </a:solidFill>
                <a:latin typeface="Rockwell Std" pitchFamily="18" charset="0"/>
              </a:rPr>
              <a:t> </a:t>
            </a:r>
            <a:r>
              <a:rPr lang="fr-BE" sz="2800" b="1" dirty="0" err="1" smtClean="0">
                <a:solidFill>
                  <a:srgbClr val="0073B6"/>
                </a:solidFill>
                <a:latin typeface="Rockwell Std" pitchFamily="18" charset="0"/>
              </a:rPr>
              <a:t>Layout</a:t>
            </a:r>
            <a:endParaRPr lang="en-US" sz="2800" b="1" dirty="0">
              <a:solidFill>
                <a:srgbClr val="0073B6"/>
              </a:solidFill>
              <a:latin typeface="Rockwell Std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28596" y="1142984"/>
            <a:ext cx="8143932" cy="571504"/>
          </a:xfrm>
          <a:prstGeom prst="rect">
            <a:avLst/>
          </a:prstGeom>
        </p:spPr>
        <p:txBody>
          <a:bodyPr/>
          <a:lstStyle>
            <a:lvl1pPr>
              <a:buClr>
                <a:srgbClr val="065FA6"/>
              </a:buClr>
              <a:buFont typeface="Arial" pitchFamily="34" charset="0"/>
              <a:buNone/>
              <a:defRPr sz="2800" cap="all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400" b="1" dirty="0" smtClean="0">
                <a:solidFill>
                  <a:srgbClr val="002060"/>
                </a:solidFill>
                <a:latin typeface="Rockwell Std" pitchFamily="18" charset="0"/>
              </a:rPr>
              <a:t>TITLE</a:t>
            </a:r>
            <a:endParaRPr lang="en-US" sz="2800" b="1" dirty="0">
              <a:solidFill>
                <a:srgbClr val="0073B6"/>
              </a:solidFill>
              <a:latin typeface="Rockwell Std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5715016"/>
              <a:ext cx="9144000" cy="1142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0" y="0"/>
              <a:ext cx="9144000" cy="5715000"/>
            </a:xfrm>
            <a:prstGeom prst="rect">
              <a:avLst/>
            </a:prstGeom>
            <a:solidFill>
              <a:srgbClr val="065F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00892" y="5841987"/>
              <a:ext cx="1552251" cy="873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6072185"/>
              <a:ext cx="4731163" cy="577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0" y="1643050"/>
            <a:ext cx="9144000" cy="571504"/>
          </a:xfrm>
          <a:prstGeom prst="rect">
            <a:avLst/>
          </a:prstGeom>
        </p:spPr>
        <p:txBody>
          <a:bodyPr/>
          <a:lstStyle>
            <a:lvl1pPr>
              <a:buClr>
                <a:srgbClr val="065FA6"/>
              </a:buClr>
              <a:buFont typeface="Arial" pitchFamily="34" charset="0"/>
              <a:buNone/>
              <a:defRPr sz="2400" cap="all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algn="ctr"/>
            <a:r>
              <a:rPr lang="fr-BE" sz="3400" b="0" i="0" cap="all" dirty="0" smtClean="0">
                <a:solidFill>
                  <a:schemeClr val="bg1"/>
                </a:solidFill>
                <a:latin typeface="Rockwell Std" pitchFamily="18" charset="0"/>
              </a:rPr>
              <a:t>THANK</a:t>
            </a:r>
            <a:r>
              <a:rPr lang="fr-BE" sz="3400" b="0" i="0" cap="all" baseline="0" dirty="0" smtClean="0">
                <a:solidFill>
                  <a:schemeClr val="bg1"/>
                </a:solidFill>
                <a:latin typeface="Rockwell Std" pitchFamily="18" charset="0"/>
              </a:rPr>
              <a:t> YOU FOR YOUR ATTENTION</a:t>
            </a:r>
            <a:r>
              <a:rPr lang="fr-BE" sz="3400" b="1" cap="all" baseline="0" dirty="0" smtClean="0">
                <a:solidFill>
                  <a:schemeClr val="bg1"/>
                </a:solidFill>
                <a:latin typeface="Rockwell Std" pitchFamily="18" charset="0"/>
              </a:rPr>
              <a:t>!</a:t>
            </a:r>
            <a:endParaRPr lang="en-US" sz="3400" b="1" cap="all" dirty="0">
              <a:solidFill>
                <a:schemeClr val="bg1"/>
              </a:solidFill>
              <a:latin typeface="Rockwell Std" pitchFamily="18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0" y="2571744"/>
            <a:ext cx="9144000" cy="1500198"/>
          </a:xfrm>
          <a:prstGeom prst="rect">
            <a:avLst/>
          </a:prstGeom>
        </p:spPr>
        <p:txBody>
          <a:bodyPr/>
          <a:lstStyle>
            <a:lvl1pPr>
              <a:buClr>
                <a:srgbClr val="065FA6"/>
              </a:buClr>
              <a:buFont typeface="Arial" pitchFamily="34" charset="0"/>
              <a:buNone/>
              <a:defRPr sz="3600" cap="none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algn="ctr"/>
            <a:r>
              <a:rPr lang="fr-BE" sz="2000" b="1" dirty="0" smtClean="0">
                <a:solidFill>
                  <a:schemeClr val="bg1"/>
                </a:solidFill>
                <a:latin typeface="Rockwell Std" pitchFamily="18" charset="0"/>
              </a:rPr>
              <a:t>More information:</a:t>
            </a:r>
          </a:p>
          <a:p>
            <a:pPr algn="ctr"/>
            <a:r>
              <a:rPr lang="fr-BE" sz="1800" b="0" i="0" u="none" baseline="0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Rockwell Std" pitchFamily="18" charset="0"/>
              </a:rPr>
              <a:t>www.eu-patient.eu</a:t>
            </a:r>
          </a:p>
          <a:p>
            <a:pPr algn="ctr"/>
            <a:r>
              <a:rPr lang="fr-BE" sz="1800" b="0" i="0" u="none" baseline="0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Rockwell Std" pitchFamily="18" charset="0"/>
              </a:rPr>
              <a:t>info@eu-patient.eu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0" y="71438"/>
            <a:ext cx="9144000" cy="6929437"/>
            <a:chOff x="0" y="71414"/>
            <a:chExt cx="9144000" cy="692948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858148" y="71414"/>
              <a:ext cx="1143008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0" y="6496071"/>
              <a:ext cx="9144000" cy="428628"/>
            </a:xfrm>
            <a:prstGeom prst="rect">
              <a:avLst/>
            </a:prstGeom>
            <a:solidFill>
              <a:srgbClr val="065F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7" name="Picture 3" descr="C:\Documents and Settings\Malak\Bureau\epf\templates print\slogan1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738313" y="6419875"/>
              <a:ext cx="5667375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0" y="855663"/>
            <a:ext cx="9144000" cy="1587"/>
          </a:xfrm>
          <a:prstGeom prst="line">
            <a:avLst/>
          </a:prstGeom>
          <a:ln w="73025" cap="rnd" cmpd="thickThin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7" r:id="rId2"/>
    <p:sldLayoutId id="2147483758" r:id="rId3"/>
    <p:sldLayoutId id="2147483760" r:id="rId4"/>
    <p:sldLayoutId id="2147483763" r:id="rId5"/>
    <p:sldLayoutId id="214748376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988840"/>
            <a:ext cx="9144000" cy="785818"/>
          </a:xfrm>
        </p:spPr>
        <p:txBody>
          <a:bodyPr/>
          <a:lstStyle/>
          <a:p>
            <a:pPr algn="ctr"/>
            <a:r>
              <a:rPr lang="en-GB" sz="4000" b="1" cap="all" dirty="0" smtClean="0">
                <a:solidFill>
                  <a:schemeClr val="bg1"/>
                </a:solidFill>
                <a:latin typeface="Rockwell Std" pitchFamily="18" charset="0"/>
              </a:rPr>
              <a:t>Patients for primary care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6" y="3429000"/>
            <a:ext cx="44605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Rockwell Std" pitchFamily="18" charset="0"/>
              </a:rPr>
              <a:t>Anders </a:t>
            </a:r>
            <a:r>
              <a:rPr lang="en-GB" sz="2400" dirty="0" err="1" smtClean="0">
                <a:solidFill>
                  <a:schemeClr val="bg1"/>
                </a:solidFill>
                <a:latin typeface="Rockwell Std" pitchFamily="18" charset="0"/>
              </a:rPr>
              <a:t>Olauson</a:t>
            </a:r>
            <a:r>
              <a:rPr lang="en-GB" sz="2400" dirty="0" smtClean="0">
                <a:solidFill>
                  <a:schemeClr val="bg1"/>
                </a:solidFill>
                <a:latin typeface="Rockwell Std" pitchFamily="18" charset="0"/>
              </a:rPr>
              <a:t>, 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  <a:latin typeface="Rockwell Std" pitchFamily="18" charset="0"/>
              </a:rPr>
              <a:t>EPF President</a:t>
            </a:r>
          </a:p>
          <a:p>
            <a:pPr algn="ctr"/>
            <a:endParaRPr lang="en-GB" sz="2400" dirty="0" smtClean="0">
              <a:solidFill>
                <a:schemeClr val="bg1"/>
              </a:solidFill>
              <a:latin typeface="Rockwell Std" pitchFamily="18" charset="0"/>
            </a:endParaRPr>
          </a:p>
          <a:p>
            <a:pPr algn="ctr"/>
            <a:r>
              <a:rPr lang="en-IE" sz="2400" dirty="0">
                <a:solidFill>
                  <a:schemeClr val="bg1"/>
                </a:solidFill>
                <a:latin typeface="Rockwell Std" pitchFamily="18" charset="0"/>
              </a:rPr>
              <a:t>The Future of Primary Care in Europe IV</a:t>
            </a:r>
            <a:r>
              <a:rPr lang="en-GB" sz="2400" dirty="0">
                <a:solidFill>
                  <a:schemeClr val="bg1"/>
                </a:solidFill>
                <a:latin typeface="Rockwell Std" pitchFamily="18" charset="0"/>
              </a:rPr>
              <a:t>, </a:t>
            </a:r>
            <a:r>
              <a:rPr lang="en-GB" sz="2400" dirty="0" err="1" smtClean="0">
                <a:solidFill>
                  <a:schemeClr val="bg1"/>
                </a:solidFill>
                <a:latin typeface="Rockwell Std" pitchFamily="18" charset="0"/>
              </a:rPr>
              <a:t>Gothenborg</a:t>
            </a:r>
            <a:r>
              <a:rPr lang="en-GB" sz="2400" dirty="0">
                <a:solidFill>
                  <a:schemeClr val="bg1"/>
                </a:solidFill>
                <a:latin typeface="Rockwell Std" pitchFamily="18" charset="0"/>
              </a:rPr>
              <a:t>, September 3-4 2012</a:t>
            </a:r>
            <a:endParaRPr lang="en-IE" dirty="0">
              <a:solidFill>
                <a:schemeClr val="bg1"/>
              </a:solidFill>
              <a:latin typeface="Rockwell St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76528" y="548680"/>
            <a:ext cx="8926031" cy="3960440"/>
          </a:xfrm>
        </p:spPr>
        <p:txBody>
          <a:bodyPr/>
          <a:lstStyle/>
          <a:p>
            <a:pPr lvl="0" algn="just">
              <a:buFont typeface="Symbol"/>
              <a:buChar char=""/>
            </a:pPr>
            <a:endParaRPr lang="en-GB" sz="2400" dirty="0" smtClean="0">
              <a:ea typeface="Calibri"/>
              <a:cs typeface="Times New Roman"/>
            </a:endParaRPr>
          </a:p>
          <a:p>
            <a:pPr lvl="0" algn="just">
              <a:spcBef>
                <a:spcPts val="0"/>
              </a:spcBef>
              <a:buFont typeface="Symbol"/>
              <a:buChar char=""/>
            </a:pPr>
            <a:r>
              <a:rPr lang="en-GB" sz="2400" dirty="0"/>
              <a:t>Healthcare providers have a key role to </a:t>
            </a:r>
            <a:r>
              <a:rPr lang="en-GB" sz="2400" dirty="0" smtClean="0"/>
              <a:t>play </a:t>
            </a:r>
            <a:r>
              <a:rPr lang="en-GB" sz="2400" dirty="0"/>
              <a:t>in providing an enabling healthcare </a:t>
            </a:r>
            <a:r>
              <a:rPr lang="en-GB" sz="2400" dirty="0" smtClean="0"/>
              <a:t>environment </a:t>
            </a:r>
            <a:r>
              <a:rPr lang="en-GB" sz="2400" dirty="0"/>
              <a:t>for the patients. </a:t>
            </a:r>
            <a:r>
              <a:rPr lang="en-IE" sz="2400" dirty="0" smtClean="0"/>
              <a:t> </a:t>
            </a:r>
          </a:p>
          <a:p>
            <a:pPr lvl="0" algn="just">
              <a:spcBef>
                <a:spcPts val="0"/>
              </a:spcBef>
              <a:buFont typeface="Symbol"/>
              <a:buChar char=""/>
            </a:pPr>
            <a:endParaRPr lang="en-IE" sz="800" dirty="0" smtClean="0"/>
          </a:p>
          <a:p>
            <a:pPr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/>
            </a:pPr>
            <a:r>
              <a:rPr lang="en-GB" sz="2400" dirty="0" smtClean="0"/>
              <a:t>Shared decision making: Moving from adherence to</a:t>
            </a:r>
            <a:r>
              <a:rPr lang="en-GB" sz="2400" b="1" dirty="0" smtClean="0"/>
              <a:t> concordance</a:t>
            </a:r>
            <a:r>
              <a:rPr lang="en-GB" sz="2400" dirty="0" smtClean="0"/>
              <a:t>: a patient- clinician interaction whereby both partner are in a therapeutic alliance </a:t>
            </a:r>
            <a:endParaRPr lang="en-GB" sz="2400" dirty="0"/>
          </a:p>
          <a:p>
            <a:pPr>
              <a:spcBef>
                <a:spcPts val="0"/>
              </a:spcBef>
              <a:buSzPct val="125000"/>
              <a:buFont typeface="Arial" pitchFamily="34" charset="0"/>
              <a:buChar char="•"/>
              <a:defRPr/>
            </a:pPr>
            <a:r>
              <a:rPr lang="en-GB" sz="2400" dirty="0" smtClean="0"/>
              <a:t>Key </a:t>
            </a:r>
            <a:r>
              <a:rPr lang="en-GB" sz="2400" dirty="0" smtClean="0"/>
              <a:t>role of patient and their organisations</a:t>
            </a:r>
          </a:p>
          <a:p>
            <a:pPr marL="0" indent="0">
              <a:spcBef>
                <a:spcPts val="0"/>
              </a:spcBef>
              <a:buSzPct val="125000"/>
              <a:defRPr/>
            </a:pPr>
            <a:r>
              <a:rPr lang="en-GB" sz="2400" dirty="0" smtClean="0"/>
              <a:t> </a:t>
            </a:r>
            <a:r>
              <a:rPr lang="en-GB" sz="2400" dirty="0" smtClean="0"/>
              <a:t>    in </a:t>
            </a:r>
            <a:r>
              <a:rPr lang="en-GB" sz="2400" dirty="0" smtClean="0"/>
              <a:t>identifying needs in terms of skills, </a:t>
            </a:r>
          </a:p>
          <a:p>
            <a:pPr marL="0" indent="0">
              <a:spcBef>
                <a:spcPts val="0"/>
              </a:spcBef>
              <a:buSzPct val="125000"/>
              <a:defRPr/>
            </a:pPr>
            <a:r>
              <a:rPr lang="en-GB" sz="2400" dirty="0" smtClean="0"/>
              <a:t>     competences</a:t>
            </a:r>
            <a:r>
              <a:rPr lang="en-GB" sz="2400" dirty="0" smtClean="0"/>
              <a:t>, and continuing professional</a:t>
            </a:r>
          </a:p>
          <a:p>
            <a:pPr marL="0" indent="0">
              <a:spcBef>
                <a:spcPts val="0"/>
              </a:spcBef>
              <a:buSzPct val="125000"/>
              <a:defRPr/>
            </a:pPr>
            <a:r>
              <a:rPr lang="en-GB" sz="2400" dirty="0" smtClean="0"/>
              <a:t> </a:t>
            </a:r>
            <a:r>
              <a:rPr lang="en-GB" sz="2400" dirty="0" smtClean="0"/>
              <a:t>    development</a:t>
            </a:r>
            <a:endParaRPr lang="en-IE" sz="2400" dirty="0" smtClean="0">
              <a:solidFill>
                <a:srgbClr val="065FA6"/>
              </a:solidFill>
              <a:latin typeface="+mj-lt"/>
            </a:endParaRPr>
          </a:p>
          <a:p>
            <a:pPr fontAlgn="auto">
              <a:spcAft>
                <a:spcPts val="0"/>
              </a:spcAft>
              <a:defRPr/>
            </a:pPr>
            <a:endParaRPr lang="fr-BE" sz="24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>
          <a:xfrm>
            <a:off x="395536" y="116632"/>
            <a:ext cx="7320285" cy="571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BE" sz="3600" b="1" cap="all" dirty="0" smtClean="0">
                <a:solidFill>
                  <a:srgbClr val="002060"/>
                </a:solidFill>
                <a:latin typeface="Rockwell Std" pitchFamily="18" charset="0"/>
              </a:rPr>
              <a:t> </a:t>
            </a:r>
            <a:r>
              <a:rPr lang="en-IE" sz="3600" b="1" dirty="0" smtClean="0">
                <a:solidFill>
                  <a:srgbClr val="0073B6"/>
                </a:solidFill>
                <a:latin typeface="Rockwell Std" pitchFamily="18" charset="0"/>
              </a:rPr>
              <a:t>”Patient literacy”</a:t>
            </a:r>
            <a:endParaRPr lang="en-US" sz="3600" b="1" dirty="0" smtClean="0">
              <a:solidFill>
                <a:srgbClr val="0073B6"/>
              </a:solidFill>
              <a:latin typeface="Rockwell Std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fr-FR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22920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buClr>
                <a:srgbClr val="065FA6"/>
              </a:buClr>
              <a:buSzPct val="125000"/>
              <a:defRPr/>
            </a:pPr>
            <a:r>
              <a:rPr lang="en-GB" sz="2400" b="1" dirty="0">
                <a:solidFill>
                  <a:srgbClr val="065FA6"/>
                </a:solidFill>
                <a:latin typeface="Calibri"/>
              </a:rPr>
              <a:t>EPF calls on the EU </a:t>
            </a:r>
            <a:r>
              <a:rPr lang="en-GB" sz="2400" b="1" dirty="0" smtClean="0">
                <a:solidFill>
                  <a:srgbClr val="065FA6"/>
                </a:solidFill>
                <a:latin typeface="Calibri"/>
              </a:rPr>
              <a:t>institutions and member states </a:t>
            </a:r>
            <a:r>
              <a:rPr lang="en-GB" sz="2400" b="1" dirty="0">
                <a:solidFill>
                  <a:srgbClr val="065FA6"/>
                </a:solidFill>
                <a:latin typeface="Calibri"/>
              </a:rPr>
              <a:t>to </a:t>
            </a:r>
            <a:r>
              <a:rPr lang="en-GB" sz="2400" b="1" dirty="0" smtClean="0">
                <a:solidFill>
                  <a:srgbClr val="065FA6"/>
                </a:solidFill>
                <a:latin typeface="Calibri"/>
              </a:rPr>
              <a:t> take into account the patients perspective in debates around planning in healthcare and skill needs of the health workforce</a:t>
            </a:r>
            <a:endParaRPr lang="en-GB" sz="2400" b="1" dirty="0">
              <a:solidFill>
                <a:srgbClr val="065FA6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072572"/>
            <a:ext cx="2838961" cy="18922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5961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95536" y="980728"/>
            <a:ext cx="8425184" cy="5184799"/>
          </a:xfrm>
        </p:spPr>
        <p:txBody>
          <a:bodyPr/>
          <a:lstStyle/>
          <a:p>
            <a:pPr lvl="0" algn="just">
              <a:buFont typeface="Symbol"/>
              <a:buChar char=""/>
            </a:pPr>
            <a:r>
              <a:rPr lang="en-GB" sz="2400" dirty="0" smtClean="0">
                <a:ea typeface="Calibri"/>
                <a:cs typeface="Times New Roman"/>
              </a:rPr>
              <a:t>Patient involvement and empowerment will become necessary with innovative form of care: e.g. Personalised medicines</a:t>
            </a:r>
          </a:p>
          <a:p>
            <a:pPr lvl="0" algn="just">
              <a:buFont typeface="Symbol"/>
              <a:buChar char=""/>
            </a:pPr>
            <a:r>
              <a:rPr lang="en-GB" sz="2400" dirty="0" smtClean="0">
                <a:ea typeface="Calibri"/>
                <a:cs typeface="Times New Roman"/>
              </a:rPr>
              <a:t>Importance of ICT Technologies and eHealth to support care coordination, patient empowerment and shared decision- making</a:t>
            </a:r>
          </a:p>
          <a:p>
            <a:pPr lvl="0" algn="just">
              <a:buFont typeface="Symbol"/>
              <a:buChar char=""/>
            </a:pPr>
            <a:r>
              <a:rPr lang="en-GB" sz="2400" dirty="0" smtClean="0">
                <a:ea typeface="Calibri"/>
                <a:cs typeface="Times New Roman"/>
              </a:rPr>
              <a:t>EPF’s projects in this area:</a:t>
            </a:r>
          </a:p>
          <a:p>
            <a:pPr lvl="0" algn="just">
              <a:buFont typeface="Calibri" pitchFamily="34" charset="0"/>
              <a:buChar char="‐"/>
            </a:pPr>
            <a:endParaRPr lang="en-GB" sz="2400" dirty="0" smtClean="0">
              <a:ea typeface="Calibri"/>
              <a:cs typeface="Times New Roman"/>
            </a:endParaRPr>
          </a:p>
          <a:p>
            <a:pPr lvl="0" algn="just">
              <a:buFont typeface="Calibri" pitchFamily="34" charset="0"/>
              <a:buChar char="‐"/>
            </a:pPr>
            <a:endParaRPr lang="en-GB" sz="2400" dirty="0" smtClean="0">
              <a:ea typeface="Calibri"/>
              <a:cs typeface="Times New Roman"/>
            </a:endParaRPr>
          </a:p>
          <a:p>
            <a:pPr lvl="0" algn="just">
              <a:buFont typeface="Calibri" pitchFamily="34" charset="0"/>
              <a:buChar char="‐"/>
            </a:pPr>
            <a:endParaRPr lang="en-GB" sz="2400" dirty="0" smtClean="0">
              <a:ea typeface="Calibri"/>
              <a:cs typeface="Times New Roman"/>
            </a:endParaRPr>
          </a:p>
          <a:p>
            <a:pPr lvl="0" algn="just">
              <a:buFont typeface="Calibri" pitchFamily="34" charset="0"/>
              <a:buChar char="‐"/>
            </a:pPr>
            <a:endParaRPr lang="en-GB" sz="2400" dirty="0" smtClean="0">
              <a:ea typeface="Calibri"/>
              <a:cs typeface="Times New Roman"/>
            </a:endParaRPr>
          </a:p>
          <a:p>
            <a:pPr lvl="0" algn="just">
              <a:buFont typeface="Symbol"/>
              <a:buChar char=""/>
            </a:pPr>
            <a:endParaRPr lang="en-GB" sz="2400" dirty="0" smtClean="0">
              <a:ea typeface="Calibri"/>
              <a:cs typeface="Times New Roman"/>
            </a:endParaRPr>
          </a:p>
          <a:p>
            <a:pPr lvl="0" algn="just">
              <a:buFont typeface="Calibri" pitchFamily="34" charset="0"/>
              <a:buChar char="‐"/>
            </a:pPr>
            <a:endParaRPr lang="en-GB" sz="2400" dirty="0" smtClean="0">
              <a:ea typeface="Calibri"/>
              <a:cs typeface="Times New Roman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sz="2400" dirty="0" smtClean="0">
              <a:solidFill>
                <a:srgbClr val="065FA6"/>
              </a:solidFill>
              <a:latin typeface="+mj-lt"/>
            </a:endParaRPr>
          </a:p>
          <a:p>
            <a:pPr fontAlgn="auto">
              <a:spcAft>
                <a:spcPts val="0"/>
              </a:spcAft>
              <a:defRPr/>
            </a:pPr>
            <a:endParaRPr lang="fr-BE" sz="24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>
          <a:xfrm>
            <a:off x="107504" y="116632"/>
            <a:ext cx="7795604" cy="571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3600" b="1" dirty="0">
                <a:solidFill>
                  <a:srgbClr val="0073B6"/>
                </a:solidFill>
                <a:latin typeface="Rockwell Std" pitchFamily="18" charset="0"/>
              </a:rPr>
              <a:t>I</a:t>
            </a:r>
            <a:r>
              <a:rPr lang="en-GB" sz="3600" b="1" dirty="0" smtClean="0">
                <a:solidFill>
                  <a:srgbClr val="0073B6"/>
                </a:solidFill>
                <a:latin typeface="Rockwell Std" pitchFamily="18" charset="0"/>
              </a:rPr>
              <a:t>nnovation and primary care</a:t>
            </a:r>
            <a:endParaRPr lang="en-US" sz="3600" b="1" dirty="0" smtClean="0">
              <a:solidFill>
                <a:srgbClr val="0073B6"/>
              </a:solidFill>
              <a:latin typeface="Rockwell Std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fr-FR" dirty="0">
              <a:latin typeface="+mj-lt"/>
            </a:endParaRPr>
          </a:p>
        </p:txBody>
      </p:sp>
      <p:pic>
        <p:nvPicPr>
          <p:cNvPr id="1026" name="Picture 2" descr="C:\Users\Laurene\Documents\USB stick-3003\for the WE\material for work march\LOGOS\Logo_ChainOfTru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7" y="3477887"/>
            <a:ext cx="2952329" cy="75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urene\Documents\USB stick-3003\for the WE\material for work march\LOGOS\Logo_Renewing Healt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05" y="4382488"/>
            <a:ext cx="2661342" cy="95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urene\Documents\USB stick-3003\for the WE\material for work march\LOGOS\SUSTAIN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50" y="5354203"/>
            <a:ext cx="1813322" cy="111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91379" y="3444564"/>
            <a:ext cx="5112568" cy="1015663"/>
          </a:xfrm>
          <a:prstGeom prst="rect">
            <a:avLst/>
          </a:prstGeom>
          <a:noFill/>
          <a:ln>
            <a:solidFill>
              <a:srgbClr val="065FA6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led by EPF in collaboration with healthcare professionals organisations- focusing on user perception and acceptance of </a:t>
            </a:r>
            <a:r>
              <a:rPr lang="en-GB" sz="2000" dirty="0" err="1" smtClean="0">
                <a:latin typeface="+mn-lt"/>
              </a:rPr>
              <a:t>telehealth</a:t>
            </a:r>
            <a:endParaRPr lang="en-GB" sz="20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91379" y="4581128"/>
            <a:ext cx="5112568" cy="707886"/>
          </a:xfrm>
          <a:prstGeom prst="rect">
            <a:avLst/>
          </a:prstGeom>
          <a:noFill/>
          <a:ln>
            <a:solidFill>
              <a:srgbClr val="0073B6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Setting real </a:t>
            </a:r>
            <a:r>
              <a:rPr lang="en-GB" sz="2000" dirty="0">
                <a:latin typeface="+mn-lt"/>
              </a:rPr>
              <a:t>life telemedicine </a:t>
            </a:r>
            <a:r>
              <a:rPr lang="en-GB" sz="2000" dirty="0" smtClean="0">
                <a:latin typeface="+mn-lt"/>
              </a:rPr>
              <a:t>pilots in 9 European regions</a:t>
            </a:r>
            <a:endParaRPr lang="en-GB" sz="2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91380" y="5397016"/>
            <a:ext cx="5112568" cy="1015663"/>
          </a:xfrm>
          <a:prstGeom prst="rect">
            <a:avLst/>
          </a:prstGeom>
          <a:noFill/>
          <a:ln>
            <a:solidFill>
              <a:srgbClr val="065FA6"/>
            </a:solidFill>
          </a:ln>
        </p:spPr>
        <p:txBody>
          <a:bodyPr wrap="square" rtlCol="0">
            <a:spAutoFit/>
          </a:bodyPr>
          <a:lstStyle/>
          <a:p>
            <a:r>
              <a:rPr lang="en-IE" sz="2000" dirty="0">
                <a:latin typeface="+mn-lt"/>
              </a:rPr>
              <a:t>developing and deploying a basket of services in 11 European regions providing patients’ access to Electronic Health Records </a:t>
            </a:r>
            <a:endParaRPr lang="en-GB" sz="2000" dirty="0">
              <a:latin typeface="+mn-lt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551056" y="3789040"/>
            <a:ext cx="2288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818" y="4754890"/>
            <a:ext cx="2555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02" y="5678500"/>
            <a:ext cx="2555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91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07309" y="692696"/>
            <a:ext cx="8640960" cy="2736304"/>
          </a:xfrm>
        </p:spPr>
        <p:txBody>
          <a:bodyPr/>
          <a:lstStyle/>
          <a:p>
            <a:pPr marL="0" lvl="0" indent="0"/>
            <a:endParaRPr lang="en-GB" sz="2400" dirty="0"/>
          </a:p>
          <a:p>
            <a:pPr fontAlgn="auto">
              <a:spcAft>
                <a:spcPts val="0"/>
              </a:spcAft>
              <a:buSzPct val="125000"/>
              <a:buFont typeface="Arial" pitchFamily="34" charset="0"/>
              <a:buChar char="•"/>
              <a:defRPr/>
            </a:pPr>
            <a:r>
              <a:rPr lang="en-GB" sz="2400" dirty="0" smtClean="0"/>
              <a:t>Primary care is bound to have a pivotal role for chronic disease management</a:t>
            </a:r>
          </a:p>
          <a:p>
            <a:pPr fontAlgn="auto">
              <a:spcAft>
                <a:spcPts val="0"/>
              </a:spcAft>
              <a:buSzPct val="125000"/>
              <a:buFont typeface="Arial" pitchFamily="34" charset="0"/>
              <a:buChar char="•"/>
              <a:defRPr/>
            </a:pPr>
            <a:r>
              <a:rPr lang="en-GB" sz="2400" dirty="0" smtClean="0"/>
              <a:t>Patient empowerment and meaningful involvement are critical success factors in achieving the right changes to provide high quality, sustainable healthcare to patients, and to improve their quality of life</a:t>
            </a:r>
          </a:p>
          <a:p>
            <a:pPr marL="0" indent="0" fontAlgn="auto">
              <a:spcAft>
                <a:spcPts val="0"/>
              </a:spcAft>
              <a:defRPr/>
            </a:pPr>
            <a:endParaRPr lang="fr-BE" sz="24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>
          <a:xfrm>
            <a:off x="107504" y="116632"/>
            <a:ext cx="7920880" cy="571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BE" sz="3600" b="1" cap="all" dirty="0" smtClean="0">
                <a:solidFill>
                  <a:srgbClr val="002060"/>
                </a:solidFill>
                <a:latin typeface="Rockwell Std" pitchFamily="18" charset="0"/>
              </a:rPr>
              <a:t> </a:t>
            </a:r>
            <a:r>
              <a:rPr lang="en-IE" sz="3600" b="1" dirty="0" smtClean="0">
                <a:solidFill>
                  <a:srgbClr val="0073B6"/>
                </a:solidFill>
                <a:latin typeface="Rockwell Std" pitchFamily="18" charset="0"/>
              </a:rPr>
              <a:t> Final Thoughts</a:t>
            </a:r>
            <a:endParaRPr lang="en-US" sz="3600" b="1" dirty="0" smtClean="0">
              <a:solidFill>
                <a:srgbClr val="0073B6"/>
              </a:solidFill>
              <a:latin typeface="Rockwell St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3521969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rgbClr val="065FA6"/>
              </a:buClr>
              <a:buSzPct val="125000"/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Patients are not cost drivers. They are an essential part of the solution:  Patients have the experience, will and ability to contribute meaningfully to all health related decision making – whether individually or collectively.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082" y="3184835"/>
            <a:ext cx="2796654" cy="279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7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2"/>
          </p:nvPr>
        </p:nvSpPr>
        <p:spPr>
          <a:xfrm>
            <a:off x="0" y="2000240"/>
            <a:ext cx="9144000" cy="571504"/>
          </a:xfrm>
        </p:spPr>
        <p:txBody>
          <a:bodyPr/>
          <a:lstStyle/>
          <a:p>
            <a:pPr algn="ctr"/>
            <a:r>
              <a:rPr lang="fr-BE" sz="3600" dirty="0" smtClean="0">
                <a:solidFill>
                  <a:schemeClr val="bg1"/>
                </a:solidFill>
                <a:latin typeface="+mj-lt"/>
              </a:rPr>
              <a:t>THANK YOU FOR YOUR ATTENTION</a:t>
            </a:r>
            <a:r>
              <a:rPr lang="fr-BE" sz="3600" b="1" dirty="0" smtClean="0">
                <a:solidFill>
                  <a:schemeClr val="bg1"/>
                </a:solidFill>
                <a:latin typeface="+mj-lt"/>
              </a:rPr>
              <a:t>!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>
          <a:xfrm>
            <a:off x="0" y="2928934"/>
            <a:ext cx="9144000" cy="2660306"/>
          </a:xfrm>
        </p:spPr>
        <p:txBody>
          <a:bodyPr/>
          <a:lstStyle/>
          <a:p>
            <a:pPr algn="ctr"/>
            <a:r>
              <a:rPr lang="fr-BE" sz="2000" b="1" dirty="0" smtClean="0">
                <a:solidFill>
                  <a:schemeClr val="bg1"/>
                </a:solidFill>
                <a:latin typeface="+mj-lt"/>
              </a:rPr>
              <a:t>More information:</a:t>
            </a:r>
          </a:p>
          <a:p>
            <a:pPr algn="ctr"/>
            <a:r>
              <a:rPr lang="fr-BE" sz="2000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j-lt"/>
              </a:rPr>
              <a:t>www.eu-patient.eu</a:t>
            </a:r>
          </a:p>
          <a:p>
            <a:pPr algn="ctr"/>
            <a:r>
              <a:rPr lang="fr-BE" sz="2000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j-lt"/>
              </a:rPr>
              <a:t>info@eu-patient.eu</a:t>
            </a:r>
          </a:p>
          <a:p>
            <a:pPr algn="ctr"/>
            <a:endParaRPr lang="fr-BE" sz="2000" dirty="0" smtClean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5256212" cy="4105275"/>
          </a:xfrm>
        </p:spPr>
        <p:txBody>
          <a:bodyPr/>
          <a:lstStyle/>
          <a:p>
            <a:pPr fontAlgn="auto">
              <a:spcAft>
                <a:spcPts val="0"/>
              </a:spcAft>
              <a:buSzPct val="125000"/>
              <a:buFont typeface="Arial" pitchFamily="34" charset="0"/>
              <a:buChar char="•"/>
              <a:defRPr/>
            </a:pPr>
            <a:r>
              <a:rPr lang="en-IE" sz="2400" dirty="0"/>
              <a:t>Independent, non-governmental umbrella organisation set up in 2003</a:t>
            </a:r>
          </a:p>
          <a:p>
            <a:pPr fontAlgn="auto">
              <a:spcAft>
                <a:spcPts val="0"/>
              </a:spcAft>
              <a:buSzPct val="125000"/>
              <a:buFont typeface="Arial" pitchFamily="34" charset="0"/>
              <a:buChar char="•"/>
              <a:defRPr/>
            </a:pPr>
            <a:r>
              <a:rPr lang="en-IE" sz="2400" b="1" dirty="0">
                <a:solidFill>
                  <a:srgbClr val="0073B6"/>
                </a:solidFill>
                <a:latin typeface="+mj-lt"/>
              </a:rPr>
              <a:t>VISION:</a:t>
            </a:r>
            <a:r>
              <a:rPr lang="en-IE" sz="2400" dirty="0">
                <a:solidFill>
                  <a:srgbClr val="0073B6"/>
                </a:solidFill>
                <a:latin typeface="+mj-lt"/>
              </a:rPr>
              <a:t> </a:t>
            </a:r>
            <a:r>
              <a:rPr lang="en-IE" sz="2400" dirty="0"/>
              <a:t>High-quality, patient-centred, equitable healthcare for all patients in the EU </a:t>
            </a:r>
          </a:p>
          <a:p>
            <a:pPr fontAlgn="auto">
              <a:spcAft>
                <a:spcPts val="0"/>
              </a:spcAft>
              <a:buSzPct val="125000"/>
              <a:buFont typeface="Arial" pitchFamily="34" charset="0"/>
              <a:buChar char="•"/>
              <a:defRPr/>
            </a:pPr>
            <a:r>
              <a:rPr lang="en-IE" sz="2400" b="1" dirty="0">
                <a:solidFill>
                  <a:srgbClr val="0073B6"/>
                </a:solidFill>
                <a:latin typeface="+mj-lt"/>
              </a:rPr>
              <a:t>MISSION:</a:t>
            </a:r>
            <a:r>
              <a:rPr lang="en-IE" sz="2400" b="1" dirty="0">
                <a:latin typeface="+mj-lt"/>
              </a:rPr>
              <a:t> </a:t>
            </a:r>
            <a:r>
              <a:rPr lang="en-IE" sz="2400" dirty="0"/>
              <a:t>To provide a strong and united patients’ voice –&gt; Putting patients at the centre of EU health </a:t>
            </a:r>
            <a:r>
              <a:rPr lang="en-IE" sz="2400" dirty="0" smtClean="0"/>
              <a:t>policy</a:t>
            </a:r>
            <a:endParaRPr lang="en-IE" sz="2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sz="2400" dirty="0" smtClean="0">
              <a:solidFill>
                <a:srgbClr val="065FA6"/>
              </a:solidFill>
              <a:latin typeface="+mj-lt"/>
            </a:endParaRPr>
          </a:p>
          <a:p>
            <a:pPr fontAlgn="auto">
              <a:spcAft>
                <a:spcPts val="0"/>
              </a:spcAft>
              <a:defRPr/>
            </a:pPr>
            <a:endParaRPr lang="fr-BE" sz="24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>
          <a:xfrm>
            <a:off x="428625" y="142875"/>
            <a:ext cx="7215188" cy="571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BE" sz="3600" b="1" cap="all" dirty="0" smtClean="0">
                <a:solidFill>
                  <a:srgbClr val="002060"/>
                </a:solidFill>
                <a:latin typeface="Rockwell Std" pitchFamily="18" charset="0"/>
              </a:rPr>
              <a:t>EPF </a:t>
            </a:r>
            <a:r>
              <a:rPr lang="en-GB" sz="3600" b="1" dirty="0">
                <a:solidFill>
                  <a:srgbClr val="0073B6"/>
                </a:solidFill>
                <a:latin typeface="Rockwell Std" pitchFamily="18" charset="0"/>
              </a:rPr>
              <a:t> A</a:t>
            </a:r>
            <a:r>
              <a:rPr lang="en-GB" sz="3600" b="1" dirty="0" smtClean="0">
                <a:solidFill>
                  <a:srgbClr val="0073B6"/>
                </a:solidFill>
                <a:latin typeface="Rockwell Std" pitchFamily="18" charset="0"/>
              </a:rPr>
              <a:t>bout us</a:t>
            </a:r>
            <a:endParaRPr lang="en-US" sz="3600" b="1" dirty="0" smtClean="0">
              <a:solidFill>
                <a:srgbClr val="0073B6"/>
              </a:solidFill>
              <a:latin typeface="Rockwell Std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fr-FR" dirty="0">
              <a:latin typeface="+mj-lt"/>
            </a:endParaRPr>
          </a:p>
        </p:txBody>
      </p:sp>
      <p:pic>
        <p:nvPicPr>
          <p:cNvPr id="4" name="Picture 6" descr="http://farm4.static.flickr.com/3104/2640449015_ae14508d71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4392" y="1340768"/>
            <a:ext cx="2805656" cy="28803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459225" y="5085184"/>
            <a:ext cx="77914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E" sz="2800" b="1" dirty="0">
                <a:solidFill>
                  <a:srgbClr val="0073B6"/>
                </a:solidFill>
                <a:latin typeface="+mn-lt"/>
              </a:rPr>
              <a:t>54</a:t>
            </a:r>
            <a:r>
              <a:rPr lang="en-IE" sz="2800" dirty="0">
                <a:solidFill>
                  <a:srgbClr val="0073B6"/>
                </a:solidFill>
                <a:latin typeface="+mn-lt"/>
              </a:rPr>
              <a:t> </a:t>
            </a:r>
            <a:r>
              <a:rPr lang="en-IE" sz="2800" dirty="0">
                <a:latin typeface="+mn-lt"/>
              </a:rPr>
              <a:t>member organisations – </a:t>
            </a:r>
            <a:r>
              <a:rPr lang="en-IE" sz="2800" b="1" dirty="0">
                <a:solidFill>
                  <a:srgbClr val="0073B6"/>
                </a:solidFill>
                <a:latin typeface="+mn-lt"/>
              </a:rPr>
              <a:t>150</a:t>
            </a:r>
            <a:r>
              <a:rPr lang="en-IE" sz="2800" dirty="0">
                <a:solidFill>
                  <a:srgbClr val="0073B6"/>
                </a:solidFill>
                <a:latin typeface="+mn-lt"/>
              </a:rPr>
              <a:t> </a:t>
            </a:r>
            <a:r>
              <a:rPr lang="en-IE" sz="2800" dirty="0">
                <a:latin typeface="+mn-lt"/>
              </a:rPr>
              <a:t>million patients with chronic conditions across the EU</a:t>
            </a:r>
          </a:p>
        </p:txBody>
      </p:sp>
    </p:spTree>
    <p:extLst>
      <p:ext uri="{BB962C8B-B14F-4D97-AF65-F5344CB8AC3E}">
        <p14:creationId xmlns:p14="http://schemas.microsoft.com/office/powerpoint/2010/main" val="7703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95288" y="1052513"/>
            <a:ext cx="8425184" cy="5184799"/>
          </a:xfrm>
        </p:spPr>
        <p:txBody>
          <a:bodyPr/>
          <a:lstStyle/>
          <a:p>
            <a:pPr>
              <a:buSzPct val="125000"/>
              <a:buFont typeface="Arial" pitchFamily="34" charset="0"/>
              <a:buChar char="•"/>
              <a:defRPr/>
            </a:pPr>
            <a:r>
              <a:rPr lang="en-IE" sz="2400" dirty="0" smtClean="0"/>
              <a:t>Much of the patients’ care journey, and of their quality of life, depends on the quality of primary care</a:t>
            </a:r>
          </a:p>
          <a:p>
            <a:pPr>
              <a:buSzPct val="125000"/>
              <a:buFont typeface="Arial" pitchFamily="34" charset="0"/>
              <a:buChar char="•"/>
              <a:defRPr/>
            </a:pPr>
            <a:r>
              <a:rPr lang="en-IE" sz="2400" dirty="0" smtClean="0"/>
              <a:t>Essential for prevention (primary and secondary) screening, diagnosis, care coordination, information to patients…</a:t>
            </a:r>
          </a:p>
          <a:p>
            <a:pPr>
              <a:buSzPct val="125000"/>
              <a:buFont typeface="Arial" pitchFamily="34" charset="0"/>
              <a:buChar char="•"/>
              <a:defRPr/>
            </a:pPr>
            <a:r>
              <a:rPr lang="en-IE" sz="2400" dirty="0" smtClean="0"/>
              <a:t>Challenges facing healthcare among which demographic trends are affecting primary care.</a:t>
            </a:r>
          </a:p>
          <a:p>
            <a:pPr>
              <a:buSzPct val="125000"/>
              <a:buFont typeface="Arial" pitchFamily="34" charset="0"/>
              <a:buChar char="•"/>
              <a:defRPr/>
            </a:pPr>
            <a:r>
              <a:rPr lang="en-IE" sz="2400" dirty="0"/>
              <a:t>Our current healthcare system are not </a:t>
            </a:r>
            <a:r>
              <a:rPr lang="en-IE" sz="2400" dirty="0" smtClean="0"/>
              <a:t>generally geared </a:t>
            </a:r>
            <a:r>
              <a:rPr lang="en-IE" sz="2400" dirty="0"/>
              <a:t>towards patients’ with chronic diseases’ </a:t>
            </a:r>
            <a:r>
              <a:rPr lang="en-IE" sz="2400" dirty="0" smtClean="0"/>
              <a:t>needs: redesigning  </a:t>
            </a:r>
            <a:r>
              <a:rPr lang="en-IE" sz="2400" dirty="0"/>
              <a:t>healthcare </a:t>
            </a:r>
            <a:r>
              <a:rPr lang="en-IE" sz="2400" dirty="0" smtClean="0"/>
              <a:t>systems to ensure high quality chronic disease management</a:t>
            </a:r>
            <a:endParaRPr lang="en-IE" sz="2400" dirty="0"/>
          </a:p>
          <a:p>
            <a:pPr>
              <a:buSzPct val="125000"/>
              <a:buFont typeface="Arial" pitchFamily="34" charset="0"/>
              <a:buChar char="•"/>
              <a:defRPr/>
            </a:pPr>
            <a:r>
              <a:rPr lang="en-GB" sz="2400" dirty="0" smtClean="0"/>
              <a:t>It </a:t>
            </a:r>
            <a:r>
              <a:rPr lang="en-GB" sz="2400" dirty="0" smtClean="0"/>
              <a:t>is essential to take into account the patient perspective to ensure we truly place the patients’ need at the centre of care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sz="2400" dirty="0" smtClean="0">
              <a:solidFill>
                <a:srgbClr val="065FA6"/>
              </a:solidFill>
              <a:latin typeface="+mj-lt"/>
            </a:endParaRPr>
          </a:p>
          <a:p>
            <a:pPr fontAlgn="auto">
              <a:spcAft>
                <a:spcPts val="0"/>
              </a:spcAft>
              <a:defRPr/>
            </a:pPr>
            <a:endParaRPr lang="fr-BE" sz="24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>
          <a:xfrm>
            <a:off x="428625" y="142875"/>
            <a:ext cx="7215188" cy="571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BE" sz="3600" b="1" cap="all" dirty="0" smtClean="0">
                <a:solidFill>
                  <a:srgbClr val="002060"/>
                </a:solidFill>
                <a:latin typeface="Rockwell Std" pitchFamily="18" charset="0"/>
              </a:rPr>
              <a:t> </a:t>
            </a:r>
            <a:r>
              <a:rPr lang="en-GB" sz="3600" b="1" dirty="0" smtClean="0">
                <a:solidFill>
                  <a:srgbClr val="0073B6"/>
                </a:solidFill>
                <a:latin typeface="Rockwell Std" pitchFamily="18" charset="0"/>
              </a:rPr>
              <a:t> </a:t>
            </a:r>
            <a:r>
              <a:rPr lang="en-GB" sz="3600" b="1" dirty="0">
                <a:solidFill>
                  <a:srgbClr val="0073B6"/>
                </a:solidFill>
                <a:latin typeface="Rockwell Std" pitchFamily="18" charset="0"/>
              </a:rPr>
              <a:t>F</a:t>
            </a:r>
            <a:r>
              <a:rPr lang="en-GB" sz="3600" b="1" dirty="0" smtClean="0">
                <a:solidFill>
                  <a:srgbClr val="0073B6"/>
                </a:solidFill>
                <a:latin typeface="Rockwell Std" pitchFamily="18" charset="0"/>
              </a:rPr>
              <a:t>uture of primary care</a:t>
            </a:r>
            <a:endParaRPr lang="fr-FR" dirty="0">
              <a:latin typeface="+mj-lt"/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1187624" y="5276573"/>
            <a:ext cx="7791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139386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6696744" cy="5112568"/>
          </a:xfrm>
        </p:spPr>
        <p:txBody>
          <a:bodyPr/>
          <a:lstStyle/>
          <a:p>
            <a:pPr>
              <a:buSzPct val="125000"/>
              <a:buFont typeface="Arial" pitchFamily="34" charset="0"/>
              <a:buChar char="•"/>
            </a:pPr>
            <a:r>
              <a:rPr lang="en-GB" sz="2400" dirty="0" smtClean="0"/>
              <a:t>Patient involvement in health-related </a:t>
            </a:r>
            <a:r>
              <a:rPr lang="en-GB" sz="2400" dirty="0"/>
              <a:t>decision-making </a:t>
            </a:r>
            <a:r>
              <a:rPr lang="en-GB" sz="2400" dirty="0" smtClean="0"/>
              <a:t>is a fundamental right …</a:t>
            </a:r>
            <a:endParaRPr lang="en-GB" sz="2400" dirty="0"/>
          </a:p>
          <a:p>
            <a:pPr>
              <a:buSzPct val="125000"/>
              <a:buFont typeface="Arial" pitchFamily="34" charset="0"/>
              <a:buChar char="•"/>
            </a:pPr>
            <a:r>
              <a:rPr lang="en-GB" sz="2400" dirty="0" smtClean="0"/>
              <a:t>&amp; a crucial element for the future of healthcare, </a:t>
            </a:r>
            <a:r>
              <a:rPr lang="en-GB" sz="2400" dirty="0" smtClean="0"/>
              <a:t>and to provide patient-</a:t>
            </a:r>
            <a:r>
              <a:rPr lang="en-GB" sz="2400" dirty="0" err="1" smtClean="0"/>
              <a:t>centered</a:t>
            </a:r>
            <a:r>
              <a:rPr lang="en-GB" sz="2400" dirty="0" smtClean="0"/>
              <a:t> care</a:t>
            </a:r>
            <a:endParaRPr lang="en-GB" sz="2400" dirty="0" smtClean="0"/>
          </a:p>
          <a:p>
            <a:pPr>
              <a:buSzPct val="125000"/>
              <a:buFont typeface="Arial" pitchFamily="34" charset="0"/>
              <a:buChar char="•"/>
            </a:pPr>
            <a:r>
              <a:rPr lang="en-GB" sz="2400" dirty="0" smtClean="0"/>
              <a:t>Through our project </a:t>
            </a:r>
            <a:r>
              <a:rPr lang="en-GB" sz="2400" dirty="0" smtClean="0"/>
              <a:t>Value+ </a:t>
            </a:r>
            <a:r>
              <a:rPr lang="en-GB" sz="2400" dirty="0" smtClean="0"/>
              <a:t>we explored patient participation in EU health research, and developed the concept of </a:t>
            </a:r>
            <a:r>
              <a:rPr lang="en-GB" sz="2400" b="1" dirty="0" smtClean="0"/>
              <a:t>meaningful patient involvement</a:t>
            </a:r>
            <a:r>
              <a:rPr lang="en-GB" sz="2400" dirty="0" smtClean="0"/>
              <a:t>, along with indicators and tools to implement it.</a:t>
            </a:r>
          </a:p>
          <a:p>
            <a:pPr>
              <a:buSzPct val="125000"/>
              <a:buFont typeface="Arial" pitchFamily="34" charset="0"/>
              <a:buChar char="•"/>
            </a:pPr>
            <a:r>
              <a:rPr lang="en-IE" sz="2400" dirty="0"/>
              <a:t>Patients experience in navigating health systems can help in identifying barriers and areas for improvement, as well as good practices. </a:t>
            </a:r>
            <a:endParaRPr lang="en-IE" sz="2400" dirty="0" smtClean="0"/>
          </a:p>
          <a:p>
            <a:pPr>
              <a:buSzPct val="125000"/>
              <a:buFont typeface="Arial" pitchFamily="34" charset="0"/>
              <a:buChar char="•"/>
            </a:pPr>
            <a:endParaRPr lang="en-IE" sz="2400" dirty="0" smtClean="0"/>
          </a:p>
          <a:p>
            <a:pPr>
              <a:buSzPct val="125000"/>
              <a:buFont typeface="Arial" pitchFamily="34" charset="0"/>
              <a:buChar char="•"/>
            </a:pPr>
            <a:endParaRPr lang="en-GB" sz="2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>
          <a:xfrm>
            <a:off x="179512" y="142852"/>
            <a:ext cx="7464322" cy="571504"/>
          </a:xfrm>
        </p:spPr>
        <p:txBody>
          <a:bodyPr/>
          <a:lstStyle/>
          <a:p>
            <a:pPr lvl="0"/>
            <a:r>
              <a:rPr lang="en-GB" sz="3600" b="1" dirty="0" smtClean="0">
                <a:solidFill>
                  <a:srgbClr val="0073B6"/>
                </a:solidFill>
                <a:latin typeface="Rockwell Std" pitchFamily="18" charset="0"/>
              </a:rPr>
              <a:t>Meaningful patient involvement</a:t>
            </a:r>
            <a:endParaRPr lang="en-GB" dirty="0">
              <a:solidFill>
                <a:prstClr val="black"/>
              </a:solidFill>
              <a:latin typeface="Rockwell Std"/>
            </a:endParaRPr>
          </a:p>
          <a:p>
            <a:endParaRPr lang="en-GB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9683" y="1245824"/>
            <a:ext cx="1432940" cy="1810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39" y="2492896"/>
            <a:ext cx="1674801" cy="2098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8205" y="4136288"/>
            <a:ext cx="1375896" cy="19097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4592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23528" y="980728"/>
            <a:ext cx="8425184" cy="5184799"/>
          </a:xfrm>
        </p:spPr>
        <p:txBody>
          <a:bodyPr/>
          <a:lstStyle/>
          <a:p>
            <a:pPr fontAlgn="auto">
              <a:spcAft>
                <a:spcPts val="0"/>
              </a:spcAft>
              <a:buSzPct val="125000"/>
              <a:buFont typeface="Arial" pitchFamily="34" charset="0"/>
              <a:buChar char="•"/>
              <a:defRPr/>
            </a:pPr>
            <a:r>
              <a:rPr lang="en-GB" sz="2400" dirty="0" smtClean="0"/>
              <a:t>Currently patients report they struggle to obtain the care they need</a:t>
            </a:r>
          </a:p>
          <a:p>
            <a:pPr>
              <a:buSzPct val="125000"/>
              <a:buFont typeface="Arial" pitchFamily="34" charset="0"/>
              <a:buChar char="•"/>
              <a:defRPr/>
            </a:pPr>
            <a:r>
              <a:rPr lang="en-IE" sz="2400" dirty="0" smtClean="0"/>
              <a:t>Integration of care need to be  </a:t>
            </a:r>
            <a:r>
              <a:rPr lang="en-IE" sz="2400" b="1" dirty="0" smtClean="0"/>
              <a:t>vertical</a:t>
            </a:r>
            <a:r>
              <a:rPr lang="en-IE" sz="2400" dirty="0" smtClean="0"/>
              <a:t> (between </a:t>
            </a:r>
            <a:r>
              <a:rPr lang="en-IE" sz="2400" dirty="0"/>
              <a:t>different levels within the whole healthcare </a:t>
            </a:r>
            <a:r>
              <a:rPr lang="en-IE" sz="2400" dirty="0" smtClean="0"/>
              <a:t>system)– </a:t>
            </a:r>
            <a:r>
              <a:rPr lang="en-IE" sz="2400" dirty="0"/>
              <a:t>and </a:t>
            </a:r>
            <a:r>
              <a:rPr lang="en-IE" sz="2400" b="1" dirty="0"/>
              <a:t>horizontal</a:t>
            </a:r>
            <a:r>
              <a:rPr lang="en-IE" sz="2400" dirty="0"/>
              <a:t> </a:t>
            </a:r>
            <a:r>
              <a:rPr lang="en-IE" sz="2400" dirty="0" smtClean="0"/>
              <a:t>(between </a:t>
            </a:r>
            <a:r>
              <a:rPr lang="en-IE" sz="2400" dirty="0"/>
              <a:t>health and social </a:t>
            </a:r>
            <a:r>
              <a:rPr lang="en-IE" sz="2400" dirty="0" smtClean="0"/>
              <a:t>care)</a:t>
            </a:r>
          </a:p>
          <a:p>
            <a:pPr>
              <a:buSzPct val="125000"/>
              <a:buFont typeface="Arial" pitchFamily="34" charset="0"/>
              <a:buChar char="•"/>
              <a:defRPr/>
            </a:pPr>
            <a:r>
              <a:rPr lang="en-IE" sz="2400" dirty="0" smtClean="0"/>
              <a:t> </a:t>
            </a:r>
            <a:r>
              <a:rPr lang="en-GB" sz="2400" dirty="0" smtClean="0"/>
              <a:t>Primary care has a key role to play in integrating care and empowering patient to remain independent longer with sufficient support</a:t>
            </a:r>
          </a:p>
          <a:p>
            <a:pPr>
              <a:buSzPct val="125000"/>
              <a:buFont typeface="Arial" pitchFamily="34" charset="0"/>
              <a:buChar char="•"/>
              <a:defRPr/>
            </a:pPr>
            <a:r>
              <a:rPr lang="en-IE" sz="2400" dirty="0"/>
              <a:t>the needs of patients, their families and carers need to be truly at the </a:t>
            </a:r>
            <a:r>
              <a:rPr lang="en-IE" sz="2400" dirty="0" smtClean="0"/>
              <a:t>centre</a:t>
            </a:r>
          </a:p>
          <a:p>
            <a:pPr>
              <a:buSzPct val="125000"/>
              <a:buFont typeface="Arial" pitchFamily="34" charset="0"/>
              <a:buChar char="•"/>
              <a:defRPr/>
            </a:pPr>
            <a:r>
              <a:rPr lang="en-IE" sz="2400" dirty="0" smtClean="0"/>
              <a:t>Coordinated intervention between different actors of primary care is also essential for prevention &amp; adherence intervention </a:t>
            </a:r>
            <a:endParaRPr lang="en-GB" sz="2400" dirty="0" smtClean="0"/>
          </a:p>
          <a:p>
            <a:pPr fontAlgn="auto">
              <a:spcAft>
                <a:spcPts val="0"/>
              </a:spcAft>
              <a:buSzPct val="125000"/>
              <a:buFont typeface="Arial" pitchFamily="34" charset="0"/>
              <a:buChar char="•"/>
              <a:defRPr/>
            </a:pPr>
            <a:endParaRPr lang="en-GB" sz="2400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>
          <a:xfrm>
            <a:off x="428625" y="142875"/>
            <a:ext cx="7215188" cy="571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BE" sz="3600" b="1" cap="all" dirty="0" smtClean="0">
                <a:solidFill>
                  <a:srgbClr val="002060"/>
                </a:solidFill>
                <a:latin typeface="Rockwell Std" pitchFamily="18" charset="0"/>
              </a:rPr>
              <a:t> </a:t>
            </a:r>
            <a:r>
              <a:rPr lang="en-GB" sz="3600" b="1" dirty="0" smtClean="0">
                <a:solidFill>
                  <a:srgbClr val="0073B6"/>
                </a:solidFill>
                <a:latin typeface="Rockwell Std" pitchFamily="18" charset="0"/>
              </a:rPr>
              <a:t> </a:t>
            </a:r>
            <a:r>
              <a:rPr lang="en-GB" sz="3600" b="1" dirty="0">
                <a:solidFill>
                  <a:srgbClr val="0073B6"/>
                </a:solidFill>
                <a:latin typeface="Rockwell Std" pitchFamily="18" charset="0"/>
              </a:rPr>
              <a:t>C</a:t>
            </a:r>
            <a:r>
              <a:rPr lang="en-GB" sz="3600" b="1" dirty="0" smtClean="0">
                <a:solidFill>
                  <a:srgbClr val="0073B6"/>
                </a:solidFill>
                <a:latin typeface="Rockwell Std" pitchFamily="18" charset="0"/>
              </a:rPr>
              <a:t>oordination of care</a:t>
            </a:r>
            <a:endParaRPr lang="en-US" sz="3600" b="1" dirty="0" smtClean="0">
              <a:solidFill>
                <a:srgbClr val="0073B6"/>
              </a:solidFill>
              <a:latin typeface="Rockwell Std" pitchFamily="18" charset="0"/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323528" y="5217617"/>
            <a:ext cx="7791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4037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45770" y="1088740"/>
            <a:ext cx="5976664" cy="2088232"/>
          </a:xfrm>
        </p:spPr>
        <p:txBody>
          <a:bodyPr/>
          <a:lstStyle/>
          <a:p>
            <a:pPr algn="just">
              <a:spcBef>
                <a:spcPts val="600"/>
              </a:spcBef>
              <a:buSzPct val="125000"/>
              <a:buFont typeface="Arial" pitchFamily="34" charset="0"/>
              <a:buChar char="•"/>
            </a:pPr>
            <a:r>
              <a:rPr lang="en-GB" sz="2400" dirty="0" smtClean="0"/>
              <a:t>Healthcare professionals are the first source of trusted information to patients</a:t>
            </a:r>
          </a:p>
          <a:p>
            <a:pPr algn="just">
              <a:spcBef>
                <a:spcPts val="600"/>
              </a:spcBef>
              <a:buSzPct val="125000"/>
              <a:buFont typeface="Arial" pitchFamily="34" charset="0"/>
              <a:buChar char="•"/>
            </a:pPr>
            <a:r>
              <a:rPr lang="en-GB" sz="2400" dirty="0" smtClean="0"/>
              <a:t>But key mismatch in communication: patients report they want more than what healthcare professional give</a:t>
            </a:r>
          </a:p>
          <a:p>
            <a:pPr>
              <a:spcBef>
                <a:spcPts val="600"/>
              </a:spcBef>
              <a:buSzPct val="125000"/>
              <a:buFont typeface="Arial" pitchFamily="34" charset="0"/>
              <a:buChar char="•"/>
            </a:pPr>
            <a:endParaRPr lang="fr-BE" sz="2400" dirty="0" smtClean="0"/>
          </a:p>
          <a:p>
            <a:pPr>
              <a:spcBef>
                <a:spcPts val="600"/>
              </a:spcBef>
              <a:buSzPct val="125000"/>
              <a:buFont typeface="Arial" pitchFamily="34" charset="0"/>
              <a:buChar char="•"/>
            </a:pPr>
            <a:endParaRPr lang="fr-BE" sz="2400" dirty="0" smtClean="0"/>
          </a:p>
          <a:p>
            <a:pPr>
              <a:spcBef>
                <a:spcPts val="600"/>
              </a:spcBef>
              <a:buSzPct val="125000"/>
              <a:buFont typeface="Arial" pitchFamily="34" charset="0"/>
              <a:buChar char="•"/>
            </a:pPr>
            <a:endParaRPr lang="fr-BE" sz="2400" dirty="0" smtClean="0"/>
          </a:p>
          <a:p>
            <a:pPr>
              <a:spcBef>
                <a:spcPts val="600"/>
              </a:spcBef>
              <a:buSzPct val="125000"/>
              <a:buFont typeface="Arial" pitchFamily="34" charset="0"/>
              <a:buChar char="•"/>
            </a:pPr>
            <a:endParaRPr lang="fr-BE" sz="2400" dirty="0" smtClean="0"/>
          </a:p>
          <a:p>
            <a:pPr marL="0" indent="0">
              <a:spcBef>
                <a:spcPts val="1200"/>
              </a:spcBef>
            </a:pPr>
            <a:r>
              <a:rPr lang="en-IE" sz="2800" dirty="0" smtClean="0"/>
              <a:t> </a:t>
            </a:r>
            <a:r>
              <a:rPr lang="fr-BE" sz="2800" dirty="0" smtClean="0"/>
              <a:t/>
            </a:r>
            <a:br>
              <a:rPr lang="fr-BE" sz="2800" dirty="0" smtClean="0"/>
            </a:br>
            <a:endParaRPr lang="fr-FR" sz="2800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GB" sz="3600" b="1" dirty="0" smtClean="0">
                <a:solidFill>
                  <a:srgbClr val="0073B6"/>
                </a:solidFill>
                <a:latin typeface="Rockwell Std" pitchFamily="18" charset="0"/>
              </a:rPr>
              <a:t>Information to patients</a:t>
            </a:r>
            <a:endParaRPr lang="en-GB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910" y="3284984"/>
            <a:ext cx="835292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auto">
              <a:spcBef>
                <a:spcPts val="1200"/>
              </a:spcBef>
              <a:spcAft>
                <a:spcPts val="0"/>
              </a:spcAft>
              <a:buClr>
                <a:srgbClr val="065FA6"/>
              </a:buClr>
              <a:buSzPct val="125000"/>
              <a:buFont typeface="Arial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Patients have a fundamental right to access high quality information about a variety of topic relating to their health condition and treatment – in a format that is accessible to them, at the time when they need it – 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one size does not fit all</a:t>
            </a:r>
          </a:p>
          <a:p>
            <a:pPr marL="342900" lvl="0" indent="-342900" fontAlgn="auto">
              <a:spcBef>
                <a:spcPts val="600"/>
              </a:spcBef>
              <a:spcAft>
                <a:spcPts val="0"/>
              </a:spcAft>
              <a:buClr>
                <a:srgbClr val="065FA6"/>
              </a:buClr>
              <a:buSzPct val="125000"/>
              <a:buFont typeface="Arial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Core quality 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criteria developed at the EU pharmaceutical forum with input from patient organisations:  a model to 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follow</a:t>
            </a:r>
          </a:p>
          <a:p>
            <a:pPr marL="342900" lvl="0" indent="-342900" fontAlgn="auto">
              <a:spcBef>
                <a:spcPts val="600"/>
              </a:spcBef>
              <a:spcAft>
                <a:spcPts val="0"/>
              </a:spcAft>
              <a:buClr>
                <a:srgbClr val="065FA6"/>
              </a:buClr>
              <a:buSzPct val="125000"/>
              <a:buFont typeface="Arial" pitchFamily="34" charset="0"/>
              <a:buChar char="•"/>
            </a:pPr>
            <a:endParaRPr lang="fr-BE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3" descr="C:\Users\Laurene\AppData\Local\Microsoft\Windows\Temporary Internet Files\Content.Outlook\V1HPFER3\shutterstock_797617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434" y="1196752"/>
            <a:ext cx="27545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81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23528" y="1124744"/>
            <a:ext cx="8143932" cy="4411675"/>
          </a:xfrm>
        </p:spPr>
        <p:txBody>
          <a:bodyPr/>
          <a:lstStyle/>
          <a:p>
            <a:pPr marL="457200" indent="-457200">
              <a:buSzPct val="125000"/>
              <a:buFont typeface="Arial" pitchFamily="34" charset="0"/>
              <a:buChar char="•"/>
            </a:pPr>
            <a:r>
              <a:rPr lang="en-IE" sz="2400" dirty="0"/>
              <a:t>An unprecedented collaboration: Patient organisations, health professionals, health tech experts, health NGOs, </a:t>
            </a:r>
            <a:r>
              <a:rPr lang="en-IE" sz="2400" dirty="0" err="1"/>
              <a:t>pharma</a:t>
            </a:r>
            <a:r>
              <a:rPr lang="en-IE" sz="2400" dirty="0"/>
              <a:t> </a:t>
            </a:r>
            <a:r>
              <a:rPr lang="en-IE" sz="2400" dirty="0" smtClean="0"/>
              <a:t>industry </a:t>
            </a:r>
          </a:p>
          <a:p>
            <a:pPr marL="457200" indent="-457200">
              <a:buSzPct val="125000"/>
              <a:buFont typeface="Arial" pitchFamily="34" charset="0"/>
              <a:buChar char="•"/>
            </a:pPr>
            <a:r>
              <a:rPr lang="en-IE" sz="2400" dirty="0" smtClean="0"/>
              <a:t>Our </a:t>
            </a:r>
            <a:r>
              <a:rPr lang="en-IE" sz="2400" dirty="0"/>
              <a:t>starting points: Patients want and need more information but are unaware of research &amp; their </a:t>
            </a:r>
            <a:r>
              <a:rPr lang="en-IE" sz="2400" dirty="0" smtClean="0"/>
              <a:t>role in it.</a:t>
            </a:r>
            <a:endParaRPr lang="en-IE" sz="2400" dirty="0"/>
          </a:p>
          <a:p>
            <a:pPr marL="457200" indent="-457200">
              <a:buSzPct val="125000"/>
              <a:buFont typeface="Arial" pitchFamily="34" charset="0"/>
              <a:buChar char="•"/>
            </a:pPr>
            <a:r>
              <a:rPr lang="en-IE" sz="2400" dirty="0"/>
              <a:t>Patient advocates play a key role in providing information, but may lack education and training to participate in </a:t>
            </a:r>
            <a:r>
              <a:rPr lang="en-IE" sz="2400" dirty="0" smtClean="0"/>
              <a:t>research</a:t>
            </a:r>
          </a:p>
          <a:p>
            <a:pPr marL="0" indent="0">
              <a:buSzPct val="125000"/>
            </a:pPr>
            <a:endParaRPr lang="en-IE" sz="2400" dirty="0" smtClean="0"/>
          </a:p>
          <a:p>
            <a:pPr marL="0" indent="0">
              <a:buSzPct val="125000"/>
            </a:pPr>
            <a:r>
              <a:rPr lang="en-IE" sz="2400" dirty="0" smtClean="0"/>
              <a:t>   Benefit </a:t>
            </a:r>
            <a:r>
              <a:rPr lang="en-IE" sz="2400" dirty="0"/>
              <a:t>for patients:  understanding more about</a:t>
            </a:r>
            <a:r>
              <a:rPr lang="en-IE" sz="2400" dirty="0" smtClean="0"/>
              <a:t>,</a:t>
            </a:r>
          </a:p>
          <a:p>
            <a:pPr marL="0" indent="0">
              <a:spcBef>
                <a:spcPts val="0"/>
              </a:spcBef>
            </a:pPr>
            <a:r>
              <a:rPr lang="en-IE" sz="2400" dirty="0" smtClean="0"/>
              <a:t>   and </a:t>
            </a:r>
            <a:r>
              <a:rPr lang="en-IE" sz="2400" dirty="0"/>
              <a:t>thus contributing to the multiple facets </a:t>
            </a:r>
            <a:endParaRPr lang="en-IE" sz="2400" dirty="0" smtClean="0"/>
          </a:p>
          <a:p>
            <a:pPr marL="0" indent="0">
              <a:spcBef>
                <a:spcPts val="0"/>
              </a:spcBef>
            </a:pPr>
            <a:r>
              <a:rPr lang="en-IE" sz="2400" dirty="0" smtClean="0"/>
              <a:t>   of </a:t>
            </a:r>
            <a:r>
              <a:rPr lang="en-IE" sz="2400" dirty="0"/>
              <a:t>evidence-based new </a:t>
            </a:r>
            <a:r>
              <a:rPr lang="en-IE" sz="2400" dirty="0" smtClean="0"/>
              <a:t>medicine.</a:t>
            </a:r>
            <a:endParaRPr lang="en-IE" sz="2400" dirty="0"/>
          </a:p>
          <a:p>
            <a:pPr>
              <a:buFont typeface="Arial" pitchFamily="34" charset="0"/>
              <a:buChar char="•"/>
            </a:pP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GB" sz="3600" b="1" dirty="0" smtClean="0">
                <a:solidFill>
                  <a:srgbClr val="0073B6"/>
                </a:solidFill>
                <a:latin typeface="Rockwell Std" pitchFamily="18" charset="0"/>
              </a:rPr>
              <a:t>EUPATI: a breakthrough model</a:t>
            </a:r>
            <a:endParaRPr lang="en-GB" dirty="0"/>
          </a:p>
        </p:txBody>
      </p:sp>
      <p:sp>
        <p:nvSpPr>
          <p:cNvPr id="5" name="Right Arrow 4"/>
          <p:cNvSpPr/>
          <p:nvPr/>
        </p:nvSpPr>
        <p:spPr>
          <a:xfrm>
            <a:off x="377743" y="4309630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fik 6" descr="EUPATI-Logo-web-upda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8335" y="4597662"/>
            <a:ext cx="2540158" cy="177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59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feil nach rechts 18"/>
          <p:cNvSpPr/>
          <p:nvPr/>
        </p:nvSpPr>
        <p:spPr>
          <a:xfrm>
            <a:off x="1591642" y="1413680"/>
            <a:ext cx="5400000" cy="1440000"/>
          </a:xfrm>
          <a:prstGeom prst="rightArrow">
            <a:avLst/>
          </a:prstGeom>
          <a:gradFill flip="none" rotWithShape="1">
            <a:gsLst>
              <a:gs pos="67000">
                <a:schemeClr val="accent1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16" name="Pfeil nach rechts 18"/>
          <p:cNvSpPr/>
          <p:nvPr/>
        </p:nvSpPr>
        <p:spPr>
          <a:xfrm>
            <a:off x="1642946" y="4935445"/>
            <a:ext cx="5400000" cy="1440000"/>
          </a:xfrm>
          <a:prstGeom prst="rightArrow">
            <a:avLst/>
          </a:prstGeom>
          <a:gradFill flip="none" rotWithShape="1">
            <a:gsLst>
              <a:gs pos="67000">
                <a:schemeClr val="accent1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15" name="Pfeil nach rechts 18"/>
          <p:cNvSpPr/>
          <p:nvPr/>
        </p:nvSpPr>
        <p:spPr>
          <a:xfrm>
            <a:off x="1659721" y="3141706"/>
            <a:ext cx="5400000" cy="1440000"/>
          </a:xfrm>
          <a:prstGeom prst="rightArrow">
            <a:avLst/>
          </a:prstGeom>
          <a:gradFill flip="none" rotWithShape="1">
            <a:gsLst>
              <a:gs pos="67000">
                <a:schemeClr val="accent1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GB" sz="3600" b="1" dirty="0" smtClean="0">
                <a:solidFill>
                  <a:srgbClr val="0073B6"/>
                </a:solidFill>
                <a:latin typeface="Rockwell Std" pitchFamily="18" charset="0"/>
              </a:rPr>
              <a:t>What we aim to achieve:</a:t>
            </a:r>
            <a:endParaRPr lang="en-GB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522" y="1281505"/>
            <a:ext cx="1152128" cy="15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261" y="3321515"/>
            <a:ext cx="13906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97152"/>
            <a:ext cx="1141818" cy="132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Inhaltsplatzhalter 1"/>
          <p:cNvSpPr txBox="1">
            <a:spLocks/>
          </p:cNvSpPr>
          <p:nvPr/>
        </p:nvSpPr>
        <p:spPr>
          <a:xfrm>
            <a:off x="1449897" y="1052736"/>
            <a:ext cx="5616724" cy="16566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AutoNum type="arabicPeriod"/>
              <a:defRPr/>
            </a:pPr>
            <a:endParaRPr lang="de-DE" sz="1600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en-US" sz="2000" b="1" dirty="0" smtClean="0"/>
              <a:t>EUPATI Certificate Training Programme</a:t>
            </a:r>
          </a:p>
          <a:p>
            <a:pPr marL="0" lvl="1" indent="0">
              <a:spcBef>
                <a:spcPts val="324"/>
              </a:spcBef>
              <a:buFont typeface="Arial" pitchFamily="34" charset="0"/>
              <a:buNone/>
              <a:defRPr/>
            </a:pPr>
            <a:r>
              <a:rPr lang="en-US" sz="1400" b="1" dirty="0" smtClean="0"/>
              <a:t>Patient Ambassadors </a:t>
            </a:r>
            <a:r>
              <a:rPr lang="en-US" sz="1400" dirty="0" smtClean="0"/>
              <a:t>in committees, HTA agencies, industry, regulatory bodies, academia </a:t>
            </a:r>
            <a:r>
              <a:rPr lang="en-US" sz="1400" dirty="0" err="1" smtClean="0"/>
              <a:t>etc</a:t>
            </a:r>
            <a:endParaRPr lang="en-US" sz="1400" dirty="0" smtClean="0"/>
          </a:p>
          <a:p>
            <a:pPr marL="0" lvl="1" indent="0">
              <a:spcBef>
                <a:spcPts val="324"/>
              </a:spcBef>
              <a:buFont typeface="Arial" pitchFamily="34" charset="0"/>
              <a:buNone/>
              <a:defRPr/>
            </a:pPr>
            <a:r>
              <a:rPr lang="en-US" sz="1400" b="1" dirty="0" smtClean="0"/>
              <a:t>Patient Journalists </a:t>
            </a:r>
            <a:r>
              <a:rPr lang="en-US" sz="1400" dirty="0" smtClean="0"/>
              <a:t>raising awareness</a:t>
            </a:r>
          </a:p>
          <a:p>
            <a:pPr marL="0" lvl="1" indent="0">
              <a:spcBef>
                <a:spcPts val="324"/>
              </a:spcBef>
              <a:buFont typeface="Arial" pitchFamily="34" charset="0"/>
              <a:buNone/>
              <a:defRPr/>
            </a:pPr>
            <a:r>
              <a:rPr lang="en-US" sz="1400" b="1" dirty="0" smtClean="0"/>
              <a:t>Patient Trainers </a:t>
            </a:r>
            <a:r>
              <a:rPr lang="en-US" sz="1400" dirty="0" smtClean="0"/>
              <a:t>for patient communities and networks.</a:t>
            </a:r>
          </a:p>
        </p:txBody>
      </p:sp>
      <p:sp>
        <p:nvSpPr>
          <p:cNvPr id="9" name="Inhaltsplatzhalter 1"/>
          <p:cNvSpPr txBox="1">
            <a:spLocks/>
          </p:cNvSpPr>
          <p:nvPr/>
        </p:nvSpPr>
        <p:spPr bwMode="auto">
          <a:xfrm>
            <a:off x="7524328" y="1631624"/>
            <a:ext cx="20145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2400" b="1" dirty="0">
                <a:latin typeface="+mn-lt"/>
              </a:rPr>
              <a:t>100 </a:t>
            </a:r>
            <a:r>
              <a:rPr lang="en-US" sz="2000" b="1" dirty="0" smtClean="0">
                <a:latin typeface="+mn-lt"/>
              </a:rPr>
              <a:t/>
            </a:r>
            <a:br>
              <a:rPr lang="en-US" sz="2000" b="1" dirty="0" smtClean="0">
                <a:latin typeface="+mn-lt"/>
              </a:rPr>
            </a:br>
            <a:r>
              <a:rPr lang="en-US" sz="2000" b="1" dirty="0" smtClean="0">
                <a:latin typeface="+mn-lt"/>
              </a:rPr>
              <a:t>patient </a:t>
            </a:r>
            <a:r>
              <a:rPr lang="en-US" sz="2000" b="1" dirty="0">
                <a:latin typeface="+mn-lt"/>
              </a:rPr>
              <a:t>advocates</a:t>
            </a:r>
          </a:p>
        </p:txBody>
      </p:sp>
      <p:sp>
        <p:nvSpPr>
          <p:cNvPr id="10" name="Inhaltsplatzhalter 1"/>
          <p:cNvSpPr txBox="1">
            <a:spLocks/>
          </p:cNvSpPr>
          <p:nvPr/>
        </p:nvSpPr>
        <p:spPr bwMode="auto">
          <a:xfrm>
            <a:off x="7524328" y="3494412"/>
            <a:ext cx="197961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2400" b="1" dirty="0">
                <a:latin typeface="+mn-lt"/>
              </a:rPr>
              <a:t>12.000</a:t>
            </a:r>
            <a:r>
              <a:rPr lang="en-US" sz="2000" b="1" dirty="0">
                <a:latin typeface="+mn-lt"/>
              </a:rPr>
              <a:t/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patient advocates</a:t>
            </a:r>
            <a:endParaRPr lang="en-US" dirty="0">
              <a:latin typeface="+mn-lt"/>
            </a:endParaRPr>
          </a:p>
        </p:txBody>
      </p:sp>
      <p:sp>
        <p:nvSpPr>
          <p:cNvPr id="11" name="Inhaltsplatzhalter 1"/>
          <p:cNvSpPr txBox="1">
            <a:spLocks/>
          </p:cNvSpPr>
          <p:nvPr/>
        </p:nvSpPr>
        <p:spPr bwMode="auto">
          <a:xfrm>
            <a:off x="7524328" y="5229200"/>
            <a:ext cx="190658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2400" b="1" dirty="0">
                <a:latin typeface="+mn-lt"/>
              </a:rPr>
              <a:t>100.000</a:t>
            </a:r>
            <a:br>
              <a:rPr lang="en-US" sz="2400" b="1" dirty="0">
                <a:latin typeface="+mn-lt"/>
              </a:rPr>
            </a:br>
            <a:r>
              <a:rPr lang="en-US" sz="2000" b="1" dirty="0">
                <a:latin typeface="+mn-lt"/>
              </a:rPr>
              <a:t>individuals</a:t>
            </a:r>
          </a:p>
        </p:txBody>
      </p:sp>
      <p:sp>
        <p:nvSpPr>
          <p:cNvPr id="12" name="Inhaltsplatzhalter 1"/>
          <p:cNvSpPr txBox="1">
            <a:spLocks/>
          </p:cNvSpPr>
          <p:nvPr/>
        </p:nvSpPr>
        <p:spPr bwMode="auto">
          <a:xfrm>
            <a:off x="1580793" y="2780928"/>
            <a:ext cx="540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R="0" lvl="0" algn="l" defTabSz="914400" rtl="0" eaLnBrk="0" fontAlgn="auto" latinLnBrk="0" hangingPunct="0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US" sz="2000" b="1" kern="0" dirty="0" smtClean="0">
              <a:latin typeface="+mn-lt"/>
            </a:endParaRPr>
          </a:p>
          <a:p>
            <a:pPr marR="0" lvl="0" algn="l" defTabSz="914400" rtl="0" eaLnBrk="0" fontAlgn="auto" latinLnBrk="0" hangingPunct="0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2000" b="1" kern="0" dirty="0" smtClean="0">
                <a:latin typeface="+mn-lt"/>
              </a:rPr>
              <a:t>EUPATI Educational Toolbox</a:t>
            </a:r>
          </a:p>
          <a:p>
            <a:pPr marL="0" marR="0" lvl="1" algn="l" defTabSz="914400" rtl="0" eaLnBrk="0" fontAlgn="auto" latinLnBrk="0" hangingPunct="0">
              <a:lnSpc>
                <a:spcPct val="95000"/>
              </a:lnSpc>
              <a:spcBef>
                <a:spcPts val="324"/>
              </a:spcBef>
              <a:spcAft>
                <a:spcPts val="0"/>
              </a:spcAft>
              <a:buClr>
                <a:schemeClr val="accent2"/>
              </a:buClr>
              <a:buSzTx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1" algn="l" defTabSz="914400" rtl="0" eaLnBrk="0" fontAlgn="auto" latinLnBrk="0" hangingPunct="0">
              <a:lnSpc>
                <a:spcPct val="95000"/>
              </a:lnSpc>
              <a:spcBef>
                <a:spcPts val="324"/>
              </a:spcBef>
              <a:spcAft>
                <a:spcPts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Educational tools for patient advocates (print, slide shows, eLearning, webinars, videos) for patient advocates</a:t>
            </a: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Inhaltsplatzhalter 1"/>
          <p:cNvSpPr txBox="1">
            <a:spLocks/>
          </p:cNvSpPr>
          <p:nvPr/>
        </p:nvSpPr>
        <p:spPr bwMode="auto">
          <a:xfrm>
            <a:off x="1565011" y="4697029"/>
            <a:ext cx="511256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66928" marR="0" lvl="0" indent="-457200" algn="l" defTabSz="914400" rtl="0" eaLnBrk="0" fontAlgn="auto" latinLnBrk="0" hangingPunct="0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0" fontAlgn="auto" latinLnBrk="0" hangingPunct="0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EUPATI Internet Library</a:t>
            </a:r>
          </a:p>
          <a:p>
            <a:pPr marL="0" marR="0" lvl="1" algn="l" defTabSz="914400" rtl="0" eaLnBrk="0" fontAlgn="auto" latinLnBrk="0" hangingPunct="0">
              <a:lnSpc>
                <a:spcPct val="95000"/>
              </a:lnSpc>
              <a:spcBef>
                <a:spcPts val="324"/>
              </a:spcBef>
              <a:spcAft>
                <a:spcPts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Patients &amp; lay public at large, e.g. on specific aspects of the development process of medicines  for patients 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with low (health) literacy.</a:t>
            </a:r>
          </a:p>
        </p:txBody>
      </p:sp>
    </p:spTree>
    <p:extLst>
      <p:ext uri="{BB962C8B-B14F-4D97-AF65-F5344CB8AC3E}">
        <p14:creationId xmlns:p14="http://schemas.microsoft.com/office/powerpoint/2010/main" val="2558241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35367" y="2780928"/>
            <a:ext cx="8064896" cy="5040560"/>
          </a:xfrm>
        </p:spPr>
        <p:txBody>
          <a:bodyPr/>
          <a:lstStyle/>
          <a:p>
            <a:pPr>
              <a:spcBef>
                <a:spcPts val="600"/>
              </a:spcBef>
              <a:buSzPct val="125000"/>
              <a:buFont typeface="Arial" pitchFamily="34" charset="0"/>
              <a:buChar char="•"/>
            </a:pPr>
            <a:r>
              <a:rPr lang="fr-BE" sz="2400" dirty="0" err="1" smtClean="0"/>
              <a:t>Primary</a:t>
            </a:r>
            <a:r>
              <a:rPr lang="fr-BE" sz="2400" dirty="0" smtClean="0"/>
              <a:t> </a:t>
            </a:r>
            <a:r>
              <a:rPr lang="fr-BE" sz="2400" dirty="0" err="1" smtClean="0"/>
              <a:t>healthcare</a:t>
            </a:r>
            <a:r>
              <a:rPr lang="fr-BE" sz="2400" dirty="0" smtClean="0"/>
              <a:t> </a:t>
            </a:r>
            <a:r>
              <a:rPr lang="fr-BE" sz="2400" dirty="0" err="1" smtClean="0"/>
              <a:t>plays</a:t>
            </a:r>
            <a:r>
              <a:rPr lang="fr-BE" sz="2400" dirty="0" smtClean="0"/>
              <a:t> a central </a:t>
            </a:r>
            <a:r>
              <a:rPr lang="fr-BE" sz="2400" dirty="0" err="1" smtClean="0"/>
              <a:t>role</a:t>
            </a:r>
            <a:r>
              <a:rPr lang="fr-BE" sz="2400" dirty="0" smtClean="0"/>
              <a:t> in </a:t>
            </a:r>
          </a:p>
          <a:p>
            <a:pPr marL="0" indent="0">
              <a:spcBef>
                <a:spcPts val="0"/>
              </a:spcBef>
              <a:buSzPct val="125000"/>
            </a:pPr>
            <a:r>
              <a:rPr lang="fr-BE" sz="2400" dirty="0"/>
              <a:t> </a:t>
            </a:r>
            <a:r>
              <a:rPr lang="fr-BE" sz="2400" dirty="0" smtClean="0"/>
              <a:t>    building </a:t>
            </a:r>
            <a:r>
              <a:rPr lang="fr-BE" sz="2400" dirty="0" err="1" smtClean="0"/>
              <a:t>patients’</a:t>
            </a:r>
            <a:r>
              <a:rPr lang="fr-BE" sz="2400" dirty="0" smtClean="0"/>
              <a:t> </a:t>
            </a:r>
            <a:r>
              <a:rPr lang="fr-BE" sz="2400" dirty="0" err="1" smtClean="0"/>
              <a:t>health</a:t>
            </a:r>
            <a:r>
              <a:rPr lang="fr-BE" sz="2400" dirty="0" smtClean="0"/>
              <a:t> </a:t>
            </a:r>
            <a:r>
              <a:rPr lang="fr-BE" sz="2400" dirty="0" err="1" smtClean="0"/>
              <a:t>literacy</a:t>
            </a:r>
            <a:endParaRPr lang="fr-BE" sz="2400" dirty="0" smtClean="0"/>
          </a:p>
          <a:p>
            <a:pPr>
              <a:spcBef>
                <a:spcPts val="600"/>
              </a:spcBef>
              <a:buSzPct val="125000"/>
              <a:buFont typeface="Arial" pitchFamily="34" charset="0"/>
              <a:buChar char="•"/>
            </a:pPr>
            <a:r>
              <a:rPr lang="en-IE" sz="2400" dirty="0"/>
              <a:t>patients, when informed, empowered and involved, are an asset to </a:t>
            </a:r>
            <a:r>
              <a:rPr lang="en-IE" sz="2400" dirty="0" smtClean="0"/>
              <a:t>society…. </a:t>
            </a:r>
            <a:r>
              <a:rPr lang="en-IE" sz="2400" b="1" dirty="0" smtClean="0"/>
              <a:t>&amp; for healthcare professionals : </a:t>
            </a:r>
            <a:r>
              <a:rPr lang="en-IE" sz="2400" dirty="0" smtClean="0"/>
              <a:t>moving from monologue </a:t>
            </a:r>
            <a:r>
              <a:rPr lang="en-IE" sz="2400" dirty="0"/>
              <a:t>to a dialogue, with truly productive </a:t>
            </a:r>
            <a:r>
              <a:rPr lang="en-IE" sz="2400" dirty="0" smtClean="0"/>
              <a:t>discussion              </a:t>
            </a:r>
            <a:r>
              <a:rPr lang="en-IE" sz="2400" b="1" dirty="0" smtClean="0"/>
              <a:t>better </a:t>
            </a:r>
            <a:r>
              <a:rPr lang="en-IE" sz="2400" b="1" dirty="0"/>
              <a:t>health </a:t>
            </a:r>
            <a:r>
              <a:rPr lang="en-IE" sz="2400" b="1" dirty="0" smtClean="0"/>
              <a:t>outcomes &amp; sustainability of healthcare</a:t>
            </a:r>
          </a:p>
          <a:p>
            <a:pPr marL="0" lvl="0" indent="0" algn="ctr">
              <a:defRPr/>
            </a:pPr>
            <a:endParaRPr lang="en-IE" sz="800" b="1" dirty="0">
              <a:solidFill>
                <a:srgbClr val="065FA6"/>
              </a:solidFill>
            </a:endParaRPr>
          </a:p>
          <a:p>
            <a:pPr marL="0" lvl="0" indent="0" algn="ctr">
              <a:defRPr/>
            </a:pPr>
            <a:r>
              <a:rPr lang="en-IE" sz="2400" b="1" dirty="0" smtClean="0">
                <a:solidFill>
                  <a:srgbClr val="065FA6"/>
                </a:solidFill>
              </a:rPr>
              <a:t>EPF </a:t>
            </a:r>
            <a:r>
              <a:rPr lang="en-IE" sz="2400" b="1" dirty="0">
                <a:solidFill>
                  <a:srgbClr val="065FA6"/>
                </a:solidFill>
              </a:rPr>
              <a:t>calls for comprehensive strategy on information to patients at EU level that encompass health literacy </a:t>
            </a:r>
          </a:p>
          <a:p>
            <a:pPr>
              <a:spcBef>
                <a:spcPts val="600"/>
              </a:spcBef>
              <a:buSzPct val="125000"/>
              <a:buFont typeface="Arial" pitchFamily="34" charset="0"/>
              <a:buChar char="•"/>
            </a:pPr>
            <a:endParaRPr lang="en-IE" sz="2400" dirty="0" smtClean="0"/>
          </a:p>
          <a:p>
            <a:pPr>
              <a:spcBef>
                <a:spcPts val="600"/>
              </a:spcBef>
              <a:buSzPct val="125000"/>
              <a:buFont typeface="Arial" pitchFamily="34" charset="0"/>
              <a:buChar char="•"/>
            </a:pPr>
            <a:endParaRPr lang="fr-BE" sz="2400" dirty="0" smtClean="0"/>
          </a:p>
          <a:p>
            <a:pPr>
              <a:spcBef>
                <a:spcPts val="600"/>
              </a:spcBef>
              <a:buSzPct val="125000"/>
              <a:buFont typeface="Arial" pitchFamily="34" charset="0"/>
              <a:buChar char="•"/>
            </a:pPr>
            <a:endParaRPr lang="fr-BE" sz="2400" dirty="0" smtClean="0"/>
          </a:p>
          <a:p>
            <a:pPr>
              <a:spcBef>
                <a:spcPts val="600"/>
              </a:spcBef>
              <a:buSzPct val="125000"/>
              <a:buFont typeface="Arial" pitchFamily="34" charset="0"/>
              <a:buChar char="•"/>
            </a:pPr>
            <a:endParaRPr lang="fr-BE" sz="2400" dirty="0" smtClean="0"/>
          </a:p>
          <a:p>
            <a:pPr>
              <a:spcBef>
                <a:spcPts val="600"/>
              </a:spcBef>
              <a:buSzPct val="125000"/>
              <a:buFont typeface="Arial" pitchFamily="34" charset="0"/>
              <a:buChar char="•"/>
            </a:pPr>
            <a:endParaRPr lang="fr-BE" sz="2400" dirty="0" smtClean="0"/>
          </a:p>
          <a:p>
            <a:pPr marL="0" indent="0">
              <a:spcBef>
                <a:spcPts val="1200"/>
              </a:spcBef>
            </a:pPr>
            <a:r>
              <a:rPr lang="en-IE" sz="2800" dirty="0" smtClean="0"/>
              <a:t> </a:t>
            </a:r>
            <a:r>
              <a:rPr lang="fr-BE" sz="2800" dirty="0" smtClean="0"/>
              <a:t/>
            </a:r>
            <a:br>
              <a:rPr lang="fr-BE" sz="2800" dirty="0" smtClean="0"/>
            </a:br>
            <a:endParaRPr lang="fr-FR" sz="2800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323528" y="142852"/>
            <a:ext cx="7320306" cy="571504"/>
          </a:xfrm>
        </p:spPr>
        <p:txBody>
          <a:bodyPr/>
          <a:lstStyle/>
          <a:p>
            <a:r>
              <a:rPr lang="en-GB" sz="3600" b="1" dirty="0" smtClean="0">
                <a:solidFill>
                  <a:srgbClr val="0073B6"/>
                </a:solidFill>
                <a:latin typeface="Rockwell Std" pitchFamily="18" charset="0"/>
              </a:rPr>
              <a:t>Health literacy</a:t>
            </a:r>
            <a:endParaRPr lang="en-GB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650" y="1052736"/>
            <a:ext cx="60575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i="1" dirty="0">
                <a:solidFill>
                  <a:schemeClr val="accent1"/>
                </a:solidFill>
                <a:latin typeface="+mn-lt"/>
              </a:rPr>
              <a:t>the capacity to obtain, interpret and understand health information; to make sound health decisions; and to navigate the health services</a:t>
            </a:r>
            <a:r>
              <a:rPr lang="en-IE" sz="2800" dirty="0">
                <a:solidFill>
                  <a:srgbClr val="065FA6"/>
                </a:solidFill>
                <a:latin typeface="+mn-lt"/>
              </a:rPr>
              <a:t>. </a:t>
            </a:r>
            <a:endParaRPr lang="en-GB" sz="2800" dirty="0">
              <a:solidFill>
                <a:srgbClr val="065FA6"/>
              </a:solidFill>
              <a:latin typeface="+mn-lt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267744" y="4797152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8402" y="1065647"/>
            <a:ext cx="2199758" cy="2451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136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 PPT DOCUM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eading">
      <a:majorFont>
        <a:latin typeface="Rockwell St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DOCUMENT</Template>
  <TotalTime>1778</TotalTime>
  <Words>1024</Words>
  <Application>Microsoft Office PowerPoint</Application>
  <PresentationFormat>On-screen Show (4:3)</PresentationFormat>
  <Paragraphs>110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TEMPLATE PPT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Laurene</dc:creator>
  <cp:lastModifiedBy>Laurene</cp:lastModifiedBy>
  <cp:revision>109</cp:revision>
  <dcterms:created xsi:type="dcterms:W3CDTF">2012-05-21T11:52:25Z</dcterms:created>
  <dcterms:modified xsi:type="dcterms:W3CDTF">2012-07-24T09:19:06Z</dcterms:modified>
</cp:coreProperties>
</file>