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6"/>
  </p:notesMasterIdLst>
  <p:handoutMasterIdLst>
    <p:handoutMasterId r:id="rId7"/>
  </p:handoutMasterIdLst>
  <p:sldIdLst>
    <p:sldId id="256" r:id="rId2"/>
    <p:sldId id="266" r:id="rId3"/>
    <p:sldId id="267" r:id="rId4"/>
    <p:sldId id="259" r:id="rId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B25A"/>
    <a:srgbClr val="0073B6"/>
    <a:srgbClr val="005696"/>
    <a:srgbClr val="065F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65000" autoAdjust="0"/>
  </p:normalViewPr>
  <p:slideViewPr>
    <p:cSldViewPr>
      <p:cViewPr varScale="1">
        <p:scale>
          <a:sx n="75" d="100"/>
          <a:sy n="75" d="100"/>
        </p:scale>
        <p:origin x="263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83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3A4E66-C3FB-4792-B790-513CEFCCD562}" type="datetimeFigureOut">
              <a:rPr lang="en-GB" smtClean="0"/>
              <a:t>16/06/2016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B3A1525-6D8D-4AA1-86D5-EB44DDB79171}" type="slidenum">
              <a:rPr lang="en-GB" smtClean="0"/>
              <a:t>‹#›</a:t>
            </a:fld>
            <a:endParaRPr lang="en-GB"/>
          </a:p>
        </p:txBody>
      </p:sp>
    </p:spTree>
    <p:extLst>
      <p:ext uri="{BB962C8B-B14F-4D97-AF65-F5344CB8AC3E}">
        <p14:creationId xmlns:p14="http://schemas.microsoft.com/office/powerpoint/2010/main" val="32444597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FB33D0FE-E8EE-419D-9EE1-C9766D2B4291}" type="datetimeFigureOut">
              <a:rPr lang="en-US"/>
              <a:pPr>
                <a:defRPr/>
              </a:pPr>
              <a:t>16-Jun-16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A63D6FD-0B6F-4954-AF65-D74BDECBE26F}" type="slidenum">
              <a:rPr lang="en-US"/>
              <a:pPr>
                <a:defRPr/>
              </a:pPr>
              <a:t>‹#›</a:t>
            </a:fld>
            <a:endParaRPr lang="en-US" dirty="0"/>
          </a:p>
        </p:txBody>
      </p:sp>
    </p:spTree>
    <p:extLst>
      <p:ext uri="{BB962C8B-B14F-4D97-AF65-F5344CB8AC3E}">
        <p14:creationId xmlns:p14="http://schemas.microsoft.com/office/powerpoint/2010/main" val="26309169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effectLst/>
                <a:latin typeface="+mn-lt"/>
                <a:ea typeface="+mn-ea"/>
                <a:cs typeface="+mn-cs"/>
              </a:rPr>
              <a:t>Introduction: Aneela should briefly introduce herself (and EPF unless this is done by chair).</a:t>
            </a:r>
            <a:endParaRPr lang="en-US"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6A63D6FD-0B6F-4954-AF65-D74BDECBE26F}" type="slidenum">
              <a:rPr lang="en-US" smtClean="0"/>
              <a:pPr>
                <a:defRPr/>
              </a:pPr>
              <a:t>1</a:t>
            </a:fld>
            <a:endParaRPr lang="en-US" dirty="0"/>
          </a:p>
        </p:txBody>
      </p:sp>
    </p:spTree>
    <p:extLst>
      <p:ext uri="{BB962C8B-B14F-4D97-AF65-F5344CB8AC3E}">
        <p14:creationId xmlns:p14="http://schemas.microsoft.com/office/powerpoint/2010/main" val="158403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171450" indent="-171450">
              <a:buFont typeface="Arial" panose="020B0604020202020204" pitchFamily="34" charset="0"/>
              <a:buChar char="•"/>
            </a:pPr>
            <a:r>
              <a:rPr lang="en-GB" dirty="0" smtClean="0"/>
              <a:t>Patient empowerment is a process that helps people gain control over their own lives and increases their capacity to act on issues that they themselves define as important. </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There is also a collective dimension to empowerment – the patient community – and empowerment is conditional on various external factors that patients encounter, be it the attitudes and skills of health professionals or the way health systems are structured.</a:t>
            </a:r>
          </a:p>
          <a:p>
            <a:pPr marL="171450" indent="-171450">
              <a:buFont typeface="Arial" panose="020B0604020202020204" pitchFamily="34" charset="0"/>
              <a:buChar char="•"/>
            </a:pPr>
            <a:r>
              <a:rPr lang="en-GB" baseline="0" dirty="0" smtClean="0"/>
              <a:t>At EPF, our vision of patient empowerment is based on the 5 E’s and that’s why we structured our campaign around them. In fact, they also appear in the slogan of the campaign: </a:t>
            </a:r>
            <a:r>
              <a:rPr lang="en-GB" sz="1200" kern="1200" dirty="0" smtClean="0">
                <a:solidFill>
                  <a:schemeClr val="tx1"/>
                </a:solidFill>
                <a:effectLst/>
                <a:latin typeface="+mn-lt"/>
                <a:ea typeface="+mn-ea"/>
                <a:cs typeface="+mn-cs"/>
              </a:rPr>
              <a:t>“Patients prescribe E5 for better health systems”</a:t>
            </a:r>
            <a:r>
              <a:rPr lang="en-GB" baseline="0" dirty="0" smtClean="0"/>
              <a:t>:</a:t>
            </a:r>
          </a:p>
          <a:p>
            <a:pPr marL="0" indent="0">
              <a:buFont typeface="Arial" panose="020B0604020202020204" pitchFamily="34" charset="0"/>
              <a:buNone/>
            </a:pPr>
            <a:endParaRPr lang="en-GB" b="1" dirty="0" smtClean="0"/>
          </a:p>
          <a:p>
            <a:pPr marL="0" indent="0">
              <a:buFont typeface="Arial" panose="020B0604020202020204" pitchFamily="34" charset="0"/>
              <a:buNone/>
            </a:pPr>
            <a:r>
              <a:rPr lang="en-GB" b="1" dirty="0" smtClean="0"/>
              <a:t>Education:</a:t>
            </a:r>
            <a:r>
              <a:rPr lang="en-GB" dirty="0" smtClean="0"/>
              <a:t> patients can make informed decisions about their health if they are able to access all the relevant information, in an easily understandable format.</a:t>
            </a:r>
          </a:p>
          <a:p>
            <a:pPr marL="0" indent="0">
              <a:buFont typeface="Arial" panose="020B0604020202020204" pitchFamily="34" charset="0"/>
              <a:buNone/>
            </a:pPr>
            <a:r>
              <a:rPr lang="en-GB" b="1" dirty="0" smtClean="0"/>
              <a:t>Expertise: </a:t>
            </a:r>
            <a:r>
              <a:rPr lang="en-GB" dirty="0" smtClean="0"/>
              <a:t>patients self-manage their condition every day so they have a unique expertise on their health and on healthcare which needs to be supported</a:t>
            </a:r>
          </a:p>
          <a:p>
            <a:pPr marL="0" indent="0">
              <a:buFont typeface="Arial" panose="020B0604020202020204" pitchFamily="34" charset="0"/>
              <a:buNone/>
            </a:pPr>
            <a:r>
              <a:rPr lang="en-GB" b="1" dirty="0" smtClean="0"/>
              <a:t>Equality: </a:t>
            </a:r>
            <a:r>
              <a:rPr lang="en-GB" dirty="0" smtClean="0"/>
              <a:t>patients need support to become equal partners with health professionals in the management of their condition</a:t>
            </a:r>
          </a:p>
          <a:p>
            <a:pPr marL="0" indent="0">
              <a:buFont typeface="Arial" panose="020B0604020202020204" pitchFamily="34" charset="0"/>
              <a:buNone/>
            </a:pPr>
            <a:r>
              <a:rPr lang="en-GB" b="1" dirty="0" smtClean="0"/>
              <a:t>Experience: </a:t>
            </a:r>
            <a:r>
              <a:rPr lang="en-GB" dirty="0" smtClean="0"/>
              <a:t>individual patients work with patient organisations to represent them, and channel their experience and collective voice.</a:t>
            </a:r>
          </a:p>
          <a:p>
            <a:pPr marL="0" indent="0">
              <a:buFont typeface="Arial" panose="020B0604020202020204" pitchFamily="34" charset="0"/>
              <a:buNone/>
            </a:pPr>
            <a:r>
              <a:rPr lang="en-GB" b="1" dirty="0" smtClean="0"/>
              <a:t>Engagement: </a:t>
            </a:r>
            <a:r>
              <a:rPr lang="en-GB" dirty="0" smtClean="0"/>
              <a:t>patients need to be involved in designing more effective healthcare for all, and in research to deliver new and better treatments and services.</a:t>
            </a:r>
          </a:p>
          <a:p>
            <a:pPr marL="0" indent="0">
              <a:buFont typeface="Arial" panose="020B0604020202020204" pitchFamily="34" charset="0"/>
              <a:buNone/>
            </a:pPr>
            <a:endParaRPr lang="en-GB" dirty="0" smtClean="0"/>
          </a:p>
          <a:p>
            <a:pPr marL="0" indent="0">
              <a:buFontTx/>
              <a:buNone/>
            </a:pPr>
            <a:r>
              <a:rPr lang="en-GB" baseline="0" dirty="0" smtClean="0"/>
              <a:t>Empowerment, to patients, to us, it means being able to be in charge of our own lives, to play an active and important role in the relationship with our healthcare professionals but also collectively in the healthcare system.</a:t>
            </a:r>
          </a:p>
          <a:p>
            <a:pPr marL="0" indent="0">
              <a:buFontTx/>
              <a:buNone/>
            </a:pPr>
            <a:endParaRPr lang="en-GB" baseline="0" dirty="0" smtClean="0"/>
          </a:p>
          <a:p>
            <a:pPr marL="0" indent="0">
              <a:buFontTx/>
              <a:buNone/>
            </a:pPr>
            <a:r>
              <a:rPr lang="en-GB" baseline="0" dirty="0" smtClean="0"/>
              <a:t>The added value of patient empowerment to the healthcare system and society is potentially enormous. </a:t>
            </a:r>
          </a:p>
          <a:p>
            <a:pPr marL="0" indent="0">
              <a:buFontTx/>
              <a:buNone/>
            </a:pPr>
            <a:endParaRPr lang="en-GB" baseline="0" smtClean="0"/>
          </a:p>
          <a:p>
            <a:pPr marL="0" indent="0">
              <a:buFontTx/>
              <a:buNone/>
            </a:pPr>
            <a:r>
              <a:rPr lang="en-GB" baseline="0" smtClean="0"/>
              <a:t>There </a:t>
            </a:r>
            <a:r>
              <a:rPr lang="en-GB" baseline="0" dirty="0" smtClean="0"/>
              <a:t>is increasingly good evidence that empowered patients who become active players in their treatment have a better relationship with health professionals, ensuring a more coherent and shared decision-making process and better adherence to treatment. Empowered patients also have higher health literacy, better health outcomes and more appropriate use of health services, including preventive services and early diagnosis – all of which has potential for improving the quality of healthcare, population health and cost-efficiency of the healthcare system. </a:t>
            </a:r>
            <a:endParaRPr lang="en-GB" dirty="0" smtClean="0"/>
          </a:p>
        </p:txBody>
      </p:sp>
      <p:sp>
        <p:nvSpPr>
          <p:cNvPr id="4" name="Slide Number Placeholder 3"/>
          <p:cNvSpPr>
            <a:spLocks noGrp="1"/>
          </p:cNvSpPr>
          <p:nvPr>
            <p:ph type="sldNum" sz="quarter" idx="10"/>
          </p:nvPr>
        </p:nvSpPr>
        <p:spPr/>
        <p:txBody>
          <a:bodyPr/>
          <a:lstStyle/>
          <a:p>
            <a:pPr>
              <a:defRPr/>
            </a:pPr>
            <a:fld id="{6A63D6FD-0B6F-4954-AF65-D74BDECBE26F}" type="slidenum">
              <a:rPr lang="en-US" smtClean="0"/>
              <a:pPr>
                <a:defRPr/>
              </a:pPr>
              <a:t>2</a:t>
            </a:fld>
            <a:endParaRPr lang="en-US" dirty="0"/>
          </a:p>
        </p:txBody>
      </p:sp>
    </p:spTree>
    <p:extLst>
      <p:ext uri="{BB962C8B-B14F-4D97-AF65-F5344CB8AC3E}">
        <p14:creationId xmlns:p14="http://schemas.microsoft.com/office/powerpoint/2010/main" val="3009612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GB" dirty="0" smtClean="0"/>
              <a:t>I said </a:t>
            </a:r>
            <a:r>
              <a:rPr lang="en-GB" sz="1200" kern="1200" dirty="0" smtClean="0">
                <a:solidFill>
                  <a:schemeClr val="tx1"/>
                </a:solidFill>
                <a:effectLst/>
                <a:latin typeface="+mn-lt"/>
                <a:ea typeface="+mn-ea"/>
                <a:cs typeface="+mn-cs"/>
              </a:rPr>
              <a:t>that patient empowerment has potentially enormous value for the sustainability of health systems. Unfortunately, at the moment this potential is largely unused. </a:t>
            </a:r>
            <a:endParaRPr lang="en-US"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Whilst there are many interesting initiatives happening and “pockets” of innovation here and there – one of which we will hear about today – there is no coherent approach to patient empowerment at EU level.</a:t>
            </a:r>
            <a:endParaRPr lang="en-US" sz="1200" kern="1200" dirty="0" smtClean="0">
              <a:solidFill>
                <a:schemeClr val="tx1"/>
              </a:solidFill>
              <a:effectLst/>
              <a:latin typeface="+mn-lt"/>
              <a:ea typeface="+mn-ea"/>
              <a:cs typeface="+mn-cs"/>
            </a:endParaRPr>
          </a:p>
          <a:p>
            <a:pPr marL="0" indent="0">
              <a:buFont typeface="Arial" panose="020B0604020202020204" pitchFamily="34" charset="0"/>
              <a:buNone/>
            </a:pPr>
            <a:endParaRPr lang="en-GB" dirty="0" smtClean="0"/>
          </a:p>
          <a:p>
            <a:pPr marL="0" indent="0">
              <a:buFont typeface="Arial" panose="020B0604020202020204" pitchFamily="34" charset="0"/>
              <a:buNone/>
            </a:pPr>
            <a:r>
              <a:rPr lang="en-GB" dirty="0" smtClean="0"/>
              <a:t>It is now high time for a European</a:t>
            </a:r>
            <a:r>
              <a:rPr lang="en-GB" baseline="0" dirty="0" smtClean="0"/>
              <a:t> strategy on patient empowerment. Making it a reality is possible, but we need commitment and investment from policy makers, both at EU and national level. Strategies to foster patients’ empowerment and involvement </a:t>
            </a:r>
            <a:r>
              <a:rPr lang="en-GB" sz="1200" kern="1200" dirty="0" smtClean="0">
                <a:solidFill>
                  <a:schemeClr val="tx1"/>
                </a:solidFill>
                <a:effectLst/>
                <a:latin typeface="+mn-lt"/>
                <a:ea typeface="+mn-ea"/>
                <a:cs typeface="+mn-cs"/>
              </a:rPr>
              <a:t>as key actors in the health system at all levels – from the individual medical practice, to the hospitals, to the tables where policy is made - need to be developed in partnership with patients. </a:t>
            </a:r>
          </a:p>
          <a:p>
            <a:pPr marL="0" indent="0">
              <a:buFont typeface="Arial" panose="020B0604020202020204" pitchFamily="34" charset="0"/>
              <a:buNone/>
            </a:pPr>
            <a:endParaRPr lang="en-GB" sz="1200" kern="1200" dirty="0" smtClean="0">
              <a:solidFill>
                <a:schemeClr val="tx1"/>
              </a:solidFill>
              <a:effectLst/>
              <a:latin typeface="+mn-lt"/>
              <a:ea typeface="+mn-ea"/>
              <a:cs typeface="+mn-cs"/>
            </a:endParaRPr>
          </a:p>
          <a:p>
            <a:pPr marL="0" indent="0">
              <a:buFont typeface="Arial" panose="020B0604020202020204" pitchFamily="34" charset="0"/>
              <a:buNone/>
            </a:pPr>
            <a:r>
              <a:rPr lang="en-GB" baseline="0" dirty="0" smtClean="0"/>
              <a:t>With the various pressures being put on our social and healthcare systems, we must think outside the box. </a:t>
            </a:r>
          </a:p>
          <a:p>
            <a:endParaRPr lang="en-GB" baseline="0" dirty="0" smtClean="0"/>
          </a:p>
          <a:p>
            <a:r>
              <a:rPr lang="en-GB" baseline="0" dirty="0" smtClean="0"/>
              <a:t>Well, here it is, </a:t>
            </a:r>
            <a:r>
              <a:rPr lang="en-GB" sz="1200" kern="1200" dirty="0" smtClean="0">
                <a:solidFill>
                  <a:schemeClr val="tx1"/>
                </a:solidFill>
                <a:effectLst/>
                <a:latin typeface="+mn-lt"/>
                <a:ea typeface="+mn-ea"/>
                <a:cs typeface="+mn-cs"/>
              </a:rPr>
              <a:t>I hope that our campaign at EPF will help bring in a new era, gaining political support and recognition that patient empowerment is not only a “nice to have” but a fundamental and integral route towards ensuring that we, patients, and all of society will enjoy high quality healthcare in a system that is effective, efficient and sustainable and increases the well-being of everyone.</a:t>
            </a:r>
            <a:endParaRPr lang="en-US"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Let us all work together to make that change. </a:t>
            </a:r>
            <a:r>
              <a:rPr lang="en-US" dirty="0" smtClean="0">
                <a:effectLst/>
              </a:rPr>
              <a:t> </a:t>
            </a:r>
            <a:endParaRPr lang="en-GB" dirty="0"/>
          </a:p>
        </p:txBody>
      </p:sp>
      <p:sp>
        <p:nvSpPr>
          <p:cNvPr id="4" name="Slide Number Placeholder 3"/>
          <p:cNvSpPr>
            <a:spLocks noGrp="1"/>
          </p:cNvSpPr>
          <p:nvPr>
            <p:ph type="sldNum" sz="quarter" idx="10"/>
          </p:nvPr>
        </p:nvSpPr>
        <p:spPr/>
        <p:txBody>
          <a:bodyPr/>
          <a:lstStyle/>
          <a:p>
            <a:pPr>
              <a:defRPr/>
            </a:pPr>
            <a:fld id="{6A63D6FD-0B6F-4954-AF65-D74BDECBE26F}" type="slidenum">
              <a:rPr lang="en-US" smtClean="0"/>
              <a:pPr>
                <a:defRPr/>
              </a:pPr>
              <a:t>3</a:t>
            </a:fld>
            <a:endParaRPr lang="en-US" dirty="0"/>
          </a:p>
        </p:txBody>
      </p:sp>
    </p:spTree>
    <p:extLst>
      <p:ext uri="{BB962C8B-B14F-4D97-AF65-F5344CB8AC3E}">
        <p14:creationId xmlns:p14="http://schemas.microsoft.com/office/powerpoint/2010/main" val="2188495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A63D6FD-0B6F-4954-AF65-D74BDECBE26F}" type="slidenum">
              <a:rPr lang="en-US" smtClean="0"/>
              <a:pPr>
                <a:defRPr/>
              </a:pPr>
              <a:t>4</a:t>
            </a:fld>
            <a:endParaRPr lang="en-US" dirty="0"/>
          </a:p>
        </p:txBody>
      </p:sp>
    </p:spTree>
    <p:extLst>
      <p:ext uri="{BB962C8B-B14F-4D97-AF65-F5344CB8AC3E}">
        <p14:creationId xmlns:p14="http://schemas.microsoft.com/office/powerpoint/2010/main" val="12010874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1027" name="Picture 3" descr="C:\Users\Zilvinas\Desktop\EPF Template 2013\powerpoint\EPF-PPT-back-fixed.gi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253441" cy="6939381"/>
          </a:xfrm>
          <a:prstGeom prst="rect">
            <a:avLst/>
          </a:prstGeom>
          <a:noFill/>
          <a:extLst>
            <a:ext uri="{909E8E84-426E-40DD-AFC4-6F175D3DCCD1}">
              <a14:hiddenFill xmlns:a14="http://schemas.microsoft.com/office/drawing/2010/main">
                <a:solidFill>
                  <a:srgbClr val="FFFFFF"/>
                </a:solidFill>
              </a14:hiddenFill>
            </a:ext>
          </a:extLst>
        </p:spPr>
      </p:pic>
      <p:sp>
        <p:nvSpPr>
          <p:cNvPr id="6" name="Text Placeholder 5"/>
          <p:cNvSpPr>
            <a:spLocks noGrp="1"/>
          </p:cNvSpPr>
          <p:nvPr>
            <p:ph type="body" sz="quarter" idx="10" hasCustomPrompt="1"/>
          </p:nvPr>
        </p:nvSpPr>
        <p:spPr>
          <a:xfrm>
            <a:off x="1620291" y="1844824"/>
            <a:ext cx="5688013" cy="1080120"/>
          </a:xfrm>
          <a:prstGeom prst="rect">
            <a:avLst/>
          </a:prstGeom>
        </p:spPr>
        <p:txBody>
          <a:bodyPr/>
          <a:lstStyle>
            <a:lvl1pPr marL="0" indent="0" algn="ctr">
              <a:buNone/>
              <a:defRPr b="1" i="0" cap="all" baseline="0">
                <a:solidFill>
                  <a:schemeClr val="bg1"/>
                </a:solidFill>
              </a:defRPr>
            </a:lvl1pPr>
          </a:lstStyle>
          <a:p>
            <a:pPr lvl="0"/>
            <a:r>
              <a:rPr lang="en-GB" dirty="0" smtClean="0"/>
              <a:t>“Title”</a:t>
            </a:r>
            <a:endParaRPr lang="en-GB" dirty="0"/>
          </a:p>
        </p:txBody>
      </p:sp>
      <p:sp>
        <p:nvSpPr>
          <p:cNvPr id="18" name="Text Placeholder 5"/>
          <p:cNvSpPr>
            <a:spLocks noGrp="1"/>
          </p:cNvSpPr>
          <p:nvPr>
            <p:ph type="body" sz="quarter" idx="11" hasCustomPrompt="1"/>
          </p:nvPr>
        </p:nvSpPr>
        <p:spPr>
          <a:xfrm>
            <a:off x="1620291" y="2924944"/>
            <a:ext cx="5688013" cy="1080120"/>
          </a:xfrm>
          <a:prstGeom prst="rect">
            <a:avLst/>
          </a:prstGeom>
        </p:spPr>
        <p:txBody>
          <a:bodyPr/>
          <a:lstStyle>
            <a:lvl1pPr marL="0" indent="0" algn="ctr">
              <a:buNone/>
              <a:defRPr sz="2800">
                <a:solidFill>
                  <a:schemeClr val="bg1"/>
                </a:solidFill>
              </a:defRPr>
            </a:lvl1pPr>
          </a:lstStyle>
          <a:p>
            <a:pPr lvl="0"/>
            <a:r>
              <a:rPr lang="en-US" dirty="0" smtClean="0"/>
              <a:t>Subtitle</a:t>
            </a:r>
            <a:endParaRPr lang="en-GB" dirty="0"/>
          </a:p>
        </p:txBody>
      </p:sp>
      <p:sp>
        <p:nvSpPr>
          <p:cNvPr id="19" name="Text Placeholder 5"/>
          <p:cNvSpPr>
            <a:spLocks noGrp="1"/>
          </p:cNvSpPr>
          <p:nvPr>
            <p:ph type="body" sz="quarter" idx="12" hasCustomPrompt="1"/>
          </p:nvPr>
        </p:nvSpPr>
        <p:spPr>
          <a:xfrm>
            <a:off x="539552" y="4869160"/>
            <a:ext cx="2164233" cy="360040"/>
          </a:xfrm>
          <a:prstGeom prst="rect">
            <a:avLst/>
          </a:prstGeom>
        </p:spPr>
        <p:txBody>
          <a:bodyPr/>
          <a:lstStyle>
            <a:lvl1pPr marL="0" indent="0">
              <a:buNone/>
              <a:defRPr sz="1600">
                <a:solidFill>
                  <a:schemeClr val="bg1"/>
                </a:solidFill>
              </a:defRPr>
            </a:lvl1pPr>
          </a:lstStyle>
          <a:p>
            <a:pPr lvl="0"/>
            <a:r>
              <a:rPr lang="en-US" dirty="0" smtClean="0"/>
              <a:t>Date</a:t>
            </a:r>
            <a:endParaRPr lang="en-GB" dirty="0"/>
          </a:p>
        </p:txBody>
      </p:sp>
      <p:sp>
        <p:nvSpPr>
          <p:cNvPr id="22" name="Text Placeholder 5"/>
          <p:cNvSpPr>
            <a:spLocks noGrp="1"/>
          </p:cNvSpPr>
          <p:nvPr>
            <p:ph type="body" sz="quarter" idx="13" hasCustomPrompt="1"/>
          </p:nvPr>
        </p:nvSpPr>
        <p:spPr>
          <a:xfrm>
            <a:off x="539552" y="5229200"/>
            <a:ext cx="2164233" cy="360040"/>
          </a:xfrm>
          <a:prstGeom prst="rect">
            <a:avLst/>
          </a:prstGeom>
        </p:spPr>
        <p:txBody>
          <a:bodyPr/>
          <a:lstStyle>
            <a:lvl1pPr marL="0" indent="0">
              <a:buNone/>
              <a:defRPr sz="1600">
                <a:solidFill>
                  <a:schemeClr val="bg1"/>
                </a:solidFill>
              </a:defRPr>
            </a:lvl1pPr>
          </a:lstStyle>
          <a:p>
            <a:pPr lvl="0"/>
            <a:r>
              <a:rPr lang="en-US" dirty="0" smtClean="0"/>
              <a:t>Location</a:t>
            </a:r>
            <a:endParaRPr lang="en-GB" dirty="0"/>
          </a:p>
        </p:txBody>
      </p:sp>
      <p:sp>
        <p:nvSpPr>
          <p:cNvPr id="23" name="Text Placeholder 5"/>
          <p:cNvSpPr>
            <a:spLocks noGrp="1"/>
          </p:cNvSpPr>
          <p:nvPr>
            <p:ph type="body" sz="quarter" idx="14" hasCustomPrompt="1"/>
          </p:nvPr>
        </p:nvSpPr>
        <p:spPr>
          <a:xfrm>
            <a:off x="1598004" y="4005064"/>
            <a:ext cx="5688013" cy="792088"/>
          </a:xfrm>
          <a:prstGeom prst="rect">
            <a:avLst/>
          </a:prstGeom>
        </p:spPr>
        <p:txBody>
          <a:bodyPr/>
          <a:lstStyle>
            <a:lvl1pPr marL="0" indent="0" algn="ctr">
              <a:buNone/>
              <a:defRPr sz="2400" baseline="0">
                <a:solidFill>
                  <a:schemeClr val="bg1"/>
                </a:solidFill>
              </a:defRPr>
            </a:lvl1pPr>
          </a:lstStyle>
          <a:p>
            <a:pPr lvl="0"/>
            <a:r>
              <a:rPr lang="en-US" dirty="0" smtClean="0"/>
              <a:t>Speaker</a:t>
            </a:r>
          </a:p>
          <a:p>
            <a:pPr lvl="0"/>
            <a:endParaRPr lang="en-GB" dirty="0"/>
          </a:p>
        </p:txBody>
      </p:sp>
      <p:pic>
        <p:nvPicPr>
          <p:cNvPr id="8" name="Picture 3" descr="C:\Users\Zilvinas\Desktop\EPF Template 2013\powerpoint\EPF-PPT-back-fixed.gif"/>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83273" r="39637"/>
          <a:stretch/>
        </p:blipFill>
        <p:spPr bwMode="auto">
          <a:xfrm>
            <a:off x="1763688" y="5764728"/>
            <a:ext cx="5585670" cy="116076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userDrawn="1"/>
        </p:nvSpPr>
        <p:spPr>
          <a:xfrm>
            <a:off x="0" y="5764728"/>
            <a:ext cx="1907704" cy="11607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EPFCENTRAL001\EPF-Files\PROJECTS\RUNNING PROJECTS\Empowerment campaign and conference\Template\rbs_logo_cmyk.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504" y="6268122"/>
            <a:ext cx="2023542" cy="21046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mp; content">
    <p:spTree>
      <p:nvGrpSpPr>
        <p:cNvPr id="1" name=""/>
        <p:cNvGrpSpPr/>
        <p:nvPr/>
      </p:nvGrpSpPr>
      <p:grpSpPr>
        <a:xfrm>
          <a:off x="0" y="0"/>
          <a:ext cx="0" cy="0"/>
          <a:chOff x="0" y="0"/>
          <a:chExt cx="0" cy="0"/>
        </a:xfrm>
      </p:grpSpPr>
      <p:sp>
        <p:nvSpPr>
          <p:cNvPr id="3" name="Text Placeholder 2"/>
          <p:cNvSpPr>
            <a:spLocks noGrp="1"/>
          </p:cNvSpPr>
          <p:nvPr>
            <p:ph type="body" sz="quarter" idx="13" hasCustomPrompt="1"/>
          </p:nvPr>
        </p:nvSpPr>
        <p:spPr>
          <a:xfrm>
            <a:off x="441906" y="1726446"/>
            <a:ext cx="8136904" cy="4536480"/>
          </a:xfrm>
          <a:prstGeom prst="rect">
            <a:avLst/>
          </a:prstGeom>
        </p:spPr>
        <p:txBody>
          <a:bodyPr/>
          <a:lstStyle>
            <a:lvl1pPr>
              <a:defRPr sz="2800" baseline="0">
                <a:latin typeface="Calibri" pitchFamily="34" charset="0"/>
              </a:defRPr>
            </a:lvl1pPr>
            <a:lvl2pPr>
              <a:defRPr sz="2400" baseline="0">
                <a:solidFill>
                  <a:srgbClr val="005696"/>
                </a:solidFill>
                <a:latin typeface="Calibri" pitchFamily="34" charset="0"/>
              </a:defRPr>
            </a:lvl2pPr>
            <a:lvl3pPr>
              <a:defRPr baseline="0">
                <a:solidFill>
                  <a:srgbClr val="1FB25A"/>
                </a:solidFill>
                <a:latin typeface="Calibri" pitchFamily="34" charset="0"/>
              </a:defRPr>
            </a:lvl3pPr>
            <a:lvl4pPr>
              <a:defRPr baseline="0">
                <a:latin typeface="Calibri" pitchFamily="34" charset="0"/>
              </a:defRPr>
            </a:lvl4pPr>
            <a:lvl5pPr>
              <a:defRPr baseline="0">
                <a:latin typeface="Calibri" pitchFamily="34" charset="0"/>
              </a:defRPr>
            </a:lvl5pPr>
          </a:lstStyle>
          <a:p>
            <a:pPr lvl="0"/>
            <a:r>
              <a:rPr lang="en-US" dirty="0" smtClean="0"/>
              <a:t>Item 1</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Text Placeholder 7"/>
          <p:cNvSpPr>
            <a:spLocks noGrp="1"/>
          </p:cNvSpPr>
          <p:nvPr>
            <p:ph type="body" sz="quarter" idx="14" hasCustomPrompt="1"/>
          </p:nvPr>
        </p:nvSpPr>
        <p:spPr>
          <a:xfrm>
            <a:off x="467841" y="188640"/>
            <a:ext cx="6912471" cy="647700"/>
          </a:xfrm>
          <a:prstGeom prst="rect">
            <a:avLst/>
          </a:prstGeom>
        </p:spPr>
        <p:txBody>
          <a:bodyPr/>
          <a:lstStyle>
            <a:lvl1pPr marL="0" indent="0">
              <a:buNone/>
              <a:defRPr b="1" cap="none" baseline="0">
                <a:solidFill>
                  <a:srgbClr val="005696"/>
                </a:solidFill>
              </a:defRPr>
            </a:lvl1pPr>
          </a:lstStyle>
          <a:p>
            <a:pPr lvl="0"/>
            <a:r>
              <a:rPr lang="en-US" dirty="0" smtClean="0"/>
              <a:t>Slide Title</a:t>
            </a:r>
            <a:endParaRPr lang="en-GB" dirty="0"/>
          </a:p>
        </p:txBody>
      </p:sp>
      <p:sp>
        <p:nvSpPr>
          <p:cNvPr id="10" name="Text Placeholder 9"/>
          <p:cNvSpPr>
            <a:spLocks noGrp="1"/>
          </p:cNvSpPr>
          <p:nvPr>
            <p:ph type="body" sz="quarter" idx="15" hasCustomPrompt="1"/>
          </p:nvPr>
        </p:nvSpPr>
        <p:spPr>
          <a:xfrm>
            <a:off x="467544" y="1196752"/>
            <a:ext cx="8064896" cy="431800"/>
          </a:xfrm>
          <a:prstGeom prst="rect">
            <a:avLst/>
          </a:prstGeom>
        </p:spPr>
        <p:txBody>
          <a:bodyPr/>
          <a:lstStyle>
            <a:lvl1pPr marL="0" indent="0">
              <a:buNone/>
              <a:defRPr sz="2400" baseline="0">
                <a:solidFill>
                  <a:srgbClr val="065FA6"/>
                </a:solidFill>
              </a:defRPr>
            </a:lvl1pPr>
          </a:lstStyle>
          <a:p>
            <a:pPr lvl="0"/>
            <a:r>
              <a:rPr lang="en-US" dirty="0" smtClean="0"/>
              <a:t>Subtitle</a:t>
            </a:r>
            <a:endParaRPr lang="en-GB" dirty="0"/>
          </a:p>
        </p:txBody>
      </p:sp>
      <p:pic>
        <p:nvPicPr>
          <p:cNvPr id="2050" name="Picture 2" descr="\\EPFCENTRAL001\EPF-Files\PROJECTS\RUNNING PROJECTS\Empowerment campaign and conference\Template\rbs_logo_cmyk.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92280" y="104055"/>
            <a:ext cx="1981870" cy="2061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D or Thank you slide">
    <p:spTree>
      <p:nvGrpSpPr>
        <p:cNvPr id="1" name=""/>
        <p:cNvGrpSpPr/>
        <p:nvPr/>
      </p:nvGrpSpPr>
      <p:grpSpPr>
        <a:xfrm>
          <a:off x="0" y="0"/>
          <a:ext cx="0" cy="0"/>
          <a:chOff x="0" y="0"/>
          <a:chExt cx="0" cy="0"/>
        </a:xfrm>
      </p:grpSpPr>
      <p:pic>
        <p:nvPicPr>
          <p:cNvPr id="17" name="Picture 3" descr="C:\Users\Zilvinas\Desktop\EPF Template 2013\powerpoint\EPF-PPT-back-fixed.gi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21" y="-1"/>
            <a:ext cx="9253441" cy="6939381"/>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userDrawn="1"/>
        </p:nvSpPr>
        <p:spPr>
          <a:xfrm>
            <a:off x="1115616" y="2924944"/>
            <a:ext cx="3672408" cy="1200329"/>
          </a:xfrm>
          <a:prstGeom prst="rect">
            <a:avLst/>
          </a:prstGeom>
          <a:noFill/>
        </p:spPr>
        <p:txBody>
          <a:bodyPr wrap="square" rtlCol="0">
            <a:spAutoFit/>
          </a:bodyPr>
          <a:lstStyle/>
          <a:p>
            <a:r>
              <a:rPr lang="en-GB" sz="2400" dirty="0" smtClean="0">
                <a:solidFill>
                  <a:schemeClr val="bg1"/>
                </a:solidFill>
                <a:latin typeface="+mj-lt"/>
                <a:cs typeface="Calibri" pitchFamily="34" charset="0"/>
              </a:rPr>
              <a:t>/</a:t>
            </a:r>
            <a:r>
              <a:rPr lang="en-GB" sz="2400" dirty="0" err="1" smtClean="0">
                <a:solidFill>
                  <a:schemeClr val="bg1"/>
                </a:solidFill>
                <a:latin typeface="+mj-lt"/>
                <a:cs typeface="Calibri" pitchFamily="34" charset="0"/>
              </a:rPr>
              <a:t>europeanpatientsforum</a:t>
            </a:r>
            <a:endParaRPr lang="en-GB" sz="2400" dirty="0" smtClean="0">
              <a:solidFill>
                <a:schemeClr val="bg1"/>
              </a:solidFill>
              <a:latin typeface="+mj-lt"/>
              <a:cs typeface="Calibri" pitchFamily="34" charset="0"/>
            </a:endParaRPr>
          </a:p>
          <a:p>
            <a:endParaRPr lang="en-GB" sz="2400" dirty="0" smtClean="0">
              <a:solidFill>
                <a:schemeClr val="bg1"/>
              </a:solidFill>
              <a:latin typeface="+mj-lt"/>
              <a:cs typeface="Calibri" pitchFamily="34" charset="0"/>
            </a:endParaRPr>
          </a:p>
          <a:p>
            <a:r>
              <a:rPr lang="en-GB" sz="2400" dirty="0" smtClean="0">
                <a:solidFill>
                  <a:schemeClr val="bg1"/>
                </a:solidFill>
                <a:latin typeface="+mj-lt"/>
                <a:cs typeface="Calibri" pitchFamily="34" charset="0"/>
              </a:rPr>
              <a:t>/</a:t>
            </a:r>
            <a:r>
              <a:rPr lang="en-GB" sz="2400" dirty="0" err="1" smtClean="0">
                <a:solidFill>
                  <a:schemeClr val="bg1"/>
                </a:solidFill>
                <a:latin typeface="+mj-lt"/>
                <a:cs typeface="Calibri" pitchFamily="34" charset="0"/>
              </a:rPr>
              <a:t>eupatientsforum</a:t>
            </a:r>
            <a:endParaRPr lang="en-GB" sz="2400" dirty="0" smtClean="0">
              <a:solidFill>
                <a:schemeClr val="bg1"/>
              </a:solidFill>
              <a:latin typeface="+mj-lt"/>
              <a:cs typeface="Calibri" pitchFamily="34" charset="0"/>
            </a:endParaRPr>
          </a:p>
        </p:txBody>
      </p:sp>
      <p:pic>
        <p:nvPicPr>
          <p:cNvPr id="19" name="Picture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16936" y="2882762"/>
            <a:ext cx="532838" cy="522431"/>
          </a:xfrm>
          <a:prstGeom prst="rect">
            <a:avLst/>
          </a:prstGeom>
        </p:spPr>
      </p:pic>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33621" y="3666189"/>
            <a:ext cx="516153" cy="504056"/>
          </a:xfrm>
          <a:prstGeom prst="rect">
            <a:avLst/>
          </a:prstGeom>
        </p:spPr>
      </p:pic>
      <p:pic>
        <p:nvPicPr>
          <p:cNvPr id="21" name="Picture 5"/>
          <p:cNvPicPr>
            <a:picLocks noChangeAspect="1" noChangeArrowheads="1"/>
          </p:cNvPicPr>
          <p:nvPr userDrawn="1"/>
        </p:nvPicPr>
        <p:blipFill>
          <a:blip r:embed="rId5">
            <a:extLst>
              <a:ext uri="{28A0092B-C50C-407E-A947-70E740481C1C}">
                <a14:useLocalDpi xmlns:a14="http://schemas.microsoft.com/office/drawing/2010/main" val="0"/>
              </a:ext>
            </a:extLst>
          </a:blip>
          <a:stretch>
            <a:fillRect/>
          </a:stretch>
        </p:blipFill>
        <p:spPr bwMode="auto">
          <a:xfrm>
            <a:off x="5508104" y="2894159"/>
            <a:ext cx="504056" cy="499634"/>
          </a:xfrm>
          <a:prstGeom prst="rect">
            <a:avLst/>
          </a:prstGeom>
          <a:noFill/>
          <a:extLst>
            <a:ext uri="{909E8E84-426E-40DD-AFC4-6F175D3DCCD1}">
              <a14:hiddenFill xmlns:a14="http://schemas.microsoft.com/office/drawing/2010/main">
                <a:solidFill>
                  <a:srgbClr val="FFFFFF"/>
                </a:solidFill>
              </a14:hiddenFill>
            </a:ext>
          </a:extLst>
        </p:spPr>
      </p:pic>
      <p:sp>
        <p:nvSpPr>
          <p:cNvPr id="25" name="TextBox 24"/>
          <p:cNvSpPr txBox="1"/>
          <p:nvPr userDrawn="1"/>
        </p:nvSpPr>
        <p:spPr>
          <a:xfrm>
            <a:off x="0" y="4365104"/>
            <a:ext cx="9252520" cy="1200329"/>
          </a:xfrm>
          <a:prstGeom prst="rect">
            <a:avLst/>
          </a:prstGeom>
          <a:noFill/>
        </p:spPr>
        <p:txBody>
          <a:bodyPr wrap="square" rtlCol="0">
            <a:spAutoFit/>
          </a:bodyPr>
          <a:lstStyle/>
          <a:p>
            <a:pPr algn="ctr">
              <a:spcBef>
                <a:spcPts val="0"/>
              </a:spcBef>
            </a:pPr>
            <a:r>
              <a:rPr lang="fr-BE" sz="2400" b="1" kern="1200" dirty="0" smtClean="0">
                <a:solidFill>
                  <a:schemeClr val="bg1"/>
                </a:solidFill>
                <a:latin typeface="+mn-lt"/>
                <a:ea typeface="+mn-ea"/>
                <a:cs typeface="+mn-cs"/>
              </a:rPr>
              <a:t>More information</a:t>
            </a:r>
          </a:p>
          <a:p>
            <a:pPr algn="ctr">
              <a:spcBef>
                <a:spcPts val="0"/>
              </a:spcBef>
            </a:pPr>
            <a:r>
              <a:rPr lang="fr-BE" sz="2400" kern="1200" dirty="0" smtClean="0">
                <a:solidFill>
                  <a:schemeClr val="bg1"/>
                </a:solidFill>
                <a:uFill>
                  <a:solidFill>
                    <a:schemeClr val="bg1"/>
                  </a:solidFill>
                </a:uFill>
                <a:latin typeface="+mn-lt"/>
                <a:ea typeface="+mn-ea"/>
                <a:cs typeface="+mn-cs"/>
              </a:rPr>
              <a:t>www.eu-patient.eu</a:t>
            </a:r>
          </a:p>
          <a:p>
            <a:pPr algn="ctr">
              <a:spcBef>
                <a:spcPts val="0"/>
              </a:spcBef>
            </a:pPr>
            <a:r>
              <a:rPr lang="fr-BE" sz="2400" kern="1200" dirty="0" smtClean="0">
                <a:solidFill>
                  <a:schemeClr val="bg1"/>
                </a:solidFill>
                <a:uFill>
                  <a:solidFill>
                    <a:schemeClr val="bg1"/>
                  </a:solidFill>
                </a:uFill>
                <a:latin typeface="+mn-lt"/>
                <a:ea typeface="+mn-ea"/>
                <a:cs typeface="+mn-cs"/>
              </a:rPr>
              <a:t>info@eu-patient.eu</a:t>
            </a:r>
            <a:endParaRPr lang="fr-FR" sz="2400" kern="1200" dirty="0" smtClean="0">
              <a:solidFill>
                <a:schemeClr val="tx1"/>
              </a:solidFill>
              <a:latin typeface="+mn-lt"/>
              <a:ea typeface="+mn-ea"/>
              <a:cs typeface="+mn-cs"/>
            </a:endParaRPr>
          </a:p>
        </p:txBody>
      </p:sp>
      <p:sp>
        <p:nvSpPr>
          <p:cNvPr id="26" name="TextBox 25"/>
          <p:cNvSpPr txBox="1"/>
          <p:nvPr userDrawn="1"/>
        </p:nvSpPr>
        <p:spPr>
          <a:xfrm>
            <a:off x="539552" y="1052736"/>
            <a:ext cx="8064896" cy="707886"/>
          </a:xfrm>
          <a:prstGeom prst="rect">
            <a:avLst/>
          </a:prstGeom>
          <a:noFill/>
        </p:spPr>
        <p:txBody>
          <a:bodyPr wrap="square" rtlCol="0">
            <a:spAutoFit/>
          </a:bodyPr>
          <a:lstStyle/>
          <a:p>
            <a:pPr marL="0" marR="0" indent="0" algn="ctr" defTabSz="914400" rtl="0" eaLnBrk="1" fontAlgn="base" latinLnBrk="0" hangingPunct="1">
              <a:lnSpc>
                <a:spcPct val="100000"/>
              </a:lnSpc>
              <a:spcBef>
                <a:spcPts val="0"/>
              </a:spcBef>
              <a:spcAft>
                <a:spcPct val="0"/>
              </a:spcAft>
              <a:buClrTx/>
              <a:buSzTx/>
              <a:buFontTx/>
              <a:buNone/>
              <a:tabLst/>
              <a:defRPr/>
            </a:pPr>
            <a:r>
              <a:rPr lang="fr-BE" sz="4000" b="1" kern="1200" dirty="0" smtClean="0">
                <a:solidFill>
                  <a:schemeClr val="bg1"/>
                </a:solidFill>
                <a:latin typeface="+mj-lt"/>
                <a:ea typeface="+mn-ea"/>
                <a:cs typeface="+mn-cs"/>
              </a:rPr>
              <a:t>THANK YOU FOR YOUR ATTENTION!</a:t>
            </a:r>
            <a:endParaRPr lang="en-US" sz="4000" b="1" kern="1200" dirty="0" smtClean="0">
              <a:solidFill>
                <a:schemeClr val="bg1"/>
              </a:solidFill>
              <a:latin typeface="+mj-lt"/>
              <a:ea typeface="+mn-ea"/>
              <a:cs typeface="+mn-cs"/>
            </a:endParaRPr>
          </a:p>
        </p:txBody>
      </p:sp>
      <p:sp>
        <p:nvSpPr>
          <p:cNvPr id="15" name="TextBox 14"/>
          <p:cNvSpPr txBox="1"/>
          <p:nvPr userDrawn="1"/>
        </p:nvSpPr>
        <p:spPr>
          <a:xfrm>
            <a:off x="-36512" y="2165955"/>
            <a:ext cx="9144000" cy="830997"/>
          </a:xfrm>
          <a:prstGeom prst="rect">
            <a:avLst/>
          </a:prstGeom>
          <a:noFill/>
        </p:spPr>
        <p:txBody>
          <a:bodyPr wrap="square" rtlCol="0">
            <a:spAutoFit/>
          </a:bodyPr>
          <a:lstStyle/>
          <a:p>
            <a:pPr algn="ctr"/>
            <a:r>
              <a:rPr lang="en-GB" sz="2400" b="1" dirty="0" smtClean="0">
                <a:solidFill>
                  <a:schemeClr val="bg1"/>
                </a:solidFill>
                <a:latin typeface="+mj-lt"/>
                <a:cs typeface="Calibri" pitchFamily="34" charset="0"/>
              </a:rPr>
              <a:t>Follow us on Social Media! </a:t>
            </a:r>
          </a:p>
          <a:p>
            <a:pPr algn="ctr"/>
            <a:r>
              <a:rPr lang="en-GB" sz="2400" b="1" dirty="0" smtClean="0">
                <a:solidFill>
                  <a:schemeClr val="bg1"/>
                </a:solidFill>
                <a:latin typeface="+mj-lt"/>
                <a:cs typeface="Calibri" pitchFamily="34" charset="0"/>
              </a:rPr>
              <a:t>  </a:t>
            </a:r>
            <a:endParaRPr lang="en-GB" sz="2400" dirty="0">
              <a:solidFill>
                <a:schemeClr val="bg1"/>
              </a:solidFill>
              <a:latin typeface="+mj-lt"/>
              <a:cs typeface="Calibri" pitchFamily="34" charset="0"/>
            </a:endParaRPr>
          </a:p>
        </p:txBody>
      </p:sp>
      <p:sp>
        <p:nvSpPr>
          <p:cNvPr id="16" name="TextBox 15"/>
          <p:cNvSpPr txBox="1"/>
          <p:nvPr userDrawn="1"/>
        </p:nvSpPr>
        <p:spPr>
          <a:xfrm>
            <a:off x="6012160" y="2913144"/>
            <a:ext cx="2952328" cy="1200329"/>
          </a:xfrm>
          <a:prstGeom prst="rect">
            <a:avLst/>
          </a:prstGeom>
          <a:noFill/>
        </p:spPr>
        <p:txBody>
          <a:bodyPr wrap="square" rtlCol="0">
            <a:spAutoFit/>
          </a:bodyPr>
          <a:lstStyle/>
          <a:p>
            <a:r>
              <a:rPr lang="en-GB" sz="2400" dirty="0" smtClean="0">
                <a:solidFill>
                  <a:schemeClr val="bg1"/>
                </a:solidFill>
                <a:latin typeface="+mj-lt"/>
                <a:cs typeface="Calibri" pitchFamily="34" charset="0"/>
              </a:rPr>
              <a:t>/</a:t>
            </a:r>
            <a:r>
              <a:rPr lang="en-GB" sz="2400" dirty="0" err="1" smtClean="0">
                <a:solidFill>
                  <a:schemeClr val="bg1"/>
                </a:solidFill>
                <a:latin typeface="+mj-lt"/>
                <a:cs typeface="Calibri" pitchFamily="34" charset="0"/>
              </a:rPr>
              <a:t>eupatient</a:t>
            </a:r>
            <a:endParaRPr lang="en-GB" sz="2400" dirty="0" smtClean="0">
              <a:solidFill>
                <a:schemeClr val="bg1"/>
              </a:solidFill>
              <a:latin typeface="+mj-lt"/>
              <a:cs typeface="Calibri" pitchFamily="34" charset="0"/>
            </a:endParaRPr>
          </a:p>
          <a:p>
            <a:endParaRPr lang="en-GB" sz="2400" dirty="0" smtClean="0">
              <a:solidFill>
                <a:schemeClr val="bg1"/>
              </a:solidFill>
              <a:latin typeface="+mj-lt"/>
              <a:cs typeface="Calibri" pitchFamily="34" charset="0"/>
            </a:endParaRPr>
          </a:p>
          <a:p>
            <a:r>
              <a:rPr lang="en-GB" sz="2400" dirty="0" smtClean="0">
                <a:solidFill>
                  <a:schemeClr val="bg1"/>
                </a:solidFill>
                <a:latin typeface="+mj-lt"/>
                <a:cs typeface="Calibri" pitchFamily="34" charset="0"/>
              </a:rPr>
              <a:t> eu-patient.eu/blog</a:t>
            </a:r>
            <a:endParaRPr lang="en-GB" sz="2400" dirty="0">
              <a:solidFill>
                <a:schemeClr val="bg1"/>
              </a:solidFill>
              <a:latin typeface="+mj-lt"/>
              <a:cs typeface="Calibri" pitchFamily="34" charset="0"/>
            </a:endParaRPr>
          </a:p>
        </p:txBody>
      </p:sp>
      <p:pic>
        <p:nvPicPr>
          <p:cNvPr id="3074" name="Picture 2" descr="http://www.hankooktea.com/images/Wordpress%20Logo.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5508104" y="3635709"/>
            <a:ext cx="576064" cy="56501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Zilvinas\Desktop\EPF Template 2013\powerpoint\EPF-PPT-back-fixed.gif"/>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83273" r="39637"/>
          <a:stretch/>
        </p:blipFill>
        <p:spPr bwMode="auto">
          <a:xfrm>
            <a:off x="1763688" y="5764728"/>
            <a:ext cx="5585670" cy="1160764"/>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userDrawn="1"/>
        </p:nvSpPr>
        <p:spPr>
          <a:xfrm>
            <a:off x="0" y="5764728"/>
            <a:ext cx="1907704" cy="11607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2" descr="\\EPFCENTRAL001\EPF-Files\PROJECTS\RUNNING PROJECTS\Empowerment campaign and conference\Template\rbs_logo_cmyk.jp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07504" y="6268122"/>
            <a:ext cx="2023542" cy="21046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gi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2" descr="C:\Users\Zilvinas\Desktop\EPF Template 2013\powerpoint\EPF-PPT-back2-fixed.gif"/>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0" y="34652"/>
            <a:ext cx="9169524" cy="687645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759" r:id="rId1"/>
    <p:sldLayoutId id="2147483757" r:id="rId2"/>
    <p:sldLayoutId id="2147483764"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a:xfrm>
            <a:off x="611560" y="5085184"/>
            <a:ext cx="2092225" cy="360040"/>
          </a:xfrm>
        </p:spPr>
        <p:txBody>
          <a:bodyPr/>
          <a:lstStyle/>
          <a:p>
            <a:r>
              <a:rPr lang="en-GB" dirty="0" smtClean="0"/>
              <a:t>Brussels, 22 June 2016</a:t>
            </a:r>
            <a:endParaRPr lang="en-GB" dirty="0"/>
          </a:p>
        </p:txBody>
      </p:sp>
      <p:sp>
        <p:nvSpPr>
          <p:cNvPr id="7" name="Text Placeholder 6"/>
          <p:cNvSpPr>
            <a:spLocks noGrp="1"/>
          </p:cNvSpPr>
          <p:nvPr>
            <p:ph type="body" sz="quarter" idx="14"/>
          </p:nvPr>
        </p:nvSpPr>
        <p:spPr>
          <a:xfrm>
            <a:off x="1835696" y="3501008"/>
            <a:ext cx="5688013" cy="1368152"/>
          </a:xfrm>
        </p:spPr>
        <p:txBody>
          <a:bodyPr/>
          <a:lstStyle/>
          <a:p>
            <a:r>
              <a:rPr lang="en-GB" sz="1800" dirty="0" smtClean="0"/>
              <a:t>Aneela Ahmed, EPF Youth Group, National Voices, UK</a:t>
            </a:r>
            <a:endParaRPr lang="en-GB" sz="1800" dirty="0"/>
          </a:p>
        </p:txBody>
      </p:sp>
      <p:sp>
        <p:nvSpPr>
          <p:cNvPr id="9" name="Text Placeholder 8"/>
          <p:cNvSpPr>
            <a:spLocks noGrp="1"/>
          </p:cNvSpPr>
          <p:nvPr>
            <p:ph type="body" sz="quarter" idx="10"/>
          </p:nvPr>
        </p:nvSpPr>
        <p:spPr>
          <a:xfrm>
            <a:off x="1043608" y="1628800"/>
            <a:ext cx="7560839" cy="1080120"/>
          </a:xfrm>
        </p:spPr>
        <p:txBody>
          <a:bodyPr/>
          <a:lstStyle/>
          <a:p>
            <a:r>
              <a:rPr lang="en-GB" dirty="0" smtClean="0"/>
              <a:t>The patient’s perspective:</a:t>
            </a:r>
          </a:p>
          <a:p>
            <a:r>
              <a:rPr lang="en-GB" dirty="0" smtClean="0"/>
              <a:t>Why empowerment matters? </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41906" y="1340768"/>
            <a:ext cx="8136904" cy="4922158"/>
          </a:xfrm>
        </p:spPr>
        <p:txBody>
          <a:bodyPr/>
          <a:lstStyle/>
          <a:p>
            <a:r>
              <a:rPr lang="en-GB" dirty="0" smtClean="0"/>
              <a:t>What is patient empowerment? </a:t>
            </a:r>
          </a:p>
          <a:p>
            <a:r>
              <a:rPr lang="en-GB" dirty="0" smtClean="0"/>
              <a:t>What does it mean to us, patients?</a:t>
            </a:r>
          </a:p>
          <a:p>
            <a:r>
              <a:rPr lang="en-GB" dirty="0" smtClean="0"/>
              <a:t>What is the added value to the healthcare system?  </a:t>
            </a:r>
          </a:p>
          <a:p>
            <a:endParaRPr lang="en-GB" dirty="0" smtClean="0"/>
          </a:p>
        </p:txBody>
      </p:sp>
      <p:sp>
        <p:nvSpPr>
          <p:cNvPr id="3" name="Text Placeholder 2"/>
          <p:cNvSpPr>
            <a:spLocks noGrp="1"/>
          </p:cNvSpPr>
          <p:nvPr>
            <p:ph type="body" sz="quarter" idx="14"/>
          </p:nvPr>
        </p:nvSpPr>
        <p:spPr/>
        <p:txBody>
          <a:bodyPr/>
          <a:lstStyle/>
          <a:p>
            <a:r>
              <a:rPr lang="en-GB" dirty="0" smtClean="0"/>
              <a:t>Patient Empowerment</a:t>
            </a: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190" y="2924944"/>
            <a:ext cx="8013620" cy="3458912"/>
          </a:xfrm>
          <a:prstGeom prst="rect">
            <a:avLst/>
          </a:prstGeom>
        </p:spPr>
      </p:pic>
    </p:spTree>
    <p:extLst>
      <p:ext uri="{BB962C8B-B14F-4D97-AF65-F5344CB8AC3E}">
        <p14:creationId xmlns:p14="http://schemas.microsoft.com/office/powerpoint/2010/main" val="330609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41906" y="1340768"/>
            <a:ext cx="8136904" cy="4922158"/>
          </a:xfrm>
        </p:spPr>
        <p:txBody>
          <a:bodyPr/>
          <a:lstStyle/>
          <a:p>
            <a:r>
              <a:rPr lang="en-GB" dirty="0" smtClean="0"/>
              <a:t>Why do we need policy-makers and stakeholders to adopt a strategy? </a:t>
            </a:r>
          </a:p>
          <a:p>
            <a:r>
              <a:rPr lang="en-GB" dirty="0" smtClean="0"/>
              <a:t>We need to implement policies and practices for  </a:t>
            </a:r>
            <a:r>
              <a:rPr lang="en-GB" b="1" dirty="0" smtClean="0"/>
              <a:t>Patient Empowerment</a:t>
            </a:r>
            <a:r>
              <a:rPr lang="en-GB" dirty="0" smtClean="0"/>
              <a:t>/involvement at </a:t>
            </a:r>
            <a:r>
              <a:rPr lang="en-GB" dirty="0"/>
              <a:t>n</a:t>
            </a:r>
            <a:r>
              <a:rPr lang="en-GB" dirty="0" smtClean="0"/>
              <a:t>ational and </a:t>
            </a:r>
            <a:r>
              <a:rPr lang="en-GB" smtClean="0"/>
              <a:t>EU levels.</a:t>
            </a:r>
            <a:endParaRPr lang="en-GB" dirty="0" smtClean="0"/>
          </a:p>
        </p:txBody>
      </p:sp>
      <p:sp>
        <p:nvSpPr>
          <p:cNvPr id="3" name="Text Placeholder 2"/>
          <p:cNvSpPr>
            <a:spLocks noGrp="1"/>
          </p:cNvSpPr>
          <p:nvPr>
            <p:ph type="body" sz="quarter" idx="14"/>
          </p:nvPr>
        </p:nvSpPr>
        <p:spPr/>
        <p:txBody>
          <a:bodyPr/>
          <a:lstStyle/>
          <a:p>
            <a:r>
              <a:rPr lang="en-GB" dirty="0" smtClean="0"/>
              <a:t>Patient Empowerment</a:t>
            </a:r>
            <a:endParaRPr lang="en-GB"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71800" y="3356992"/>
            <a:ext cx="5184576" cy="2722698"/>
          </a:xfrm>
          <a:prstGeom prst="rect">
            <a:avLst/>
          </a:prstGeom>
        </p:spPr>
      </p:pic>
    </p:spTree>
    <p:extLst>
      <p:ext uri="{BB962C8B-B14F-4D97-AF65-F5344CB8AC3E}">
        <p14:creationId xmlns:p14="http://schemas.microsoft.com/office/powerpoint/2010/main" val="18071438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26495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EPF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PF Candara">
      <a:majorFont>
        <a:latin typeface="Candara"/>
        <a:ea typeface=""/>
        <a:cs typeface=""/>
      </a:majorFont>
      <a:minorFont>
        <a:latin typeface="Candar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spcBef>
            <a:spcPts val="0"/>
          </a:spcBef>
          <a:defRPr sz="1800" b="1" kern="1200" dirty="0" smtClean="0">
            <a:solidFill>
              <a:schemeClr val="bg1"/>
            </a:solidFill>
            <a:latin typeface="+mn-lt"/>
            <a:ea typeface="+mn-ea"/>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 template_essai 2</Template>
  <TotalTime>841</TotalTime>
  <Words>733</Words>
  <Application>Microsoft Office PowerPoint</Application>
  <PresentationFormat>On-screen Show (4:3)</PresentationFormat>
  <Paragraphs>42</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Candara</vt:lpstr>
      <vt:lpstr>EPF Template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Communications</dc:creator>
  <cp:lastModifiedBy>Sara</cp:lastModifiedBy>
  <cp:revision>87</cp:revision>
  <dcterms:created xsi:type="dcterms:W3CDTF">2013-02-26T13:21:20Z</dcterms:created>
  <dcterms:modified xsi:type="dcterms:W3CDTF">2016-06-16T09:30:42Z</dcterms:modified>
</cp:coreProperties>
</file>