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9"/>
  </p:notesMasterIdLst>
  <p:handoutMasterIdLst>
    <p:handoutMasterId r:id="rId30"/>
  </p:handoutMasterIdLst>
  <p:sldIdLst>
    <p:sldId id="341" r:id="rId2"/>
    <p:sldId id="331" r:id="rId3"/>
    <p:sldId id="348" r:id="rId4"/>
    <p:sldId id="349" r:id="rId5"/>
    <p:sldId id="350" r:id="rId6"/>
    <p:sldId id="401" r:id="rId7"/>
    <p:sldId id="402" r:id="rId8"/>
    <p:sldId id="403" r:id="rId9"/>
    <p:sldId id="406" r:id="rId10"/>
    <p:sldId id="405" r:id="rId11"/>
    <p:sldId id="378" r:id="rId12"/>
    <p:sldId id="381" r:id="rId13"/>
    <p:sldId id="382" r:id="rId14"/>
    <p:sldId id="407" r:id="rId15"/>
    <p:sldId id="408" r:id="rId16"/>
    <p:sldId id="409" r:id="rId17"/>
    <p:sldId id="376" r:id="rId18"/>
    <p:sldId id="344" r:id="rId19"/>
    <p:sldId id="393" r:id="rId20"/>
    <p:sldId id="392" r:id="rId21"/>
    <p:sldId id="391" r:id="rId22"/>
    <p:sldId id="390" r:id="rId23"/>
    <p:sldId id="389" r:id="rId24"/>
    <p:sldId id="388" r:id="rId25"/>
    <p:sldId id="387" r:id="rId26"/>
    <p:sldId id="367" r:id="rId27"/>
    <p:sldId id="259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B6"/>
    <a:srgbClr val="1FB25A"/>
    <a:srgbClr val="005696"/>
    <a:srgbClr val="065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65" autoAdjust="0"/>
    <p:restoredTop sz="94598" autoAdjust="0"/>
  </p:normalViewPr>
  <p:slideViewPr>
    <p:cSldViewPr>
      <p:cViewPr varScale="1">
        <p:scale>
          <a:sx n="65" d="100"/>
          <a:sy n="65" d="100"/>
        </p:scale>
        <p:origin x="146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68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092EE-6C43-4D72-9EFE-0A13C60C8931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80774039-7EB3-4E51-BD51-5C6A2EFF8752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MEP IG on Access</a:t>
          </a:r>
          <a:endParaRPr lang="bg-BG" sz="2000" dirty="0">
            <a:solidFill>
              <a:schemeClr val="bg1">
                <a:lumMod val="75000"/>
              </a:schemeClr>
            </a:solidFill>
          </a:endParaRPr>
        </a:p>
      </dgm:t>
    </dgm:pt>
    <dgm:pt modelId="{A4ADB519-F424-4F4E-AF6D-1F6FDE50BB31}" type="parTrans" cxnId="{121770DD-F98E-465B-9622-3DF004D98E6F}">
      <dgm:prSet/>
      <dgm:spPr/>
      <dgm:t>
        <a:bodyPr/>
        <a:lstStyle/>
        <a:p>
          <a:endParaRPr lang="bg-BG"/>
        </a:p>
      </dgm:t>
    </dgm:pt>
    <dgm:pt modelId="{D5C4DF48-6E4D-4A26-973F-4B88F26769CB}" type="sibTrans" cxnId="{121770DD-F98E-465B-9622-3DF004D98E6F}">
      <dgm:prSet/>
      <dgm:spPr/>
      <dgm:t>
        <a:bodyPr/>
        <a:lstStyle/>
        <a:p>
          <a:endParaRPr lang="bg-BG"/>
        </a:p>
      </dgm:t>
    </dgm:pt>
    <dgm:pt modelId="{71F02F15-4CBE-447D-A83C-B28089E82C50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Riga Conference </a:t>
          </a:r>
          <a:endParaRPr lang="bg-BG" sz="2000" dirty="0">
            <a:solidFill>
              <a:schemeClr val="bg1">
                <a:lumMod val="75000"/>
              </a:schemeClr>
            </a:solidFill>
          </a:endParaRPr>
        </a:p>
      </dgm:t>
    </dgm:pt>
    <dgm:pt modelId="{8576F959-235B-4615-8CC0-1E0471B49F36}" type="parTrans" cxnId="{6ACA8079-D474-4C79-88DF-A55A642B54BD}">
      <dgm:prSet/>
      <dgm:spPr/>
      <dgm:t>
        <a:bodyPr/>
        <a:lstStyle/>
        <a:p>
          <a:endParaRPr lang="bg-BG"/>
        </a:p>
      </dgm:t>
    </dgm:pt>
    <dgm:pt modelId="{1B35419B-DC33-4FF1-9942-8EAA86E965C5}" type="sibTrans" cxnId="{6ACA8079-D474-4C79-88DF-A55A642B54BD}">
      <dgm:prSet/>
      <dgm:spPr/>
      <dgm:t>
        <a:bodyPr/>
        <a:lstStyle/>
        <a:p>
          <a:endParaRPr lang="bg-BG"/>
        </a:p>
      </dgm:t>
    </dgm:pt>
    <dgm:pt modelId="{EF1E6110-7C1D-4A03-B3DD-219E9C8047D1}">
      <dgm:prSet phldrT="[Text]" custT="1"/>
      <dgm:spPr/>
      <dgm:t>
        <a:bodyPr/>
        <a:lstStyle/>
        <a:p>
          <a:pPr algn="l"/>
          <a:r>
            <a:rPr lang="en-GB" sz="1800" dirty="0" smtClean="0">
              <a:latin typeface="Lucida Bright" panose="02040602050505020304" pitchFamily="18" charset="0"/>
            </a:rPr>
            <a:t>Session “Challenges in access for patients with </a:t>
          </a:r>
          <a:r>
            <a:rPr lang="en-GB" sz="1800" b="1" dirty="0" smtClean="0">
              <a:latin typeface="Lucida Bright" panose="02040602050505020304" pitchFamily="18" charset="0"/>
            </a:rPr>
            <a:t>multi-morbidity</a:t>
          </a:r>
          <a:r>
            <a:rPr lang="en-GB" sz="1800" dirty="0" smtClean="0">
              <a:latin typeface="Lucida Bright" panose="02040602050505020304" pitchFamily="18" charset="0"/>
            </a:rPr>
            <a:t>”</a:t>
          </a:r>
          <a:endParaRPr lang="bg-BG" sz="1800" dirty="0"/>
        </a:p>
      </dgm:t>
    </dgm:pt>
    <dgm:pt modelId="{30DE2BBE-D7C4-4BAC-B956-FDD90C14E530}" type="parTrans" cxnId="{A79E30A2-F708-46AF-9004-6DD6C95C6B4F}">
      <dgm:prSet/>
      <dgm:spPr/>
      <dgm:t>
        <a:bodyPr/>
        <a:lstStyle/>
        <a:p>
          <a:endParaRPr lang="bg-BG"/>
        </a:p>
      </dgm:t>
    </dgm:pt>
    <dgm:pt modelId="{55C84F63-295B-49CD-AE5C-B824A055B2D6}" type="sibTrans" cxnId="{A79E30A2-F708-46AF-9004-6DD6C95C6B4F}">
      <dgm:prSet/>
      <dgm:spPr/>
      <dgm:t>
        <a:bodyPr/>
        <a:lstStyle/>
        <a:p>
          <a:endParaRPr lang="bg-BG"/>
        </a:p>
      </dgm:t>
    </dgm:pt>
    <dgm:pt modelId="{8679B1B8-2F5D-4887-9FD8-520432BADEA2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HF </a:t>
          </a:r>
          <a:r>
            <a:rPr lang="en-US" sz="2000" dirty="0" err="1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Gastein</a:t>
          </a:r>
          <a:endParaRPr lang="bg-BG" sz="2000" dirty="0">
            <a:solidFill>
              <a:schemeClr val="bg1">
                <a:lumMod val="75000"/>
              </a:schemeClr>
            </a:solidFill>
          </a:endParaRPr>
        </a:p>
      </dgm:t>
    </dgm:pt>
    <dgm:pt modelId="{62A3F4C2-998D-480E-BA42-427C87D57077}" type="parTrans" cxnId="{64CD2573-1226-4732-AF97-44FF18E8EF21}">
      <dgm:prSet/>
      <dgm:spPr/>
      <dgm:t>
        <a:bodyPr/>
        <a:lstStyle/>
        <a:p>
          <a:endParaRPr lang="bg-BG"/>
        </a:p>
      </dgm:t>
    </dgm:pt>
    <dgm:pt modelId="{4F3A0FF3-FD84-4227-9D86-62B80AA576AF}" type="sibTrans" cxnId="{64CD2573-1226-4732-AF97-44FF18E8EF21}">
      <dgm:prSet/>
      <dgm:spPr/>
      <dgm:t>
        <a:bodyPr/>
        <a:lstStyle/>
        <a:p>
          <a:endParaRPr lang="bg-BG"/>
        </a:p>
      </dgm:t>
    </dgm:pt>
    <dgm:pt modelId="{636FCEBC-7C0A-44A8-A77B-86BE30B81042}">
      <dgm:prSet phldrT="[Text]" custT="1"/>
      <dgm:spPr/>
      <dgm:t>
        <a:bodyPr/>
        <a:lstStyle/>
        <a:p>
          <a:r>
            <a:rPr lang="en-US" sz="1600" dirty="0" smtClean="0">
              <a:latin typeface="Lucida Bright" panose="02040602050505020304" pitchFamily="18" charset="0"/>
            </a:rPr>
            <a:t>Synergies on access (Jun)</a:t>
          </a:r>
          <a:endParaRPr lang="bg-BG" sz="1600" dirty="0"/>
        </a:p>
      </dgm:t>
    </dgm:pt>
    <dgm:pt modelId="{CBEF7E95-E3BC-4E31-8263-9D0EB19B7774}" type="parTrans" cxnId="{5A92334F-E238-4437-862D-9F46546381B9}">
      <dgm:prSet/>
      <dgm:spPr/>
      <dgm:t>
        <a:bodyPr/>
        <a:lstStyle/>
        <a:p>
          <a:endParaRPr lang="bg-BG"/>
        </a:p>
      </dgm:t>
    </dgm:pt>
    <dgm:pt modelId="{80FC80EB-A6D2-46DE-8532-70020EE434C6}" type="sibTrans" cxnId="{5A92334F-E238-4437-862D-9F46546381B9}">
      <dgm:prSet/>
      <dgm:spPr/>
      <dgm:t>
        <a:bodyPr/>
        <a:lstStyle/>
        <a:p>
          <a:endParaRPr lang="bg-BG"/>
        </a:p>
      </dgm:t>
    </dgm:pt>
    <dgm:pt modelId="{F1E3343D-E440-434F-9BD8-CC7CE0272177}">
      <dgm:prSet phldrT="[Text]" custT="1"/>
      <dgm:spPr/>
      <dgm:t>
        <a:bodyPr/>
        <a:lstStyle/>
        <a:p>
          <a:r>
            <a:rPr lang="en-US" sz="1600" dirty="0" smtClean="0">
              <a:latin typeface="Lucida Bright" panose="02040602050505020304" pitchFamily="18" charset="0"/>
            </a:rPr>
            <a:t>Preliminary Opinion of the EXPH (Nov) </a:t>
          </a:r>
          <a:endParaRPr lang="bg-BG" sz="1600" dirty="0"/>
        </a:p>
      </dgm:t>
    </dgm:pt>
    <dgm:pt modelId="{61614266-C53C-4524-998E-44E3D814AA39}" type="parTrans" cxnId="{613F5F4B-7F02-4A18-9955-CE0F2AC635A4}">
      <dgm:prSet/>
      <dgm:spPr/>
      <dgm:t>
        <a:bodyPr/>
        <a:lstStyle/>
        <a:p>
          <a:endParaRPr lang="bg-BG"/>
        </a:p>
      </dgm:t>
    </dgm:pt>
    <dgm:pt modelId="{E9AA887B-EFDC-48CD-AA51-B97AEC53C811}" type="sibTrans" cxnId="{613F5F4B-7F02-4A18-9955-CE0F2AC635A4}">
      <dgm:prSet/>
      <dgm:spPr/>
      <dgm:t>
        <a:bodyPr/>
        <a:lstStyle/>
        <a:p>
          <a:endParaRPr lang="bg-BG"/>
        </a:p>
      </dgm:t>
    </dgm:pt>
    <dgm:pt modelId="{BD1205C0-FFB2-4611-B353-DECC68712838}">
      <dgm:prSet phldrT="[Text]" custT="1"/>
      <dgm:spPr/>
      <dgm:t>
        <a:bodyPr/>
        <a:lstStyle/>
        <a:p>
          <a:pPr algn="ctr"/>
          <a:r>
            <a:rPr lang="en-US" sz="1800" b="1" baseline="0" dirty="0" smtClean="0">
              <a:solidFill>
                <a:schemeClr val="accent2">
                  <a:lumMod val="75000"/>
                </a:schemeClr>
              </a:solidFill>
              <a:latin typeface="Lucida Bright" panose="02040602050505020304" pitchFamily="18" charset="0"/>
            </a:rPr>
            <a:t>“Most tangible initiative” </a:t>
          </a:r>
          <a:endParaRPr lang="bg-BG" sz="1800" b="1" baseline="0" dirty="0">
            <a:solidFill>
              <a:schemeClr val="accent2">
                <a:lumMod val="75000"/>
              </a:schemeClr>
            </a:solidFill>
          </a:endParaRPr>
        </a:p>
      </dgm:t>
    </dgm:pt>
    <dgm:pt modelId="{F94F5D6A-28FA-4C69-9113-EB193FA6D086}" type="parTrans" cxnId="{8F81AB76-8C53-4891-9C95-0236B60C713E}">
      <dgm:prSet/>
      <dgm:spPr/>
      <dgm:t>
        <a:bodyPr/>
        <a:lstStyle/>
        <a:p>
          <a:endParaRPr lang="bg-BG"/>
        </a:p>
      </dgm:t>
    </dgm:pt>
    <dgm:pt modelId="{938650B3-C916-4E95-90EB-0B31F2C03560}" type="sibTrans" cxnId="{8F81AB76-8C53-4891-9C95-0236B60C713E}">
      <dgm:prSet/>
      <dgm:spPr/>
      <dgm:t>
        <a:bodyPr/>
        <a:lstStyle/>
        <a:p>
          <a:endParaRPr lang="bg-BG"/>
        </a:p>
      </dgm:t>
    </dgm:pt>
    <dgm:pt modelId="{872D1ACD-4BA1-4E03-B6AF-58E2833A67B7}">
      <dgm:prSet phldrT="[Text]" custT="1"/>
      <dgm:spPr/>
      <dgm:t>
        <a:bodyPr/>
        <a:lstStyle/>
        <a:p>
          <a:r>
            <a:rPr lang="en-GB" sz="1800" u="sng" dirty="0" smtClean="0"/>
            <a:t>Pilot project</a:t>
          </a:r>
          <a:endParaRPr lang="bg-BG" sz="1800" u="sng" dirty="0"/>
        </a:p>
      </dgm:t>
    </dgm:pt>
    <dgm:pt modelId="{76463E35-07C1-4AF8-91A5-1F8B36A072C0}" type="parTrans" cxnId="{638844C6-ED5E-44B1-95EC-272D581BAE38}">
      <dgm:prSet/>
      <dgm:spPr/>
      <dgm:t>
        <a:bodyPr/>
        <a:lstStyle/>
        <a:p>
          <a:endParaRPr lang="bg-BG"/>
        </a:p>
      </dgm:t>
    </dgm:pt>
    <dgm:pt modelId="{7E5DFC1C-4BB6-4C34-99C2-480708A3B8A1}" type="sibTrans" cxnId="{638844C6-ED5E-44B1-95EC-272D581BAE38}">
      <dgm:prSet/>
      <dgm:spPr/>
      <dgm:t>
        <a:bodyPr/>
        <a:lstStyle/>
        <a:p>
          <a:endParaRPr lang="bg-BG"/>
        </a:p>
      </dgm:t>
    </dgm:pt>
    <dgm:pt modelId="{84A75BD4-F522-4A24-8C0C-242B3D16AAA0}">
      <dgm:prSet phldrT="[Text]" custT="1"/>
      <dgm:spPr/>
      <dgm:t>
        <a:bodyPr/>
        <a:lstStyle/>
        <a:p>
          <a:r>
            <a:rPr lang="en-US" sz="1800" b="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EP </a:t>
          </a:r>
          <a:r>
            <a:rPr lang="en-US" sz="1800" b="0" u="none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Resolution on the EU Semester Annual Growth Survey ’16</a:t>
          </a:r>
          <a:endParaRPr lang="bg-BG" sz="1800" b="0" u="none" dirty="0">
            <a:solidFill>
              <a:schemeClr val="bg1">
                <a:lumMod val="75000"/>
              </a:schemeClr>
            </a:solidFill>
            <a:latin typeface="Lucida Bright" panose="02040602050505020304" pitchFamily="18" charset="0"/>
          </a:endParaRPr>
        </a:p>
      </dgm:t>
    </dgm:pt>
    <dgm:pt modelId="{E53BCA3B-8A2B-4A42-9996-74296F5DC6DD}" type="parTrans" cxnId="{427CAE8B-EF1E-41CE-9D9B-AB9374326DFC}">
      <dgm:prSet/>
      <dgm:spPr/>
      <dgm:t>
        <a:bodyPr/>
        <a:lstStyle/>
        <a:p>
          <a:endParaRPr lang="bg-BG"/>
        </a:p>
      </dgm:t>
    </dgm:pt>
    <dgm:pt modelId="{49714794-A472-4516-8AC8-5F98C5F07F43}" type="sibTrans" cxnId="{427CAE8B-EF1E-41CE-9D9B-AB9374326DFC}">
      <dgm:prSet/>
      <dgm:spPr/>
      <dgm:t>
        <a:bodyPr/>
        <a:lstStyle/>
        <a:p>
          <a:endParaRPr lang="bg-BG"/>
        </a:p>
      </dgm:t>
    </dgm:pt>
    <dgm:pt modelId="{47220F9F-5D20-4133-8883-BC3592418CE6}">
      <dgm:prSet phldrT="[Text]" custT="1"/>
      <dgm:spPr/>
      <dgm:t>
        <a:bodyPr/>
        <a:lstStyle/>
        <a:p>
          <a:pPr algn="l"/>
          <a:r>
            <a:rPr lang="en-US" sz="1800" b="0" dirty="0" smtClean="0">
              <a:solidFill>
                <a:schemeClr val="bg2">
                  <a:lumMod val="50000"/>
                </a:schemeClr>
              </a:solidFill>
              <a:latin typeface="Lucida Bright" panose="02040602050505020304" pitchFamily="18" charset="0"/>
            </a:rPr>
            <a:t>- </a:t>
          </a:r>
          <a:r>
            <a:rPr lang="en-US" sz="1600" dirty="0" smtClean="0">
              <a:latin typeface="Lucida Bright" panose="02040602050505020304" pitchFamily="18" charset="0"/>
            </a:rPr>
            <a:t>Stresses on the importance of </a:t>
          </a:r>
          <a:r>
            <a:rPr lang="en-US" sz="1600" b="1" dirty="0" smtClean="0">
              <a:latin typeface="Lucida Bright" panose="02040602050505020304" pitchFamily="18" charset="0"/>
            </a:rPr>
            <a:t>“</a:t>
          </a:r>
          <a:r>
            <a:rPr lang="en-GB" sz="1600" b="1" dirty="0" smtClean="0">
              <a:latin typeface="Lucida Bright" panose="02040602050505020304" pitchFamily="18" charset="0"/>
            </a:rPr>
            <a:t>equal access to healthcare services for all citizens”</a:t>
          </a:r>
          <a:endParaRPr lang="bg-BG" sz="1600" b="1" dirty="0">
            <a:latin typeface="Lucida Bright" panose="02040602050505020304" pitchFamily="18" charset="0"/>
          </a:endParaRPr>
        </a:p>
      </dgm:t>
    </dgm:pt>
    <dgm:pt modelId="{0014A92D-51D4-4D6B-B468-2BDA59E643F3}" type="parTrans" cxnId="{1DFB6FDF-1206-46CA-84C4-C0A312EA448D}">
      <dgm:prSet/>
      <dgm:spPr/>
      <dgm:t>
        <a:bodyPr/>
        <a:lstStyle/>
        <a:p>
          <a:endParaRPr lang="bg-BG"/>
        </a:p>
      </dgm:t>
    </dgm:pt>
    <dgm:pt modelId="{AD41B811-77CF-4FE1-9FAA-5BF2B38C9DD7}" type="sibTrans" cxnId="{1DFB6FDF-1206-46CA-84C4-C0A312EA448D}">
      <dgm:prSet/>
      <dgm:spPr/>
      <dgm:t>
        <a:bodyPr/>
        <a:lstStyle/>
        <a:p>
          <a:endParaRPr lang="bg-BG"/>
        </a:p>
      </dgm:t>
    </dgm:pt>
    <dgm:pt modelId="{C1D1595A-C6F3-4909-BF46-B7E459A8EB67}">
      <dgm:prSet phldrT="[Text]" custT="1"/>
      <dgm:spPr/>
      <dgm:t>
        <a:bodyPr/>
        <a:lstStyle/>
        <a:p>
          <a:pPr algn="l"/>
          <a:r>
            <a:rPr lang="en-GB" sz="1600" dirty="0" smtClean="0">
              <a:latin typeface="Lucida Bright" panose="02040602050505020304" pitchFamily="18" charset="0"/>
            </a:rPr>
            <a:t>-  “…calls on the Commission to...</a:t>
          </a:r>
          <a:r>
            <a:rPr lang="en-GB" sz="1600" b="1" dirty="0" smtClean="0">
              <a:latin typeface="Lucida Bright" panose="02040602050505020304" pitchFamily="18" charset="0"/>
            </a:rPr>
            <a:t>measure access to high-quality healthcare”</a:t>
          </a:r>
        </a:p>
      </dgm:t>
    </dgm:pt>
    <dgm:pt modelId="{2D82ADF5-7434-43E1-89A0-2FB9D561CCBC}" type="parTrans" cxnId="{E4076335-A96C-4612-A349-3A437E99CBE9}">
      <dgm:prSet/>
      <dgm:spPr/>
      <dgm:t>
        <a:bodyPr/>
        <a:lstStyle/>
        <a:p>
          <a:endParaRPr lang="bg-BG"/>
        </a:p>
      </dgm:t>
    </dgm:pt>
    <dgm:pt modelId="{E45BFE40-9758-4661-8E87-8F4E0398BCC0}" type="sibTrans" cxnId="{E4076335-A96C-4612-A349-3A437E99CBE9}">
      <dgm:prSet/>
      <dgm:spPr/>
      <dgm:t>
        <a:bodyPr/>
        <a:lstStyle/>
        <a:p>
          <a:endParaRPr lang="bg-BG"/>
        </a:p>
      </dgm:t>
    </dgm:pt>
    <dgm:pt modelId="{8A99C845-7896-4092-8802-4B22C5A1CB9F}">
      <dgm:prSet phldrT="[Text]" custT="1"/>
      <dgm:spPr/>
      <dgm:t>
        <a:bodyPr/>
        <a:lstStyle/>
        <a:p>
          <a:pPr algn="ctr"/>
          <a:r>
            <a:rPr lang="en-GB" sz="1800" b="1" baseline="0" dirty="0" smtClean="0">
              <a:solidFill>
                <a:schemeClr val="accent2">
                  <a:lumMod val="75000"/>
                </a:schemeClr>
              </a:solidFill>
            </a:rPr>
            <a:t>RIGA ROADMAP</a:t>
          </a:r>
          <a:endParaRPr lang="bg-BG" sz="1800" b="1" baseline="0" dirty="0">
            <a:solidFill>
              <a:schemeClr val="accent2">
                <a:lumMod val="75000"/>
              </a:schemeClr>
            </a:solidFill>
          </a:endParaRPr>
        </a:p>
      </dgm:t>
    </dgm:pt>
    <dgm:pt modelId="{8FF279B9-331F-40CB-A33C-699F7C9DE735}" type="parTrans" cxnId="{41B2782E-53D2-49F0-B3BF-1C154419ECAE}">
      <dgm:prSet/>
      <dgm:spPr/>
      <dgm:t>
        <a:bodyPr/>
        <a:lstStyle/>
        <a:p>
          <a:endParaRPr lang="en-US"/>
        </a:p>
      </dgm:t>
    </dgm:pt>
    <dgm:pt modelId="{013B1230-49C7-43B8-9569-60BCEB29159E}" type="sibTrans" cxnId="{41B2782E-53D2-49F0-B3BF-1C154419ECAE}">
      <dgm:prSet/>
      <dgm:spPr/>
      <dgm:t>
        <a:bodyPr/>
        <a:lstStyle/>
        <a:p>
          <a:endParaRPr lang="en-US"/>
        </a:p>
      </dgm:t>
    </dgm:pt>
    <dgm:pt modelId="{CA0CFA32-C0EF-4A06-8FAD-DBDB29B014BA}">
      <dgm:prSet phldrT="[Text]" custT="1"/>
      <dgm:spPr/>
      <dgm:t>
        <a:bodyPr/>
        <a:lstStyle/>
        <a:p>
          <a:pPr algn="ctr"/>
          <a:endParaRPr lang="bg-BG" sz="1800" b="1" baseline="0" dirty="0">
            <a:solidFill>
              <a:schemeClr val="accent2">
                <a:lumMod val="75000"/>
              </a:schemeClr>
            </a:solidFill>
          </a:endParaRPr>
        </a:p>
      </dgm:t>
    </dgm:pt>
    <dgm:pt modelId="{5B9ABA49-25A9-4F68-B130-2F7F642EC542}" type="parTrans" cxnId="{23411528-67F3-4C68-A04D-AA07338F0A2B}">
      <dgm:prSet/>
      <dgm:spPr/>
      <dgm:t>
        <a:bodyPr/>
        <a:lstStyle/>
        <a:p>
          <a:endParaRPr lang="en-US"/>
        </a:p>
      </dgm:t>
    </dgm:pt>
    <dgm:pt modelId="{46DF6DF7-0217-456C-8FDB-5ED8A16B25C5}" type="sibTrans" cxnId="{23411528-67F3-4C68-A04D-AA07338F0A2B}">
      <dgm:prSet/>
      <dgm:spPr/>
      <dgm:t>
        <a:bodyPr/>
        <a:lstStyle/>
        <a:p>
          <a:endParaRPr lang="en-US"/>
        </a:p>
      </dgm:t>
    </dgm:pt>
    <dgm:pt modelId="{0ECE28E9-36BC-4061-A4C9-29366C529C06}" type="pres">
      <dgm:prSet presAssocID="{99C092EE-6C43-4D72-9EFE-0A13C60C8931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BE2E7956-FFB9-4CF5-9546-65EF288B42CC}" type="pres">
      <dgm:prSet presAssocID="{80774039-7EB3-4E51-BD51-5C6A2EFF8752}" presName="composite" presStyleCnt="0"/>
      <dgm:spPr/>
    </dgm:pt>
    <dgm:pt modelId="{5EABF84D-C2EE-42BB-B5CA-5E5FCE6EB85A}" type="pres">
      <dgm:prSet presAssocID="{80774039-7EB3-4E51-BD51-5C6A2EFF8752}" presName="BackAccent" presStyleLbl="bgShp" presStyleIdx="0" presStyleCnt="4" custLinFactNeighborX="-217" custLinFactNeighborY="10260"/>
      <dgm:spPr/>
    </dgm:pt>
    <dgm:pt modelId="{F47DE1E4-724A-41BA-9D18-FD574E09AE51}" type="pres">
      <dgm:prSet presAssocID="{80774039-7EB3-4E51-BD51-5C6A2EFF8752}" presName="Accent" presStyleLbl="alignNode1" presStyleIdx="0" presStyleCnt="4"/>
      <dgm:spPr/>
    </dgm:pt>
    <dgm:pt modelId="{EDBFC010-13F8-460E-B3BA-84D6F9CB2B7B}" type="pres">
      <dgm:prSet presAssocID="{80774039-7EB3-4E51-BD51-5C6A2EFF8752}" presName="Child" presStyleLbl="revTx" presStyleIdx="0" presStyleCnt="8" custScaleX="146439" custScaleY="103530" custLinFactNeighborX="10593" custLinFactNeighborY="13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F858E4D-7ED8-4583-8501-C023DB769C53}" type="pres">
      <dgm:prSet presAssocID="{80774039-7EB3-4E51-BD51-5C6A2EFF8752}" presName="Parent" presStyleLbl="revTx" presStyleIdx="1" presStyleCnt="8" custScaleX="136168" custScaleY="70161" custLinFactNeighborX="7357" custLinFactNeighborY="205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B03D497-128B-4CE1-ACD1-50BFBDFA4409}" type="pres">
      <dgm:prSet presAssocID="{D5C4DF48-6E4D-4A26-973F-4B88F26769CB}" presName="sibTrans" presStyleCnt="0"/>
      <dgm:spPr/>
    </dgm:pt>
    <dgm:pt modelId="{0376AF2F-4CC8-4536-9669-1DCB107809F4}" type="pres">
      <dgm:prSet presAssocID="{71F02F15-4CBE-447D-A83C-B28089E82C50}" presName="composite" presStyleCnt="0"/>
      <dgm:spPr/>
    </dgm:pt>
    <dgm:pt modelId="{1FCA3CA2-028D-42A5-B5C2-1C1BA1CA3E18}" type="pres">
      <dgm:prSet presAssocID="{71F02F15-4CBE-447D-A83C-B28089E82C50}" presName="BackAccent" presStyleLbl="bgShp" presStyleIdx="1" presStyleCnt="4"/>
      <dgm:spPr/>
    </dgm:pt>
    <dgm:pt modelId="{A3DE34B8-E559-4FAF-B5E1-D3D439C8D3D5}" type="pres">
      <dgm:prSet presAssocID="{71F02F15-4CBE-447D-A83C-B28089E82C50}" presName="Accent" presStyleLbl="alignNode1" presStyleIdx="1" presStyleCnt="4" custLinFactNeighborX="2119" custLinFactNeighborY="5567"/>
      <dgm:spPr/>
    </dgm:pt>
    <dgm:pt modelId="{C0A78AD1-4567-4AC8-9577-CC1C4D53938D}" type="pres">
      <dgm:prSet presAssocID="{71F02F15-4CBE-447D-A83C-B28089E82C50}" presName="Child" presStyleLbl="revTx" presStyleIdx="2" presStyleCnt="8" custScaleX="116765" custScaleY="99768" custLinFactNeighborX="-7236" custLinFactNeighborY="86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4718CDB-3107-438E-BE7D-5B94E447351A}" type="pres">
      <dgm:prSet presAssocID="{71F02F15-4CBE-447D-A83C-B28089E82C50}" presName="Parent" presStyleLbl="revTx" presStyleIdx="3" presStyleCnt="8" custScaleX="123892" custScaleY="99629" custLinFactNeighborX="4627" custLinFactNeighborY="226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58A27A7-AE5B-4BE1-9E2A-821292DCAA38}" type="pres">
      <dgm:prSet presAssocID="{1B35419B-DC33-4FF1-9942-8EAA86E965C5}" presName="sibTrans" presStyleCnt="0"/>
      <dgm:spPr/>
    </dgm:pt>
    <dgm:pt modelId="{737FD4B7-14BF-4235-A980-02B9D0180F7A}" type="pres">
      <dgm:prSet presAssocID="{8679B1B8-2F5D-4887-9FD8-520432BADEA2}" presName="composite" presStyleCnt="0"/>
      <dgm:spPr/>
    </dgm:pt>
    <dgm:pt modelId="{8BAE9EBC-0158-4874-9D7D-A57CFE0486FC}" type="pres">
      <dgm:prSet presAssocID="{8679B1B8-2F5D-4887-9FD8-520432BADEA2}" presName="BackAccent" presStyleLbl="bgShp" presStyleIdx="2" presStyleCnt="4"/>
      <dgm:spPr/>
    </dgm:pt>
    <dgm:pt modelId="{E64113EB-F75E-4EB1-B9BA-9F3D704C99BB}" type="pres">
      <dgm:prSet presAssocID="{8679B1B8-2F5D-4887-9FD8-520432BADEA2}" presName="Accent" presStyleLbl="alignNode1" presStyleIdx="2" presStyleCnt="4"/>
      <dgm:spPr/>
    </dgm:pt>
    <dgm:pt modelId="{533CDC52-6FA9-4DE3-A232-BD81446D2F89}" type="pres">
      <dgm:prSet presAssocID="{8679B1B8-2F5D-4887-9FD8-520432BADEA2}" presName="Child" presStyleLbl="revTx" presStyleIdx="4" presStyleCnt="8" custScaleX="127066" custScaleY="99034" custLinFactNeighborX="-10578" custLinFactNeighborY="98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50AEF27-0239-4DD6-8DAC-B749D72E3AD3}" type="pres">
      <dgm:prSet presAssocID="{8679B1B8-2F5D-4887-9FD8-520432BADEA2}" presName="Parent" presStyleLbl="revTx" presStyleIdx="5" presStyleCnt="8" custLinFactNeighborX="-6318" custLinFactNeighborY="-100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6734FF5-3A55-49DA-9433-12B0E1A292D7}" type="pres">
      <dgm:prSet presAssocID="{4F3A0FF3-FD84-4227-9D86-62B80AA576AF}" presName="sibTrans" presStyleCnt="0"/>
      <dgm:spPr/>
    </dgm:pt>
    <dgm:pt modelId="{08214DD0-8CB7-46FC-86B8-243727C5850D}" type="pres">
      <dgm:prSet presAssocID="{84A75BD4-F522-4A24-8C0C-242B3D16AAA0}" presName="composite" presStyleCnt="0"/>
      <dgm:spPr/>
    </dgm:pt>
    <dgm:pt modelId="{5F7392B7-D68B-4A1E-A8D3-094DF80AA364}" type="pres">
      <dgm:prSet presAssocID="{84A75BD4-F522-4A24-8C0C-242B3D16AAA0}" presName="BackAccent" presStyleLbl="bgShp" presStyleIdx="3" presStyleCnt="4" custLinFactNeighborX="-15744" custLinFactNeighborY="-31239"/>
      <dgm:spPr/>
    </dgm:pt>
    <dgm:pt modelId="{5946D2A6-00F6-4607-99D6-7F98795A71F4}" type="pres">
      <dgm:prSet presAssocID="{84A75BD4-F522-4A24-8C0C-242B3D16AAA0}" presName="Accent" presStyleLbl="alignNode1" presStyleIdx="3" presStyleCnt="4" custLinFactNeighborX="-90764" custLinFactNeighborY="-44644"/>
      <dgm:spPr/>
    </dgm:pt>
    <dgm:pt modelId="{8A19A6D8-8A4F-4A97-9DFD-193299A38F74}" type="pres">
      <dgm:prSet presAssocID="{84A75BD4-F522-4A24-8C0C-242B3D16AAA0}" presName="Child" presStyleLbl="revTx" presStyleIdx="6" presStyleCnt="8" custScaleX="169913" custScaleY="60088" custLinFactNeighborX="-2221" custLinFactNeighborY="-173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FFC9437-2BE9-4C00-972E-F2A3CAD5692F}" type="pres">
      <dgm:prSet presAssocID="{84A75BD4-F522-4A24-8C0C-242B3D16AAA0}" presName="Parent" presStyleLbl="revTx" presStyleIdx="7" presStyleCnt="8" custScaleX="168686" custScaleY="99964" custLinFactNeighborX="640" custLinFactNeighborY="-48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C6F6F3A-2166-4CB8-BC41-2D76E463E540}" type="presOf" srcId="{80774039-7EB3-4E51-BD51-5C6A2EFF8752}" destId="{0F858E4D-7ED8-4583-8501-C023DB769C53}" srcOrd="0" destOrd="0" presId="urn:microsoft.com/office/officeart/2008/layout/IncreasingCircleProcess"/>
    <dgm:cxn modelId="{9B7D6E2F-7503-4349-AD07-CA9A21A96A9C}" type="presOf" srcId="{8A99C845-7896-4092-8802-4B22C5A1CB9F}" destId="{C0A78AD1-4567-4AC8-9577-CC1C4D53938D}" srcOrd="0" destOrd="2" presId="urn:microsoft.com/office/officeart/2008/layout/IncreasingCircleProcess"/>
    <dgm:cxn modelId="{E4076335-A96C-4612-A349-3A437E99CBE9}" srcId="{84A75BD4-F522-4A24-8C0C-242B3D16AAA0}" destId="{C1D1595A-C6F3-4909-BF46-B7E459A8EB67}" srcOrd="0" destOrd="0" parTransId="{2D82ADF5-7434-43E1-89A0-2FB9D561CCBC}" sibTransId="{E45BFE40-9758-4661-8E87-8F4E0398BCC0}"/>
    <dgm:cxn modelId="{2717A0FE-DF0E-412C-B3AF-8E6AE94DB476}" type="presOf" srcId="{99C092EE-6C43-4D72-9EFE-0A13C60C8931}" destId="{0ECE28E9-36BC-4061-A4C9-29366C529C06}" srcOrd="0" destOrd="0" presId="urn:microsoft.com/office/officeart/2008/layout/IncreasingCircleProcess"/>
    <dgm:cxn modelId="{6ACA8079-D474-4C79-88DF-A55A642B54BD}" srcId="{99C092EE-6C43-4D72-9EFE-0A13C60C8931}" destId="{71F02F15-4CBE-447D-A83C-B28089E82C50}" srcOrd="1" destOrd="0" parTransId="{8576F959-235B-4615-8CC0-1E0471B49F36}" sibTransId="{1B35419B-DC33-4FF1-9942-8EAA86E965C5}"/>
    <dgm:cxn modelId="{64CD2573-1226-4732-AF97-44FF18E8EF21}" srcId="{99C092EE-6C43-4D72-9EFE-0A13C60C8931}" destId="{8679B1B8-2F5D-4887-9FD8-520432BADEA2}" srcOrd="2" destOrd="0" parTransId="{62A3F4C2-998D-480E-BA42-427C87D57077}" sibTransId="{4F3A0FF3-FD84-4227-9D86-62B80AA576AF}"/>
    <dgm:cxn modelId="{A79E30A2-F708-46AF-9004-6DD6C95C6B4F}" srcId="{8679B1B8-2F5D-4887-9FD8-520432BADEA2}" destId="{EF1E6110-7C1D-4A03-B3DD-219E9C8047D1}" srcOrd="0" destOrd="0" parTransId="{30DE2BBE-D7C4-4BAC-B956-FDD90C14E530}" sibTransId="{55C84F63-295B-49CD-AE5C-B824A055B2D6}"/>
    <dgm:cxn modelId="{75380640-FCAE-48E2-B1CC-126CFD17D7E6}" type="presOf" srcId="{BD1205C0-FFB2-4611-B353-DECC68712838}" destId="{C0A78AD1-4567-4AC8-9577-CC1C4D53938D}" srcOrd="0" destOrd="0" presId="urn:microsoft.com/office/officeart/2008/layout/IncreasingCircleProcess"/>
    <dgm:cxn modelId="{427CAE8B-EF1E-41CE-9D9B-AB9374326DFC}" srcId="{99C092EE-6C43-4D72-9EFE-0A13C60C8931}" destId="{84A75BD4-F522-4A24-8C0C-242B3D16AAA0}" srcOrd="3" destOrd="0" parTransId="{E53BCA3B-8A2B-4A42-9996-74296F5DC6DD}" sibTransId="{49714794-A472-4516-8AC8-5F98C5F07F43}"/>
    <dgm:cxn modelId="{8F81AB76-8C53-4891-9C95-0236B60C713E}" srcId="{71F02F15-4CBE-447D-A83C-B28089E82C50}" destId="{BD1205C0-FFB2-4611-B353-DECC68712838}" srcOrd="0" destOrd="0" parTransId="{F94F5D6A-28FA-4C69-9113-EB193FA6D086}" sibTransId="{938650B3-C916-4E95-90EB-0B31F2C03560}"/>
    <dgm:cxn modelId="{613F5F4B-7F02-4A18-9955-CE0F2AC635A4}" srcId="{80774039-7EB3-4E51-BD51-5C6A2EFF8752}" destId="{F1E3343D-E440-434F-9BD8-CC7CE0272177}" srcOrd="2" destOrd="0" parTransId="{61614266-C53C-4524-998E-44E3D814AA39}" sibTransId="{E9AA887B-EFDC-48CD-AA51-B97AEC53C811}"/>
    <dgm:cxn modelId="{6BCEF091-E3D1-4F83-8FF8-5C6C3975217A}" type="presOf" srcId="{636FCEBC-7C0A-44A8-A77B-86BE30B81042}" destId="{EDBFC010-13F8-460E-B3BA-84D6F9CB2B7B}" srcOrd="0" destOrd="1" presId="urn:microsoft.com/office/officeart/2008/layout/IncreasingCircleProcess"/>
    <dgm:cxn modelId="{50BA2922-09C6-4776-BBD1-B9C064AEE80A}" type="presOf" srcId="{8679B1B8-2F5D-4887-9FD8-520432BADEA2}" destId="{E50AEF27-0239-4DD6-8DAC-B749D72E3AD3}" srcOrd="0" destOrd="0" presId="urn:microsoft.com/office/officeart/2008/layout/IncreasingCircleProcess"/>
    <dgm:cxn modelId="{71D111DE-CADE-4AA1-A6B1-E770B70121CC}" type="presOf" srcId="{C1D1595A-C6F3-4909-BF46-B7E459A8EB67}" destId="{8A19A6D8-8A4F-4A97-9DFD-193299A38F74}" srcOrd="0" destOrd="0" presId="urn:microsoft.com/office/officeart/2008/layout/IncreasingCircleProcess"/>
    <dgm:cxn modelId="{638844C6-ED5E-44B1-95EC-272D581BAE38}" srcId="{80774039-7EB3-4E51-BD51-5C6A2EFF8752}" destId="{872D1ACD-4BA1-4E03-B6AF-58E2833A67B7}" srcOrd="0" destOrd="0" parTransId="{76463E35-07C1-4AF8-91A5-1F8B36A072C0}" sibTransId="{7E5DFC1C-4BB6-4C34-99C2-480708A3B8A1}"/>
    <dgm:cxn modelId="{23411528-67F3-4C68-A04D-AA07338F0A2B}" srcId="{71F02F15-4CBE-447D-A83C-B28089E82C50}" destId="{CA0CFA32-C0EF-4A06-8FAD-DBDB29B014BA}" srcOrd="1" destOrd="0" parTransId="{5B9ABA49-25A9-4F68-B130-2F7F642EC542}" sibTransId="{46DF6DF7-0217-456C-8FDB-5ED8A16B25C5}"/>
    <dgm:cxn modelId="{ED366A26-DBC9-45D3-886E-24DC01B13A11}" type="presOf" srcId="{F1E3343D-E440-434F-9BD8-CC7CE0272177}" destId="{EDBFC010-13F8-460E-B3BA-84D6F9CB2B7B}" srcOrd="0" destOrd="2" presId="urn:microsoft.com/office/officeart/2008/layout/IncreasingCircleProcess"/>
    <dgm:cxn modelId="{121770DD-F98E-465B-9622-3DF004D98E6F}" srcId="{99C092EE-6C43-4D72-9EFE-0A13C60C8931}" destId="{80774039-7EB3-4E51-BD51-5C6A2EFF8752}" srcOrd="0" destOrd="0" parTransId="{A4ADB519-F424-4F4E-AF6D-1F6FDE50BB31}" sibTransId="{D5C4DF48-6E4D-4A26-973F-4B88F26769CB}"/>
    <dgm:cxn modelId="{1DFB6FDF-1206-46CA-84C4-C0A312EA448D}" srcId="{84A75BD4-F522-4A24-8C0C-242B3D16AAA0}" destId="{47220F9F-5D20-4133-8883-BC3592418CE6}" srcOrd="1" destOrd="0" parTransId="{0014A92D-51D4-4D6B-B468-2BDA59E643F3}" sibTransId="{AD41B811-77CF-4FE1-9FAA-5BF2B38C9DD7}"/>
    <dgm:cxn modelId="{5A92334F-E238-4437-862D-9F46546381B9}" srcId="{80774039-7EB3-4E51-BD51-5C6A2EFF8752}" destId="{636FCEBC-7C0A-44A8-A77B-86BE30B81042}" srcOrd="1" destOrd="0" parTransId="{CBEF7E95-E3BC-4E31-8263-9D0EB19B7774}" sibTransId="{80FC80EB-A6D2-46DE-8532-70020EE434C6}"/>
    <dgm:cxn modelId="{72C3A0B0-620D-42B5-BA5A-F84D1AB0FE63}" type="presOf" srcId="{872D1ACD-4BA1-4E03-B6AF-58E2833A67B7}" destId="{EDBFC010-13F8-460E-B3BA-84D6F9CB2B7B}" srcOrd="0" destOrd="0" presId="urn:microsoft.com/office/officeart/2008/layout/IncreasingCircleProcess"/>
    <dgm:cxn modelId="{4F92DE73-5610-456A-A7AD-963F53639B8B}" type="presOf" srcId="{84A75BD4-F522-4A24-8C0C-242B3D16AAA0}" destId="{0FFC9437-2BE9-4C00-972E-F2A3CAD5692F}" srcOrd="0" destOrd="0" presId="urn:microsoft.com/office/officeart/2008/layout/IncreasingCircleProcess"/>
    <dgm:cxn modelId="{780F40F2-4730-46D8-8220-A683F0B07CF0}" type="presOf" srcId="{EF1E6110-7C1D-4A03-B3DD-219E9C8047D1}" destId="{533CDC52-6FA9-4DE3-A232-BD81446D2F89}" srcOrd="0" destOrd="0" presId="urn:microsoft.com/office/officeart/2008/layout/IncreasingCircleProcess"/>
    <dgm:cxn modelId="{369751A6-5B76-4E7F-9A6C-CAC3E0294A8F}" type="presOf" srcId="{47220F9F-5D20-4133-8883-BC3592418CE6}" destId="{8A19A6D8-8A4F-4A97-9DFD-193299A38F74}" srcOrd="0" destOrd="1" presId="urn:microsoft.com/office/officeart/2008/layout/IncreasingCircleProcess"/>
    <dgm:cxn modelId="{2EC71364-7529-4855-B22C-EC05C23A24AC}" type="presOf" srcId="{CA0CFA32-C0EF-4A06-8FAD-DBDB29B014BA}" destId="{C0A78AD1-4567-4AC8-9577-CC1C4D53938D}" srcOrd="0" destOrd="1" presId="urn:microsoft.com/office/officeart/2008/layout/IncreasingCircleProcess"/>
    <dgm:cxn modelId="{41B2782E-53D2-49F0-B3BF-1C154419ECAE}" srcId="{71F02F15-4CBE-447D-A83C-B28089E82C50}" destId="{8A99C845-7896-4092-8802-4B22C5A1CB9F}" srcOrd="2" destOrd="0" parTransId="{8FF279B9-331F-40CB-A33C-699F7C9DE735}" sibTransId="{013B1230-49C7-43B8-9569-60BCEB29159E}"/>
    <dgm:cxn modelId="{A16099C2-F89F-44D2-AFAB-A272E1171454}" type="presOf" srcId="{71F02F15-4CBE-447D-A83C-B28089E82C50}" destId="{44718CDB-3107-438E-BE7D-5B94E447351A}" srcOrd="0" destOrd="0" presId="urn:microsoft.com/office/officeart/2008/layout/IncreasingCircleProcess"/>
    <dgm:cxn modelId="{6A156CBE-9860-4D6B-8043-62DAB9B59BD2}" type="presParOf" srcId="{0ECE28E9-36BC-4061-A4C9-29366C529C06}" destId="{BE2E7956-FFB9-4CF5-9546-65EF288B42CC}" srcOrd="0" destOrd="0" presId="urn:microsoft.com/office/officeart/2008/layout/IncreasingCircleProcess"/>
    <dgm:cxn modelId="{AA78A4F1-C51E-4B22-AC8E-72669B4D5377}" type="presParOf" srcId="{BE2E7956-FFB9-4CF5-9546-65EF288B42CC}" destId="{5EABF84D-C2EE-42BB-B5CA-5E5FCE6EB85A}" srcOrd="0" destOrd="0" presId="urn:microsoft.com/office/officeart/2008/layout/IncreasingCircleProcess"/>
    <dgm:cxn modelId="{3A6E7FC4-9DA2-4EDC-A21D-8A7C91E8C583}" type="presParOf" srcId="{BE2E7956-FFB9-4CF5-9546-65EF288B42CC}" destId="{F47DE1E4-724A-41BA-9D18-FD574E09AE51}" srcOrd="1" destOrd="0" presId="urn:microsoft.com/office/officeart/2008/layout/IncreasingCircleProcess"/>
    <dgm:cxn modelId="{4FDE55CF-45B4-4EC8-912B-36C2916B7223}" type="presParOf" srcId="{BE2E7956-FFB9-4CF5-9546-65EF288B42CC}" destId="{EDBFC010-13F8-460E-B3BA-84D6F9CB2B7B}" srcOrd="2" destOrd="0" presId="urn:microsoft.com/office/officeart/2008/layout/IncreasingCircleProcess"/>
    <dgm:cxn modelId="{A711BE4B-1E33-40BF-BEC6-113EDE5B9677}" type="presParOf" srcId="{BE2E7956-FFB9-4CF5-9546-65EF288B42CC}" destId="{0F858E4D-7ED8-4583-8501-C023DB769C53}" srcOrd="3" destOrd="0" presId="urn:microsoft.com/office/officeart/2008/layout/IncreasingCircleProcess"/>
    <dgm:cxn modelId="{7A7C6DCE-97ED-4B2D-A922-93C0D76D1A8B}" type="presParOf" srcId="{0ECE28E9-36BC-4061-A4C9-29366C529C06}" destId="{AB03D497-128B-4CE1-ACD1-50BFBDFA4409}" srcOrd="1" destOrd="0" presId="urn:microsoft.com/office/officeart/2008/layout/IncreasingCircleProcess"/>
    <dgm:cxn modelId="{80FCD404-305C-4672-8663-5368E40C054F}" type="presParOf" srcId="{0ECE28E9-36BC-4061-A4C9-29366C529C06}" destId="{0376AF2F-4CC8-4536-9669-1DCB107809F4}" srcOrd="2" destOrd="0" presId="urn:microsoft.com/office/officeart/2008/layout/IncreasingCircleProcess"/>
    <dgm:cxn modelId="{118AE74D-99B8-43C2-8B46-9E341D3DF542}" type="presParOf" srcId="{0376AF2F-4CC8-4536-9669-1DCB107809F4}" destId="{1FCA3CA2-028D-42A5-B5C2-1C1BA1CA3E18}" srcOrd="0" destOrd="0" presId="urn:microsoft.com/office/officeart/2008/layout/IncreasingCircleProcess"/>
    <dgm:cxn modelId="{C007247E-3055-4FA1-8D3D-05942BFDB6E7}" type="presParOf" srcId="{0376AF2F-4CC8-4536-9669-1DCB107809F4}" destId="{A3DE34B8-E559-4FAF-B5E1-D3D439C8D3D5}" srcOrd="1" destOrd="0" presId="urn:microsoft.com/office/officeart/2008/layout/IncreasingCircleProcess"/>
    <dgm:cxn modelId="{A4BBC2A4-8BF8-4BCB-8C38-AD57F1DCB0E1}" type="presParOf" srcId="{0376AF2F-4CC8-4536-9669-1DCB107809F4}" destId="{C0A78AD1-4567-4AC8-9577-CC1C4D53938D}" srcOrd="2" destOrd="0" presId="urn:microsoft.com/office/officeart/2008/layout/IncreasingCircleProcess"/>
    <dgm:cxn modelId="{A5684F12-C21C-43EE-8ECF-C81388453E7F}" type="presParOf" srcId="{0376AF2F-4CC8-4536-9669-1DCB107809F4}" destId="{44718CDB-3107-438E-BE7D-5B94E447351A}" srcOrd="3" destOrd="0" presId="urn:microsoft.com/office/officeart/2008/layout/IncreasingCircleProcess"/>
    <dgm:cxn modelId="{A3E00098-2AC3-4265-B08F-479E56054C61}" type="presParOf" srcId="{0ECE28E9-36BC-4061-A4C9-29366C529C06}" destId="{058A27A7-AE5B-4BE1-9E2A-821292DCAA38}" srcOrd="3" destOrd="0" presId="urn:microsoft.com/office/officeart/2008/layout/IncreasingCircleProcess"/>
    <dgm:cxn modelId="{AB780CBC-06FD-4F9C-839B-25684EEC89AE}" type="presParOf" srcId="{0ECE28E9-36BC-4061-A4C9-29366C529C06}" destId="{737FD4B7-14BF-4235-A980-02B9D0180F7A}" srcOrd="4" destOrd="0" presId="urn:microsoft.com/office/officeart/2008/layout/IncreasingCircleProcess"/>
    <dgm:cxn modelId="{5520CF00-616D-4243-A7BB-3F9FCC8FEF39}" type="presParOf" srcId="{737FD4B7-14BF-4235-A980-02B9D0180F7A}" destId="{8BAE9EBC-0158-4874-9D7D-A57CFE0486FC}" srcOrd="0" destOrd="0" presId="urn:microsoft.com/office/officeart/2008/layout/IncreasingCircleProcess"/>
    <dgm:cxn modelId="{DF6CCE26-DA60-4118-85DF-88F198C28F45}" type="presParOf" srcId="{737FD4B7-14BF-4235-A980-02B9D0180F7A}" destId="{E64113EB-F75E-4EB1-B9BA-9F3D704C99BB}" srcOrd="1" destOrd="0" presId="urn:microsoft.com/office/officeart/2008/layout/IncreasingCircleProcess"/>
    <dgm:cxn modelId="{B40D079F-0B4B-4BBF-B053-36C1E7920FDB}" type="presParOf" srcId="{737FD4B7-14BF-4235-A980-02B9D0180F7A}" destId="{533CDC52-6FA9-4DE3-A232-BD81446D2F89}" srcOrd="2" destOrd="0" presId="urn:microsoft.com/office/officeart/2008/layout/IncreasingCircleProcess"/>
    <dgm:cxn modelId="{794926C2-A8BA-4E91-A50C-A9B8394C561E}" type="presParOf" srcId="{737FD4B7-14BF-4235-A980-02B9D0180F7A}" destId="{E50AEF27-0239-4DD6-8DAC-B749D72E3AD3}" srcOrd="3" destOrd="0" presId="urn:microsoft.com/office/officeart/2008/layout/IncreasingCircleProcess"/>
    <dgm:cxn modelId="{2659D64D-3E67-41A2-81E5-DBFAB958D650}" type="presParOf" srcId="{0ECE28E9-36BC-4061-A4C9-29366C529C06}" destId="{B6734FF5-3A55-49DA-9433-12B0E1A292D7}" srcOrd="5" destOrd="0" presId="urn:microsoft.com/office/officeart/2008/layout/IncreasingCircleProcess"/>
    <dgm:cxn modelId="{8C8AC171-8963-4265-8461-4F5DDF41E2D0}" type="presParOf" srcId="{0ECE28E9-36BC-4061-A4C9-29366C529C06}" destId="{08214DD0-8CB7-46FC-86B8-243727C5850D}" srcOrd="6" destOrd="0" presId="urn:microsoft.com/office/officeart/2008/layout/IncreasingCircleProcess"/>
    <dgm:cxn modelId="{973DF4BA-AF1E-4A6B-895B-C67597D688FD}" type="presParOf" srcId="{08214DD0-8CB7-46FC-86B8-243727C5850D}" destId="{5F7392B7-D68B-4A1E-A8D3-094DF80AA364}" srcOrd="0" destOrd="0" presId="urn:microsoft.com/office/officeart/2008/layout/IncreasingCircleProcess"/>
    <dgm:cxn modelId="{5BCD17CE-9E8F-4002-8ECB-5CD7F5530075}" type="presParOf" srcId="{08214DD0-8CB7-46FC-86B8-243727C5850D}" destId="{5946D2A6-00F6-4607-99D6-7F98795A71F4}" srcOrd="1" destOrd="0" presId="urn:microsoft.com/office/officeart/2008/layout/IncreasingCircleProcess"/>
    <dgm:cxn modelId="{2573F085-FEB2-42C2-B169-56F1BB2F442F}" type="presParOf" srcId="{08214DD0-8CB7-46FC-86B8-243727C5850D}" destId="{8A19A6D8-8A4F-4A97-9DFD-193299A38F74}" srcOrd="2" destOrd="0" presId="urn:microsoft.com/office/officeart/2008/layout/IncreasingCircleProcess"/>
    <dgm:cxn modelId="{2914D5E7-8DD3-4323-831C-B4E4AA707E08}" type="presParOf" srcId="{08214DD0-8CB7-46FC-86B8-243727C5850D}" destId="{0FFC9437-2BE9-4C00-972E-F2A3CAD5692F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BF84D-C2EE-42BB-B5CA-5E5FCE6EB85A}">
      <dsp:nvSpPr>
        <dsp:cNvPr id="0" name=""/>
        <dsp:cNvSpPr/>
      </dsp:nvSpPr>
      <dsp:spPr>
        <a:xfrm>
          <a:off x="0" y="47412"/>
          <a:ext cx="462110" cy="46211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7DE1E4-724A-41BA-9D18-FD574E09AE51}">
      <dsp:nvSpPr>
        <dsp:cNvPr id="0" name=""/>
        <dsp:cNvSpPr/>
      </dsp:nvSpPr>
      <dsp:spPr>
        <a:xfrm>
          <a:off x="46571" y="46211"/>
          <a:ext cx="369688" cy="369688"/>
        </a:xfrm>
        <a:prstGeom prst="chord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BFC010-13F8-460E-B3BA-84D6F9CB2B7B}">
      <dsp:nvSpPr>
        <dsp:cNvPr id="0" name=""/>
        <dsp:cNvSpPr/>
      </dsp:nvSpPr>
      <dsp:spPr>
        <a:xfrm>
          <a:off x="386130" y="680598"/>
          <a:ext cx="2001932" cy="2013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u="sng" kern="1200" dirty="0" smtClean="0"/>
            <a:t>Pilot project</a:t>
          </a:r>
          <a:endParaRPr lang="bg-BG" sz="1800" u="sng" kern="1200" dirty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Lucida Bright" panose="02040602050505020304" pitchFamily="18" charset="0"/>
            </a:rPr>
            <a:t>Synergies on access (Jun)</a:t>
          </a:r>
          <a:endParaRPr lang="bg-BG" sz="1600" kern="1200" dirty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Lucida Bright" panose="02040602050505020304" pitchFamily="18" charset="0"/>
            </a:rPr>
            <a:t>Preliminary Opinion of the EXPH (Nov) </a:t>
          </a:r>
          <a:endParaRPr lang="bg-BG" sz="1600" kern="1200" dirty="0"/>
        </a:p>
      </dsp:txBody>
      <dsp:txXfrm>
        <a:off x="386130" y="680598"/>
        <a:ext cx="2001932" cy="2013362"/>
      </dsp:txXfrm>
    </dsp:sp>
    <dsp:sp modelId="{0F858E4D-7ED8-4583-8501-C023DB769C53}">
      <dsp:nvSpPr>
        <dsp:cNvPr id="0" name=""/>
        <dsp:cNvSpPr/>
      </dsp:nvSpPr>
      <dsp:spPr>
        <a:xfrm>
          <a:off x="412097" y="163954"/>
          <a:ext cx="1861519" cy="324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MEP IG on Access</a:t>
          </a:r>
          <a:endParaRPr lang="bg-BG" sz="20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412097" y="163954"/>
        <a:ext cx="1861519" cy="324221"/>
      </dsp:txXfrm>
    </dsp:sp>
    <dsp:sp modelId="{1FCA3CA2-028D-42A5-B5C2-1C1BA1CA3E18}">
      <dsp:nvSpPr>
        <dsp:cNvPr id="0" name=""/>
        <dsp:cNvSpPr/>
      </dsp:nvSpPr>
      <dsp:spPr>
        <a:xfrm>
          <a:off x="2339520" y="18290"/>
          <a:ext cx="462110" cy="46211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E34B8-E559-4FAF-B5E1-D3D439C8D3D5}">
      <dsp:nvSpPr>
        <dsp:cNvPr id="0" name=""/>
        <dsp:cNvSpPr/>
      </dsp:nvSpPr>
      <dsp:spPr>
        <a:xfrm>
          <a:off x="2393565" y="85081"/>
          <a:ext cx="369688" cy="369688"/>
        </a:xfrm>
        <a:prstGeom prst="chord">
          <a:avLst>
            <a:gd name="adj1" fmla="val 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A78AD1-4567-4AC8-9577-CC1C4D53938D}">
      <dsp:nvSpPr>
        <dsp:cNvPr id="0" name=""/>
        <dsp:cNvSpPr/>
      </dsp:nvSpPr>
      <dsp:spPr>
        <a:xfrm>
          <a:off x="2684387" y="651087"/>
          <a:ext cx="1596266" cy="1940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baseline="0" dirty="0" smtClean="0">
              <a:solidFill>
                <a:schemeClr val="accent2">
                  <a:lumMod val="75000"/>
                </a:schemeClr>
              </a:solidFill>
              <a:latin typeface="Lucida Bright" panose="02040602050505020304" pitchFamily="18" charset="0"/>
            </a:rPr>
            <a:t>“Most tangible initiative” </a:t>
          </a:r>
          <a:endParaRPr lang="bg-BG" sz="1800" b="1" kern="1200" baseline="0" dirty="0">
            <a:solidFill>
              <a:schemeClr val="accent2">
                <a:lumMod val="75000"/>
              </a:schemeClr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800" b="1" kern="1200" baseline="0" dirty="0">
            <a:solidFill>
              <a:schemeClr val="accent2">
                <a:lumMod val="75000"/>
              </a:schemeClr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baseline="0" dirty="0" smtClean="0">
              <a:solidFill>
                <a:schemeClr val="accent2">
                  <a:lumMod val="75000"/>
                </a:schemeClr>
              </a:solidFill>
            </a:rPr>
            <a:t>RIGA ROADMAP</a:t>
          </a:r>
          <a:endParaRPr lang="bg-BG" sz="1800" b="1" kern="1200" baseline="0" dirty="0">
            <a:solidFill>
              <a:schemeClr val="accent2">
                <a:lumMod val="75000"/>
              </a:schemeClr>
            </a:solidFill>
          </a:endParaRPr>
        </a:p>
      </dsp:txBody>
      <dsp:txXfrm>
        <a:off x="2684387" y="651087"/>
        <a:ext cx="1596266" cy="1940201"/>
      </dsp:txXfrm>
    </dsp:sp>
    <dsp:sp modelId="{44718CDB-3107-438E-BE7D-5B94E447351A}">
      <dsp:nvSpPr>
        <dsp:cNvPr id="0" name=""/>
        <dsp:cNvSpPr/>
      </dsp:nvSpPr>
      <dsp:spPr>
        <a:xfrm>
          <a:off x="2797847" y="29600"/>
          <a:ext cx="1693697" cy="460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Riga Conference </a:t>
          </a:r>
          <a:endParaRPr lang="bg-BG" sz="20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2797847" y="29600"/>
        <a:ext cx="1693697" cy="460395"/>
      </dsp:txXfrm>
    </dsp:sp>
    <dsp:sp modelId="{8BAE9EBC-0158-4874-9D7D-A57CFE0486FC}">
      <dsp:nvSpPr>
        <dsp:cNvPr id="0" name=""/>
        <dsp:cNvSpPr/>
      </dsp:nvSpPr>
      <dsp:spPr>
        <a:xfrm>
          <a:off x="4524563" y="21858"/>
          <a:ext cx="462110" cy="46211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4113EB-F75E-4EB1-B9BA-9F3D704C99BB}">
      <dsp:nvSpPr>
        <dsp:cNvPr id="0" name=""/>
        <dsp:cNvSpPr/>
      </dsp:nvSpPr>
      <dsp:spPr>
        <a:xfrm>
          <a:off x="4570774" y="68069"/>
          <a:ext cx="369688" cy="369688"/>
        </a:xfrm>
        <a:prstGeom prst="chord">
          <a:avLst>
            <a:gd name="adj1" fmla="val 19800000"/>
            <a:gd name="adj2" fmla="val 126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CDC52-6FA9-4DE3-A232-BD81446D2F89}">
      <dsp:nvSpPr>
        <dsp:cNvPr id="0" name=""/>
        <dsp:cNvSpPr/>
      </dsp:nvSpPr>
      <dsp:spPr>
        <a:xfrm>
          <a:off x="4753331" y="683943"/>
          <a:ext cx="1737088" cy="19259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Lucida Bright" panose="02040602050505020304" pitchFamily="18" charset="0"/>
            </a:rPr>
            <a:t>Session “Challenges in access for patients with </a:t>
          </a:r>
          <a:r>
            <a:rPr lang="en-GB" sz="1800" b="1" kern="1200" dirty="0" smtClean="0">
              <a:latin typeface="Lucida Bright" panose="02040602050505020304" pitchFamily="18" charset="0"/>
            </a:rPr>
            <a:t>multi-morbidity</a:t>
          </a:r>
          <a:r>
            <a:rPr lang="en-GB" sz="1800" kern="1200" dirty="0" smtClean="0">
              <a:latin typeface="Lucida Bright" panose="02040602050505020304" pitchFamily="18" charset="0"/>
            </a:rPr>
            <a:t>”</a:t>
          </a:r>
          <a:endParaRPr lang="bg-BG" sz="1800" kern="1200" dirty="0"/>
        </a:p>
      </dsp:txBody>
      <dsp:txXfrm>
        <a:off x="4753331" y="683943"/>
        <a:ext cx="1737088" cy="1925927"/>
      </dsp:txXfrm>
    </dsp:sp>
    <dsp:sp modelId="{E50AEF27-0239-4DD6-8DAC-B749D72E3AD3}">
      <dsp:nvSpPr>
        <dsp:cNvPr id="0" name=""/>
        <dsp:cNvSpPr/>
      </dsp:nvSpPr>
      <dsp:spPr>
        <a:xfrm>
          <a:off x="4996575" y="17195"/>
          <a:ext cx="1367075" cy="462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HF </a:t>
          </a:r>
          <a:r>
            <a:rPr lang="en-US" sz="2000" kern="1200" dirty="0" err="1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Gastein</a:t>
          </a:r>
          <a:endParaRPr lang="bg-BG" sz="20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4996575" y="17195"/>
        <a:ext cx="1367075" cy="462110"/>
      </dsp:txXfrm>
    </dsp:sp>
    <dsp:sp modelId="{5F7392B7-D68B-4A1E-A8D3-094DF80AA364}">
      <dsp:nvSpPr>
        <dsp:cNvPr id="0" name=""/>
        <dsp:cNvSpPr/>
      </dsp:nvSpPr>
      <dsp:spPr>
        <a:xfrm>
          <a:off x="6658547" y="66847"/>
          <a:ext cx="462110" cy="46211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46D2A6-00F6-4607-99D6-7F98795A71F4}">
      <dsp:nvSpPr>
        <dsp:cNvPr id="0" name=""/>
        <dsp:cNvSpPr/>
      </dsp:nvSpPr>
      <dsp:spPr>
        <a:xfrm>
          <a:off x="6441969" y="92373"/>
          <a:ext cx="369688" cy="369688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9A6D8-8A4F-4A97-9DFD-193299A38F74}">
      <dsp:nvSpPr>
        <dsp:cNvPr id="0" name=""/>
        <dsp:cNvSpPr/>
      </dsp:nvSpPr>
      <dsp:spPr>
        <a:xfrm>
          <a:off x="6781440" y="724617"/>
          <a:ext cx="2322839" cy="1168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Lucida Bright" panose="02040602050505020304" pitchFamily="18" charset="0"/>
            </a:rPr>
            <a:t>-  “…calls on the Commission to...</a:t>
          </a:r>
          <a:r>
            <a:rPr lang="en-GB" sz="1600" b="1" kern="1200" dirty="0" smtClean="0">
              <a:latin typeface="Lucida Bright" panose="02040602050505020304" pitchFamily="18" charset="0"/>
            </a:rPr>
            <a:t>measure access to high-quality healthcare”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bg2">
                  <a:lumMod val="50000"/>
                </a:schemeClr>
              </a:solidFill>
              <a:latin typeface="Lucida Bright" panose="02040602050505020304" pitchFamily="18" charset="0"/>
            </a:rPr>
            <a:t>- </a:t>
          </a:r>
          <a:r>
            <a:rPr lang="en-US" sz="1600" kern="1200" dirty="0" smtClean="0">
              <a:latin typeface="Lucida Bright" panose="02040602050505020304" pitchFamily="18" charset="0"/>
            </a:rPr>
            <a:t>Stresses on the importance of </a:t>
          </a:r>
          <a:r>
            <a:rPr lang="en-US" sz="1600" b="1" kern="1200" dirty="0" smtClean="0">
              <a:latin typeface="Lucida Bright" panose="02040602050505020304" pitchFamily="18" charset="0"/>
            </a:rPr>
            <a:t>“</a:t>
          </a:r>
          <a:r>
            <a:rPr lang="en-GB" sz="1600" b="1" kern="1200" dirty="0" smtClean="0">
              <a:latin typeface="Lucida Bright" panose="02040602050505020304" pitchFamily="18" charset="0"/>
            </a:rPr>
            <a:t>equal access to healthcare services for all citizens”</a:t>
          </a:r>
          <a:endParaRPr lang="bg-BG" sz="1600" b="1" kern="1200" dirty="0">
            <a:latin typeface="Lucida Bright" panose="02040602050505020304" pitchFamily="18" charset="0"/>
          </a:endParaRPr>
        </a:p>
      </dsp:txBody>
      <dsp:txXfrm>
        <a:off x="6781440" y="724617"/>
        <a:ext cx="2322839" cy="1168539"/>
      </dsp:txXfrm>
    </dsp:sp>
    <dsp:sp modelId="{0FFC9437-2BE9-4C00-972E-F2A3CAD5692F}">
      <dsp:nvSpPr>
        <dsp:cNvPr id="0" name=""/>
        <dsp:cNvSpPr/>
      </dsp:nvSpPr>
      <dsp:spPr>
        <a:xfrm>
          <a:off x="6828938" y="188673"/>
          <a:ext cx="2306065" cy="4619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EP </a:t>
          </a:r>
          <a:r>
            <a:rPr lang="en-US" sz="1800" b="0" u="none" kern="1200" dirty="0" smtClean="0">
              <a:solidFill>
                <a:schemeClr val="bg1">
                  <a:lumMod val="75000"/>
                </a:schemeClr>
              </a:solidFill>
              <a:latin typeface="Lucida Bright" panose="02040602050505020304" pitchFamily="18" charset="0"/>
            </a:rPr>
            <a:t>Resolution on the EU Semester Annual Growth Survey ’16</a:t>
          </a:r>
          <a:endParaRPr lang="bg-BG" sz="1800" b="0" u="none" kern="1200" dirty="0">
            <a:solidFill>
              <a:schemeClr val="bg1">
                <a:lumMod val="75000"/>
              </a:schemeClr>
            </a:solidFill>
            <a:latin typeface="Lucida Bright" panose="02040602050505020304" pitchFamily="18" charset="0"/>
          </a:endParaRPr>
        </a:p>
      </dsp:txBody>
      <dsp:txXfrm>
        <a:off x="6828938" y="188673"/>
        <a:ext cx="2306065" cy="461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A4E66-C3FB-4792-B790-513CEFCCD562}" type="datetimeFigureOut">
              <a:rPr lang="en-GB" smtClean="0"/>
              <a:pPr/>
              <a:t>13/05/2016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A1525-6D8D-4AA1-86D5-EB44DDB7917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459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B33D0FE-E8EE-419D-9EE1-C9766D2B4291}" type="datetimeFigureOut">
              <a:rPr lang="en-US"/>
              <a:pPr>
                <a:defRPr/>
              </a:pPr>
              <a:t>5/13/2016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A63D6FD-0B6F-4954-AF65-D74BDECBE2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916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192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48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87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63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087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Independent, non-governmental advocacy organisation founded in 2003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64 members:</a:t>
            </a:r>
            <a:r>
              <a:rPr lang="en-GB" baseline="0" dirty="0" smtClean="0"/>
              <a:t>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dirty="0" smtClean="0"/>
              <a:t>National patients’ platforms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dirty="0" smtClean="0"/>
              <a:t>EU-level disease-specific umbrella organisations</a:t>
            </a:r>
          </a:p>
          <a:p>
            <a:endParaRPr lang="en-GB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Cross-cutting issues of relevance to all patients  with chronic diseases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920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674688" y="808038"/>
            <a:ext cx="5387975" cy="4041775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4C946-7A64-4E27-8F1E-CB2B22C760EA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758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448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523DD-60FD-40BC-85F9-2F48F5C53231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1111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321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839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EPF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 recently launched a campaign on empowerment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GB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Patients believe that for better health systems 5Es are necessary: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Education: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to empower patients to make informed decision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Taking into account patients’ expertise as self- managers of their condition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Equality meaning that patients need to be considered as co-producers of healthcare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I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Engagement: patients need to be involved in designing more effective healthcare for all, and in research to deliver new and better treatments and services.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42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63D6FD-0B6F-4954-AF65-D74BDECBE26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5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Zilvinas\Desktop\EPF Template 2013\powerpoint\EPF-PPT-back-fixed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1" y="-1"/>
            <a:ext cx="9253441" cy="693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1" y="1844824"/>
            <a:ext cx="5688013" cy="10801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i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smtClean="0"/>
              <a:t>“Title”</a:t>
            </a:r>
            <a:endParaRPr lang="en-GB" dirty="0"/>
          </a:p>
        </p:txBody>
      </p:sp>
      <p:sp>
        <p:nvSpPr>
          <p:cNvPr id="1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620291" y="2924944"/>
            <a:ext cx="5688013" cy="10801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GB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39552" y="4869160"/>
            <a:ext cx="2164233" cy="360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Date</a:t>
            </a:r>
            <a:endParaRPr lang="en-GB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5229200"/>
            <a:ext cx="2164233" cy="360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Location</a:t>
            </a:r>
            <a:endParaRPr lang="en-GB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598004" y="4005064"/>
            <a:ext cx="5688013" cy="792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Speaker</a:t>
            </a:r>
          </a:p>
          <a:p>
            <a:pPr lvl="0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41906" y="1726446"/>
            <a:ext cx="8136904" cy="4536480"/>
          </a:xfrm>
          <a:prstGeom prst="rect">
            <a:avLst/>
          </a:prstGeom>
        </p:spPr>
        <p:txBody>
          <a:bodyPr/>
          <a:lstStyle>
            <a:lvl1pPr>
              <a:defRPr sz="2800" baseline="0">
                <a:latin typeface="Calibri" pitchFamily="34" charset="0"/>
              </a:defRPr>
            </a:lvl1pPr>
            <a:lvl2pPr>
              <a:defRPr sz="2400" baseline="0">
                <a:solidFill>
                  <a:srgbClr val="005696"/>
                </a:solidFill>
                <a:latin typeface="Calibri" pitchFamily="34" charset="0"/>
              </a:defRPr>
            </a:lvl2pPr>
            <a:lvl3pPr>
              <a:defRPr baseline="0">
                <a:solidFill>
                  <a:srgbClr val="1FB25A"/>
                </a:solidFill>
                <a:latin typeface="Calibri" pitchFamily="34" charset="0"/>
              </a:defRPr>
            </a:lvl3pPr>
            <a:lvl4pPr>
              <a:defRPr baseline="0">
                <a:latin typeface="Calibri" pitchFamily="34" charset="0"/>
              </a:defRPr>
            </a:lvl4pPr>
            <a:lvl5pPr>
              <a:defRPr baseline="0"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Item 1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7841" y="188640"/>
            <a:ext cx="6912471" cy="647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cap="none" baseline="0">
                <a:solidFill>
                  <a:srgbClr val="005696"/>
                </a:solidFill>
              </a:defRPr>
            </a:lvl1pPr>
          </a:lstStyle>
          <a:p>
            <a:pPr lvl="0"/>
            <a:r>
              <a:rPr lang="en-US" dirty="0" smtClean="0"/>
              <a:t>Slide Title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467544" y="1196752"/>
            <a:ext cx="8064896" cy="431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rgbClr val="065FA6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28596" y="1714488"/>
            <a:ext cx="8143932" cy="4411675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1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buClr>
                <a:srgbClr val="065FA6"/>
              </a:buClr>
              <a:buFont typeface="Rockwell Std" pitchFamily="18" charset="0"/>
              <a:buChar char="»"/>
            </a:pPr>
            <a:r>
              <a:rPr lang="fr-BE" b="1" dirty="0" smtClean="0">
                <a:solidFill>
                  <a:srgbClr val="065FA6"/>
                </a:solidFill>
                <a:latin typeface="Rockwell Std" pitchFamily="18" charset="0"/>
              </a:rPr>
              <a:t> Paragraphe 1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28596" y="142852"/>
            <a:ext cx="7215238" cy="571504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1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800" b="1" cap="all" dirty="0" err="1" smtClean="0">
                <a:solidFill>
                  <a:srgbClr val="002060"/>
                </a:solidFill>
                <a:latin typeface="Rockwell Std" pitchFamily="18" charset="0"/>
              </a:rPr>
              <a:t>Title</a:t>
            </a:r>
            <a:r>
              <a:rPr lang="fr-BE" sz="2800" b="1" cap="all" dirty="0" smtClean="0">
                <a:solidFill>
                  <a:srgbClr val="002060"/>
                </a:solidFill>
                <a:latin typeface="Rockwell Std" pitchFamily="18" charset="0"/>
              </a:rPr>
              <a:t> </a:t>
            </a:r>
            <a:r>
              <a:rPr lang="fr-BE" sz="2800" b="1" dirty="0" err="1" smtClean="0">
                <a:solidFill>
                  <a:srgbClr val="0073B6"/>
                </a:solidFill>
                <a:latin typeface="Rockwell Std" pitchFamily="18" charset="0"/>
              </a:rPr>
              <a:t>Layout</a:t>
            </a:r>
            <a:endParaRPr lang="en-US" sz="2800" b="1" dirty="0">
              <a:solidFill>
                <a:srgbClr val="0073B6"/>
              </a:solidFill>
              <a:latin typeface="Rockwell Std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428596" y="1142984"/>
            <a:ext cx="8143932" cy="571504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2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1" dirty="0" smtClean="0">
                <a:solidFill>
                  <a:srgbClr val="002060"/>
                </a:solidFill>
                <a:latin typeface="Rockwell Std" pitchFamily="18" charset="0"/>
              </a:rPr>
              <a:t>TITLE</a:t>
            </a:r>
            <a:endParaRPr lang="en-US" sz="2800" b="1" dirty="0">
              <a:solidFill>
                <a:srgbClr val="0073B6"/>
              </a:solidFill>
              <a:latin typeface="Rockwell St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4983179"/>
          </a:xfrm>
          <a:prstGeom prst="rect">
            <a:avLst/>
          </a:prstGeom>
        </p:spPr>
        <p:txBody>
          <a:bodyPr/>
          <a:lstStyle>
            <a:lvl1pPr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4786314" y="1142984"/>
            <a:ext cx="3786214" cy="4983179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1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buClr>
                <a:srgbClr val="065FA6"/>
              </a:buClr>
              <a:buFont typeface="Rockwell Std" pitchFamily="18" charset="0"/>
              <a:buChar char="»"/>
            </a:pPr>
            <a:r>
              <a:rPr lang="fr-BE" b="1" dirty="0" smtClean="0">
                <a:solidFill>
                  <a:srgbClr val="065FA6"/>
                </a:solidFill>
                <a:latin typeface="Rockwell Std" pitchFamily="18" charset="0"/>
              </a:rPr>
              <a:t> Paragraphe 1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28596" y="142852"/>
            <a:ext cx="7215238" cy="571504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1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800" b="1" cap="all" dirty="0" err="1" smtClean="0">
                <a:solidFill>
                  <a:srgbClr val="002060"/>
                </a:solidFill>
                <a:latin typeface="Rockwell Std" pitchFamily="18" charset="0"/>
              </a:rPr>
              <a:t>Title</a:t>
            </a:r>
            <a:r>
              <a:rPr lang="fr-BE" sz="2800" b="1" cap="all" dirty="0" smtClean="0">
                <a:solidFill>
                  <a:srgbClr val="002060"/>
                </a:solidFill>
                <a:latin typeface="Rockwell Std" pitchFamily="18" charset="0"/>
              </a:rPr>
              <a:t> </a:t>
            </a:r>
            <a:r>
              <a:rPr lang="fr-BE" sz="2800" b="1" dirty="0" err="1" smtClean="0">
                <a:solidFill>
                  <a:srgbClr val="0073B6"/>
                </a:solidFill>
                <a:latin typeface="Rockwell Std" pitchFamily="18" charset="0"/>
              </a:rPr>
              <a:t>Layout</a:t>
            </a:r>
            <a:endParaRPr lang="en-US" sz="2800" b="1" dirty="0">
              <a:solidFill>
                <a:srgbClr val="0073B6"/>
              </a:solidFill>
              <a:latin typeface="Rockwell St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28596" y="1714488"/>
            <a:ext cx="8143932" cy="4411675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lang="fr-BE" sz="160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>
              <a:defRPr sz="2400"/>
            </a:lvl2pPr>
            <a:lvl3pPr>
              <a:buNone/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buClr>
                <a:srgbClr val="065FA6"/>
              </a:buClr>
              <a:buFont typeface="Rockwell Std" pitchFamily="18" charset="0"/>
              <a:buChar char="»"/>
            </a:pPr>
            <a:r>
              <a:rPr lang="fr-BE" b="1" dirty="0" smtClean="0">
                <a:solidFill>
                  <a:srgbClr val="065FA6"/>
                </a:solidFill>
                <a:latin typeface="Rockwell Std" pitchFamily="18" charset="0"/>
              </a:rPr>
              <a:t>Paragraphe 2</a:t>
            </a:r>
          </a:p>
          <a:p>
            <a:pPr>
              <a:buClr>
                <a:srgbClr val="065FA6"/>
              </a:buClr>
            </a:pPr>
            <a:r>
              <a:rPr lang="fr-BE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	Lorem </a:t>
            </a:r>
            <a:r>
              <a:rPr lang="fr-BE" sz="16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ipsum</a:t>
            </a:r>
            <a:r>
              <a:rPr lang="fr-BE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</a:t>
            </a:r>
            <a:r>
              <a:rPr lang="fr-BE" sz="16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dolor</a:t>
            </a:r>
            <a:r>
              <a:rPr lang="fr-BE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fr-BE" sz="16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sit</a:t>
            </a:r>
            <a:r>
              <a:rPr lang="fr-BE" sz="16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fr-BE" sz="16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amet</a:t>
            </a:r>
            <a:endParaRPr lang="fr-BE" sz="16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428596" y="142852"/>
            <a:ext cx="7215238" cy="571504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1800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800" b="1" cap="all" dirty="0" err="1" smtClean="0">
                <a:solidFill>
                  <a:srgbClr val="002060"/>
                </a:solidFill>
                <a:latin typeface="Rockwell Std" pitchFamily="18" charset="0"/>
              </a:rPr>
              <a:t>Title</a:t>
            </a:r>
            <a:r>
              <a:rPr lang="fr-BE" sz="2800" b="1" cap="all" dirty="0" smtClean="0">
                <a:solidFill>
                  <a:srgbClr val="002060"/>
                </a:solidFill>
                <a:latin typeface="Rockwell Std" pitchFamily="18" charset="0"/>
              </a:rPr>
              <a:t> </a:t>
            </a:r>
            <a:r>
              <a:rPr lang="fr-BE" sz="2800" b="1" dirty="0" err="1" smtClean="0">
                <a:solidFill>
                  <a:srgbClr val="0073B6"/>
                </a:solidFill>
                <a:latin typeface="Rockwell Std" pitchFamily="18" charset="0"/>
              </a:rPr>
              <a:t>Layout</a:t>
            </a:r>
            <a:endParaRPr lang="en-US" sz="2800" b="1" dirty="0">
              <a:solidFill>
                <a:srgbClr val="0073B6"/>
              </a:solidFill>
              <a:latin typeface="Rockwell Std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428596" y="1142984"/>
            <a:ext cx="8143932" cy="571504"/>
          </a:xfrm>
          <a:prstGeom prst="rect">
            <a:avLst/>
          </a:prstGeom>
        </p:spPr>
        <p:txBody>
          <a:bodyPr/>
          <a:lstStyle>
            <a:lvl1pPr>
              <a:buClr>
                <a:srgbClr val="065FA6"/>
              </a:buClr>
              <a:buFont typeface="Arial" pitchFamily="34" charset="0"/>
              <a:buNone/>
              <a:defRPr sz="2800" cap="all" baseline="0"/>
            </a:lvl1pPr>
            <a:lvl2pPr>
              <a:defRPr sz="2400"/>
            </a:lvl2pPr>
            <a:lvl3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3pPr>
            <a:lvl4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4pPr>
            <a:lvl5pPr>
              <a:defRPr sz="1600" b="0" i="0" baseline="0">
                <a:solidFill>
                  <a:schemeClr val="bg1">
                    <a:lumMod val="50000"/>
                  </a:schemeClr>
                </a:solidFill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400" b="1" dirty="0" smtClean="0">
                <a:solidFill>
                  <a:srgbClr val="002060"/>
                </a:solidFill>
                <a:latin typeface="Rockwell Std" pitchFamily="18" charset="0"/>
              </a:rPr>
              <a:t>TITLE</a:t>
            </a:r>
            <a:endParaRPr lang="en-US" sz="2800" b="1" dirty="0">
              <a:solidFill>
                <a:srgbClr val="0073B6"/>
              </a:solidFill>
              <a:latin typeface="Rockwell St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r 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Users\Zilvinas\Desktop\EPF Template 2013\powerpoint\EPF-PPT-back-fixed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1" y="-1"/>
            <a:ext cx="9253441" cy="693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 userDrawn="1"/>
        </p:nvSpPr>
        <p:spPr>
          <a:xfrm>
            <a:off x="1115616" y="2924944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/europeanpatientsforum</a:t>
            </a:r>
          </a:p>
          <a:p>
            <a:endParaRPr lang="en-GB" sz="2400" dirty="0" smtClean="0">
              <a:solidFill>
                <a:schemeClr val="bg1"/>
              </a:solidFill>
              <a:latin typeface="+mj-lt"/>
              <a:cs typeface="Calibri" pitchFamily="34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/eupatientsforum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6" y="2882762"/>
            <a:ext cx="532838" cy="5224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21" y="3666189"/>
            <a:ext cx="516153" cy="504056"/>
          </a:xfrm>
          <a:prstGeom prst="rect">
            <a:avLst/>
          </a:prstGeom>
        </p:spPr>
      </p:pic>
      <p:pic>
        <p:nvPicPr>
          <p:cNvPr id="21" name="Picture 5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2894159"/>
            <a:ext cx="504056" cy="49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 userDrawn="1"/>
        </p:nvSpPr>
        <p:spPr>
          <a:xfrm>
            <a:off x="0" y="4365104"/>
            <a:ext cx="9252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fr-BE" sz="24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More information</a:t>
            </a:r>
          </a:p>
          <a:p>
            <a:pPr algn="ctr">
              <a:spcBef>
                <a:spcPts val="0"/>
              </a:spcBef>
            </a:pPr>
            <a:r>
              <a:rPr lang="fr-BE" sz="2400" kern="1200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  <a:ea typeface="+mn-ea"/>
                <a:cs typeface="+mn-cs"/>
              </a:rPr>
              <a:t>www.eu-patient.eu</a:t>
            </a:r>
          </a:p>
          <a:p>
            <a:pPr algn="ctr">
              <a:spcBef>
                <a:spcPts val="0"/>
              </a:spcBef>
            </a:pPr>
            <a:r>
              <a:rPr lang="fr-BE" sz="2400" kern="1200" dirty="0" smtClean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  <a:ea typeface="+mn-ea"/>
                <a:cs typeface="+mn-cs"/>
              </a:rPr>
              <a:t>info@eu-patient.eu</a:t>
            </a:r>
            <a:endParaRPr lang="fr-FR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539552" y="1052736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BE" sz="40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 YOU FOR YOUR ATTENTION!</a:t>
            </a:r>
            <a:endParaRPr lang="en-US" sz="4000" b="1" kern="1200" dirty="0" smtClean="0">
              <a:solidFill>
                <a:schemeClr val="bg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-36512" y="216595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Follow us on Social Media! </a:t>
            </a:r>
          </a:p>
          <a:p>
            <a:pPr algn="ctr"/>
            <a:r>
              <a:rPr lang="en-GB" sz="24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  </a:t>
            </a:r>
            <a:endParaRPr lang="en-GB" sz="2400" dirty="0">
              <a:solidFill>
                <a:schemeClr val="bg1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012160" y="2913144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/</a:t>
            </a:r>
            <a:r>
              <a:rPr lang="en-GB" sz="2400" dirty="0" err="1" smtClean="0">
                <a:solidFill>
                  <a:schemeClr val="bg1"/>
                </a:solidFill>
                <a:latin typeface="+mj-lt"/>
                <a:cs typeface="Calibri" pitchFamily="34" charset="0"/>
              </a:rPr>
              <a:t>eupatient</a:t>
            </a:r>
            <a:endParaRPr lang="en-GB" sz="2400" dirty="0" smtClean="0">
              <a:solidFill>
                <a:schemeClr val="bg1"/>
              </a:solidFill>
              <a:latin typeface="+mj-lt"/>
              <a:cs typeface="Calibri" pitchFamily="34" charset="0"/>
            </a:endParaRPr>
          </a:p>
          <a:p>
            <a:endParaRPr lang="en-GB" sz="2400" dirty="0" smtClean="0">
              <a:solidFill>
                <a:schemeClr val="bg1"/>
              </a:solidFill>
              <a:latin typeface="+mj-lt"/>
              <a:cs typeface="Calibri" pitchFamily="34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 eu-patient.eu/blog</a:t>
            </a:r>
            <a:endParaRPr lang="en-GB" sz="2400" dirty="0">
              <a:solidFill>
                <a:schemeClr val="bg1"/>
              </a:solidFill>
              <a:latin typeface="+mj-lt"/>
              <a:cs typeface="Calibri" pitchFamily="34" charset="0"/>
            </a:endParaRPr>
          </a:p>
        </p:txBody>
      </p:sp>
      <p:pic>
        <p:nvPicPr>
          <p:cNvPr id="3074" name="Picture 2" descr="http://www.hankooktea.com/images/Wordpress%20Logo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35709"/>
            <a:ext cx="576064" cy="56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488" y="687388"/>
            <a:ext cx="7161212" cy="5365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488" y="1757363"/>
            <a:ext cx="8455025" cy="7889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>
          <a:xfrm>
            <a:off x="6108700" y="6453188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 sz="1200" smtClean="0"/>
            </a:lvl1pPr>
            <a:extLst/>
          </a:lstStyle>
          <a:p>
            <a:pPr>
              <a:defRPr/>
            </a:pPr>
            <a:fld id="{0D3AADB2-5C9A-4598-B18E-7985C9D430B1}" type="datetimeFigureOut">
              <a:rPr lang="en-GB">
                <a:solidFill>
                  <a:srgbClr val="000000"/>
                </a:solidFill>
              </a:rPr>
              <a:pPr>
                <a:defRPr/>
              </a:pPr>
              <a:t>13/05/2016</a:t>
            </a:fld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68313" y="6453188"/>
            <a:ext cx="5543550" cy="365125"/>
          </a:xfrm>
          <a:prstGeom prst="rect">
            <a:avLst/>
          </a:prstGeom>
        </p:spPr>
        <p:txBody>
          <a:bodyPr/>
          <a:lstStyle>
            <a:lvl1pPr>
              <a:defRPr sz="1200" dirty="0"/>
            </a:lvl1pPr>
            <a:extLst/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01013" y="6453188"/>
            <a:ext cx="912812" cy="365125"/>
          </a:xfrm>
          <a:prstGeom prst="rect">
            <a:avLst/>
          </a:prstGeom>
        </p:spPr>
        <p:txBody>
          <a:bodyPr/>
          <a:lstStyle>
            <a:lvl1pPr algn="r">
              <a:defRPr sz="1200" smtClean="0"/>
            </a:lvl1pPr>
            <a:extLst/>
          </a:lstStyle>
          <a:p>
            <a:pPr>
              <a:defRPr/>
            </a:pPr>
            <a:fld id="{E9C4CB46-A231-4013-9269-717EA0B63DE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52771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ilvinas\Desktop\EPF Template 2013\powerpoint\EPF-PPT-back2-fixed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652"/>
            <a:ext cx="9169524" cy="68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57" r:id="rId2"/>
    <p:sldLayoutId id="2147483758" r:id="rId3"/>
    <p:sldLayoutId id="2147483760" r:id="rId4"/>
    <p:sldLayoutId id="2147483763" r:id="rId5"/>
    <p:sldLayoutId id="2147483764" r:id="rId6"/>
    <p:sldLayoutId id="214748376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2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1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-patient.eu/globalassets/policy/anti-discrimmination/epf-position-discrimination-jan2015_final.pd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-patient.eu/Documents/Campaign-2014-EU-Elections/Demands_EU-NGOs_Health-Commissioner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835696" y="1412776"/>
            <a:ext cx="5688013" cy="1080120"/>
          </a:xfrm>
        </p:spPr>
        <p:txBody>
          <a:bodyPr/>
          <a:lstStyle/>
          <a:p>
            <a:r>
              <a:rPr lang="en-GB" dirty="0" err="1" smtClean="0"/>
              <a:t>HeALTHCARE</a:t>
            </a:r>
            <a:r>
              <a:rPr lang="en-GB" dirty="0" smtClean="0"/>
              <a:t> SYSTEMS CHALLENGES  - A MAP TO SURVIVE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The Patients’ Compass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17  May 2016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Athens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Nicola Bedlington</a:t>
            </a:r>
          </a:p>
          <a:p>
            <a:r>
              <a:rPr lang="en-GB" dirty="0" smtClean="0"/>
              <a:t>Secretary General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860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57567" y="101695"/>
            <a:ext cx="7572024" cy="479183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ACHIEVEMENTS…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Access</a:t>
            </a:r>
            <a:endParaRPr lang="bg-BG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252186422"/>
              </p:ext>
            </p:extLst>
          </p:nvPr>
        </p:nvGraphicFramePr>
        <p:xfrm>
          <a:off x="36207" y="3352806"/>
          <a:ext cx="9135004" cy="4256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386" y="4716267"/>
            <a:ext cx="1212626" cy="5600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27" y="1402866"/>
            <a:ext cx="1831892" cy="1220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358" y="1433102"/>
            <a:ext cx="1923263" cy="1286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09" y="2150332"/>
            <a:ext cx="1838357" cy="122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445" y="1400287"/>
            <a:ext cx="2014438" cy="1342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42" y="2066623"/>
            <a:ext cx="1951885" cy="1305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157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260648"/>
            <a:ext cx="7215238" cy="57150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</a:pPr>
            <a:r>
              <a:rPr lang="en-GB" sz="2800" b="1" dirty="0" smtClean="0">
                <a:solidFill>
                  <a:srgbClr val="005696"/>
                </a:solidFill>
              </a:rPr>
              <a:t>A patient led campaign on access 2017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</a:pPr>
            <a:r>
              <a:rPr lang="fr-FR" dirty="0" smtClean="0">
                <a:latin typeface="+mj-lt"/>
              </a:rPr>
              <a:t> </a:t>
            </a:r>
            <a:endParaRPr lang="fr-FR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068960"/>
            <a:ext cx="5976664" cy="403560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899592" y="3140968"/>
            <a:ext cx="3096344" cy="151216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SzPct val="125000"/>
              <a:defRPr/>
            </a:pPr>
            <a:r>
              <a:rPr lang="en-GB" dirty="0" smtClean="0">
                <a:latin typeface="Calibri" panose="020F0502020204030204" pitchFamily="34" charset="0"/>
              </a:rPr>
              <a:t>“Healthcare </a:t>
            </a:r>
            <a:r>
              <a:rPr lang="en-GB" dirty="0">
                <a:latin typeface="Calibri" panose="020F0502020204030204" pitchFamily="34" charset="0"/>
              </a:rPr>
              <a:t>coverage is universal or almost universal in all Member </a:t>
            </a:r>
            <a:r>
              <a:rPr lang="en-GB" dirty="0" smtClean="0">
                <a:latin typeface="Calibri" panose="020F0502020204030204" pitchFamily="34" charset="0"/>
              </a:rPr>
              <a:t>States” (EC, 2014) ≠ not our experience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716016" y="3104964"/>
            <a:ext cx="3672408" cy="158417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SzPct val="125000"/>
              <a:defRPr/>
            </a:pPr>
            <a:r>
              <a:rPr lang="en-GB" b="1" dirty="0" smtClean="0">
                <a:latin typeface="Calibri" panose="020F0502020204030204" pitchFamily="34" charset="0"/>
              </a:rPr>
              <a:t>Economic imperatives are overshadowing </a:t>
            </a:r>
            <a:r>
              <a:rPr lang="en-GB" dirty="0" smtClean="0">
                <a:latin typeface="Calibri" panose="020F0502020204030204" pitchFamily="34" charset="0"/>
              </a:rPr>
              <a:t>the cost of health inequalities, which is both financial and human</a:t>
            </a:r>
            <a:endParaRPr lang="en-IE" dirty="0">
              <a:latin typeface="Calibri" panose="020F0502020204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92966" y="1765721"/>
            <a:ext cx="3184550" cy="127416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SzPct val="125000"/>
              <a:defRPr/>
            </a:pPr>
            <a:r>
              <a:rPr lang="en-IE" dirty="0" smtClean="0">
                <a:solidFill>
                  <a:schemeClr val="bg1"/>
                </a:solidFill>
                <a:latin typeface="Calibri" panose="020F0502020204030204" pitchFamily="34" charset="0"/>
              </a:rPr>
              <a:t>Huge disparities across the EU and within countries, austerity measures have widened the gap</a:t>
            </a:r>
            <a:endParaRPr lang="en-IE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06123" y="1734019"/>
            <a:ext cx="3492194" cy="12961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SzPct val="125000"/>
              <a:defRPr/>
            </a:pPr>
            <a:r>
              <a:rPr lang="en-GB" dirty="0" smtClean="0">
                <a:solidFill>
                  <a:schemeClr val="bg1"/>
                </a:solidFill>
                <a:latin typeface="Calibri" pitchFamily="34" charset="0"/>
              </a:rPr>
              <a:t>Patients face multiple, concrete barriers to access, yet the European approach is  focusing primarily  on health determinants</a:t>
            </a:r>
            <a:endParaRPr lang="en-IE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889" y1="13962" x2="48889" y2="13962"/>
                        <a14:foregroundMark x1="48081" y1="75094" x2="48081" y2="75094"/>
                        <a14:foregroundMark x1="51313" y1="80000" x2="51313" y2="80000"/>
                        <a14:foregroundMark x1="96970" y1="73585" x2="96970" y2="73585"/>
                        <a14:foregroundMark x1="74545" y1="62264" x2="74545" y2="62264"/>
                        <a14:foregroundMark x1="81212" y1="78868" x2="81212" y2="78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72"/>
          <a:stretch/>
        </p:blipFill>
        <p:spPr>
          <a:xfrm>
            <a:off x="5220072" y="4147447"/>
            <a:ext cx="3960440" cy="22390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889" y1="13962" x2="48889" y2="13962"/>
                        <a14:foregroundMark x1="48081" y1="75094" x2="48081" y2="75094"/>
                        <a14:foregroundMark x1="51313" y1="80000" x2="51313" y2="80000"/>
                        <a14:foregroundMark x1="96970" y1="73585" x2="96970" y2="73585"/>
                        <a14:foregroundMark x1="74545" y1="62264" x2="74545" y2="62264"/>
                        <a14:foregroundMark x1="81212" y1="78868" x2="81212" y2="78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637127"/>
            <a:ext cx="3240360" cy="173719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889" y1="13962" x2="48889" y2="13962"/>
                        <a14:foregroundMark x1="48081" y1="75094" x2="48081" y2="75094"/>
                        <a14:foregroundMark x1="51313" y1="80000" x2="51313" y2="80000"/>
                        <a14:foregroundMark x1="96970" y1="73585" x2="96970" y2="73585"/>
                        <a14:foregroundMark x1="74545" y1="62264" x2="74545" y2="62264"/>
                        <a14:foregroundMark x1="81212" y1="78868" x2="81212" y2="78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69"/>
          <a:stretch/>
        </p:blipFill>
        <p:spPr>
          <a:xfrm>
            <a:off x="0" y="4147447"/>
            <a:ext cx="2945702" cy="223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1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" y="1340768"/>
            <a:ext cx="5868144" cy="4536480"/>
          </a:xfrm>
        </p:spPr>
        <p:txBody>
          <a:bodyPr/>
          <a:lstStyle/>
          <a:p>
            <a:r>
              <a:rPr lang="en-GB" sz="2400" dirty="0"/>
              <a:t>UN sustainable development goals in health : </a:t>
            </a:r>
            <a:r>
              <a:rPr lang="en-GB" sz="2400" b="1" dirty="0">
                <a:solidFill>
                  <a:srgbClr val="1FB25A"/>
                </a:solidFill>
              </a:rPr>
              <a:t>universal health coverage by 2030</a:t>
            </a:r>
          </a:p>
          <a:p>
            <a:r>
              <a:rPr lang="en-GB" sz="2400" dirty="0" smtClean="0"/>
              <a:t>To show that we are still far from it… regardless of whether it is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 smtClean="0"/>
              <a:t>the population covered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 smtClean="0"/>
              <a:t> the type of services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 smtClean="0"/>
              <a:t>or the proportion of costs that patients’ pay</a:t>
            </a:r>
          </a:p>
          <a:p>
            <a:r>
              <a:rPr lang="en-GB" sz="2400" dirty="0" smtClean="0"/>
              <a:t>To define </a:t>
            </a:r>
            <a:r>
              <a:rPr lang="en-GB" sz="2400" b="1" dirty="0" smtClean="0">
                <a:solidFill>
                  <a:srgbClr val="1FB25A"/>
                </a:solidFill>
              </a:rPr>
              <a:t>concrete steps that needs to be taken by 2030 </a:t>
            </a:r>
            <a:r>
              <a:rPr lang="en-GB" sz="2400" dirty="0" smtClean="0"/>
              <a:t>to be on the right track</a:t>
            </a:r>
          </a:p>
          <a:p>
            <a:r>
              <a:rPr lang="en-GB" sz="2400" dirty="0" smtClean="0"/>
              <a:t>A  </a:t>
            </a:r>
            <a:r>
              <a:rPr lang="en-GB" sz="2400" b="1" dirty="0" smtClean="0">
                <a:solidFill>
                  <a:srgbClr val="1FB25A"/>
                </a:solidFill>
              </a:rPr>
              <a:t>long term vision</a:t>
            </a:r>
            <a:r>
              <a:rPr lang="en-GB" sz="2400" dirty="0" smtClean="0">
                <a:solidFill>
                  <a:srgbClr val="1FB25A"/>
                </a:solidFill>
              </a:rPr>
              <a:t> </a:t>
            </a:r>
            <a:r>
              <a:rPr lang="en-GB" sz="2400" b="1" dirty="0" smtClean="0"/>
              <a:t>where equity of access becomes  a reality</a:t>
            </a:r>
            <a:endParaRPr lang="en-GB" sz="2400" b="1" dirty="0"/>
          </a:p>
          <a:p>
            <a:endParaRPr lang="en-GB" dirty="0"/>
          </a:p>
          <a:p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07504" y="0"/>
            <a:ext cx="6912471" cy="647700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dirty="0" smtClean="0"/>
              <a:t>Our main theme: The road to universal access in the EU </a:t>
            </a:r>
            <a:r>
              <a:rPr lang="en-GB" dirty="0"/>
              <a:t>b</a:t>
            </a:r>
            <a:r>
              <a:rPr lang="en-GB" dirty="0" smtClean="0"/>
              <a:t>y 2030</a:t>
            </a:r>
            <a:endParaRPr lang="en-GB" dirty="0"/>
          </a:p>
        </p:txBody>
      </p:sp>
      <p:pic>
        <p:nvPicPr>
          <p:cNvPr id="2050" name="Picture 2" descr="https://idisciple.blob.core.windows.net/idm/Two-Roads-One-Desti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84784"/>
            <a:ext cx="2880320" cy="191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obeanentrepreneur.com/wp-content/uploads/2012/02/imag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160" y="4149080"/>
            <a:ext cx="3264886" cy="191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6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Distributed  in advance on Informal Health Council 15 April – ongoing discussions</a:t>
            </a:r>
          </a:p>
          <a:p>
            <a:r>
              <a:rPr lang="en-GB" dirty="0" smtClean="0"/>
              <a:t>Key concerns regarding current pricing models – which contribute to inequities</a:t>
            </a:r>
            <a:endParaRPr lang="en-GB" dirty="0"/>
          </a:p>
          <a:p>
            <a:r>
              <a:rPr lang="en-GB" dirty="0" smtClean="0"/>
              <a:t>A patient </a:t>
            </a:r>
            <a:r>
              <a:rPr lang="en-GB" dirty="0"/>
              <a:t>perspective on </a:t>
            </a:r>
            <a:r>
              <a:rPr lang="en-GB" dirty="0" smtClean="0"/>
              <a:t>the ‘value’ </a:t>
            </a:r>
            <a:r>
              <a:rPr lang="en-GB" dirty="0"/>
              <a:t>of innovation </a:t>
            </a:r>
          </a:p>
          <a:p>
            <a:r>
              <a:rPr lang="en-GB" dirty="0" smtClean="0"/>
              <a:t>Core </a:t>
            </a:r>
            <a:r>
              <a:rPr lang="en-GB" dirty="0"/>
              <a:t>principles </a:t>
            </a:r>
            <a:r>
              <a:rPr lang="en-GB" dirty="0" smtClean="0"/>
              <a:t>for the pharma </a:t>
            </a:r>
            <a:r>
              <a:rPr lang="en-GB" dirty="0"/>
              <a:t>industry, </a:t>
            </a:r>
            <a:r>
              <a:rPr lang="en-GB" dirty="0" smtClean="0"/>
              <a:t>and political </a:t>
            </a:r>
            <a:r>
              <a:rPr lang="en-GB" dirty="0"/>
              <a:t>decision-makers </a:t>
            </a:r>
            <a:r>
              <a:rPr lang="en-GB" dirty="0" smtClean="0"/>
              <a:t>-equitable </a:t>
            </a:r>
            <a:r>
              <a:rPr lang="en-GB" dirty="0"/>
              <a:t>access to treatment based on need, not means, </a:t>
            </a:r>
            <a:r>
              <a:rPr lang="en-GB" dirty="0" smtClean="0"/>
              <a:t>+ long-term sustainability</a:t>
            </a:r>
          </a:p>
          <a:p>
            <a:r>
              <a:rPr lang="en-GB" dirty="0" smtClean="0"/>
              <a:t>Coalition of the Willing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Pricing and Value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EPF Preliminary Statement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78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Medicines are not a consumer good – health a fundamental right</a:t>
            </a:r>
          </a:p>
          <a:p>
            <a:r>
              <a:rPr lang="en-GB" dirty="0" smtClean="0"/>
              <a:t>Coherent Framework for ‘fair’ access</a:t>
            </a:r>
          </a:p>
          <a:p>
            <a:r>
              <a:rPr lang="en-GB" dirty="0" smtClean="0"/>
              <a:t>Common understanding – innovation, value and added therapeutic value</a:t>
            </a:r>
          </a:p>
          <a:p>
            <a:r>
              <a:rPr lang="en-GB" dirty="0" smtClean="0"/>
              <a:t>Societal debate – fair return on investment – reward for added value – transparency on costs linked to R&amp;D</a:t>
            </a:r>
          </a:p>
          <a:p>
            <a:r>
              <a:rPr lang="en-GB" dirty="0" smtClean="0"/>
              <a:t>Responsible pricing- not just what the market can bear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544" y="260648"/>
            <a:ext cx="6912471" cy="647700"/>
          </a:xfrm>
        </p:spPr>
        <p:txBody>
          <a:bodyPr/>
          <a:lstStyle/>
          <a:p>
            <a:r>
              <a:rPr lang="en-GB" dirty="0" smtClean="0"/>
              <a:t>Core principles (1)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6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Medicines are not a consumer good – health a fundamental right</a:t>
            </a:r>
          </a:p>
          <a:p>
            <a:r>
              <a:rPr lang="en-GB" dirty="0" smtClean="0"/>
              <a:t>Coherent Framework for ‘fair’ access</a:t>
            </a:r>
          </a:p>
          <a:p>
            <a:r>
              <a:rPr lang="en-GB" dirty="0" smtClean="0"/>
              <a:t>Common understanding – innovation, value and added therapeutic value</a:t>
            </a:r>
          </a:p>
          <a:p>
            <a:r>
              <a:rPr lang="en-GB" dirty="0" smtClean="0"/>
              <a:t>Societal debate – fair return on investment – reward for added value – transparency on costs linked to </a:t>
            </a:r>
            <a:r>
              <a:rPr lang="en-GB" dirty="0" smtClean="0"/>
              <a:t>R&amp;D</a:t>
            </a:r>
          </a:p>
          <a:p>
            <a:r>
              <a:rPr lang="en-GB" dirty="0" smtClean="0"/>
              <a:t>Outcomes approach</a:t>
            </a:r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544" y="260648"/>
            <a:ext cx="6912471" cy="647700"/>
          </a:xfrm>
        </p:spPr>
        <p:txBody>
          <a:bodyPr/>
          <a:lstStyle/>
          <a:p>
            <a:r>
              <a:rPr lang="en-GB" dirty="0" smtClean="0"/>
              <a:t>Core principles (1)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96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Responsible pricing- not just what the market can </a:t>
            </a:r>
            <a:r>
              <a:rPr lang="en-GB" dirty="0" smtClean="0"/>
              <a:t>bear</a:t>
            </a:r>
            <a:endParaRPr lang="en-GB" dirty="0" smtClean="0"/>
          </a:p>
          <a:p>
            <a:r>
              <a:rPr lang="en-GB" dirty="0" smtClean="0"/>
              <a:t>HTA Framework and methodology – patients evidence</a:t>
            </a:r>
          </a:p>
          <a:p>
            <a:r>
              <a:rPr lang="en-GB" dirty="0" smtClean="0"/>
              <a:t>Patients key stakeholder in P&amp;R decisions</a:t>
            </a:r>
          </a:p>
          <a:p>
            <a:r>
              <a:rPr lang="en-GB" dirty="0" smtClean="0"/>
              <a:t>Transparency from payers on how decisions are made</a:t>
            </a:r>
          </a:p>
          <a:p>
            <a:r>
              <a:rPr lang="en-GB" dirty="0" smtClean="0"/>
              <a:t>Innovation beyond medicines, societal and systems innovation – integrated health and social care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Core Principles (2)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376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611560" y="116632"/>
            <a:ext cx="7092832" cy="499704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IE" b="1" dirty="0" smtClean="0">
                <a:solidFill>
                  <a:srgbClr val="005696"/>
                </a:solidFill>
              </a:rPr>
              <a:t>Patients as part of the solution</a:t>
            </a:r>
            <a:endParaRPr lang="fr-FR" dirty="0">
              <a:latin typeface="+mj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593190" y="3194031"/>
            <a:ext cx="3600400" cy="187220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SzPct val="125000"/>
            </a:pPr>
            <a:r>
              <a:rPr lang="en-IE" b="1" dirty="0">
                <a:latin typeface="Calibri" pitchFamily="34" charset="0"/>
              </a:rPr>
              <a:t>Patient </a:t>
            </a:r>
            <a:r>
              <a:rPr lang="en-IE" b="1" dirty="0" smtClean="0">
                <a:latin typeface="Calibri" pitchFamily="34" charset="0"/>
              </a:rPr>
              <a:t>empowerment, </a:t>
            </a:r>
            <a:br>
              <a:rPr lang="en-IE" b="1" dirty="0" smtClean="0">
                <a:latin typeface="Calibri" pitchFamily="34" charset="0"/>
              </a:rPr>
            </a:br>
            <a:r>
              <a:rPr lang="en-IE" i="1" dirty="0" smtClean="0">
                <a:latin typeface="Calibri" pitchFamily="34" charset="0"/>
              </a:rPr>
              <a:t>self </a:t>
            </a:r>
            <a:r>
              <a:rPr lang="en-IE" i="1" dirty="0">
                <a:latin typeface="Calibri" pitchFamily="34" charset="0"/>
              </a:rPr>
              <a:t>management and self care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5388" y="5373216"/>
            <a:ext cx="7678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SzPct val="125000"/>
            </a:pPr>
            <a:r>
              <a:rPr lang="en-IE" sz="2000" b="1" dirty="0" smtClean="0">
                <a:latin typeface="Calibri" pitchFamily="34" charset="0"/>
                <a:sym typeface="Wingdings" panose="05000000000000000000" pitchFamily="2" charset="2"/>
              </a:rPr>
              <a:t> </a:t>
            </a:r>
            <a:r>
              <a:rPr lang="en-IE" sz="2000" b="1" dirty="0" smtClean="0">
                <a:latin typeface="Calibri" pitchFamily="34" charset="0"/>
              </a:rPr>
              <a:t>Health </a:t>
            </a:r>
            <a:r>
              <a:rPr lang="en-IE" sz="2000" b="1" dirty="0">
                <a:latin typeface="Calibri" pitchFamily="34" charset="0"/>
              </a:rPr>
              <a:t>literacy</a:t>
            </a:r>
            <a:r>
              <a:rPr lang="en-IE" sz="2000" dirty="0">
                <a:latin typeface="Calibri" pitchFamily="34" charset="0"/>
              </a:rPr>
              <a:t>, the right skills and </a:t>
            </a:r>
            <a:r>
              <a:rPr lang="en-IE" sz="2000" dirty="0" smtClean="0">
                <a:latin typeface="Calibri" pitchFamily="34" charset="0"/>
              </a:rPr>
              <a:t>competencies </a:t>
            </a:r>
            <a:r>
              <a:rPr lang="en-IE" sz="2000" dirty="0">
                <a:latin typeface="Calibri" pitchFamily="34" charset="0"/>
              </a:rPr>
              <a:t>for </a:t>
            </a:r>
            <a:r>
              <a:rPr lang="en-IE" sz="2000" dirty="0" smtClean="0">
                <a:latin typeface="Calibri" pitchFamily="34" charset="0"/>
              </a:rPr>
              <a:t>all the players, including </a:t>
            </a:r>
            <a:r>
              <a:rPr lang="en-IE" sz="2000" dirty="0">
                <a:latin typeface="Calibri" pitchFamily="34" charset="0"/>
              </a:rPr>
              <a:t>patients, and an enabling environment</a:t>
            </a:r>
          </a:p>
        </p:txBody>
      </p:sp>
      <p:sp>
        <p:nvSpPr>
          <p:cNvPr id="15" name="Oval 14"/>
          <p:cNvSpPr/>
          <p:nvPr/>
        </p:nvSpPr>
        <p:spPr>
          <a:xfrm>
            <a:off x="4209336" y="3739524"/>
            <a:ext cx="720080" cy="720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/>
          <p:cNvGrpSpPr/>
          <p:nvPr/>
        </p:nvGrpSpPr>
        <p:grpSpPr>
          <a:xfrm>
            <a:off x="307544" y="3212976"/>
            <a:ext cx="3936626" cy="1872208"/>
            <a:chOff x="307544" y="3212976"/>
            <a:chExt cx="3936626" cy="1872208"/>
          </a:xfrm>
        </p:grpSpPr>
        <p:sp>
          <p:nvSpPr>
            <p:cNvPr id="9" name="Rounded Rectangle 8"/>
            <p:cNvSpPr/>
            <p:nvPr/>
          </p:nvSpPr>
          <p:spPr>
            <a:xfrm>
              <a:off x="307544" y="3212976"/>
              <a:ext cx="3600400" cy="1872208"/>
            </a:xfrm>
            <a:prstGeom prst="roundRect">
              <a:avLst/>
            </a:prstGeom>
            <a:solidFill>
              <a:srgbClr val="1FB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  <a:buSzPct val="125000"/>
              </a:pPr>
              <a:r>
                <a:rPr lang="en-IE" b="1" dirty="0">
                  <a:latin typeface="Calibri" pitchFamily="34" charset="0"/>
                </a:rPr>
                <a:t>Patient involvement </a:t>
              </a:r>
              <a:br>
                <a:rPr lang="en-IE" b="1" dirty="0">
                  <a:latin typeface="Calibri" pitchFamily="34" charset="0"/>
                </a:rPr>
              </a:br>
              <a:r>
                <a:rPr lang="en-IE" dirty="0" smtClean="0">
                  <a:latin typeface="Calibri" pitchFamily="34" charset="0"/>
                </a:rPr>
                <a:t>in </a:t>
              </a:r>
              <a:r>
                <a:rPr lang="en-IE" dirty="0">
                  <a:latin typeface="Calibri" pitchFamily="34" charset="0"/>
                </a:rPr>
                <a:t>co-designing healthcare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3524090" y="3720248"/>
              <a:ext cx="720080" cy="720080"/>
            </a:xfrm>
            <a:prstGeom prst="ellipse">
              <a:avLst/>
            </a:prstGeom>
            <a:solidFill>
              <a:srgbClr val="1FB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211960" y="1277664"/>
            <a:ext cx="3960440" cy="2295352"/>
            <a:chOff x="4211960" y="1195616"/>
            <a:chExt cx="3960440" cy="2295352"/>
          </a:xfrm>
        </p:grpSpPr>
        <p:sp>
          <p:nvSpPr>
            <p:cNvPr id="8" name="Rounded Rectangle 7"/>
            <p:cNvSpPr/>
            <p:nvPr/>
          </p:nvSpPr>
          <p:spPr>
            <a:xfrm>
              <a:off x="4572000" y="1195616"/>
              <a:ext cx="3600400" cy="1872208"/>
            </a:xfrm>
            <a:prstGeom prst="roundRect">
              <a:avLst/>
            </a:prstGeom>
            <a:solidFill>
              <a:srgbClr val="1FB2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  <a:buSzPct val="125000"/>
              </a:pPr>
              <a:r>
                <a:rPr lang="en-IE" b="1" dirty="0">
                  <a:latin typeface="Calibri" pitchFamily="34" charset="0"/>
                </a:rPr>
                <a:t>Strong evidence base </a:t>
              </a:r>
              <a:endParaRPr lang="en-IE" b="1" dirty="0" smtClean="0">
                <a:latin typeface="Calibri" pitchFamily="34" charset="0"/>
              </a:endParaRPr>
            </a:p>
            <a:p>
              <a:pPr algn="ctr">
                <a:spcBef>
                  <a:spcPts val="600"/>
                </a:spcBef>
                <a:buSzPct val="125000"/>
              </a:pPr>
              <a:r>
                <a:rPr lang="en-IE" dirty="0" smtClean="0">
                  <a:latin typeface="Calibri" pitchFamily="34" charset="0"/>
                </a:rPr>
                <a:t>Patient-centred </a:t>
              </a:r>
              <a:r>
                <a:rPr lang="en-IE" dirty="0">
                  <a:latin typeface="Calibri" pitchFamily="34" charset="0"/>
                </a:rPr>
                <a:t>care </a:t>
              </a:r>
              <a:r>
                <a:rPr lang="en-IE" dirty="0" smtClean="0">
                  <a:latin typeface="Calibri" pitchFamily="34" charset="0"/>
                </a:rPr>
                <a:t>models: </a:t>
              </a:r>
              <a:br>
                <a:rPr lang="en-IE" dirty="0" smtClean="0">
                  <a:latin typeface="Calibri" pitchFamily="34" charset="0"/>
                </a:rPr>
              </a:br>
              <a:r>
                <a:rPr lang="en-IE" dirty="0" smtClean="0">
                  <a:latin typeface="Calibri" pitchFamily="34" charset="0"/>
                </a:rPr>
                <a:t>cost-effective, </a:t>
              </a:r>
              <a:r>
                <a:rPr lang="en-IE" dirty="0">
                  <a:latin typeface="Calibri" pitchFamily="34" charset="0"/>
                </a:rPr>
                <a:t>better health </a:t>
              </a:r>
              <a:r>
                <a:rPr lang="en-IE" dirty="0" smtClean="0">
                  <a:latin typeface="Calibri" pitchFamily="34" charset="0"/>
                </a:rPr>
                <a:t>outcomes, </a:t>
              </a:r>
              <a:r>
                <a:rPr lang="en-IE" dirty="0">
                  <a:latin typeface="Calibri" pitchFamily="34" charset="0"/>
                </a:rPr>
                <a:t>and patient </a:t>
              </a:r>
              <a:r>
                <a:rPr lang="en-IE" dirty="0" smtClean="0">
                  <a:latin typeface="Calibri" pitchFamily="34" charset="0"/>
                </a:rPr>
                <a:t>satisfaction</a:t>
              </a:r>
              <a:endParaRPr lang="en-IE" dirty="0">
                <a:latin typeface="Calibri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012160" y="2770888"/>
              <a:ext cx="720080" cy="720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4211960" y="1773275"/>
              <a:ext cx="720080" cy="720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7504" y="552287"/>
            <a:ext cx="4975232" cy="3020729"/>
            <a:chOff x="107504" y="500864"/>
            <a:chExt cx="4975232" cy="3020729"/>
          </a:xfrm>
        </p:grpSpPr>
        <p:grpSp>
          <p:nvGrpSpPr>
            <p:cNvPr id="19" name="Group 18"/>
            <p:cNvGrpSpPr/>
            <p:nvPr/>
          </p:nvGrpSpPr>
          <p:grpSpPr>
            <a:xfrm>
              <a:off x="107504" y="1268760"/>
              <a:ext cx="4176464" cy="2252833"/>
              <a:chOff x="107504" y="1268760"/>
              <a:chExt cx="4176464" cy="2252833"/>
            </a:xfrm>
          </p:grpSpPr>
          <p:sp>
            <p:nvSpPr>
              <p:cNvPr id="6" name="Rounded Rectangle 5"/>
              <p:cNvSpPr/>
              <p:nvPr/>
            </p:nvSpPr>
            <p:spPr>
              <a:xfrm>
                <a:off x="107504" y="1268760"/>
                <a:ext cx="3816424" cy="1872208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E" b="1" dirty="0">
                    <a:latin typeface="Calibri" pitchFamily="34" charset="0"/>
                  </a:rPr>
                  <a:t>Patients as experts</a:t>
                </a:r>
                <a:r>
                  <a:rPr lang="en-IE" dirty="0">
                    <a:latin typeface="Calibri" pitchFamily="34" charset="0"/>
                  </a:rPr>
                  <a:t>: </a:t>
                </a:r>
                <a:r>
                  <a:rPr lang="en-IE" dirty="0" smtClean="0">
                    <a:latin typeface="Calibri" pitchFamily="34" charset="0"/>
                  </a:rPr>
                  <a:t>to identify </a:t>
                </a:r>
                <a:r>
                  <a:rPr lang="en-IE" dirty="0">
                    <a:latin typeface="Calibri" pitchFamily="34" charset="0"/>
                  </a:rPr>
                  <a:t>unmet </a:t>
                </a:r>
                <a:r>
                  <a:rPr lang="en-IE" dirty="0" smtClean="0">
                    <a:latin typeface="Calibri" pitchFamily="34" charset="0"/>
                  </a:rPr>
                  <a:t>service and therapeutic </a:t>
                </a:r>
                <a:r>
                  <a:rPr lang="en-IE" dirty="0">
                    <a:latin typeface="Calibri" pitchFamily="34" charset="0"/>
                  </a:rPr>
                  <a:t>needs and </a:t>
                </a:r>
                <a:r>
                  <a:rPr lang="en-IE" dirty="0" smtClean="0">
                    <a:latin typeface="Calibri" pitchFamily="34" charset="0"/>
                  </a:rPr>
                  <a:t>point </a:t>
                </a:r>
                <a:r>
                  <a:rPr lang="en-IE" dirty="0">
                    <a:latin typeface="Calibri" pitchFamily="34" charset="0"/>
                  </a:rPr>
                  <a:t>out inefficiencies and waste in systems and processes</a:t>
                </a:r>
                <a:endParaRPr lang="en-GB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763688" y="2801513"/>
                <a:ext cx="720080" cy="7200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563888" y="1771680"/>
                <a:ext cx="720080" cy="72008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5" name="10-Point Star 24"/>
            <p:cNvSpPr/>
            <p:nvPr/>
          </p:nvSpPr>
          <p:spPr>
            <a:xfrm>
              <a:off x="3413192" y="500864"/>
              <a:ext cx="1669544" cy="1584175"/>
            </a:xfrm>
            <a:prstGeom prst="star10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latin typeface="Calibri" panose="020F0502020204030204" pitchFamily="34" charset="0"/>
                </a:rPr>
                <a:t>Smart spending where needed!</a:t>
              </a:r>
              <a:endParaRPr lang="en-GB" sz="16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6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28690" y="188640"/>
            <a:ext cx="6912471" cy="647700"/>
          </a:xfrm>
        </p:spPr>
        <p:txBody>
          <a:bodyPr/>
          <a:lstStyle/>
          <a:p>
            <a:r>
              <a:rPr lang="en-GB" dirty="0" smtClean="0"/>
              <a:t>#</a:t>
            </a:r>
            <a:r>
              <a:rPr lang="en-GB" dirty="0" err="1" smtClean="0"/>
              <a:t>PatientsprescribE</a:t>
            </a:r>
            <a:endParaRPr lang="en-GB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4" r="47768"/>
          <a:stretch/>
        </p:blipFill>
        <p:spPr bwMode="auto">
          <a:xfrm>
            <a:off x="5940153" y="1522956"/>
            <a:ext cx="3030254" cy="358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8690" y="5148918"/>
            <a:ext cx="8890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GB" sz="2800" b="1" dirty="0" smtClean="0">
                <a:solidFill>
                  <a:srgbClr val="00B050"/>
                </a:solidFill>
                <a:latin typeface="+mn-lt"/>
              </a:rPr>
              <a:t>→ </a:t>
            </a:r>
            <a:r>
              <a:rPr lang="en-GB" sz="2800" b="1" kern="12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Patients prescribe </a:t>
            </a:r>
            <a:r>
              <a:rPr lang="en-GB" sz="3600" b="1" kern="12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E</a:t>
            </a:r>
            <a:r>
              <a:rPr lang="en-GB" sz="3600" b="1" kern="1200" baseline="300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5</a:t>
            </a:r>
            <a:r>
              <a:rPr lang="en-GB" sz="2800" b="1" kern="1200" baseline="300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2800" b="1" kern="1200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for Better Health Systems!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422" y="1205880"/>
            <a:ext cx="847725" cy="1524000"/>
          </a:xfrm>
          <a:prstGeom prst="roundRect">
            <a:avLst/>
          </a:prstGeom>
          <a:noFill/>
          <a:ln w="57150">
            <a:solidFill>
              <a:srgbClr val="005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147" y="1457257"/>
            <a:ext cx="895350" cy="1609725"/>
          </a:xfrm>
          <a:prstGeom prst="roundRect">
            <a:avLst/>
          </a:prstGeom>
          <a:noFill/>
          <a:ln w="57150">
            <a:solidFill>
              <a:srgbClr val="005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66" y="2696081"/>
            <a:ext cx="1514277" cy="1030016"/>
          </a:xfrm>
          <a:prstGeom prst="roundRect">
            <a:avLst/>
          </a:prstGeom>
          <a:noFill/>
          <a:ln w="57150">
            <a:solidFill>
              <a:srgbClr val="00569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86" y="3288031"/>
            <a:ext cx="1296144" cy="876266"/>
          </a:xfrm>
          <a:prstGeom prst="round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822" y="3863206"/>
            <a:ext cx="1166240" cy="1051259"/>
          </a:xfrm>
          <a:prstGeom prst="round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11560" y="1373639"/>
            <a:ext cx="6023034" cy="492215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b="1" cap="all" dirty="0" smtClean="0"/>
              <a:t>E</a:t>
            </a:r>
            <a:r>
              <a:rPr lang="en-GB" cap="all" dirty="0" smtClean="0"/>
              <a:t>ducation</a:t>
            </a:r>
          </a:p>
          <a:p>
            <a:pPr>
              <a:lnSpc>
                <a:spcPct val="150000"/>
              </a:lnSpc>
            </a:pPr>
            <a:r>
              <a:rPr lang="en-GB" b="1" cap="all" dirty="0" smtClean="0"/>
              <a:t>E</a:t>
            </a:r>
            <a:r>
              <a:rPr lang="en-GB" cap="all" dirty="0" smtClean="0"/>
              <a:t>xpertise</a:t>
            </a:r>
          </a:p>
          <a:p>
            <a:pPr>
              <a:lnSpc>
                <a:spcPct val="150000"/>
              </a:lnSpc>
            </a:pPr>
            <a:r>
              <a:rPr lang="en-GB" b="1" cap="all" dirty="0" smtClean="0"/>
              <a:t>E</a:t>
            </a:r>
            <a:r>
              <a:rPr lang="en-GB" cap="all" dirty="0" smtClean="0"/>
              <a:t>quality</a:t>
            </a:r>
          </a:p>
          <a:p>
            <a:pPr>
              <a:lnSpc>
                <a:spcPct val="150000"/>
              </a:lnSpc>
            </a:pPr>
            <a:r>
              <a:rPr lang="en-GB" b="1" cap="all" dirty="0" smtClean="0"/>
              <a:t>E</a:t>
            </a:r>
            <a:r>
              <a:rPr lang="en-GB" cap="all" dirty="0" smtClean="0"/>
              <a:t>xperience</a:t>
            </a:r>
          </a:p>
          <a:p>
            <a:pPr>
              <a:lnSpc>
                <a:spcPct val="150000"/>
              </a:lnSpc>
            </a:pPr>
            <a:r>
              <a:rPr lang="en-GB" b="1" cap="all" dirty="0" smtClean="0"/>
              <a:t>E</a:t>
            </a:r>
            <a:r>
              <a:rPr lang="en-GB" cap="all" dirty="0" smtClean="0"/>
              <a:t>ngagement</a:t>
            </a:r>
            <a:endParaRPr lang="en-GB" cap="all" dirty="0"/>
          </a:p>
        </p:txBody>
      </p:sp>
    </p:spTree>
    <p:extLst>
      <p:ext uri="{BB962C8B-B14F-4D97-AF65-F5344CB8AC3E}">
        <p14:creationId xmlns:p14="http://schemas.microsoft.com/office/powerpoint/2010/main" val="3168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49573" y="1268760"/>
            <a:ext cx="8640960" cy="4490110"/>
          </a:xfrm>
        </p:spPr>
        <p:txBody>
          <a:bodyPr/>
          <a:lstStyle/>
          <a:p>
            <a:r>
              <a:rPr lang="en-GB" sz="2400" dirty="0" smtClean="0"/>
              <a:t>Our core values (EPF strategic plan):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b="1" dirty="0" smtClean="0">
                <a:solidFill>
                  <a:srgbClr val="1FB25A"/>
                </a:solidFill>
              </a:rPr>
              <a:t>NON-DISCRIMINATION</a:t>
            </a:r>
            <a:r>
              <a:rPr lang="en-GB" sz="2000" dirty="0" smtClean="0"/>
              <a:t>: We </a:t>
            </a:r>
            <a:r>
              <a:rPr lang="en-GB" sz="2000" dirty="0"/>
              <a:t>promote patients’ rights for all patients regardless of health status, age, sex, ethnic </a:t>
            </a:r>
            <a:r>
              <a:rPr lang="en-GB" sz="2000" dirty="0" smtClean="0"/>
              <a:t>origin, political </a:t>
            </a:r>
            <a:r>
              <a:rPr lang="en-GB" sz="2000" dirty="0"/>
              <a:t>belief, religious conviction, marital status, economic status, sexual orientation, </a:t>
            </a:r>
            <a:r>
              <a:rPr lang="en-GB" sz="2000" dirty="0" smtClean="0"/>
              <a:t>gender identity </a:t>
            </a:r>
            <a:r>
              <a:rPr lang="en-GB" sz="2000" dirty="0"/>
              <a:t>or any other factor that could lead to discrimination</a:t>
            </a:r>
            <a:r>
              <a:rPr lang="en-GB" sz="20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000" b="1" dirty="0" smtClean="0">
                <a:solidFill>
                  <a:srgbClr val="1FB25A"/>
                </a:solidFill>
              </a:rPr>
              <a:t>INCLUSIVE</a:t>
            </a:r>
            <a:r>
              <a:rPr lang="en-GB" sz="2000" dirty="0" smtClean="0">
                <a:solidFill>
                  <a:srgbClr val="1FB25A"/>
                </a:solidFill>
              </a:rPr>
              <a:t> </a:t>
            </a:r>
            <a:r>
              <a:rPr lang="en-GB" sz="2000" dirty="0"/>
              <a:t>We are an open and inclusive organisation that strives to ensure that our work reflects the needs of all patients and their informal carers including those who are under-represented</a:t>
            </a:r>
            <a:r>
              <a:rPr lang="en-GB" sz="2000" dirty="0" smtClean="0"/>
              <a:t>.</a:t>
            </a:r>
          </a:p>
          <a:p>
            <a:r>
              <a:rPr lang="en-GB" sz="2400" dirty="0" smtClean="0"/>
              <a:t>Tackling discrimination one of our strategic objectives for 2014-2020</a:t>
            </a:r>
            <a:endParaRPr lang="en-GB" sz="2400" dirty="0"/>
          </a:p>
          <a:p>
            <a:pPr marL="0" indent="0">
              <a:buNone/>
            </a:pPr>
            <a:endParaRPr lang="en-GB" sz="2400" dirty="0">
              <a:solidFill>
                <a:srgbClr val="1FB25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pPr>
              <a:buFont typeface="Wingdings" panose="05000000000000000000" pitchFamily="2" charset="2"/>
              <a:buChar char="Ø"/>
            </a:pPr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IE" dirty="0" smtClean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544" y="188640"/>
            <a:ext cx="6912471" cy="647700"/>
          </a:xfrm>
        </p:spPr>
        <p:txBody>
          <a:bodyPr/>
          <a:lstStyle/>
          <a:p>
            <a:r>
              <a:rPr lang="en-GB" dirty="0" smtClean="0"/>
              <a:t>EPF and inclusiveness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67544" y="4797152"/>
            <a:ext cx="8280920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rgbClr val="1FB25A"/>
                </a:solidFill>
                <a:latin typeface="Calibri" panose="020F0502020204030204" pitchFamily="34" charset="0"/>
              </a:rPr>
              <a:t>Goal 6: Non </a:t>
            </a:r>
            <a:r>
              <a:rPr lang="en-GB" sz="2000" b="1" dirty="0" smtClean="0">
                <a:solidFill>
                  <a:srgbClr val="1FB25A"/>
                </a:solidFill>
                <a:latin typeface="Calibri" panose="020F0502020204030204" pitchFamily="34" charset="0"/>
              </a:rPr>
              <a:t>Discrimination: </a:t>
            </a:r>
            <a:r>
              <a:rPr lang="en-GB" sz="2000" dirty="0">
                <a:latin typeface="Calibri" panose="020F0502020204030204" pitchFamily="34" charset="0"/>
              </a:rPr>
              <a:t>To promote the development of EU and national policies that tackle discrimination faced by patients in health and social care as well as in domains like education and employment</a:t>
            </a:r>
            <a:r>
              <a:rPr lang="en-GB" dirty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005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Background on EPF - How we work and what we do</a:t>
            </a:r>
          </a:p>
          <a:p>
            <a:r>
              <a:rPr lang="en-GB" dirty="0" smtClean="0"/>
              <a:t>Key healthcare challenges from the patients’ perspective</a:t>
            </a:r>
          </a:p>
          <a:p>
            <a:r>
              <a:rPr lang="en-GB" dirty="0" smtClean="0"/>
              <a:t>Thinking and doing things differently – the intrinsic role of patients</a:t>
            </a:r>
            <a:endParaRPr lang="en-GB" dirty="0"/>
          </a:p>
          <a:p>
            <a:r>
              <a:rPr lang="en-GB" dirty="0" smtClean="0"/>
              <a:t>Concluding thoughts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Presentation 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22823" y="1412776"/>
            <a:ext cx="5976664" cy="4248472"/>
          </a:xfrm>
        </p:spPr>
        <p:txBody>
          <a:bodyPr/>
          <a:lstStyle/>
          <a:p>
            <a:r>
              <a:rPr lang="en-IE" dirty="0" smtClean="0"/>
              <a:t>Strong link between discrimination and health inequalities</a:t>
            </a:r>
            <a:endParaRPr lang="en-IE" dirty="0"/>
          </a:p>
          <a:p>
            <a:r>
              <a:rPr lang="en-IE" dirty="0"/>
              <a:t>Patients stigmatised and discriminated </a:t>
            </a:r>
            <a:r>
              <a:rPr lang="en-IE" dirty="0" smtClean="0"/>
              <a:t>because of </a:t>
            </a:r>
            <a:r>
              <a:rPr lang="en-IE" b="1" dirty="0" smtClean="0"/>
              <a:t>disease</a:t>
            </a:r>
            <a:r>
              <a:rPr lang="en-IE" dirty="0"/>
              <a:t>: e.g. HIV</a:t>
            </a:r>
          </a:p>
          <a:p>
            <a:r>
              <a:rPr lang="en-IE" b="1" dirty="0"/>
              <a:t>Age </a:t>
            </a:r>
            <a:r>
              <a:rPr lang="en-IE" dirty="0"/>
              <a:t>also a factor of unmet need and stigma : both for older and younger patients.</a:t>
            </a:r>
          </a:p>
          <a:p>
            <a:r>
              <a:rPr lang="en-IE" b="1" dirty="0"/>
              <a:t>Gender: </a:t>
            </a:r>
            <a:r>
              <a:rPr lang="en-IE" dirty="0" smtClean="0"/>
              <a:t>Inequalities </a:t>
            </a:r>
            <a:r>
              <a:rPr lang="en-IE" dirty="0"/>
              <a:t>in Research, gender labelling of diseases</a:t>
            </a:r>
          </a:p>
          <a:p>
            <a:endParaRPr lang="en-IE" dirty="0"/>
          </a:p>
          <a:p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544" y="0"/>
            <a:ext cx="6912471" cy="647700"/>
          </a:xfrm>
        </p:spPr>
        <p:txBody>
          <a:bodyPr/>
          <a:lstStyle/>
          <a:p>
            <a:pPr lvl="0"/>
            <a:r>
              <a:rPr lang="en-GB" dirty="0"/>
              <a:t>Patients and discrimination: the picture today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5" t="31621" r="18420" b="16622"/>
          <a:stretch/>
        </p:blipFill>
        <p:spPr>
          <a:xfrm>
            <a:off x="5839996" y="1340768"/>
            <a:ext cx="3284062" cy="16522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9" b="6127"/>
          <a:stretch/>
        </p:blipFill>
        <p:spPr>
          <a:xfrm>
            <a:off x="6459474" y="3789040"/>
            <a:ext cx="2485505" cy="22945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539237" y="5160262"/>
            <a:ext cx="23513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GB" sz="18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Europe meet young patients, 2013 Brussels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52120" y="302521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GB" sz="1800" b="1" kern="1200" dirty="0" smtClean="0">
                <a:latin typeface="+mn-lt"/>
                <a:ea typeface="+mn-ea"/>
                <a:cs typeface="+mn-cs"/>
              </a:rPr>
              <a:t>Conference on rights and needs of </a:t>
            </a:r>
          </a:p>
          <a:p>
            <a:pPr algn="ctr">
              <a:spcBef>
                <a:spcPts val="0"/>
              </a:spcBef>
            </a:pPr>
            <a:r>
              <a:rPr lang="en-GB" sz="1800" b="1" kern="1200" dirty="0" smtClean="0">
                <a:latin typeface="+mn-lt"/>
                <a:ea typeface="+mn-ea"/>
                <a:cs typeface="+mn-cs"/>
              </a:rPr>
              <a:t>older patients, 2011 Warsaw</a:t>
            </a:r>
          </a:p>
        </p:txBody>
      </p:sp>
    </p:spTree>
    <p:extLst>
      <p:ext uri="{BB962C8B-B14F-4D97-AF65-F5344CB8AC3E}">
        <p14:creationId xmlns:p14="http://schemas.microsoft.com/office/powerpoint/2010/main" val="21691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23528" y="1340768"/>
            <a:ext cx="8136904" cy="4536480"/>
          </a:xfrm>
        </p:spPr>
        <p:txBody>
          <a:bodyPr/>
          <a:lstStyle/>
          <a:p>
            <a:pPr algn="just">
              <a:spcBef>
                <a:spcPts val="600"/>
              </a:spcBef>
              <a:buSzPct val="125000"/>
              <a:defRPr/>
            </a:pPr>
            <a:r>
              <a:rPr lang="en-IE" b="1" dirty="0"/>
              <a:t>Mental health: </a:t>
            </a:r>
            <a:r>
              <a:rPr lang="en-IE" dirty="0"/>
              <a:t>Denial of adequate examination, lesser monitoring of physical conditions</a:t>
            </a:r>
          </a:p>
          <a:p>
            <a:pPr algn="just">
              <a:spcBef>
                <a:spcPts val="600"/>
              </a:spcBef>
              <a:buSzPct val="125000"/>
              <a:defRPr/>
            </a:pPr>
            <a:r>
              <a:rPr lang="en-IE" b="1" dirty="0"/>
              <a:t>Disabled people: </a:t>
            </a:r>
            <a:r>
              <a:rPr lang="en-IE" dirty="0"/>
              <a:t>denial of treatments because of assumptions on quality of life and access related barriers</a:t>
            </a:r>
          </a:p>
          <a:p>
            <a:pPr algn="just">
              <a:spcBef>
                <a:spcPts val="600"/>
              </a:spcBef>
              <a:buSzPct val="125000"/>
              <a:defRPr/>
            </a:pPr>
            <a:r>
              <a:rPr lang="en-IE" b="1" dirty="0"/>
              <a:t>Sexual orientation:  </a:t>
            </a:r>
            <a:r>
              <a:rPr lang="en-IE" dirty="0"/>
              <a:t>Status of the partner?</a:t>
            </a:r>
          </a:p>
          <a:p>
            <a:pPr algn="just">
              <a:spcBef>
                <a:spcPts val="600"/>
              </a:spcBef>
              <a:buSzPct val="125000"/>
              <a:defRPr/>
            </a:pPr>
            <a:r>
              <a:rPr lang="en-IE" b="1" dirty="0"/>
              <a:t>Ethnicity:  </a:t>
            </a:r>
            <a:r>
              <a:rPr lang="en-IE" dirty="0"/>
              <a:t>Stigma</a:t>
            </a:r>
          </a:p>
          <a:p>
            <a:pPr algn="just">
              <a:spcBef>
                <a:spcPts val="600"/>
              </a:spcBef>
              <a:buSzPct val="125000"/>
              <a:defRPr/>
            </a:pPr>
            <a:r>
              <a:rPr lang="en-IE" dirty="0"/>
              <a:t>Strong evidence that some groups </a:t>
            </a:r>
            <a:r>
              <a:rPr lang="en-IE" dirty="0" smtClean="0"/>
              <a:t>like </a:t>
            </a:r>
            <a:r>
              <a:rPr lang="en-IE" dirty="0"/>
              <a:t>the </a:t>
            </a:r>
            <a:r>
              <a:rPr lang="en-IE" b="1" dirty="0" err="1"/>
              <a:t>roma</a:t>
            </a:r>
            <a:r>
              <a:rPr lang="en-IE" b="1" dirty="0"/>
              <a:t> people </a:t>
            </a:r>
            <a:r>
              <a:rPr lang="en-IE" dirty="0"/>
              <a:t>and </a:t>
            </a:r>
            <a:r>
              <a:rPr lang="en-IE" b="1" dirty="0"/>
              <a:t>undocumented migrants</a:t>
            </a:r>
            <a:r>
              <a:rPr lang="en-IE" dirty="0"/>
              <a:t> face barriers to access and exclusion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23528" y="-94593"/>
            <a:ext cx="6912471" cy="647700"/>
          </a:xfrm>
        </p:spPr>
        <p:txBody>
          <a:bodyPr/>
          <a:lstStyle/>
          <a:p>
            <a:r>
              <a:rPr lang="en-IE" dirty="0"/>
              <a:t>Patients and discrimination: the picture today (2)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55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23528" y="1268760"/>
            <a:ext cx="8136904" cy="4536480"/>
          </a:xfrm>
        </p:spPr>
        <p:txBody>
          <a:bodyPr/>
          <a:lstStyle/>
          <a:p>
            <a:r>
              <a:rPr lang="en-GB" sz="2400" dirty="0"/>
              <a:t>EPF position “</a:t>
            </a:r>
            <a:r>
              <a:rPr lang="en-GB" sz="2400" dirty="0">
                <a:hlinkClick r:id="rId3"/>
              </a:rPr>
              <a:t>healthcare for all</a:t>
            </a:r>
            <a:r>
              <a:rPr lang="en-GB" sz="2400" dirty="0"/>
              <a:t>” </a:t>
            </a:r>
            <a:r>
              <a:rPr lang="en-GB" sz="2400" dirty="0" smtClean="0"/>
              <a:t>defines </a:t>
            </a:r>
            <a:r>
              <a:rPr lang="en-GB" sz="2400" dirty="0"/>
              <a:t>principles  we stand for + recommendations for decision </a:t>
            </a:r>
            <a:r>
              <a:rPr lang="en-GB" sz="2400" dirty="0" smtClean="0"/>
              <a:t>makers in 5 domains:</a:t>
            </a:r>
            <a:endParaRPr lang="en-GB" sz="2400" dirty="0"/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1FB25A"/>
                </a:solidFill>
              </a:rPr>
              <a:t>Right of access and equal treatment </a:t>
            </a:r>
            <a:r>
              <a:rPr lang="en-GB" sz="2000" u="sng" dirty="0">
                <a:solidFill>
                  <a:srgbClr val="1FB25A"/>
                </a:solidFill>
              </a:rPr>
              <a:t>for all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1FB25A"/>
                </a:solidFill>
              </a:rPr>
              <a:t>Right to be protected from discrimination </a:t>
            </a:r>
            <a:r>
              <a:rPr lang="en-GB" sz="2000" u="sng" dirty="0">
                <a:solidFill>
                  <a:srgbClr val="1FB25A"/>
                </a:solidFill>
              </a:rPr>
              <a:t>based on health status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1FB25A"/>
                </a:solidFill>
              </a:rPr>
              <a:t>Right to </a:t>
            </a:r>
            <a:r>
              <a:rPr lang="en-GB" sz="2000" u="sng" dirty="0">
                <a:solidFill>
                  <a:srgbClr val="1FB25A"/>
                </a:solidFill>
              </a:rPr>
              <a:t>respect and to dignity </a:t>
            </a:r>
            <a:r>
              <a:rPr lang="en-GB" sz="2000" dirty="0">
                <a:solidFill>
                  <a:srgbClr val="1FB25A"/>
                </a:solidFill>
              </a:rPr>
              <a:t>in healthcare facilities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1FB25A"/>
                </a:solidFill>
              </a:rPr>
              <a:t>Right to </a:t>
            </a:r>
            <a:r>
              <a:rPr lang="en-GB" sz="2000" u="sng" dirty="0">
                <a:solidFill>
                  <a:srgbClr val="1FB25A"/>
                </a:solidFill>
              </a:rPr>
              <a:t>information and support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1FB25A"/>
                </a:solidFill>
              </a:rPr>
              <a:t>Right </a:t>
            </a:r>
            <a:r>
              <a:rPr lang="en-GB" sz="2000" dirty="0" smtClean="0">
                <a:solidFill>
                  <a:srgbClr val="1FB25A"/>
                </a:solidFill>
              </a:rPr>
              <a:t>of “vulnerable” </a:t>
            </a:r>
            <a:r>
              <a:rPr lang="en-GB" sz="2000" dirty="0">
                <a:solidFill>
                  <a:srgbClr val="1FB25A"/>
                </a:solidFill>
              </a:rPr>
              <a:t>groups </a:t>
            </a:r>
            <a:r>
              <a:rPr lang="en-GB" sz="2000" u="sng" dirty="0">
                <a:solidFill>
                  <a:srgbClr val="1FB25A"/>
                </a:solidFill>
              </a:rPr>
              <a:t>to participate </a:t>
            </a:r>
            <a:r>
              <a:rPr lang="en-GB" sz="2000" dirty="0">
                <a:solidFill>
                  <a:srgbClr val="1FB25A"/>
                </a:solidFill>
              </a:rPr>
              <a:t>in non discrimination policies</a:t>
            </a:r>
          </a:p>
          <a:p>
            <a:r>
              <a:rPr lang="fr-FR" sz="2400" dirty="0" smtClean="0"/>
              <a:t>EPF position on </a:t>
            </a:r>
            <a:r>
              <a:rPr lang="fr-FR" sz="2400" dirty="0" err="1" smtClean="0"/>
              <a:t>rights</a:t>
            </a:r>
            <a:r>
              <a:rPr lang="fr-FR" sz="2400" dirty="0" smtClean="0"/>
              <a:t> and </a:t>
            </a:r>
            <a:r>
              <a:rPr lang="fr-FR" sz="2400" dirty="0" err="1" smtClean="0"/>
              <a:t>needs</a:t>
            </a:r>
            <a:r>
              <a:rPr lang="fr-FR" sz="2400" dirty="0" smtClean="0"/>
              <a:t> of </a:t>
            </a:r>
            <a:r>
              <a:rPr lang="fr-FR" sz="2400" dirty="0" err="1" smtClean="0"/>
              <a:t>older</a:t>
            </a:r>
            <a:r>
              <a:rPr lang="fr-FR" sz="2400" dirty="0" smtClean="0"/>
              <a:t> patients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Our </a:t>
            </a:r>
            <a:r>
              <a:rPr lang="fr-FR" dirty="0" err="1" smtClean="0"/>
              <a:t>advocacy</a:t>
            </a:r>
            <a:r>
              <a:rPr lang="fr-FR" dirty="0" smtClean="0"/>
              <a:t>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so</a:t>
            </a:r>
            <a:r>
              <a:rPr lang="fr-FR" dirty="0" smtClean="0"/>
              <a:t> far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17500" b="18334"/>
          <a:stretch/>
        </p:blipFill>
        <p:spPr>
          <a:xfrm>
            <a:off x="5076056" y="4624527"/>
            <a:ext cx="3703320" cy="15841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437312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libri" panose="020F0502020204030204" pitchFamily="34" charset="0"/>
              </a:rPr>
              <a:t>EPF </a:t>
            </a:r>
            <a:r>
              <a:rPr lang="fr-FR" sz="2400" dirty="0" err="1">
                <a:latin typeface="Calibri" panose="020F0502020204030204" pitchFamily="34" charset="0"/>
              </a:rPr>
              <a:t>Youth</a:t>
            </a:r>
            <a:r>
              <a:rPr lang="fr-FR" sz="2400" dirty="0">
                <a:latin typeface="Calibri" panose="020F0502020204030204" pitchFamily="34" charset="0"/>
              </a:rPr>
              <a:t> Group + Empathie </a:t>
            </a:r>
            <a:r>
              <a:rPr lang="fr-FR" sz="2400" dirty="0" err="1" smtClean="0">
                <a:latin typeface="Calibri" panose="020F0502020204030204" pitchFamily="34" charset="0"/>
              </a:rPr>
              <a:t>Seminar</a:t>
            </a:r>
            <a:r>
              <a:rPr lang="fr-FR" sz="2400" dirty="0" smtClean="0">
                <a:latin typeface="Calibri" panose="020F0502020204030204" pitchFamily="34" charset="0"/>
              </a:rPr>
              <a:t> on discrimination </a:t>
            </a:r>
            <a:r>
              <a:rPr lang="fr-FR" sz="2400" dirty="0" err="1" smtClean="0">
                <a:latin typeface="Calibri" panose="020F0502020204030204" pitchFamily="34" charset="0"/>
              </a:rPr>
              <a:t>young</a:t>
            </a:r>
            <a:r>
              <a:rPr lang="fr-FR" sz="2400" dirty="0" smtClean="0">
                <a:latin typeface="Calibri" panose="020F0502020204030204" pitchFamily="34" charset="0"/>
              </a:rPr>
              <a:t> patients face</a:t>
            </a:r>
            <a:endParaRPr lang="fr-FR" sz="2400" dirty="0"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latin typeface="Calibri" panose="020F0502020204030204" pitchFamily="34" charset="0"/>
              </a:rPr>
              <a:t>A </a:t>
            </a:r>
            <a:r>
              <a:rPr lang="fr-FR" sz="2400" dirty="0" err="1">
                <a:latin typeface="Calibri" panose="020F0502020204030204" pitchFamily="34" charset="0"/>
              </a:rPr>
              <a:t>gender</a:t>
            </a:r>
            <a:r>
              <a:rPr lang="fr-FR" sz="2400" dirty="0">
                <a:latin typeface="Calibri" panose="020F0502020204030204" pitchFamily="34" charset="0"/>
              </a:rPr>
              <a:t> sensitive </a:t>
            </a:r>
            <a:r>
              <a:rPr lang="fr-FR" sz="2400" dirty="0" err="1">
                <a:latin typeface="Calibri" panose="020F0502020204030204" pitchFamily="34" charset="0"/>
              </a:rPr>
              <a:t>approach</a:t>
            </a:r>
            <a:endParaRPr lang="fr-FR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17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19195" y="1190768"/>
            <a:ext cx="6552728" cy="4824536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IE" sz="2400" dirty="0" smtClean="0"/>
              <a:t>joined the Fundamental </a:t>
            </a:r>
            <a:r>
              <a:rPr lang="en-IE" sz="2400" dirty="0"/>
              <a:t>R</a:t>
            </a:r>
            <a:r>
              <a:rPr lang="en-IE" sz="2400" dirty="0" smtClean="0"/>
              <a:t>ight </a:t>
            </a:r>
            <a:r>
              <a:rPr lang="en-IE" sz="2400" dirty="0"/>
              <a:t>P</a:t>
            </a:r>
            <a:r>
              <a:rPr lang="en-IE" sz="2400" dirty="0" smtClean="0"/>
              <a:t>latform of the EU </a:t>
            </a:r>
            <a:r>
              <a:rPr lang="en-IE" sz="2400" b="1" dirty="0" smtClean="0"/>
              <a:t>Fundamental </a:t>
            </a:r>
            <a:r>
              <a:rPr lang="en-IE" sz="2400" b="1" dirty="0"/>
              <a:t>R</a:t>
            </a:r>
            <a:r>
              <a:rPr lang="en-IE" sz="2400" b="1" dirty="0" smtClean="0"/>
              <a:t>ights’ Agency </a:t>
            </a:r>
            <a:r>
              <a:rPr lang="en-IE" sz="2400" dirty="0" smtClean="0"/>
              <a:t>in 2011, after contributing information to the multiple discrimination in healthcare study</a:t>
            </a:r>
            <a:endParaRPr lang="en-IE" sz="2400" dirty="0"/>
          </a:p>
          <a:p>
            <a:pPr>
              <a:spcAft>
                <a:spcPts val="1200"/>
              </a:spcAft>
            </a:pPr>
            <a:r>
              <a:rPr lang="en-GB" sz="2400" dirty="0" smtClean="0"/>
              <a:t>collaborated </a:t>
            </a:r>
            <a:r>
              <a:rPr lang="en-GB" sz="2400" dirty="0"/>
              <a:t>with other </a:t>
            </a:r>
            <a:r>
              <a:rPr lang="en-GB" sz="2400" dirty="0" smtClean="0"/>
              <a:t>11 NGOs </a:t>
            </a:r>
            <a:r>
              <a:rPr lang="en-GB" sz="2400" dirty="0"/>
              <a:t>to issue a </a:t>
            </a:r>
            <a:r>
              <a:rPr lang="en-GB" sz="2400" dirty="0">
                <a:hlinkClick r:id="rId3"/>
              </a:rPr>
              <a:t>common statement on discrimination in healthcare</a:t>
            </a:r>
            <a:r>
              <a:rPr lang="en-GB" sz="2400" dirty="0"/>
              <a:t> sent to MEPs </a:t>
            </a:r>
            <a:r>
              <a:rPr lang="en-GB" sz="2400" dirty="0" smtClean="0"/>
              <a:t>before the hearing of the new health commissioner in 2014</a:t>
            </a:r>
          </a:p>
          <a:p>
            <a:pPr>
              <a:spcAft>
                <a:spcPts val="1200"/>
              </a:spcAft>
            </a:pPr>
            <a:r>
              <a:rPr lang="en-IE" sz="2400" dirty="0" smtClean="0"/>
              <a:t>Joint statement to the Council on the migrants crisis in June 2015 alongside many NGOs to call on Member States to challenge  migration policies that undermine public health objectives</a:t>
            </a:r>
            <a:endParaRPr lang="en-GB" sz="2400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841" y="188640"/>
            <a:ext cx="7992591" cy="647700"/>
          </a:xfrm>
        </p:spPr>
        <p:txBody>
          <a:bodyPr/>
          <a:lstStyle/>
          <a:p>
            <a:r>
              <a:rPr lang="en-GB" dirty="0" smtClean="0"/>
              <a:t>EPF’s work with partners</a:t>
            </a:r>
            <a:endParaRPr lang="en-GB" dirty="0"/>
          </a:p>
        </p:txBody>
      </p:sp>
      <p:pic>
        <p:nvPicPr>
          <p:cNvPr id="4" name="Picture 4" descr="http://www.european-hospital.com/media/article/12196/im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385" y="2780928"/>
            <a:ext cx="2212809" cy="146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lgbt-ep.eu/wp-content/uploads/2011/05/Logo-FRA-254x11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2020914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eu2015lu.eu/pictures/photos/actualites/10/05-conseil-epsco/conseil-epsco-roundtable-m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923" y="4731827"/>
            <a:ext cx="2270854" cy="143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1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67841" y="1235679"/>
            <a:ext cx="8136904" cy="2376264"/>
          </a:xfrm>
        </p:spPr>
        <p:txBody>
          <a:bodyPr/>
          <a:lstStyle/>
          <a:p>
            <a:r>
              <a:rPr lang="fr-FR" sz="2400" dirty="0" err="1" smtClean="0"/>
              <a:t>Developing</a:t>
            </a:r>
            <a:r>
              <a:rPr lang="fr-FR" sz="2400" dirty="0" smtClean="0"/>
              <a:t> </a:t>
            </a:r>
            <a:r>
              <a:rPr lang="fr-FR" sz="2400" dirty="0" err="1" smtClean="0"/>
              <a:t>internal</a:t>
            </a:r>
            <a:r>
              <a:rPr lang="fr-FR" sz="2400" dirty="0" smtClean="0"/>
              <a:t> EPF </a:t>
            </a:r>
            <a:r>
              <a:rPr lang="fr-FR" sz="2400" b="1" dirty="0" smtClean="0"/>
              <a:t>roadmap</a:t>
            </a:r>
            <a:r>
              <a:rPr lang="fr-FR" sz="2400" dirty="0" smtClean="0"/>
              <a:t> to </a:t>
            </a:r>
            <a:r>
              <a:rPr lang="fr-FR" sz="2400" dirty="0" err="1" smtClean="0"/>
              <a:t>define</a:t>
            </a:r>
            <a:r>
              <a:rPr lang="fr-FR" sz="2400" dirty="0" smtClean="0"/>
              <a:t> </a:t>
            </a:r>
            <a:r>
              <a:rPr lang="fr-FR" sz="2400" dirty="0" err="1" smtClean="0"/>
              <a:t>concrete</a:t>
            </a:r>
            <a:r>
              <a:rPr lang="fr-FR" sz="2400" dirty="0" smtClean="0"/>
              <a:t> actions to </a:t>
            </a:r>
            <a:r>
              <a:rPr lang="fr-FR" sz="2400" dirty="0" err="1" smtClean="0"/>
              <a:t>improve</a:t>
            </a:r>
            <a:r>
              <a:rPr lang="fr-FR" sz="2400" dirty="0" smtClean="0"/>
              <a:t> </a:t>
            </a:r>
            <a:r>
              <a:rPr lang="fr-FR" sz="2400" dirty="0" err="1" smtClean="0"/>
              <a:t>inclusiveness</a:t>
            </a:r>
            <a:endParaRPr lang="fr-FR" sz="2400" dirty="0" smtClean="0"/>
          </a:p>
          <a:p>
            <a:r>
              <a:rPr lang="fr-FR" sz="2400" dirty="0" err="1" smtClean="0"/>
              <a:t>Aim</a:t>
            </a:r>
            <a:r>
              <a:rPr lang="fr-FR" sz="2400" dirty="0" smtClean="0"/>
              <a:t>: </a:t>
            </a:r>
            <a:r>
              <a:rPr lang="fr-FR" sz="2400" dirty="0" err="1" smtClean="0"/>
              <a:t>structured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cooperation</a:t>
            </a:r>
            <a:r>
              <a:rPr lang="fr-FR" sz="2400" dirty="0" smtClean="0"/>
              <a:t> </a:t>
            </a:r>
            <a:r>
              <a:rPr lang="fr-FR" sz="2400" dirty="0" err="1" smtClean="0"/>
              <a:t>with</a:t>
            </a:r>
            <a:r>
              <a:rPr lang="fr-FR" sz="2400" dirty="0" smtClean="0"/>
              <a:t> organisations </a:t>
            </a:r>
            <a:r>
              <a:rPr lang="fr-FR" sz="2400" dirty="0" err="1" smtClean="0"/>
              <a:t>representing</a:t>
            </a:r>
            <a:r>
              <a:rPr lang="fr-FR" sz="2400" dirty="0" smtClean="0"/>
              <a:t> groups </a:t>
            </a:r>
            <a:r>
              <a:rPr lang="fr-FR" sz="2400" dirty="0" err="1" smtClean="0"/>
              <a:t>potentially</a:t>
            </a:r>
            <a:r>
              <a:rPr lang="fr-FR" sz="2400" dirty="0" smtClean="0"/>
              <a:t> </a:t>
            </a:r>
            <a:r>
              <a:rPr lang="fr-FR" sz="2400" dirty="0" err="1" smtClean="0"/>
              <a:t>vulnerable</a:t>
            </a:r>
            <a:r>
              <a:rPr lang="fr-FR" sz="2400" dirty="0" smtClean="0"/>
              <a:t> to discrimination</a:t>
            </a:r>
          </a:p>
          <a:p>
            <a:r>
              <a:rPr lang="fr-FR" sz="2400" dirty="0"/>
              <a:t>An initiative </a:t>
            </a:r>
            <a:r>
              <a:rPr lang="fr-FR" sz="2400" dirty="0" err="1"/>
              <a:t>driven</a:t>
            </a:r>
            <a:r>
              <a:rPr lang="fr-FR" sz="2400" dirty="0"/>
              <a:t> by EPF </a:t>
            </a:r>
            <a:r>
              <a:rPr lang="fr-FR" sz="2400" dirty="0" err="1"/>
              <a:t>members</a:t>
            </a:r>
            <a:r>
              <a:rPr lang="fr-FR" sz="2400" dirty="0"/>
              <a:t> </a:t>
            </a:r>
            <a:r>
              <a:rPr lang="fr-FR" sz="2400" dirty="0" err="1"/>
              <a:t>with</a:t>
            </a:r>
            <a:r>
              <a:rPr lang="fr-FR" sz="2400" dirty="0"/>
              <a:t> expertise and </a:t>
            </a:r>
            <a:r>
              <a:rPr lang="fr-FR" sz="2400" dirty="0" err="1"/>
              <a:t>interest</a:t>
            </a:r>
            <a:r>
              <a:rPr lang="fr-FR" sz="2400" dirty="0"/>
              <a:t> in </a:t>
            </a:r>
            <a:r>
              <a:rPr lang="fr-FR" sz="2400" dirty="0" err="1"/>
              <a:t>this</a:t>
            </a:r>
            <a:r>
              <a:rPr lang="fr-FR" sz="2400" dirty="0"/>
              <a:t> area</a:t>
            </a:r>
          </a:p>
          <a:p>
            <a:endParaRPr lang="fr-FR" sz="2400" dirty="0" smtClean="0"/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err="1" smtClean="0"/>
              <a:t>Looking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the future</a:t>
            </a:r>
            <a:endParaRPr lang="fr-FR" dirty="0"/>
          </a:p>
        </p:txBody>
      </p:sp>
      <p:pic>
        <p:nvPicPr>
          <p:cNvPr id="5" name="Picture 2" descr="http://www.crowcanyon.com/wp-content/uploads/2016/01/Office-365-Roadmap-20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000" r="-26474" b="-37014"/>
          <a:stretch/>
        </p:blipFill>
        <p:spPr bwMode="auto">
          <a:xfrm>
            <a:off x="5724128" y="3669697"/>
            <a:ext cx="4082103" cy="318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8749" y="3669697"/>
            <a:ext cx="51122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400" dirty="0" err="1" smtClean="0">
                <a:latin typeface="Calibri" panose="020F0502020204030204" pitchFamily="34" charset="0"/>
              </a:rPr>
              <a:t>Di</a:t>
            </a:r>
            <a:r>
              <a:rPr lang="fr-FR" sz="2400" kern="1200" dirty="0" err="1" smtClean="0">
                <a:latin typeface="Calibri" panose="020F0502020204030204" pitchFamily="34" charset="0"/>
              </a:rPr>
              <a:t>irect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b="1" kern="1200" dirty="0" smtClean="0">
                <a:latin typeface="Calibri" panose="020F0502020204030204" pitchFamily="34" charset="0"/>
              </a:rPr>
              <a:t>dialogue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between</a:t>
            </a:r>
            <a:r>
              <a:rPr lang="fr-FR" sz="2400" kern="1200" dirty="0" smtClean="0">
                <a:latin typeface="Calibri" panose="020F0502020204030204" pitchFamily="34" charset="0"/>
              </a:rPr>
              <a:t> key </a:t>
            </a:r>
            <a:r>
              <a:rPr lang="fr-FR" sz="2400" b="1" kern="1200" dirty="0" err="1" smtClean="0">
                <a:latin typeface="Calibri" panose="020F0502020204030204" pitchFamily="34" charset="0"/>
              </a:rPr>
              <a:t>NGOs</a:t>
            </a:r>
            <a:r>
              <a:rPr lang="fr-FR" sz="2400" kern="1200" dirty="0" smtClean="0">
                <a:latin typeface="Calibri" panose="020F0502020204030204" pitchFamily="34" charset="0"/>
              </a:rPr>
              <a:t>,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such</a:t>
            </a:r>
            <a:r>
              <a:rPr lang="fr-FR" sz="2400" kern="1200" dirty="0" smtClean="0">
                <a:latin typeface="Calibri" panose="020F0502020204030204" pitchFamily="34" charset="0"/>
              </a:rPr>
              <a:t> as PICUM, and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various</a:t>
            </a:r>
            <a:r>
              <a:rPr lang="fr-FR" sz="2400" kern="1200" dirty="0" smtClean="0">
                <a:latin typeface="Calibri" panose="020F0502020204030204" pitchFamily="34" charset="0"/>
              </a:rPr>
              <a:t> organisations in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our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membership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FR" sz="2400" kern="1200" dirty="0" smtClean="0">
                <a:latin typeface="Calibri" panose="020F0502020204030204" pitchFamily="34" charset="0"/>
              </a:rPr>
              <a:t>to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identify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b="1" kern="1200" dirty="0" smtClean="0">
                <a:latin typeface="Calibri" panose="020F0502020204030204" pitchFamily="34" charset="0"/>
              </a:rPr>
              <a:t>synergies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between</a:t>
            </a:r>
            <a:r>
              <a:rPr lang="fr-FR" sz="2400" kern="1200" dirty="0" smtClean="0">
                <a:latin typeface="Calibri" panose="020F0502020204030204" pitchFamily="34" charset="0"/>
              </a:rPr>
              <a:t> the patient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movement</a:t>
            </a:r>
            <a:r>
              <a:rPr lang="fr-FR" sz="2400" kern="1200" dirty="0" smtClean="0">
                <a:latin typeface="Calibri" panose="020F0502020204030204" pitchFamily="34" charset="0"/>
              </a:rPr>
              <a:t> and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NGOs</a:t>
            </a:r>
            <a:r>
              <a:rPr lang="fr-FR" sz="2400" kern="1200" dirty="0" smtClean="0">
                <a:latin typeface="Calibri" panose="020F0502020204030204" pitchFamily="34" charset="0"/>
              </a:rPr>
              <a:t> </a:t>
            </a:r>
            <a:r>
              <a:rPr lang="fr-FR" sz="2400" kern="1200" dirty="0" err="1" smtClean="0">
                <a:latin typeface="Calibri" panose="020F0502020204030204" pitchFamily="34" charset="0"/>
              </a:rPr>
              <a:t>fighting</a:t>
            </a:r>
            <a:r>
              <a:rPr lang="fr-FR" sz="2400" kern="1200" dirty="0" smtClean="0">
                <a:latin typeface="Calibri" panose="020F0502020204030204" pitchFamily="34" charset="0"/>
              </a:rPr>
              <a:t>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343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321706" y="1412776"/>
            <a:ext cx="8136904" cy="4536480"/>
          </a:xfrm>
        </p:spPr>
        <p:txBody>
          <a:bodyPr/>
          <a:lstStyle/>
          <a:p>
            <a:r>
              <a:rPr lang="en-GB" sz="2400" dirty="0"/>
              <a:t>Promoting the right of undocumented migrants </a:t>
            </a:r>
            <a:r>
              <a:rPr lang="en-GB" sz="2400" b="1" dirty="0"/>
              <a:t>to full access to healthcare</a:t>
            </a:r>
            <a:r>
              <a:rPr lang="en-GB" sz="2400" dirty="0"/>
              <a:t>, </a:t>
            </a:r>
            <a:r>
              <a:rPr lang="en-GB" sz="2400" dirty="0" smtClean="0"/>
              <a:t>and raising awareness of barriers </a:t>
            </a:r>
            <a:r>
              <a:rPr lang="en-GB" sz="2400" dirty="0"/>
              <a:t>they face legally and in practice</a:t>
            </a:r>
            <a:r>
              <a:rPr lang="en-GB" sz="2400" dirty="0" smtClean="0"/>
              <a:t>.</a:t>
            </a:r>
          </a:p>
          <a:p>
            <a:r>
              <a:rPr lang="en-GB" sz="2400" dirty="0"/>
              <a:t>Exploring the link between undocumented migrants status and experience with </a:t>
            </a:r>
            <a:r>
              <a:rPr lang="en-GB" sz="2400" b="1" dirty="0"/>
              <a:t>mental health</a:t>
            </a:r>
            <a:r>
              <a:rPr lang="en-GB" sz="2400" dirty="0"/>
              <a:t>, promoting access to mental health </a:t>
            </a:r>
            <a:r>
              <a:rPr lang="en-GB" sz="2400" dirty="0" smtClean="0"/>
              <a:t>care</a:t>
            </a:r>
          </a:p>
          <a:p>
            <a:r>
              <a:rPr lang="en-GB" sz="2400" b="1" dirty="0"/>
              <a:t>Older undocumented migrants </a:t>
            </a:r>
            <a:r>
              <a:rPr lang="en-GB" sz="2400" dirty="0"/>
              <a:t>and </a:t>
            </a:r>
            <a:r>
              <a:rPr lang="en-GB" sz="2400" b="1" dirty="0"/>
              <a:t>disabled undocumented migrants:</a:t>
            </a:r>
            <a:r>
              <a:rPr lang="en-GB" sz="2400" dirty="0"/>
              <a:t> </a:t>
            </a:r>
            <a:r>
              <a:rPr lang="en-GB" sz="2400" dirty="0" smtClean="0"/>
              <a:t>promoting access </a:t>
            </a:r>
            <a:r>
              <a:rPr lang="en-GB" sz="2400" dirty="0"/>
              <a:t>to health and social </a:t>
            </a:r>
            <a:r>
              <a:rPr lang="en-GB" sz="2400" dirty="0" smtClean="0"/>
              <a:t>care</a:t>
            </a:r>
          </a:p>
          <a:p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EPF’s work on transition to adult care: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include the rights of child migrants to keep their entitlement to healthcare into adulthood</a:t>
            </a:r>
            <a:endParaRPr lang="en-GB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23528" y="-2429"/>
            <a:ext cx="7416824" cy="647700"/>
          </a:xfrm>
        </p:spPr>
        <p:txBody>
          <a:bodyPr/>
          <a:lstStyle/>
          <a:p>
            <a:r>
              <a:rPr lang="fr-FR" dirty="0"/>
              <a:t>A</a:t>
            </a:r>
            <a:r>
              <a:rPr lang="fr-FR" dirty="0" smtClean="0"/>
              <a:t>reas of synergies -migrants’ </a:t>
            </a:r>
            <a:r>
              <a:rPr lang="fr-FR" dirty="0" err="1" smtClean="0"/>
              <a:t>rights</a:t>
            </a:r>
            <a:r>
              <a:rPr lang="fr-FR" dirty="0" smtClean="0"/>
              <a:t> to </a:t>
            </a:r>
            <a:r>
              <a:rPr lang="fr-FR" dirty="0" err="1" smtClean="0"/>
              <a:t>healthcare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73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50207" y="1340768"/>
            <a:ext cx="5698767" cy="4464472"/>
          </a:xfrm>
        </p:spPr>
        <p:txBody>
          <a:bodyPr/>
          <a:lstStyle/>
          <a:p>
            <a:r>
              <a:rPr lang="en-GB" sz="2400" dirty="0" smtClean="0"/>
              <a:t>Stress test for Health Systems –Readiness for Reform</a:t>
            </a:r>
          </a:p>
          <a:p>
            <a:r>
              <a:rPr lang="en-GB" sz="2400" dirty="0" smtClean="0"/>
              <a:t>Role of Patient Empowerment</a:t>
            </a:r>
          </a:p>
          <a:p>
            <a:r>
              <a:rPr lang="en-GB" sz="2400" dirty="0" smtClean="0"/>
              <a:t>Multi- stakeholder European collaboration – shared learning – thinking and doing things differently. </a:t>
            </a:r>
          </a:p>
          <a:p>
            <a:r>
              <a:rPr lang="en-GB" sz="2400" dirty="0" smtClean="0"/>
              <a:t>‘ Full circle ‘ approach – the national dimension is vital – Upward Convergence</a:t>
            </a:r>
          </a:p>
          <a:p>
            <a:r>
              <a:rPr lang="en-GB" sz="2400" dirty="0" smtClean="0"/>
              <a:t>Moving towards an EU framework on non-discrimination on the grounds of health status</a:t>
            </a:r>
          </a:p>
          <a:p>
            <a:pPr marL="457200" lvl="1" indent="0">
              <a:buNone/>
            </a:pPr>
            <a:endParaRPr lang="en-GB" sz="1700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7544" y="188640"/>
            <a:ext cx="6912471" cy="647700"/>
          </a:xfrm>
        </p:spPr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pic>
        <p:nvPicPr>
          <p:cNvPr id="7" name="Picture 10" descr="http://upload.wikimedia.org/wikipedia/commons/9/97/Steam_locomotive_running_gea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42"/>
          <a:stretch/>
        </p:blipFill>
        <p:spPr bwMode="auto">
          <a:xfrm>
            <a:off x="6489223" y="2420888"/>
            <a:ext cx="2619375" cy="1746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30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49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\\EPFCentral001\EPF-Files\MULTIMEDIA\PICTURES - SHUTTERSTOCK\Capacity building\shutterstock_5232916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315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Who is EPF?</a:t>
            </a:r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215516" y="1133768"/>
            <a:ext cx="8712968" cy="5112568"/>
          </a:xfrm>
          <a:prstGeom prst="ellipse">
            <a:avLst/>
          </a:prstGeom>
          <a:solidFill>
            <a:srgbClr val="1F497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  <a:p>
            <a:pPr algn="ctr"/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484785"/>
            <a:ext cx="51845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Independent &amp; non-governmental </a:t>
            </a:r>
          </a:p>
          <a:p>
            <a:pPr algn="ctr">
              <a:spcBef>
                <a:spcPts val="0"/>
              </a:spcBef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advocacy organisation</a:t>
            </a:r>
          </a:p>
          <a:p>
            <a:pPr algn="ctr">
              <a:spcBef>
                <a:spcPts val="0"/>
              </a:spcBef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Representing 67 members</a:t>
            </a:r>
          </a:p>
          <a:p>
            <a:pPr marL="285750" indent="-285750" algn="ctr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 algn="ctr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 smtClean="0"/>
          </a:p>
          <a:p>
            <a:pPr algn="ctr">
              <a:spcBef>
                <a:spcPts val="0"/>
              </a:spcBef>
            </a:pPr>
            <a:endParaRPr lang="en-GB" dirty="0" smtClean="0"/>
          </a:p>
          <a:p>
            <a:pPr algn="ctr">
              <a:spcBef>
                <a:spcPts val="0"/>
              </a:spcBef>
            </a:pPr>
            <a:endParaRPr lang="en-GB" dirty="0"/>
          </a:p>
          <a:p>
            <a:pPr algn="ctr">
              <a:spcBef>
                <a:spcPts val="0"/>
              </a:spcBef>
            </a:pPr>
            <a:endParaRPr lang="en-GB" dirty="0" smtClean="0"/>
          </a:p>
          <a:p>
            <a:pPr algn="ctr">
              <a:spcBef>
                <a:spcPts val="0"/>
              </a:spcBef>
            </a:pPr>
            <a:endParaRPr lang="en-GB" dirty="0"/>
          </a:p>
          <a:p>
            <a:pPr algn="ctr">
              <a:spcBef>
                <a:spcPts val="0"/>
              </a:spcBef>
            </a:pPr>
            <a:endParaRPr lang="en-GB" dirty="0" smtClean="0"/>
          </a:p>
          <a:p>
            <a:pPr algn="ctr">
              <a:spcBef>
                <a:spcPts val="0"/>
              </a:spcBef>
            </a:pPr>
            <a:endParaRPr lang="en-GB" dirty="0"/>
          </a:p>
          <a:p>
            <a:pPr algn="ctr">
              <a:spcBef>
                <a:spcPts val="0"/>
              </a:spcBef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...On CROSS-CUTTING issues relevant to </a:t>
            </a:r>
          </a:p>
          <a:p>
            <a:pPr algn="ctr">
              <a:spcBef>
                <a:spcPts val="0"/>
              </a:spcBef>
            </a:pP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ALL PATIENTS in Europe</a:t>
            </a:r>
            <a:endParaRPr lang="en-GB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 algn="ctr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dirty="0"/>
          </a:p>
          <a:p>
            <a:pPr algn="ctr">
              <a:spcBef>
                <a:spcPts val="0"/>
              </a:spcBef>
            </a:pPr>
            <a:endParaRPr lang="en-GB" sz="1800" b="1" kern="12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05414" y="2852937"/>
            <a:ext cx="4456702" cy="1617645"/>
            <a:chOff x="133703" y="2852937"/>
            <a:chExt cx="4456702" cy="1617645"/>
          </a:xfrm>
        </p:grpSpPr>
        <p:sp>
          <p:nvSpPr>
            <p:cNvPr id="7" name="Oval 6"/>
            <p:cNvSpPr/>
            <p:nvPr/>
          </p:nvSpPr>
          <p:spPr>
            <a:xfrm>
              <a:off x="845692" y="2949081"/>
              <a:ext cx="3744713" cy="15215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National-level</a:t>
              </a:r>
            </a:p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Non-disease-specific Patients’ coalitions</a:t>
              </a:r>
              <a:endParaRPr lang="en-GB" sz="20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3924076" y="2852937"/>
              <a:ext cx="359892" cy="43204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703" y="2913644"/>
              <a:ext cx="1612237" cy="1401104"/>
            </a:xfrm>
            <a:prstGeom prst="ellipse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4463480" y="2879546"/>
            <a:ext cx="4680520" cy="1511277"/>
            <a:chOff x="4463480" y="2852936"/>
            <a:chExt cx="4680520" cy="1511277"/>
          </a:xfrm>
        </p:grpSpPr>
        <p:sp>
          <p:nvSpPr>
            <p:cNvPr id="9" name="Oval 8"/>
            <p:cNvSpPr/>
            <p:nvPr/>
          </p:nvSpPr>
          <p:spPr>
            <a:xfrm>
              <a:off x="4463480" y="2864485"/>
              <a:ext cx="3636403" cy="14997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EU-level </a:t>
              </a:r>
            </a:p>
            <a:p>
              <a:pPr algn="ctr"/>
              <a:r>
                <a:rPr lang="en-GB" sz="2000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Disease-specific Patients’ organisations</a:t>
              </a:r>
              <a:endParaRPr lang="en-GB" sz="20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4680013" y="2852936"/>
              <a:ext cx="396043" cy="36004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8235" y="3032956"/>
              <a:ext cx="1615765" cy="1075218"/>
            </a:xfrm>
            <a:prstGeom prst="ellipse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6792373" y="1244305"/>
            <a:ext cx="1512168" cy="1440160"/>
            <a:chOff x="6792373" y="1244305"/>
            <a:chExt cx="1512168" cy="1440160"/>
          </a:xfrm>
        </p:grpSpPr>
        <p:sp>
          <p:nvSpPr>
            <p:cNvPr id="19" name="12-Point Star 18"/>
            <p:cNvSpPr/>
            <p:nvPr/>
          </p:nvSpPr>
          <p:spPr>
            <a:xfrm>
              <a:off x="6792373" y="1244305"/>
              <a:ext cx="1512168" cy="144016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TextBox 19"/>
            <p:cNvSpPr txBox="1"/>
            <p:nvPr/>
          </p:nvSpPr>
          <p:spPr>
            <a:xfrm rot="20495364">
              <a:off x="6885422" y="1638843"/>
              <a:ext cx="136608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GB" sz="2000" b="1" kern="1200" dirty="0" smtClean="0">
                  <a:latin typeface="+mn-lt"/>
                  <a:ea typeface="+mn-ea"/>
                  <a:cs typeface="+mn-cs"/>
                </a:rPr>
                <a:t>Created in </a:t>
              </a:r>
            </a:p>
            <a:p>
              <a:pPr algn="ctr">
                <a:spcBef>
                  <a:spcPts val="0"/>
                </a:spcBef>
              </a:pPr>
              <a:r>
                <a:rPr lang="en-GB" sz="2000" b="1" kern="1200" dirty="0" smtClean="0">
                  <a:latin typeface="+mn-lt"/>
                  <a:ea typeface="+mn-ea"/>
                  <a:cs typeface="+mn-cs"/>
                </a:rPr>
                <a:t>2003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106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48477" y="1350273"/>
            <a:ext cx="5688753" cy="4922158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Our </a:t>
            </a:r>
            <a:r>
              <a:rPr lang="en-GB" b="1" dirty="0" smtClean="0"/>
              <a:t>Vision!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“All </a:t>
            </a:r>
            <a:r>
              <a:rPr lang="en-GB" dirty="0">
                <a:solidFill>
                  <a:schemeClr val="tx2"/>
                </a:solidFill>
              </a:rPr>
              <a:t>patients </a:t>
            </a:r>
            <a:r>
              <a:rPr lang="en-GB" dirty="0" smtClean="0">
                <a:solidFill>
                  <a:schemeClr val="tx2"/>
                </a:solidFill>
              </a:rPr>
              <a:t>in </a:t>
            </a:r>
            <a:r>
              <a:rPr lang="en-GB" dirty="0">
                <a:solidFill>
                  <a:schemeClr val="tx2"/>
                </a:solidFill>
              </a:rPr>
              <a:t>the EU have </a:t>
            </a:r>
            <a:r>
              <a:rPr lang="en-GB" b="1" dirty="0" smtClean="0">
                <a:solidFill>
                  <a:schemeClr val="tx2"/>
                </a:solidFill>
              </a:rPr>
              <a:t>equitable </a:t>
            </a:r>
            <a:r>
              <a:rPr lang="en-GB" dirty="0" smtClean="0">
                <a:solidFill>
                  <a:schemeClr val="tx2"/>
                </a:solidFill>
              </a:rPr>
              <a:t>access </a:t>
            </a:r>
            <a:r>
              <a:rPr lang="en-GB" dirty="0">
                <a:solidFill>
                  <a:schemeClr val="tx2"/>
                </a:solidFill>
              </a:rPr>
              <a:t>to </a:t>
            </a:r>
            <a:r>
              <a:rPr lang="en-GB" b="1" dirty="0">
                <a:solidFill>
                  <a:schemeClr val="tx2"/>
                </a:solidFill>
              </a:rPr>
              <a:t>high quality</a:t>
            </a:r>
            <a:r>
              <a:rPr lang="en-GB" dirty="0">
                <a:solidFill>
                  <a:schemeClr val="tx2"/>
                </a:solidFill>
              </a:rPr>
              <a:t>, </a:t>
            </a:r>
            <a:r>
              <a:rPr lang="en-GB" b="1" dirty="0">
                <a:solidFill>
                  <a:schemeClr val="tx2"/>
                </a:solidFill>
              </a:rPr>
              <a:t>patient-centred</a:t>
            </a:r>
            <a:r>
              <a:rPr lang="en-GB" dirty="0">
                <a:solidFill>
                  <a:schemeClr val="tx2"/>
                </a:solidFill>
              </a:rPr>
              <a:t> </a:t>
            </a:r>
            <a:r>
              <a:rPr lang="en-GB" dirty="0" smtClean="0">
                <a:solidFill>
                  <a:schemeClr val="tx2"/>
                </a:solidFill>
              </a:rPr>
              <a:t>health </a:t>
            </a:r>
            <a:r>
              <a:rPr lang="en-GB" dirty="0">
                <a:solidFill>
                  <a:schemeClr val="tx2"/>
                </a:solidFill>
              </a:rPr>
              <a:t>and social care</a:t>
            </a:r>
            <a:r>
              <a:rPr lang="en-GB" dirty="0" smtClean="0">
                <a:solidFill>
                  <a:schemeClr val="tx2"/>
                </a:solidFill>
              </a:rPr>
              <a:t>.”</a:t>
            </a:r>
            <a:endParaRPr lang="en-GB" dirty="0">
              <a:solidFill>
                <a:schemeClr val="tx2"/>
              </a:solidFill>
            </a:endParaRP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Mission and vision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290948" y="3861048"/>
            <a:ext cx="55295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latin typeface="Calibri" panose="020F0502020204030204" pitchFamily="34" charset="0"/>
              </a:rPr>
              <a:t>Our </a:t>
            </a:r>
            <a:r>
              <a:rPr lang="en-GB" sz="2800" b="1" dirty="0">
                <a:latin typeface="Calibri" panose="020F0502020204030204" pitchFamily="34" charset="0"/>
              </a:rPr>
              <a:t>Mission!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2"/>
                </a:solidFill>
                <a:latin typeface="Calibri" panose="020F0502020204030204" pitchFamily="34" charset="0"/>
              </a:rPr>
              <a:t>“To ensure that the patient community drives health policies and programmes that </a:t>
            </a:r>
            <a:r>
              <a:rPr lang="en-GB" sz="2800" dirty="0" smtClean="0">
                <a:solidFill>
                  <a:schemeClr val="tx2"/>
                </a:solidFill>
                <a:latin typeface="Calibri" panose="020F0502020204030204" pitchFamily="34" charset="0"/>
              </a:rPr>
              <a:t>affect them.”</a:t>
            </a:r>
            <a:endParaRPr lang="en-GB" sz="28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290519"/>
            <a:ext cx="2304256" cy="2304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49" y="4079126"/>
            <a:ext cx="2715918" cy="181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81809" y="188640"/>
            <a:ext cx="6912471" cy="647700"/>
          </a:xfrm>
        </p:spPr>
        <p:txBody>
          <a:bodyPr/>
          <a:lstStyle/>
          <a:p>
            <a:r>
              <a:rPr lang="en-GB" dirty="0" smtClean="0"/>
              <a:t>Our Strategic Goals</a:t>
            </a:r>
            <a:endParaRPr lang="en-GB" dirty="0"/>
          </a:p>
        </p:txBody>
      </p:sp>
      <p:grpSp>
        <p:nvGrpSpPr>
          <p:cNvPr id="19" name="Group 18"/>
          <p:cNvGrpSpPr/>
          <p:nvPr/>
        </p:nvGrpSpPr>
        <p:grpSpPr>
          <a:xfrm>
            <a:off x="277530" y="1202773"/>
            <a:ext cx="1985935" cy="2560742"/>
            <a:chOff x="277530" y="1202773"/>
            <a:chExt cx="1985935" cy="256074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983" y="1202773"/>
              <a:ext cx="1561044" cy="2016348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/>
          </p:nvSpPr>
          <p:spPr>
            <a:xfrm>
              <a:off x="277530" y="3331467"/>
              <a:ext cx="1985935" cy="43204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Health Literacy</a:t>
              </a:r>
              <a:endParaRPr lang="en-GB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071334" y="1202773"/>
            <a:ext cx="2105941" cy="2592021"/>
            <a:chOff x="2925304" y="1156237"/>
            <a:chExt cx="2105941" cy="259202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2113" y="1156237"/>
              <a:ext cx="2049132" cy="2043227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2925304" y="3056903"/>
              <a:ext cx="2042739" cy="69135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Healthcare Access and Quality</a:t>
              </a:r>
              <a:endParaRPr lang="en-GB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80112" y="1202773"/>
            <a:ext cx="2699792" cy="2523946"/>
            <a:chOff x="5580112" y="1202773"/>
            <a:chExt cx="2699792" cy="252394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1202773"/>
              <a:ext cx="2699792" cy="2024844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/>
          </p:nvSpPr>
          <p:spPr>
            <a:xfrm>
              <a:off x="5805623" y="3227617"/>
              <a:ext cx="2474281" cy="49910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Patient involvement</a:t>
              </a:r>
              <a:endParaRPr lang="en-GB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7608" y="3783034"/>
            <a:ext cx="2065100" cy="2480948"/>
            <a:chOff x="247608" y="3783034"/>
            <a:chExt cx="2065100" cy="248094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543" b="15247"/>
            <a:stretch/>
          </p:blipFill>
          <p:spPr>
            <a:xfrm>
              <a:off x="730437" y="3783034"/>
              <a:ext cx="1080120" cy="1818088"/>
            </a:xfrm>
            <a:prstGeom prst="rect">
              <a:avLst/>
            </a:prstGeom>
          </p:spPr>
        </p:pic>
        <p:sp>
          <p:nvSpPr>
            <p:cNvPr id="13" name="Rounded Rectangle 12"/>
            <p:cNvSpPr/>
            <p:nvPr/>
          </p:nvSpPr>
          <p:spPr>
            <a:xfrm>
              <a:off x="247608" y="5698518"/>
              <a:ext cx="2065100" cy="5654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Patient Empowerment</a:t>
              </a:r>
              <a:endParaRPr lang="en-GB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618426" y="3783034"/>
            <a:ext cx="2913112" cy="2480948"/>
            <a:chOff x="2618426" y="3783034"/>
            <a:chExt cx="2913112" cy="248094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8426" y="3783034"/>
              <a:ext cx="2913112" cy="1937219"/>
            </a:xfrm>
            <a:prstGeom prst="rect">
              <a:avLst/>
            </a:prstGeom>
          </p:spPr>
        </p:pic>
        <p:sp>
          <p:nvSpPr>
            <p:cNvPr id="15" name="Rounded Rectangle 14"/>
            <p:cNvSpPr/>
            <p:nvPr/>
          </p:nvSpPr>
          <p:spPr>
            <a:xfrm>
              <a:off x="2902943" y="5698518"/>
              <a:ext cx="2500286" cy="5654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Sustainable Patients’ Organisations</a:t>
              </a:r>
              <a:endParaRPr lang="en-GB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41095" y="3904478"/>
            <a:ext cx="2500286" cy="2342466"/>
            <a:chOff x="6041095" y="3904478"/>
            <a:chExt cx="2500286" cy="234246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034" y="3904478"/>
              <a:ext cx="2299562" cy="1575200"/>
            </a:xfrm>
            <a:prstGeom prst="rect">
              <a:avLst/>
            </a:prstGeom>
          </p:spPr>
        </p:pic>
        <p:sp>
          <p:nvSpPr>
            <p:cNvPr id="17" name="Rounded Rectangle 16"/>
            <p:cNvSpPr/>
            <p:nvPr/>
          </p:nvSpPr>
          <p:spPr>
            <a:xfrm>
              <a:off x="6041095" y="5681480"/>
              <a:ext cx="2500286" cy="56546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Non-discrimination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59516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85861"/>
            <a:ext cx="6803099" cy="61608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005696"/>
                </a:solidFill>
                <a:latin typeface="+mn-lt"/>
                <a:ea typeface="+mn-ea"/>
                <a:cs typeface="+mn-cs"/>
              </a:rPr>
              <a:t>Health Challenges – Patients’ view</a:t>
            </a:r>
            <a:endParaRPr lang="en-US" sz="3200" b="1" dirty="0">
              <a:solidFill>
                <a:srgbClr val="005696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323528" y="1412776"/>
            <a:ext cx="8496944" cy="489654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1200"/>
              </a:spcAft>
              <a:buSzPct val="125000"/>
              <a:buNone/>
              <a:defRPr/>
            </a:pPr>
            <a:endParaRPr lang="en-IE" sz="2000" dirty="0">
              <a:latin typeface="Calibri" panose="020F050202020403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33188" y="1196752"/>
            <a:ext cx="2928295" cy="2664296"/>
            <a:chOff x="233188" y="1196752"/>
            <a:chExt cx="2928295" cy="2664296"/>
          </a:xfrm>
        </p:grpSpPr>
        <p:sp>
          <p:nvSpPr>
            <p:cNvPr id="22" name="Oval 21"/>
            <p:cNvSpPr/>
            <p:nvPr/>
          </p:nvSpPr>
          <p:spPr>
            <a:xfrm>
              <a:off x="233188" y="1196752"/>
              <a:ext cx="2928295" cy="2664296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526" y="1577723"/>
              <a:ext cx="1590765" cy="1440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50625" y="2683068"/>
              <a:ext cx="243001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000" b="1" dirty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Acute/hospital vs. chronic/long-term/community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79384" y="1084264"/>
            <a:ext cx="2604784" cy="2344735"/>
            <a:chOff x="3479384" y="1084264"/>
            <a:chExt cx="2604784" cy="2344735"/>
          </a:xfrm>
        </p:grpSpPr>
        <p:sp>
          <p:nvSpPr>
            <p:cNvPr id="24" name="Oval 23"/>
            <p:cNvSpPr/>
            <p:nvPr/>
          </p:nvSpPr>
          <p:spPr>
            <a:xfrm>
              <a:off x="3479384" y="1084264"/>
              <a:ext cx="2604784" cy="2344735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3928" y="1437087"/>
              <a:ext cx="1642337" cy="1231753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3573709" y="2527935"/>
              <a:ext cx="235417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2000" b="1" dirty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Financial </a:t>
              </a:r>
              <a:r>
                <a:rPr lang="en-GB" sz="2000" b="1" dirty="0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constraints</a:t>
              </a:r>
            </a:p>
            <a:p>
              <a:pPr algn="ctr">
                <a:defRPr/>
              </a:pPr>
              <a:r>
                <a:rPr lang="en-GB" sz="2000" b="1" dirty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000" b="1" dirty="0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Demography</a:t>
              </a:r>
              <a:endPara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546082" y="1312677"/>
            <a:ext cx="2654641" cy="2449237"/>
            <a:chOff x="6546082" y="1312677"/>
            <a:chExt cx="2654641" cy="244923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6132" y="1437087"/>
              <a:ext cx="2065297" cy="1201244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6546082" y="2612899"/>
              <a:ext cx="262548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000" b="1" dirty="0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Prevention, Health Promotion, Patient Centred </a:t>
              </a:r>
              <a:r>
                <a:rPr lang="en-GB" sz="2000" b="1" dirty="0" err="1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Mgt</a:t>
              </a:r>
              <a:endPara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601638" y="1312677"/>
              <a:ext cx="2599085" cy="2449237"/>
            </a:xfrm>
            <a:prstGeom prst="ellipse">
              <a:avLst/>
            </a:prstGeom>
            <a:no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08439" y="3914755"/>
            <a:ext cx="2646536" cy="2296396"/>
            <a:chOff x="717927" y="3898537"/>
            <a:chExt cx="2646536" cy="229639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38" y="4129888"/>
              <a:ext cx="1993147" cy="1833695"/>
            </a:xfrm>
            <a:prstGeom prst="rect">
              <a:avLst/>
            </a:prstGeom>
          </p:spPr>
        </p:pic>
        <p:sp>
          <p:nvSpPr>
            <p:cNvPr id="30" name="Oval 29"/>
            <p:cNvSpPr/>
            <p:nvPr/>
          </p:nvSpPr>
          <p:spPr>
            <a:xfrm>
              <a:off x="717927" y="3898537"/>
              <a:ext cx="2500012" cy="2296396"/>
            </a:xfrm>
            <a:prstGeom prst="ellipse">
              <a:avLst/>
            </a:prstGeom>
            <a:noFill/>
            <a:ln w="571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38977" y="5786780"/>
              <a:ext cx="26254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000" b="1" dirty="0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Too simplistic</a:t>
              </a:r>
              <a:endPara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85112" y="3977938"/>
            <a:ext cx="2708661" cy="2449237"/>
            <a:chOff x="6238036" y="3893361"/>
            <a:chExt cx="2708661" cy="244923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32" r="19826"/>
            <a:stretch/>
          </p:blipFill>
          <p:spPr>
            <a:xfrm>
              <a:off x="6423832" y="4013912"/>
              <a:ext cx="2253894" cy="1466467"/>
            </a:xfrm>
            <a:prstGeom prst="rect">
              <a:avLst/>
            </a:prstGeom>
          </p:spPr>
        </p:pic>
        <p:sp>
          <p:nvSpPr>
            <p:cNvPr id="31" name="Oval 30"/>
            <p:cNvSpPr/>
            <p:nvPr/>
          </p:nvSpPr>
          <p:spPr>
            <a:xfrm>
              <a:off x="6347612" y="3893361"/>
              <a:ext cx="2599085" cy="2449237"/>
            </a:xfrm>
            <a:prstGeom prst="ellips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238036" y="5467948"/>
              <a:ext cx="262548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sz="2000" b="1" dirty="0" smtClean="0">
                  <a:latin typeface="Calibri" panose="020F050202020403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Organisation and delivery </a:t>
              </a:r>
              <a:endPara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32" name="10-Point Star 31"/>
          <p:cNvSpPr/>
          <p:nvPr/>
        </p:nvSpPr>
        <p:spPr>
          <a:xfrm>
            <a:off x="3397721" y="3217475"/>
            <a:ext cx="2768110" cy="2604053"/>
          </a:xfrm>
          <a:prstGeom prst="star10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health systems:</a:t>
            </a:r>
            <a:br>
              <a: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000" b="1" dirty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Sustainability </a:t>
            </a:r>
            <a:r>
              <a:rPr lang="en-GB" sz="2000" b="1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challenge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GB" sz="2000" b="1" dirty="0" smtClean="0"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Innovation and solidarity</a:t>
            </a:r>
            <a:endParaRPr lang="en-GB" sz="2000" b="1" dirty="0"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15269" y="3997389"/>
            <a:ext cx="2226711" cy="2095949"/>
            <a:chOff x="905129" y="3925339"/>
            <a:chExt cx="2226711" cy="2095949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971600" y="3925339"/>
              <a:ext cx="2160240" cy="209594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905129" y="3968578"/>
              <a:ext cx="2059827" cy="20075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9177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UHC -Obstacles and Bottlenecks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Bulgarian Patients’ Movement speaks out on Access</a:t>
            </a:r>
            <a:endParaRPr lang="en-GB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29" y="3720520"/>
            <a:ext cx="2476500" cy="2190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2516" y="1991974"/>
            <a:ext cx="72758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Among the lowest healthcare expenditure (%GDP)</a:t>
            </a:r>
            <a:br>
              <a:rPr lang="en-GB" sz="24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</a:br>
            <a:endParaRPr lang="en-GB" sz="2400" b="1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 kern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Healthcare problems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Low Reimbursement levels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kern="1200" dirty="0" smtClean="0">
                <a:solidFill>
                  <a:srgbClr val="065FA6"/>
                </a:solidFill>
                <a:latin typeface="Calibri" panose="020F0502020204030204" pitchFamily="34" charset="0"/>
              </a:rPr>
              <a:t>High co-payment level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dirty="0" smtClean="0">
                <a:solidFill>
                  <a:srgbClr val="065FA6"/>
                </a:solidFill>
                <a:latin typeface="Calibri" panose="020F0502020204030204" pitchFamily="34" charset="0"/>
              </a:rPr>
              <a:t>Administrative burdens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kern="1200" dirty="0" smtClean="0">
                <a:solidFill>
                  <a:srgbClr val="065FA6"/>
                </a:solidFill>
                <a:latin typeface="Calibri" panose="020F0502020204030204" pitchFamily="34" charset="0"/>
              </a:rPr>
              <a:t>Low access to innovative therapies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dirty="0" smtClean="0">
                <a:solidFill>
                  <a:srgbClr val="065FA6"/>
                </a:solidFill>
                <a:latin typeface="Calibri" panose="020F0502020204030204" pitchFamily="34" charset="0"/>
              </a:rPr>
              <a:t>Low adherence </a:t>
            </a: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to therapy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kern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Underdeveloped health infrastructure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24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Migration of medical specialists</a:t>
            </a:r>
          </a:p>
          <a:p>
            <a:pPr lvl="1">
              <a:spcBef>
                <a:spcPts val="0"/>
              </a:spcBef>
            </a:pPr>
            <a:endParaRPr lang="en-GB" sz="2400" kern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26383" y="1899566"/>
            <a:ext cx="5851539" cy="4339799"/>
            <a:chOff x="428377" y="2030930"/>
            <a:chExt cx="5851539" cy="4339799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377" y="2030930"/>
              <a:ext cx="5436096" cy="407707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6510" y="3861048"/>
              <a:ext cx="2503406" cy="25096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7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95536" y="188848"/>
            <a:ext cx="7215238" cy="571504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GB" b="1" dirty="0" smtClean="0">
                <a:solidFill>
                  <a:srgbClr val="005696"/>
                </a:solidFill>
              </a:rPr>
              <a:t>Impact of crisis on equity of access</a:t>
            </a:r>
            <a:endParaRPr lang="en-GB" b="1" dirty="0">
              <a:solidFill>
                <a:srgbClr val="005696"/>
              </a:solidFill>
            </a:endParaRPr>
          </a:p>
          <a:p>
            <a:pPr marL="0" indent="0">
              <a:buNone/>
            </a:pPr>
            <a:endParaRPr lang="fr-FR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65434"/>
            <a:ext cx="5648110" cy="4951509"/>
          </a:xfrm>
          <a:prstGeom prst="rect">
            <a:avLst/>
          </a:prstGeom>
        </p:spPr>
      </p:pic>
      <p:sp>
        <p:nvSpPr>
          <p:cNvPr id="10" name="Teardrop 9"/>
          <p:cNvSpPr/>
          <p:nvPr/>
        </p:nvSpPr>
        <p:spPr>
          <a:xfrm>
            <a:off x="72113" y="1324111"/>
            <a:ext cx="2880320" cy="2448272"/>
          </a:xfrm>
          <a:prstGeom prst="teardrop">
            <a:avLst>
              <a:gd name="adj" fmla="val 76014"/>
            </a:avLst>
          </a:prstGeom>
          <a:solidFill>
            <a:srgbClr val="1FB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SzPct val="100000"/>
              <a:defRPr/>
            </a:pPr>
            <a:r>
              <a:rPr lang="en-IE" b="1" dirty="0">
                <a:latin typeface="Calibri" pitchFamily="34" charset="0"/>
              </a:rPr>
              <a:t>Wide disparities are not </a:t>
            </a:r>
            <a:r>
              <a:rPr lang="en-IE" b="1" dirty="0" smtClean="0">
                <a:latin typeface="Calibri" pitchFamily="34" charset="0"/>
              </a:rPr>
              <a:t>new: </a:t>
            </a:r>
            <a:br>
              <a:rPr lang="en-IE" b="1" dirty="0" smtClean="0">
                <a:latin typeface="Calibri" pitchFamily="34" charset="0"/>
              </a:rPr>
            </a:br>
            <a:r>
              <a:rPr lang="en-IE" dirty="0" smtClean="0">
                <a:latin typeface="Calibri" pitchFamily="34" charset="0"/>
              </a:rPr>
              <a:t>pre-existing </a:t>
            </a:r>
            <a:r>
              <a:rPr lang="en-IE" dirty="0">
                <a:latin typeface="Calibri" pitchFamily="34" charset="0"/>
              </a:rPr>
              <a:t>the crisis -effect of austerity measures </a:t>
            </a:r>
            <a:r>
              <a:rPr lang="en-IE" dirty="0" smtClean="0">
                <a:latin typeface="Calibri" pitchFamily="34" charset="0"/>
              </a:rPr>
              <a:t>ever visible</a:t>
            </a:r>
            <a:endParaRPr lang="en-IE" dirty="0">
              <a:latin typeface="Calibri" pitchFamily="34" charset="0"/>
            </a:endParaRPr>
          </a:p>
        </p:txBody>
      </p:sp>
      <p:sp>
        <p:nvSpPr>
          <p:cNvPr id="11" name="Teardrop 10"/>
          <p:cNvSpPr/>
          <p:nvPr/>
        </p:nvSpPr>
        <p:spPr>
          <a:xfrm rot="10800000">
            <a:off x="5993824" y="138460"/>
            <a:ext cx="3240360" cy="2780928"/>
          </a:xfrm>
          <a:prstGeom prst="teardrop">
            <a:avLst>
              <a:gd name="adj" fmla="val 121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035686" y="468271"/>
            <a:ext cx="3150176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lang="en-IE" b="1" dirty="0">
                <a:solidFill>
                  <a:schemeClr val="bg1"/>
                </a:solidFill>
                <a:latin typeface="Calibri" pitchFamily="34" charset="0"/>
              </a:rPr>
              <a:t>Measures </a:t>
            </a:r>
            <a:r>
              <a:rPr lang="en-IE" b="1" dirty="0" smtClean="0">
                <a:solidFill>
                  <a:schemeClr val="bg1"/>
                </a:solidFill>
                <a:latin typeface="Calibri" pitchFamily="34" charset="0"/>
              </a:rPr>
              <a:t>impacting</a:t>
            </a:r>
            <a:br>
              <a:rPr lang="en-IE" b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IE" b="1" dirty="0" smtClean="0">
                <a:solidFill>
                  <a:schemeClr val="bg1"/>
                </a:solidFill>
                <a:latin typeface="Calibri" pitchFamily="34" charset="0"/>
              </a:rPr>
              <a:t>Access</a:t>
            </a:r>
            <a:br>
              <a:rPr lang="en-IE" b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IE" b="1" dirty="0" smtClean="0">
                <a:solidFill>
                  <a:schemeClr val="bg1"/>
                </a:solidFill>
                <a:latin typeface="Calibri" pitchFamily="34" charset="0"/>
              </a:rPr>
              <a:t>C</a:t>
            </a:r>
            <a:r>
              <a:rPr lang="en-IE" dirty="0" smtClean="0">
                <a:solidFill>
                  <a:schemeClr val="bg1"/>
                </a:solidFill>
                <a:latin typeface="Calibri" pitchFamily="34" charset="0"/>
              </a:rPr>
              <a:t>uts </a:t>
            </a:r>
            <a:r>
              <a:rPr lang="en-IE" dirty="0">
                <a:solidFill>
                  <a:schemeClr val="bg1"/>
                </a:solidFill>
                <a:latin typeface="Calibri" pitchFamily="34" charset="0"/>
              </a:rPr>
              <a:t>in health budgets, in insurance coverage, increased fees and co-payments, cuts in social protection measures, </a:t>
            </a:r>
            <a:r>
              <a:rPr lang="en-IE" dirty="0" smtClean="0">
                <a:solidFill>
                  <a:schemeClr val="bg1"/>
                </a:solidFill>
                <a:latin typeface="Calibri" pitchFamily="34" charset="0"/>
              </a:rPr>
              <a:t>freezing/decrease </a:t>
            </a:r>
            <a:r>
              <a:rPr lang="en-IE" dirty="0">
                <a:solidFill>
                  <a:schemeClr val="bg1"/>
                </a:solidFill>
                <a:latin typeface="Calibri" pitchFamily="34" charset="0"/>
              </a:rPr>
              <a:t>of HCPs salaries</a:t>
            </a:r>
          </a:p>
          <a:p>
            <a:pPr algn="ctr">
              <a:spcBef>
                <a:spcPts val="0"/>
              </a:spcBef>
            </a:pPr>
            <a:endParaRPr lang="en-GB" sz="1800" b="1" kern="12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ardrop 12"/>
          <p:cNvSpPr/>
          <p:nvPr/>
        </p:nvSpPr>
        <p:spPr>
          <a:xfrm rot="4050553">
            <a:off x="2892318" y="2396841"/>
            <a:ext cx="2032975" cy="2113707"/>
          </a:xfrm>
          <a:prstGeom prst="teardrop">
            <a:avLst>
              <a:gd name="adj" fmla="val 147823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SzPct val="100000"/>
              <a:defRPr/>
            </a:pPr>
            <a:endParaRPr lang="en-IE" dirty="0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13133" y="2902525"/>
            <a:ext cx="183984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SzPct val="100000"/>
              <a:defRPr/>
            </a:pPr>
            <a:r>
              <a:rPr lang="en-IE" dirty="0">
                <a:solidFill>
                  <a:schemeClr val="bg1"/>
                </a:solidFill>
                <a:latin typeface="Calibri" pitchFamily="34" charset="0"/>
              </a:rPr>
              <a:t>Demand for social support and healthcare higher</a:t>
            </a:r>
          </a:p>
          <a:p>
            <a:pPr>
              <a:spcBef>
                <a:spcPts val="0"/>
              </a:spcBef>
            </a:pPr>
            <a:endParaRPr lang="en-GB" sz="1800" b="1" kern="1200" dirty="0" smtClean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ardrop 14"/>
          <p:cNvSpPr/>
          <p:nvPr/>
        </p:nvSpPr>
        <p:spPr>
          <a:xfrm rot="14847870">
            <a:off x="7194441" y="4096645"/>
            <a:ext cx="2088232" cy="1771513"/>
          </a:xfrm>
          <a:prstGeom prst="teardrop">
            <a:avLst>
              <a:gd name="adj" fmla="val 12088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7610774" y="4149080"/>
            <a:ext cx="161808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SzPct val="100000"/>
              <a:defRPr/>
            </a:pPr>
            <a:r>
              <a:rPr lang="en-IE" dirty="0" smtClean="0">
                <a:solidFill>
                  <a:schemeClr val="bg1"/>
                </a:solidFill>
                <a:latin typeface="Calibri" pitchFamily="34" charset="0"/>
              </a:rPr>
              <a:t>Significant </a:t>
            </a:r>
            <a:br>
              <a:rPr lang="en-IE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n-IE" dirty="0" smtClean="0">
                <a:solidFill>
                  <a:schemeClr val="bg1"/>
                </a:solidFill>
                <a:latin typeface="Calibri" pitchFamily="34" charset="0"/>
              </a:rPr>
              <a:t>impact on patients on the ground!</a:t>
            </a:r>
            <a:endParaRPr lang="en-IE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en-GB" sz="18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and societal impact</a:t>
            </a:r>
          </a:p>
        </p:txBody>
      </p:sp>
      <p:sp>
        <p:nvSpPr>
          <p:cNvPr id="17" name="Content Placeholder 1"/>
          <p:cNvSpPr txBox="1">
            <a:spLocks/>
          </p:cNvSpPr>
          <p:nvPr/>
        </p:nvSpPr>
        <p:spPr>
          <a:xfrm>
            <a:off x="285619" y="4926840"/>
            <a:ext cx="5640150" cy="11349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Bef>
                <a:spcPts val="600"/>
              </a:spcBef>
              <a:spcAft>
                <a:spcPts val="0"/>
              </a:spcAft>
              <a:buSzPct val="100000"/>
              <a:defRPr/>
            </a:pPr>
            <a:r>
              <a:rPr lang="en-IE" sz="2000" dirty="0" smtClean="0">
                <a:solidFill>
                  <a:srgbClr val="00B050"/>
                </a:solidFill>
                <a:latin typeface="Calibri" pitchFamily="34" charset="0"/>
              </a:rPr>
              <a:t>Fundamental Rights - Equity and solidarity</a:t>
            </a:r>
          </a:p>
          <a:p>
            <a:pPr algn="just" fontAlgn="auto">
              <a:spcBef>
                <a:spcPts val="600"/>
              </a:spcBef>
              <a:spcAft>
                <a:spcPts val="0"/>
              </a:spcAft>
              <a:buSzPct val="100000"/>
              <a:defRPr/>
            </a:pPr>
            <a:r>
              <a:rPr lang="en-IE" sz="2000" b="1" dirty="0" smtClean="0">
                <a:solidFill>
                  <a:srgbClr val="00B050"/>
                </a:solidFill>
                <a:latin typeface="Calibri" pitchFamily="34" charset="0"/>
              </a:rPr>
              <a:t>Migrant Patients</a:t>
            </a:r>
          </a:p>
          <a:p>
            <a:pPr algn="just" fontAlgn="auto">
              <a:spcBef>
                <a:spcPts val="600"/>
              </a:spcBef>
              <a:spcAft>
                <a:spcPts val="0"/>
              </a:spcAft>
              <a:buSzPct val="100000"/>
              <a:defRPr/>
            </a:pPr>
            <a:r>
              <a:rPr lang="en-IE" sz="2000" b="1" dirty="0" smtClean="0">
                <a:solidFill>
                  <a:srgbClr val="00B050"/>
                </a:solidFill>
                <a:latin typeface="Calibri" pitchFamily="34" charset="0"/>
              </a:rPr>
              <a:t>‘ This is not a refugee crisis it is a reception crisis’ EHFG</a:t>
            </a:r>
          </a:p>
          <a:p>
            <a:pPr algn="just" fontAlgn="auto">
              <a:spcBef>
                <a:spcPts val="600"/>
              </a:spcBef>
              <a:spcAft>
                <a:spcPts val="0"/>
              </a:spcAft>
              <a:buSzPct val="125000"/>
            </a:pPr>
            <a:endParaRPr lang="en-IE" sz="2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7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4294967295"/>
          </p:nvPr>
        </p:nvSpPr>
        <p:spPr>
          <a:xfrm>
            <a:off x="314954" y="2492896"/>
            <a:ext cx="3456384" cy="18002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600"/>
              </a:spcBef>
              <a:buSzPct val="125000"/>
              <a:buNone/>
              <a:defRPr/>
            </a:pPr>
            <a:r>
              <a:rPr lang="en-IE" sz="2000" b="1" dirty="0" smtClean="0">
                <a:latin typeface="Calibri" pitchFamily="34" charset="0"/>
              </a:rPr>
              <a:t>Working towards a European </a:t>
            </a:r>
            <a:r>
              <a:rPr lang="en-IE" sz="2000" b="1" dirty="0">
                <a:latin typeface="Calibri" pitchFamily="34" charset="0"/>
              </a:rPr>
              <a:t>Partnership for equity of access to quality </a:t>
            </a:r>
            <a:r>
              <a:rPr lang="en-IE" sz="2000" b="1" dirty="0" smtClean="0">
                <a:latin typeface="Calibri" pitchFamily="34" charset="0"/>
              </a:rPr>
              <a:t>healthcare</a:t>
            </a:r>
            <a:r>
              <a:rPr lang="en-IE" sz="2000" b="1" dirty="0">
                <a:latin typeface="Calibri" pitchFamily="34" charset="0"/>
              </a:rPr>
              <a:t> </a:t>
            </a:r>
            <a:endParaRPr lang="en-IE" sz="2000" b="1" dirty="0" smtClean="0">
              <a:latin typeface="Calibri" pitchFamily="34" charset="0"/>
            </a:endParaRPr>
          </a:p>
          <a:p>
            <a:pPr marL="0" indent="0">
              <a:spcBef>
                <a:spcPts val="600"/>
              </a:spcBef>
              <a:buSzPct val="125000"/>
              <a:buNone/>
              <a:defRPr/>
            </a:pPr>
            <a:r>
              <a:rPr lang="en-IE" sz="2000" b="1" dirty="0" smtClean="0">
                <a:latin typeface="Calibri" pitchFamily="34" charset="0"/>
              </a:rPr>
              <a:t>Created in December 2014</a:t>
            </a:r>
            <a:endParaRPr lang="en-IE" sz="2000" b="1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23528" y="197557"/>
            <a:ext cx="7215238" cy="571504"/>
          </a:xfrm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r>
              <a:rPr lang="en-GB" b="1" dirty="0" smtClean="0">
                <a:solidFill>
                  <a:srgbClr val="005696"/>
                </a:solidFill>
              </a:rPr>
              <a:t>The Patient Access Partnership</a:t>
            </a:r>
            <a:endParaRPr lang="en-GB" b="1" dirty="0">
              <a:solidFill>
                <a:srgbClr val="005696"/>
              </a:solidFill>
            </a:endParaRPr>
          </a:p>
          <a:p>
            <a:pPr marL="0" indent="0">
              <a:buNone/>
            </a:pPr>
            <a:endParaRPr lang="fr-FR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44624"/>
            <a:ext cx="1296144" cy="7157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8" t="24492" r="13649" b="4083"/>
          <a:stretch/>
        </p:blipFill>
        <p:spPr>
          <a:xfrm>
            <a:off x="435068" y="4005064"/>
            <a:ext cx="3250992" cy="2117017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127905" y="1484784"/>
            <a:ext cx="4941343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SzPct val="125000"/>
              <a:defRPr/>
            </a:pPr>
            <a:r>
              <a:rPr lang="en-IE" sz="2000" b="1" dirty="0" smtClean="0">
                <a:latin typeface="Calibri" pitchFamily="34" charset="0"/>
              </a:rPr>
              <a:t>New momentum</a:t>
            </a:r>
            <a:r>
              <a:rPr lang="en-IE" sz="2000" b="1" dirty="0">
                <a:latin typeface="Calibri" pitchFamily="34" charset="0"/>
              </a:rPr>
              <a:t>: </a:t>
            </a:r>
            <a:r>
              <a:rPr lang="en-IE" sz="2000" dirty="0">
                <a:latin typeface="Calibri" pitchFamily="34" charset="0"/>
              </a:rPr>
              <a:t> </a:t>
            </a:r>
            <a:r>
              <a:rPr lang="en-IE" sz="2000" dirty="0" smtClean="0">
                <a:latin typeface="Calibri" pitchFamily="34" charset="0"/>
              </a:rPr>
              <a:t>EPF Election Campaign</a:t>
            </a:r>
            <a:br>
              <a:rPr lang="en-IE" sz="2000" dirty="0" smtClean="0">
                <a:latin typeface="Calibri" pitchFamily="34" charset="0"/>
              </a:rPr>
            </a:br>
            <a:r>
              <a:rPr lang="en-IE" sz="2000" dirty="0" smtClean="0">
                <a:latin typeface="Calibri" pitchFamily="34" charset="0"/>
              </a:rPr>
              <a:t>A multi-stakeholder partnership </a:t>
            </a:r>
            <a:r>
              <a:rPr lang="en-IE" sz="2000" dirty="0">
                <a:latin typeface="Calibri" pitchFamily="34" charset="0"/>
              </a:rPr>
              <a:t>with </a:t>
            </a:r>
            <a:r>
              <a:rPr lang="en-IE" sz="2000" b="1" dirty="0">
                <a:latin typeface="Calibri" pitchFamily="34" charset="0"/>
              </a:rPr>
              <a:t>patients, </a:t>
            </a:r>
            <a:r>
              <a:rPr lang="en-IE" sz="2000" dirty="0">
                <a:latin typeface="Calibri" pitchFamily="34" charset="0"/>
              </a:rPr>
              <a:t>healthcare professionals, healthcare industries, </a:t>
            </a:r>
            <a:r>
              <a:rPr lang="en-IE" sz="2000" dirty="0" smtClean="0">
                <a:latin typeface="Calibri" pitchFamily="34" charset="0"/>
              </a:rPr>
              <a:t> public health experts, health researchers </a:t>
            </a:r>
            <a:r>
              <a:rPr lang="en-IE" sz="2000" dirty="0">
                <a:latin typeface="Calibri" pitchFamily="34" charset="0"/>
              </a:rPr>
              <a:t>and </a:t>
            </a:r>
            <a:r>
              <a:rPr lang="en-IE" sz="2000" b="1" dirty="0">
                <a:latin typeface="Calibri" pitchFamily="34" charset="0"/>
              </a:rPr>
              <a:t>key  decision </a:t>
            </a:r>
            <a:r>
              <a:rPr lang="en-IE" sz="2000" b="1" dirty="0" smtClean="0">
                <a:latin typeface="Calibri" pitchFamily="34" charset="0"/>
              </a:rPr>
              <a:t>makers.</a:t>
            </a:r>
          </a:p>
          <a:p>
            <a:pPr>
              <a:spcBef>
                <a:spcPts val="600"/>
              </a:spcBef>
              <a:buSzPct val="125000"/>
              <a:defRPr/>
            </a:pPr>
            <a:r>
              <a:rPr lang="en-IE" sz="2000" b="1" dirty="0" smtClean="0">
                <a:latin typeface="Calibri" pitchFamily="34" charset="0"/>
              </a:rPr>
              <a:t>VILNIUS DECLARATION – UPCOMING LATIVAN CONFERENCE</a:t>
            </a:r>
            <a:endParaRPr lang="en-IE" sz="2000" b="1" dirty="0">
              <a:latin typeface="Calibri" pitchFamily="34" charset="0"/>
            </a:endParaRPr>
          </a:p>
          <a:p>
            <a:pPr>
              <a:spcBef>
                <a:spcPts val="600"/>
              </a:spcBef>
              <a:buSzPct val="125000"/>
              <a:defRPr/>
            </a:pPr>
            <a:r>
              <a:rPr lang="en-IE" sz="2000" b="1" dirty="0" smtClean="0">
                <a:latin typeface="Calibri" pitchFamily="34" charset="0"/>
              </a:rPr>
              <a:t>Objectives</a:t>
            </a:r>
          </a:p>
          <a:p>
            <a:pPr marL="342900" indent="-342900">
              <a:spcBef>
                <a:spcPts val="600"/>
              </a:spcBef>
              <a:buSzPct val="125000"/>
              <a:buFont typeface="Arial" panose="020B0604020202020204" pitchFamily="34" charset="0"/>
              <a:buChar char="•"/>
              <a:defRPr/>
            </a:pPr>
            <a:r>
              <a:rPr lang="en-IE" sz="2000" dirty="0" smtClean="0">
                <a:latin typeface="Calibri" pitchFamily="34" charset="0"/>
              </a:rPr>
              <a:t>Join </a:t>
            </a:r>
            <a:r>
              <a:rPr lang="en-IE" sz="2000" dirty="0">
                <a:latin typeface="Calibri" pitchFamily="34" charset="0"/>
              </a:rPr>
              <a:t>forces to </a:t>
            </a:r>
            <a:r>
              <a:rPr lang="en-IE" sz="2000" b="1" dirty="0">
                <a:latin typeface="Calibri" pitchFamily="34" charset="0"/>
              </a:rPr>
              <a:t>explore solutions to overcome inequities, </a:t>
            </a:r>
            <a:r>
              <a:rPr lang="en-IE" sz="2000" dirty="0">
                <a:latin typeface="Calibri" pitchFamily="34" charset="0"/>
              </a:rPr>
              <a:t>based on individual and collective </a:t>
            </a:r>
            <a:r>
              <a:rPr lang="en-IE" sz="2000" dirty="0" smtClean="0">
                <a:latin typeface="Calibri" pitchFamily="34" charset="0"/>
              </a:rPr>
              <a:t>expertise</a:t>
            </a:r>
          </a:p>
          <a:p>
            <a:pPr marL="342900" indent="-342900">
              <a:spcBef>
                <a:spcPts val="600"/>
              </a:spcBef>
              <a:buSzPct val="125000"/>
              <a:buFont typeface="Arial" panose="020B0604020202020204" pitchFamily="34" charset="0"/>
              <a:buChar char="•"/>
              <a:defRPr/>
            </a:pPr>
            <a:r>
              <a:rPr lang="en-IE" sz="2000" dirty="0" smtClean="0">
                <a:latin typeface="Calibri" pitchFamily="34" charset="0"/>
              </a:rPr>
              <a:t>To put the issue higher on</a:t>
            </a:r>
            <a:r>
              <a:rPr lang="en-IE" sz="2000" b="1" dirty="0" smtClean="0">
                <a:latin typeface="Calibri" pitchFamily="34" charset="0"/>
              </a:rPr>
              <a:t> EU political  agenda – ex. Semester Process</a:t>
            </a:r>
          </a:p>
          <a:p>
            <a:pPr marL="342900" indent="-342900">
              <a:spcBef>
                <a:spcPts val="600"/>
              </a:spcBef>
              <a:buSzPct val="125000"/>
              <a:buFont typeface="Arial" panose="020B0604020202020204" pitchFamily="34" charset="0"/>
              <a:buChar char="•"/>
              <a:defRPr/>
            </a:pPr>
            <a:r>
              <a:rPr lang="en-IE" sz="2000" b="1" dirty="0" smtClean="0">
                <a:latin typeface="Calibri" pitchFamily="34" charset="0"/>
              </a:rPr>
              <a:t>Mapping and measuring access</a:t>
            </a:r>
            <a:endParaRPr lang="en-IE" sz="2000" b="1" dirty="0">
              <a:latin typeface="Calibri" pitchFamily="34" charset="0"/>
            </a:endParaRPr>
          </a:p>
          <a:p>
            <a:pPr algn="just">
              <a:spcBef>
                <a:spcPts val="600"/>
              </a:spcBef>
              <a:buSzPct val="125000"/>
              <a:defRPr/>
            </a:pPr>
            <a:endParaRPr lang="en-IE" sz="1600" dirty="0">
              <a:latin typeface="Calibri" pitchFamily="34" charset="0"/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449631" y="1233252"/>
            <a:ext cx="3096344" cy="10801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/>
              <a:t>The Access Partnership</a:t>
            </a:r>
            <a:endParaRPr lang="en-GB" sz="20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3891452" y="1340768"/>
            <a:ext cx="39695" cy="478131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PPT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PF Candara">
      <a:majorFont>
        <a:latin typeface="Candara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spcBef>
            <a:spcPts val="0"/>
          </a:spcBef>
          <a:defRPr sz="1800" b="1" kern="1200" dirty="0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TEMPLATE_PPT PRESENTATION</Template>
  <TotalTime>10534</TotalTime>
  <Words>1625</Words>
  <Application>Microsoft Office PowerPoint</Application>
  <PresentationFormat>On-screen Show (4:3)</PresentationFormat>
  <Paragraphs>239</Paragraphs>
  <Slides>27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Calibri</vt:lpstr>
      <vt:lpstr>Candara</vt:lpstr>
      <vt:lpstr>Courier New</vt:lpstr>
      <vt:lpstr>Lucida Bright</vt:lpstr>
      <vt:lpstr>Rockwell Std</vt:lpstr>
      <vt:lpstr>Times New Roman</vt:lpstr>
      <vt:lpstr>Verdana</vt:lpstr>
      <vt:lpstr>Wingdings</vt:lpstr>
      <vt:lpstr>TEMPLATE_PPT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Health Challenges – Patients’ view</vt:lpstr>
      <vt:lpstr>PowerPoint Presentation</vt:lpstr>
      <vt:lpstr>PowerPoint Presentation</vt:lpstr>
      <vt:lpstr>PowerPoint Presentation</vt:lpstr>
      <vt:lpstr>ACHIEVEMENTS…Access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Laurene</dc:creator>
  <cp:lastModifiedBy>Nicola</cp:lastModifiedBy>
  <cp:revision>193</cp:revision>
  <dcterms:created xsi:type="dcterms:W3CDTF">2014-05-07T09:26:25Z</dcterms:created>
  <dcterms:modified xsi:type="dcterms:W3CDTF">2016-05-13T15:34:54Z</dcterms:modified>
</cp:coreProperties>
</file>