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76" r:id="rId4"/>
    <p:sldId id="259" r:id="rId5"/>
    <p:sldId id="262" r:id="rId6"/>
    <p:sldId id="272" r:id="rId7"/>
    <p:sldId id="277" r:id="rId8"/>
    <p:sldId id="264" r:id="rId9"/>
    <p:sldId id="273" r:id="rId10"/>
    <p:sldId id="278" r:id="rId11"/>
    <p:sldId id="279" r:id="rId12"/>
    <p:sldId id="271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BB6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2" autoAdjust="0"/>
    <p:restoredTop sz="94660"/>
  </p:normalViewPr>
  <p:slideViewPr>
    <p:cSldViewPr snapToGrid="0">
      <p:cViewPr varScale="1">
        <p:scale>
          <a:sx n="168" d="100"/>
          <a:sy n="168" d="100"/>
        </p:scale>
        <p:origin x="14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77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791CA-18E1-4288-B1D9-6272172D1D0D}" type="datetimeFigureOut">
              <a:rPr lang="de-DE" smtClean="0"/>
              <a:t>15.07.19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D2270-F677-4FD1-AFDE-254A3DC32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3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64177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8C9E-A7B8-4518-9F32-0D933062ED65}" type="datetimeFigureOut">
              <a:rPr lang="de-DE" smtClean="0"/>
              <a:t>15.07.19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56F2-188E-487D-BABD-B40202E7C5C3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r Verbinder 9"/>
          <p:cNvCxnSpPr/>
          <p:nvPr userDrawn="1"/>
        </p:nvCxnSpPr>
        <p:spPr>
          <a:xfrm>
            <a:off x="685800" y="3561218"/>
            <a:ext cx="7641771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67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8C9E-A7B8-4518-9F32-0D933062ED65}" type="datetimeFigureOut">
              <a:rPr lang="de-DE" smtClean="0"/>
              <a:t>15.07.19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56F2-188E-487D-BABD-B40202E7C5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03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8C9E-A7B8-4518-9F32-0D933062ED65}" type="datetimeFigureOut">
              <a:rPr lang="de-DE" smtClean="0"/>
              <a:t>15.07.19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56F2-188E-487D-BABD-B40202E7C5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17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84571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8C9E-A7B8-4518-9F32-0D933062ED65}" type="datetimeFigureOut">
              <a:rPr lang="de-DE" smtClean="0"/>
              <a:t>15.07.19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56F2-188E-487D-BABD-B40202E7C5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380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8C9E-A7B8-4518-9F32-0D933062ED65}" type="datetimeFigureOut">
              <a:rPr lang="de-DE" smtClean="0"/>
              <a:t>15.07.19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56F2-188E-487D-BABD-B40202E7C5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05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8C9E-A7B8-4518-9F32-0D933062ED65}" type="datetimeFigureOut">
              <a:rPr lang="de-DE" smtClean="0"/>
              <a:t>15.07.19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56F2-188E-487D-BABD-B40202E7C5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928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8C9E-A7B8-4518-9F32-0D933062ED65}" type="datetimeFigureOut">
              <a:rPr lang="de-DE" smtClean="0"/>
              <a:t>15.07.19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56F2-188E-487D-BABD-B40202E7C5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36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8C9E-A7B8-4518-9F32-0D933062ED65}" type="datetimeFigureOut">
              <a:rPr lang="de-DE" smtClean="0"/>
              <a:t>15.07.19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56F2-188E-487D-BABD-B40202E7C5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1835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8C9E-A7B8-4518-9F32-0D933062ED65}" type="datetimeFigureOut">
              <a:rPr lang="de-DE" smtClean="0"/>
              <a:t>15.07.19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56F2-188E-487D-BABD-B40202E7C5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8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8C9E-A7B8-4518-9F32-0D933062ED65}" type="datetimeFigureOut">
              <a:rPr lang="de-DE" smtClean="0"/>
              <a:t>15.07.19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56F2-188E-487D-BABD-B40202E7C5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05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8C9E-A7B8-4518-9F32-0D933062ED65}" type="datetimeFigureOut">
              <a:rPr lang="de-DE" smtClean="0"/>
              <a:t>15.07.19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56F2-188E-487D-BABD-B40202E7C5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477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88C9E-A7B8-4518-9F32-0D933062ED65}" type="datetimeFigureOut">
              <a:rPr lang="de-DE" smtClean="0"/>
              <a:t>15.07.19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856F2-188E-487D-BABD-B40202E7C5C3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7056" y="0"/>
            <a:ext cx="1326943" cy="1485900"/>
          </a:xfrm>
          <a:prstGeom prst="rect">
            <a:avLst/>
          </a:prstGeom>
        </p:spPr>
      </p:pic>
      <p:sp>
        <p:nvSpPr>
          <p:cNvPr id="11" name="Rechteck 10"/>
          <p:cNvSpPr/>
          <p:nvPr userDrawn="1"/>
        </p:nvSpPr>
        <p:spPr>
          <a:xfrm>
            <a:off x="0" y="0"/>
            <a:ext cx="7817056" cy="365126"/>
          </a:xfrm>
          <a:prstGeom prst="rect">
            <a:avLst/>
          </a:prstGeom>
          <a:solidFill>
            <a:srgbClr val="7BB6D4"/>
          </a:solidFill>
          <a:ln>
            <a:solidFill>
              <a:srgbClr val="7BB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62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sv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5400" dirty="0"/>
              <a:t>ESPEN Guidelines on </a:t>
            </a:r>
            <a:br>
              <a:rPr lang="de-DE" sz="5400" dirty="0"/>
            </a:br>
            <a:r>
              <a:rPr lang="de-DE" sz="5400" dirty="0"/>
              <a:t>Clinical Nutrition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846387"/>
          </a:xfrm>
        </p:spPr>
        <p:txBody>
          <a:bodyPr>
            <a:normAutofit/>
          </a:bodyPr>
          <a:lstStyle/>
          <a:p>
            <a:r>
              <a:rPr lang="en-US" b="1" dirty="0">
                <a:latin typeface="+mj-lt"/>
              </a:rPr>
              <a:t>The role of patient involvement in the development and the dissemination of the ESPEN guidelines</a:t>
            </a:r>
          </a:p>
          <a:p>
            <a:endParaRPr lang="en-US" b="1" dirty="0">
              <a:latin typeface="+mj-lt"/>
            </a:endParaRPr>
          </a:p>
          <a:p>
            <a:r>
              <a:rPr lang="en-US" b="1" dirty="0">
                <a:latin typeface="+mj-lt"/>
              </a:rPr>
              <a:t>Stephan C. Bischoff</a:t>
            </a:r>
          </a:p>
          <a:p>
            <a:endParaRPr lang="en-US" b="1" dirty="0">
              <a:latin typeface="+mj-lt"/>
            </a:endParaRPr>
          </a:p>
          <a:p>
            <a:r>
              <a:rPr lang="en-US" b="1" dirty="0">
                <a:latin typeface="+mj-lt"/>
              </a:rPr>
              <a:t>July 15</a:t>
            </a:r>
            <a:r>
              <a:rPr lang="en-US" b="1" baseline="30000" dirty="0">
                <a:latin typeface="+mj-lt"/>
              </a:rPr>
              <a:t>th</a:t>
            </a:r>
            <a:r>
              <a:rPr lang="en-US" b="1" dirty="0">
                <a:latin typeface="+mj-lt"/>
              </a:rPr>
              <a:t>, 2019</a:t>
            </a:r>
          </a:p>
          <a:p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0677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10 ESPEN Guidelines </a:t>
            </a:r>
            <a:r>
              <a:rPr lang="de-DE" dirty="0" err="1"/>
              <a:t>selected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3514725" cy="4351338"/>
          </a:xfrm>
        </p:spPr>
        <p:txBody>
          <a:bodyPr>
            <a:normAutofit/>
          </a:bodyPr>
          <a:lstStyle/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/>
              <a:t>Dementia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 err="1">
                <a:solidFill>
                  <a:schemeClr val="accent2"/>
                </a:solidFill>
              </a:rPr>
              <a:t>Chronic</a:t>
            </a:r>
            <a:r>
              <a:rPr lang="de-DE" sz="2000" b="1" i="1" dirty="0">
                <a:solidFill>
                  <a:schemeClr val="accent2"/>
                </a:solidFill>
              </a:rPr>
              <a:t> intestinal </a:t>
            </a:r>
            <a:r>
              <a:rPr lang="de-DE" sz="2000" b="1" i="1" dirty="0" err="1">
                <a:solidFill>
                  <a:schemeClr val="accent2"/>
                </a:solidFill>
              </a:rPr>
              <a:t>failure</a:t>
            </a:r>
            <a:endParaRPr lang="de-DE" sz="2000" b="1" i="1" dirty="0">
              <a:solidFill>
                <a:schemeClr val="accent2"/>
              </a:solidFill>
            </a:endParaRP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 err="1"/>
              <a:t>Cystic</a:t>
            </a:r>
            <a:r>
              <a:rPr lang="de-DE" sz="2000" b="1" i="1" dirty="0"/>
              <a:t> </a:t>
            </a:r>
            <a:r>
              <a:rPr lang="de-DE" sz="2000" b="1" i="1" dirty="0" err="1"/>
              <a:t>fibrosis</a:t>
            </a:r>
            <a:endParaRPr lang="de-DE" sz="2000" b="1" i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 err="1">
                <a:solidFill>
                  <a:schemeClr val="accent2"/>
                </a:solidFill>
              </a:rPr>
              <a:t>Oncology</a:t>
            </a:r>
            <a:endParaRPr lang="de-DE" sz="2000" b="1" i="1" dirty="0">
              <a:solidFill>
                <a:schemeClr val="accent2"/>
              </a:solidFill>
            </a:endParaRP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 err="1"/>
              <a:t>Ethics</a:t>
            </a:r>
            <a:endParaRPr lang="de-DE" sz="2000" b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 err="1"/>
              <a:t>Terminology</a:t>
            </a:r>
            <a:endParaRPr lang="de-DE" sz="2000" b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>
                <a:solidFill>
                  <a:schemeClr val="accent2"/>
                </a:solidFill>
              </a:rPr>
              <a:t>IBD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 err="1">
                <a:solidFill>
                  <a:schemeClr val="accent2"/>
                </a:solidFill>
              </a:rPr>
              <a:t>Surgery</a:t>
            </a:r>
            <a:endParaRPr lang="de-DE" sz="2000" b="1" dirty="0">
              <a:solidFill>
                <a:schemeClr val="accent2"/>
              </a:solidFill>
            </a:endParaRP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000" b="1" dirty="0">
                <a:solidFill>
                  <a:schemeClr val="accent2"/>
                </a:solidFill>
              </a:rPr>
              <a:t>Polymorbid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000" b="1" dirty="0">
                <a:solidFill>
                  <a:schemeClr val="accent2"/>
                </a:solidFill>
              </a:rPr>
              <a:t>Neurology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BEBE303E-E259-48EE-9324-B72AE74CCE6D}"/>
              </a:ext>
            </a:extLst>
          </p:cNvPr>
          <p:cNvSpPr txBox="1">
            <a:spLocks/>
          </p:cNvSpPr>
          <p:nvPr/>
        </p:nvSpPr>
        <p:spPr>
          <a:xfrm>
            <a:off x="4305300" y="1825625"/>
            <a:ext cx="4038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 err="1">
                <a:solidFill>
                  <a:schemeClr val="accent2"/>
                </a:solidFill>
              </a:rPr>
              <a:t>Geriatrics</a:t>
            </a:r>
            <a:endParaRPr lang="de-DE" sz="2000" b="1" dirty="0">
              <a:solidFill>
                <a:schemeClr val="accent2"/>
              </a:solidFill>
            </a:endParaRP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en-US" sz="2000" b="1" dirty="0"/>
              <a:t>Pediatrics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>
                <a:solidFill>
                  <a:schemeClr val="accent2"/>
                </a:solidFill>
              </a:rPr>
              <a:t>ICU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 err="1">
                <a:solidFill>
                  <a:schemeClr val="accent2"/>
                </a:solidFill>
              </a:rPr>
              <a:t>Hepatology</a:t>
            </a:r>
            <a:endParaRPr lang="de-DE" sz="2000" b="1" dirty="0">
              <a:solidFill>
                <a:schemeClr val="accent2"/>
              </a:solidFill>
            </a:endParaRP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>
                <a:solidFill>
                  <a:schemeClr val="accent2"/>
                </a:solidFill>
              </a:rPr>
              <a:t>Home enteral </a:t>
            </a:r>
            <a:r>
              <a:rPr lang="de-DE" sz="2000" b="1" dirty="0" err="1">
                <a:solidFill>
                  <a:schemeClr val="accent2"/>
                </a:solidFill>
              </a:rPr>
              <a:t>nutrition</a:t>
            </a:r>
            <a:r>
              <a:rPr lang="de-DE" sz="2000" b="1" dirty="0">
                <a:solidFill>
                  <a:schemeClr val="accent2"/>
                </a:solidFill>
              </a:rPr>
              <a:t> 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dirty="0"/>
              <a:t>Home parenteral </a:t>
            </a:r>
            <a:r>
              <a:rPr lang="de-DE" sz="2000" dirty="0" err="1"/>
              <a:t>nutrition</a:t>
            </a:r>
            <a:r>
              <a:rPr lang="de-DE" sz="2000" dirty="0"/>
              <a:t> 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dirty="0" err="1"/>
              <a:t>Pancreas</a:t>
            </a:r>
            <a:r>
              <a:rPr lang="de-DE" sz="2000" dirty="0"/>
              <a:t> 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dirty="0" err="1"/>
              <a:t>Nephrology</a:t>
            </a:r>
            <a:r>
              <a:rPr lang="de-DE" sz="2000" dirty="0"/>
              <a:t> 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dirty="0"/>
              <a:t>Hospital Food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dirty="0" err="1"/>
              <a:t>Micronutrients</a:t>
            </a:r>
            <a:endParaRPr lang="de-DE" sz="2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407A0C5-7E11-DB4E-88E9-0BEF99F6CF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221" y="5515065"/>
            <a:ext cx="1262199" cy="12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460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10 ESPEN Guidelines </a:t>
            </a:r>
            <a:r>
              <a:rPr lang="de-DE" dirty="0" err="1"/>
              <a:t>selected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3514725" cy="4351338"/>
          </a:xfrm>
        </p:spPr>
        <p:txBody>
          <a:bodyPr>
            <a:normAutofit/>
          </a:bodyPr>
          <a:lstStyle/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 err="1">
                <a:solidFill>
                  <a:schemeClr val="accent2"/>
                </a:solidFill>
              </a:rPr>
              <a:t>Chronic</a:t>
            </a:r>
            <a:r>
              <a:rPr lang="de-DE" sz="2000" b="1" i="1" dirty="0">
                <a:solidFill>
                  <a:schemeClr val="accent2"/>
                </a:solidFill>
              </a:rPr>
              <a:t> intestinal </a:t>
            </a:r>
            <a:r>
              <a:rPr lang="de-DE" sz="2000" b="1" i="1" dirty="0" err="1">
                <a:solidFill>
                  <a:schemeClr val="accent2"/>
                </a:solidFill>
              </a:rPr>
              <a:t>failure</a:t>
            </a:r>
            <a:endParaRPr lang="de-DE" sz="2000" b="1" i="1" dirty="0">
              <a:solidFill>
                <a:schemeClr val="accent2"/>
              </a:solidFill>
            </a:endParaRP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 err="1">
                <a:solidFill>
                  <a:schemeClr val="accent2"/>
                </a:solidFill>
              </a:rPr>
              <a:t>Oncology</a:t>
            </a:r>
            <a:endParaRPr lang="de-DE" sz="2000" b="1" i="1" dirty="0">
              <a:solidFill>
                <a:schemeClr val="accent2"/>
              </a:solidFill>
            </a:endParaRP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>
                <a:solidFill>
                  <a:schemeClr val="accent2"/>
                </a:solidFill>
              </a:rPr>
              <a:t>IBD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 err="1">
                <a:solidFill>
                  <a:schemeClr val="accent2"/>
                </a:solidFill>
              </a:rPr>
              <a:t>Surgery</a:t>
            </a:r>
            <a:endParaRPr lang="de-DE" sz="2000" b="1" dirty="0">
              <a:solidFill>
                <a:schemeClr val="accent2"/>
              </a:solidFill>
            </a:endParaRP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000" b="1" dirty="0">
                <a:solidFill>
                  <a:schemeClr val="accent2"/>
                </a:solidFill>
              </a:rPr>
              <a:t>Polymorbid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000" b="1" dirty="0">
                <a:solidFill>
                  <a:schemeClr val="accent2"/>
                </a:solidFill>
              </a:rPr>
              <a:t>Neurology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 err="1">
                <a:solidFill>
                  <a:schemeClr val="accent2"/>
                </a:solidFill>
              </a:rPr>
              <a:t>Geriatrics</a:t>
            </a:r>
            <a:endParaRPr lang="de-DE" sz="2000" b="1" dirty="0">
              <a:solidFill>
                <a:schemeClr val="accent2"/>
              </a:solidFill>
            </a:endParaRP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>
                <a:solidFill>
                  <a:schemeClr val="accent2"/>
                </a:solidFill>
              </a:rPr>
              <a:t>ICU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 err="1">
                <a:solidFill>
                  <a:schemeClr val="accent2"/>
                </a:solidFill>
              </a:rPr>
              <a:t>Hepatology</a:t>
            </a:r>
            <a:endParaRPr lang="de-DE" sz="2000" b="1" dirty="0">
              <a:solidFill>
                <a:schemeClr val="accent2"/>
              </a:solidFill>
            </a:endParaRP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>
                <a:solidFill>
                  <a:schemeClr val="accent2"/>
                </a:solidFill>
              </a:rPr>
              <a:t>Home enteral </a:t>
            </a:r>
            <a:r>
              <a:rPr lang="de-DE" sz="2000" b="1" dirty="0" err="1">
                <a:solidFill>
                  <a:schemeClr val="accent2"/>
                </a:solidFill>
              </a:rPr>
              <a:t>nutrition</a:t>
            </a:r>
            <a:r>
              <a:rPr lang="de-DE" sz="2000" b="1" dirty="0">
                <a:solidFill>
                  <a:schemeClr val="accent2"/>
                </a:solidFill>
              </a:rPr>
              <a:t> 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BEBE303E-E259-48EE-9324-B72AE74CCE6D}"/>
              </a:ext>
            </a:extLst>
          </p:cNvPr>
          <p:cNvSpPr txBox="1">
            <a:spLocks/>
          </p:cNvSpPr>
          <p:nvPr/>
        </p:nvSpPr>
        <p:spPr>
          <a:xfrm>
            <a:off x="4143375" y="1825625"/>
            <a:ext cx="48634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39725">
              <a:lnSpc>
                <a:spcPct val="110000"/>
              </a:lnSpc>
              <a:buFont typeface="Wingdings" pitchFamily="2" charset="2"/>
              <a:buChar char="Ø"/>
            </a:pPr>
            <a:endParaRPr lang="de-DE" sz="20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marL="361950" lvl="1" indent="-339725">
              <a:lnSpc>
                <a:spcPct val="110000"/>
              </a:lnSpc>
              <a:buFont typeface="Wingdings" pitchFamily="2" charset="2"/>
              <a:buChar char="Ø"/>
            </a:pPr>
            <a:r>
              <a:rPr lang="de-DE" sz="2000" dirty="0">
                <a:latin typeface="Arial Narrow" panose="020B0604020202020204" pitchFamily="34" charset="0"/>
                <a:cs typeface="Arial Narrow" panose="020B0604020202020204" pitchFamily="34" charset="0"/>
              </a:rPr>
              <a:t>EU Cancer </a:t>
            </a:r>
            <a:r>
              <a:rPr lang="de-DE" sz="20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patients</a:t>
            </a:r>
            <a:r>
              <a:rPr lang="de-DE" sz="2000" dirty="0">
                <a:latin typeface="Arial Narrow" panose="020B0604020202020204" pitchFamily="34" charset="0"/>
                <a:cs typeface="Arial Narrow" panose="020B0604020202020204" pitchFamily="34" charset="0"/>
              </a:rPr>
              <a:t> (ECPC), Isabelle </a:t>
            </a:r>
            <a:r>
              <a:rPr lang="de-DE" sz="20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Manneh</a:t>
            </a:r>
            <a:endParaRPr lang="de-DE" sz="20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407A0C5-7E11-DB4E-88E9-0BEF99F6CF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221" y="5515065"/>
            <a:ext cx="1262199" cy="12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225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073149"/>
            <a:ext cx="7886700" cy="1042986"/>
          </a:xfrm>
        </p:spPr>
        <p:txBody>
          <a:bodyPr/>
          <a:lstStyle/>
          <a:p>
            <a:pPr algn="ctr"/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612232" y="5027615"/>
            <a:ext cx="3910012" cy="896936"/>
          </a:xfrm>
          <a:solidFill>
            <a:srgbClr val="7BB6D4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Information: </a:t>
            </a:r>
          </a:p>
          <a:p>
            <a:pPr algn="ctr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guidelines-office@espen.org</a:t>
            </a:r>
          </a:p>
          <a:p>
            <a:endParaRPr lang="de-DE" dirty="0"/>
          </a:p>
        </p:txBody>
      </p:sp>
      <p:pic>
        <p:nvPicPr>
          <p:cNvPr id="4" name="Bild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46438" y="2435225"/>
            <a:ext cx="26416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338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ESPEN – European Society </a:t>
            </a:r>
            <a:r>
              <a:rPr lang="de-DE" dirty="0" err="1"/>
              <a:t>for</a:t>
            </a:r>
            <a:r>
              <a:rPr lang="de-DE" dirty="0"/>
              <a:t> Clinical Nutrition and Metabolism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ESPEN is dedicated to all issues relevant to the field of clinical nutrition and metabolism and promotes: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basic and clinical research</a:t>
            </a:r>
          </a:p>
          <a:p>
            <a:r>
              <a:rPr lang="en-US" dirty="0"/>
              <a:t>basic and advanced education</a:t>
            </a:r>
          </a:p>
          <a:p>
            <a:r>
              <a:rPr lang="en-US" dirty="0"/>
              <a:t>organization of consensus statements about clinical care and care quality control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082746" y="5044754"/>
            <a:ext cx="1845276" cy="408623"/>
          </a:xfrm>
          <a:prstGeom prst="wedgeRoundRectCallout">
            <a:avLst>
              <a:gd name="adj1" fmla="val -46027"/>
              <a:gd name="adj2" fmla="val -88700"/>
              <a:gd name="adj3" fmla="val 16667"/>
            </a:avLst>
          </a:prstGeom>
          <a:solidFill>
            <a:srgbClr val="7BB6D4"/>
          </a:solidFill>
          <a:ln>
            <a:solidFill>
              <a:srgbClr val="7BB6D4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ESPEN</a:t>
            </a:r>
            <a:r>
              <a:rPr lang="de-DE" dirty="0"/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guidelines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25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973C57-26B4-4F04-8146-4C1545266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Importance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patient</a:t>
            </a:r>
            <a:r>
              <a:rPr lang="de-DE" dirty="0"/>
              <a:t> </a:t>
            </a:r>
            <a:r>
              <a:rPr lang="de-DE" dirty="0" err="1"/>
              <a:t>involvement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48C190-FD16-49B4-8EF9-982C64DC7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Growing</a:t>
            </a:r>
            <a:r>
              <a:rPr lang="de-DE" dirty="0"/>
              <a:t> </a:t>
            </a:r>
            <a:r>
              <a:rPr lang="de-DE" dirty="0" err="1"/>
              <a:t>desire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understanding</a:t>
            </a:r>
            <a:r>
              <a:rPr lang="de-DE" dirty="0"/>
              <a:t> </a:t>
            </a:r>
            <a:r>
              <a:rPr lang="de-DE" dirty="0" err="1"/>
              <a:t>therapeutic</a:t>
            </a:r>
            <a:r>
              <a:rPr lang="de-DE" dirty="0"/>
              <a:t> </a:t>
            </a:r>
            <a:r>
              <a:rPr lang="de-DE" dirty="0" err="1"/>
              <a:t>proposals</a:t>
            </a:r>
            <a:endParaRPr lang="de-DE" dirty="0"/>
          </a:p>
          <a:p>
            <a:r>
              <a:rPr lang="de-DE" dirty="0" err="1"/>
              <a:t>Broader</a:t>
            </a:r>
            <a:r>
              <a:rPr lang="de-DE" dirty="0"/>
              <a:t> </a:t>
            </a:r>
            <a:r>
              <a:rPr lang="de-DE" dirty="0" err="1"/>
              <a:t>availability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information</a:t>
            </a:r>
            <a:endParaRPr lang="de-DE" dirty="0"/>
          </a:p>
          <a:p>
            <a:r>
              <a:rPr lang="de-DE" dirty="0"/>
              <a:t>Limited </a:t>
            </a:r>
            <a:r>
              <a:rPr lang="de-DE" dirty="0" err="1"/>
              <a:t>understanding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specialist</a:t>
            </a:r>
            <a:r>
              <a:rPr lang="de-DE" dirty="0"/>
              <a:t> </a:t>
            </a:r>
            <a:r>
              <a:rPr lang="de-DE" dirty="0" err="1"/>
              <a:t>terms</a:t>
            </a:r>
            <a:endParaRPr lang="de-DE" dirty="0"/>
          </a:p>
          <a:p>
            <a:pPr>
              <a:buFont typeface="Calibri" panose="020F0502020204030204" pitchFamily="34" charset="0"/>
              <a:buChar char="→"/>
            </a:pPr>
            <a:r>
              <a:rPr lang="de-DE" dirty="0"/>
              <a:t> Solution: Lay </a:t>
            </a:r>
            <a:r>
              <a:rPr lang="de-DE" dirty="0" err="1"/>
              <a:t>versions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>
                <a:sym typeface="Wingdings" panose="05000000000000000000" pitchFamily="2" charset="2"/>
              </a:rPr>
              <a:t>Guidelines: </a:t>
            </a:r>
            <a:r>
              <a:rPr lang="de-DE" dirty="0" err="1">
                <a:sym typeface="Wingdings" panose="05000000000000000000" pitchFamily="2" charset="2"/>
              </a:rPr>
              <a:t>should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cover</a:t>
            </a:r>
            <a:r>
              <a:rPr lang="de-DE" dirty="0">
                <a:sym typeface="Wingdings" panose="05000000000000000000" pitchFamily="2" charset="2"/>
              </a:rPr>
              <a:t> all </a:t>
            </a:r>
            <a:r>
              <a:rPr lang="de-DE" dirty="0" err="1">
                <a:sym typeface="Wingdings" panose="05000000000000000000" pitchFamily="2" charset="2"/>
              </a:rPr>
              <a:t>aspects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of</a:t>
            </a:r>
            <a:r>
              <a:rPr lang="de-DE" dirty="0">
                <a:sym typeface="Wingdings" panose="05000000000000000000" pitchFamily="2" charset="2"/>
              </a:rPr>
              <a:t> a </a:t>
            </a:r>
            <a:r>
              <a:rPr lang="de-DE" dirty="0" err="1">
                <a:sym typeface="Wingdings" panose="05000000000000000000" pitchFamily="2" charset="2"/>
              </a:rPr>
              <a:t>disease</a:t>
            </a:r>
            <a:r>
              <a:rPr lang="de-DE" dirty="0">
                <a:sym typeface="Wingdings" panose="05000000000000000000" pitchFamily="2" charset="2"/>
              </a:rPr>
              <a:t>, not </a:t>
            </a:r>
            <a:r>
              <a:rPr lang="de-DE" dirty="0" err="1">
                <a:sym typeface="Wingdings" panose="05000000000000000000" pitchFamily="2" charset="2"/>
              </a:rPr>
              <a:t>only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the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profesionals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point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of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view</a:t>
            </a:r>
            <a:endParaRPr lang="de-DE" dirty="0">
              <a:sym typeface="Wingdings" panose="05000000000000000000" pitchFamily="2" charset="2"/>
            </a:endParaRPr>
          </a:p>
          <a:p>
            <a:pPr>
              <a:buFont typeface="Calibri" panose="020F0502020204030204" pitchFamily="34" charset="0"/>
              <a:buChar char="→"/>
            </a:pPr>
            <a:r>
              <a:rPr lang="de-DE" dirty="0" err="1"/>
              <a:t>Patients</a:t>
            </a:r>
            <a:r>
              <a:rPr lang="de-DE" dirty="0"/>
              <a:t>‘ </a:t>
            </a:r>
            <a:r>
              <a:rPr lang="de-DE" dirty="0" err="1"/>
              <a:t>contribution</a:t>
            </a:r>
            <a:r>
              <a:rPr lang="de-DE" dirty="0"/>
              <a:t> </a:t>
            </a:r>
            <a:r>
              <a:rPr lang="de-DE" dirty="0" err="1"/>
              <a:t>adds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guidelines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9693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Current</a:t>
            </a:r>
            <a:r>
              <a:rPr lang="de-DE" dirty="0"/>
              <a:t> ESPEN Guidelines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3514725" cy="4351338"/>
          </a:xfrm>
        </p:spPr>
        <p:txBody>
          <a:bodyPr>
            <a:normAutofit/>
          </a:bodyPr>
          <a:lstStyle/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/>
              <a:t>Dementia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 err="1"/>
              <a:t>Chronic</a:t>
            </a:r>
            <a:r>
              <a:rPr lang="de-DE" sz="2000" b="1" i="1" dirty="0"/>
              <a:t> intestinal </a:t>
            </a:r>
            <a:r>
              <a:rPr lang="de-DE" sz="2000" b="1" i="1" dirty="0" err="1"/>
              <a:t>failure</a:t>
            </a:r>
            <a:endParaRPr lang="de-DE" sz="2000" b="1" i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 err="1"/>
              <a:t>Cystic</a:t>
            </a:r>
            <a:r>
              <a:rPr lang="de-DE" sz="2000" b="1" i="1" dirty="0"/>
              <a:t> </a:t>
            </a:r>
            <a:r>
              <a:rPr lang="de-DE" sz="2000" b="1" i="1" dirty="0" err="1"/>
              <a:t>fibrosis</a:t>
            </a:r>
            <a:endParaRPr lang="de-DE" sz="2000" b="1" i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 err="1"/>
              <a:t>Oncology</a:t>
            </a:r>
            <a:endParaRPr lang="de-DE" sz="2000" b="1" i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 err="1"/>
              <a:t>Ethics</a:t>
            </a:r>
            <a:endParaRPr lang="de-DE" sz="2000" b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 err="1"/>
              <a:t>Terminology</a:t>
            </a:r>
            <a:endParaRPr lang="de-DE" sz="2000" b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/>
              <a:t>IBD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 err="1"/>
              <a:t>Surgery</a:t>
            </a:r>
            <a:endParaRPr lang="de-DE" sz="2000" b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000" b="1" dirty="0"/>
              <a:t>Polymorbid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000" b="1" dirty="0"/>
              <a:t>Neurology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BEBE303E-E259-48EE-9324-B72AE74CCE6D}"/>
              </a:ext>
            </a:extLst>
          </p:cNvPr>
          <p:cNvSpPr txBox="1">
            <a:spLocks/>
          </p:cNvSpPr>
          <p:nvPr/>
        </p:nvSpPr>
        <p:spPr>
          <a:xfrm>
            <a:off x="4305300" y="1825625"/>
            <a:ext cx="4038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 err="1"/>
              <a:t>Geriatrics</a:t>
            </a:r>
            <a:endParaRPr lang="de-DE" sz="2000" b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en-US" sz="2000" b="1" dirty="0"/>
              <a:t>Pediatrics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/>
              <a:t>ICU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 err="1"/>
              <a:t>Hepatology</a:t>
            </a:r>
            <a:endParaRPr lang="de-DE" sz="2000" b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/>
              <a:t>Home enteral </a:t>
            </a:r>
            <a:r>
              <a:rPr lang="de-DE" sz="2000" b="1" dirty="0" err="1"/>
              <a:t>nutrition</a:t>
            </a:r>
            <a:r>
              <a:rPr lang="de-DE" sz="2000" b="1" dirty="0"/>
              <a:t> 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dirty="0"/>
              <a:t>Home parenteral </a:t>
            </a:r>
            <a:r>
              <a:rPr lang="de-DE" sz="2000" dirty="0" err="1"/>
              <a:t>nutrition</a:t>
            </a:r>
            <a:r>
              <a:rPr lang="de-DE" sz="2000" dirty="0"/>
              <a:t> 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dirty="0" err="1"/>
              <a:t>Pancreas</a:t>
            </a:r>
            <a:r>
              <a:rPr lang="de-DE" sz="2000" dirty="0"/>
              <a:t> 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dirty="0" err="1"/>
              <a:t>Nephrology</a:t>
            </a:r>
            <a:r>
              <a:rPr lang="de-DE" sz="2000" dirty="0"/>
              <a:t> 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dirty="0"/>
              <a:t>Hospital Food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dirty="0" err="1"/>
              <a:t>Micronutrients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311443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Guideline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process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402747" y="2337433"/>
            <a:ext cx="1792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Working group</a:t>
            </a:r>
          </a:p>
        </p:txBody>
      </p:sp>
      <p:sp>
        <p:nvSpPr>
          <p:cNvPr id="26" name="Pfeil nach rechts 25"/>
          <p:cNvSpPr/>
          <p:nvPr/>
        </p:nvSpPr>
        <p:spPr>
          <a:xfrm>
            <a:off x="1928919" y="1797851"/>
            <a:ext cx="548640" cy="228820"/>
          </a:xfrm>
          <a:prstGeom prst="rightArrow">
            <a:avLst/>
          </a:prstGeom>
          <a:solidFill>
            <a:srgbClr val="7BB6D4"/>
          </a:solidFill>
          <a:ln>
            <a:solidFill>
              <a:srgbClr val="7BB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2701704" y="1314575"/>
            <a:ext cx="1640285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accent2"/>
                </a:solidFill>
              </a:rPr>
              <a:t>P</a:t>
            </a:r>
            <a:r>
              <a:rPr lang="de-DE" sz="1600" dirty="0">
                <a:solidFill>
                  <a:schemeClr val="accent2"/>
                </a:solidFill>
              </a:rPr>
              <a:t>atient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1600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roblem</a:t>
            </a:r>
          </a:p>
          <a:p>
            <a:r>
              <a:rPr lang="de-DE" sz="1600" b="1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ntervention</a:t>
            </a:r>
          </a:p>
          <a:p>
            <a:r>
              <a:rPr lang="de-DE" sz="1600" b="1" dirty="0" err="1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omparison</a:t>
            </a:r>
            <a:endParaRPr lang="de-DE" sz="1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e-DE" sz="1600" b="1" dirty="0">
                <a:solidFill>
                  <a:schemeClr val="accent1">
                    <a:lumMod val="50000"/>
                  </a:schemeClr>
                </a:solidFill>
              </a:rPr>
              <a:t>O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utcomes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2299114" y="2476802"/>
            <a:ext cx="282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Creation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of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PICO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questions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Pfeil nach rechts 28"/>
          <p:cNvSpPr/>
          <p:nvPr/>
        </p:nvSpPr>
        <p:spPr>
          <a:xfrm>
            <a:off x="4599693" y="1797851"/>
            <a:ext cx="548640" cy="228820"/>
          </a:xfrm>
          <a:prstGeom prst="rightArrow">
            <a:avLst/>
          </a:prstGeom>
          <a:solidFill>
            <a:srgbClr val="7BB6D4"/>
          </a:solidFill>
          <a:ln>
            <a:solidFill>
              <a:srgbClr val="7BB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" name="Grafik 29" descr="Lup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40408" y="1561868"/>
            <a:ext cx="813512" cy="813512"/>
          </a:xfrm>
          <a:prstGeom prst="rect">
            <a:avLst/>
          </a:prstGeom>
        </p:spPr>
      </p:pic>
      <p:sp>
        <p:nvSpPr>
          <p:cNvPr id="31" name="Textfeld 30"/>
          <p:cNvSpPr txBox="1"/>
          <p:nvPr/>
        </p:nvSpPr>
        <p:spPr>
          <a:xfrm>
            <a:off x="5050740" y="2337433"/>
            <a:ext cx="1806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Literature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search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Pfeil nach rechts 32"/>
          <p:cNvSpPr/>
          <p:nvPr/>
        </p:nvSpPr>
        <p:spPr>
          <a:xfrm>
            <a:off x="6620450" y="1797851"/>
            <a:ext cx="548640" cy="228820"/>
          </a:xfrm>
          <a:prstGeom prst="rightArrow">
            <a:avLst/>
          </a:prstGeom>
          <a:solidFill>
            <a:srgbClr val="7BB6D4"/>
          </a:solidFill>
          <a:ln>
            <a:solidFill>
              <a:srgbClr val="7BB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/>
          <p:cNvSpPr txBox="1"/>
          <p:nvPr/>
        </p:nvSpPr>
        <p:spPr>
          <a:xfrm>
            <a:off x="7565548" y="1524643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1+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8217174" y="1725083"/>
            <a:ext cx="535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1++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8112625" y="190539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2-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7919531" y="1601582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2+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7742719" y="179804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1-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7178709" y="2199991"/>
            <a:ext cx="198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Literature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grading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according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to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SIGN*</a:t>
            </a:r>
          </a:p>
        </p:txBody>
      </p:sp>
      <p:sp>
        <p:nvSpPr>
          <p:cNvPr id="40" name="Rectangle 1"/>
          <p:cNvSpPr>
            <a:spLocks noChangeArrowheads="1"/>
          </p:cNvSpPr>
          <p:nvPr/>
        </p:nvSpPr>
        <p:spPr bwMode="auto">
          <a:xfrm>
            <a:off x="1731104" y="6611779"/>
            <a:ext cx="803212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/>
              <a:t>* Scottish Intercollegiate Guidelines Network: SIGN 50: A guideline developer’s handbook. Quick reference guide October 2014 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1850" y="3734115"/>
            <a:ext cx="1961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Generation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of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recommendations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3" name="Pfeil nach rechts 42"/>
          <p:cNvSpPr/>
          <p:nvPr/>
        </p:nvSpPr>
        <p:spPr>
          <a:xfrm>
            <a:off x="1928919" y="3342666"/>
            <a:ext cx="548640" cy="228820"/>
          </a:xfrm>
          <a:prstGeom prst="rightArrow">
            <a:avLst/>
          </a:prstGeom>
          <a:solidFill>
            <a:srgbClr val="7BB6D4"/>
          </a:solidFill>
          <a:ln>
            <a:solidFill>
              <a:srgbClr val="7BB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/>
          <p:cNvSpPr txBox="1"/>
          <p:nvPr/>
        </p:nvSpPr>
        <p:spPr>
          <a:xfrm>
            <a:off x="2865542" y="3894945"/>
            <a:ext cx="1806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Online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voting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5" name="Grafik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6273" y="2942690"/>
            <a:ext cx="1219238" cy="988571"/>
          </a:xfrm>
          <a:prstGeom prst="rect">
            <a:avLst/>
          </a:prstGeom>
        </p:spPr>
      </p:pic>
      <p:sp>
        <p:nvSpPr>
          <p:cNvPr id="46" name="Textfeld 45"/>
          <p:cNvSpPr txBox="1"/>
          <p:nvPr/>
        </p:nvSpPr>
        <p:spPr>
          <a:xfrm>
            <a:off x="5480728" y="3894093"/>
            <a:ext cx="1806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Revision</a:t>
            </a:r>
          </a:p>
        </p:txBody>
      </p:sp>
      <p:sp>
        <p:nvSpPr>
          <p:cNvPr id="47" name="Pfeil nach rechts 46"/>
          <p:cNvSpPr/>
          <p:nvPr/>
        </p:nvSpPr>
        <p:spPr>
          <a:xfrm>
            <a:off x="4599693" y="3342666"/>
            <a:ext cx="548640" cy="228820"/>
          </a:xfrm>
          <a:prstGeom prst="rightArrow">
            <a:avLst/>
          </a:prstGeom>
          <a:solidFill>
            <a:srgbClr val="7BB6D4"/>
          </a:solidFill>
          <a:ln>
            <a:solidFill>
              <a:srgbClr val="7BB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Pfeil nach rechts 47"/>
          <p:cNvSpPr/>
          <p:nvPr/>
        </p:nvSpPr>
        <p:spPr>
          <a:xfrm>
            <a:off x="6620450" y="3342666"/>
            <a:ext cx="548640" cy="228820"/>
          </a:xfrm>
          <a:prstGeom prst="rightArrow">
            <a:avLst/>
          </a:prstGeom>
          <a:solidFill>
            <a:srgbClr val="7BB6D4"/>
          </a:solidFill>
          <a:ln>
            <a:solidFill>
              <a:srgbClr val="7BB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9" name="Grafik 48" descr="Besprechu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93733" y="3094075"/>
            <a:ext cx="685800" cy="685800"/>
          </a:xfrm>
          <a:prstGeom prst="rect">
            <a:avLst/>
          </a:prstGeom>
        </p:spPr>
      </p:pic>
      <p:sp>
        <p:nvSpPr>
          <p:cNvPr id="50" name="Textfeld 49"/>
          <p:cNvSpPr txBox="1"/>
          <p:nvPr/>
        </p:nvSpPr>
        <p:spPr>
          <a:xfrm>
            <a:off x="7742719" y="3734116"/>
            <a:ext cx="1806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Consensus Conference</a:t>
            </a:r>
          </a:p>
        </p:txBody>
      </p:sp>
      <p:pic>
        <p:nvPicPr>
          <p:cNvPr id="51" name="Grafik 50" descr="Glühbirne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3292" y="3019271"/>
            <a:ext cx="739025" cy="739025"/>
          </a:xfrm>
          <a:prstGeom prst="rect">
            <a:avLst/>
          </a:prstGeom>
        </p:spPr>
      </p:pic>
      <p:pic>
        <p:nvPicPr>
          <p:cNvPr id="65" name="Grafik 6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6710" y="4697141"/>
            <a:ext cx="1036564" cy="1336016"/>
          </a:xfrm>
          <a:prstGeom prst="rect">
            <a:avLst/>
          </a:prstGeom>
        </p:spPr>
      </p:pic>
      <p:sp>
        <p:nvSpPr>
          <p:cNvPr id="67" name="Pfeil nach rechts 66"/>
          <p:cNvSpPr/>
          <p:nvPr/>
        </p:nvSpPr>
        <p:spPr>
          <a:xfrm>
            <a:off x="1928919" y="5200005"/>
            <a:ext cx="548640" cy="228820"/>
          </a:xfrm>
          <a:prstGeom prst="rightArrow">
            <a:avLst/>
          </a:prstGeom>
          <a:solidFill>
            <a:srgbClr val="7BB6D4"/>
          </a:solidFill>
          <a:ln>
            <a:solidFill>
              <a:srgbClr val="7BB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8" name="Grafik 6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73160" y="4697141"/>
            <a:ext cx="1247775" cy="1085850"/>
          </a:xfrm>
          <a:prstGeom prst="rect">
            <a:avLst/>
          </a:prstGeom>
        </p:spPr>
      </p:pic>
      <p:sp>
        <p:nvSpPr>
          <p:cNvPr id="69" name="Textfeld 68"/>
          <p:cNvSpPr txBox="1"/>
          <p:nvPr/>
        </p:nvSpPr>
        <p:spPr>
          <a:xfrm>
            <a:off x="2793637" y="6033157"/>
            <a:ext cx="1806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Formal check</a:t>
            </a:r>
          </a:p>
        </p:txBody>
      </p:sp>
      <p:sp>
        <p:nvSpPr>
          <p:cNvPr id="70" name="Pfeil nach rechts 69"/>
          <p:cNvSpPr/>
          <p:nvPr/>
        </p:nvSpPr>
        <p:spPr>
          <a:xfrm>
            <a:off x="4599693" y="5200005"/>
            <a:ext cx="548640" cy="228820"/>
          </a:xfrm>
          <a:prstGeom prst="rightArrow">
            <a:avLst/>
          </a:prstGeom>
          <a:solidFill>
            <a:srgbClr val="7BB6D4"/>
          </a:solidFill>
          <a:ln>
            <a:solidFill>
              <a:srgbClr val="7BB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Textfeld 70"/>
          <p:cNvSpPr txBox="1"/>
          <p:nvPr/>
        </p:nvSpPr>
        <p:spPr>
          <a:xfrm>
            <a:off x="5304038" y="4672651"/>
            <a:ext cx="23573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err="1">
                <a:solidFill>
                  <a:schemeClr val="accent1">
                    <a:lumMod val="50000"/>
                  </a:schemeClr>
                </a:solidFill>
              </a:rPr>
              <a:t>Publication</a:t>
            </a:r>
            <a:endParaRPr lang="de-DE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de-DE" sz="2800" b="1" dirty="0">
                <a:solidFill>
                  <a:schemeClr val="accent1">
                    <a:lumMod val="50000"/>
                  </a:schemeClr>
                </a:solidFill>
              </a:rPr>
              <a:t>&amp; Dissemination</a:t>
            </a:r>
          </a:p>
        </p:txBody>
      </p:sp>
      <p:sp>
        <p:nvSpPr>
          <p:cNvPr id="3" name="Rechteck 2"/>
          <p:cNvSpPr/>
          <p:nvPr/>
        </p:nvSpPr>
        <p:spPr>
          <a:xfrm>
            <a:off x="0" y="6033157"/>
            <a:ext cx="1032804" cy="8248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extfeld 65"/>
          <p:cNvSpPr txBox="1"/>
          <p:nvPr/>
        </p:nvSpPr>
        <p:spPr>
          <a:xfrm>
            <a:off x="283236" y="5992688"/>
            <a:ext cx="1806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Finalization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of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guideline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8336633" y="1506023"/>
            <a:ext cx="535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2++</a:t>
            </a:r>
          </a:p>
        </p:txBody>
      </p:sp>
      <p:pic>
        <p:nvPicPr>
          <p:cNvPr id="58" name="Grafik 57" descr="Stift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75369" y="3157635"/>
            <a:ext cx="556798" cy="558679"/>
          </a:xfrm>
          <a:prstGeom prst="rect">
            <a:avLst/>
          </a:prstGeom>
        </p:spPr>
      </p:pic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91FC5530-BB86-4EF6-B9B4-377095D989EA}"/>
              </a:ext>
            </a:extLst>
          </p:cNvPr>
          <p:cNvGrpSpPr>
            <a:grpSpLocks noChangeAspect="1"/>
          </p:cNvGrpSpPr>
          <p:nvPr/>
        </p:nvGrpSpPr>
        <p:grpSpPr>
          <a:xfrm>
            <a:off x="523494" y="1652879"/>
            <a:ext cx="210312" cy="406284"/>
            <a:chOff x="1088517" y="2278848"/>
            <a:chExt cx="450382" cy="870045"/>
          </a:xfrm>
        </p:grpSpPr>
        <p:sp>
          <p:nvSpPr>
            <p:cNvPr id="52" name="Gleichschenkliges Dreieck 51">
              <a:extLst>
                <a:ext uri="{FF2B5EF4-FFF2-40B4-BE49-F238E27FC236}">
                  <a16:creationId xmlns:a16="http://schemas.microsoft.com/office/drawing/2014/main" id="{B1A460FC-5A99-461B-A143-6FB2A99ED42C}"/>
                </a:ext>
              </a:extLst>
            </p:cNvPr>
            <p:cNvSpPr/>
            <p:nvPr/>
          </p:nvSpPr>
          <p:spPr>
            <a:xfrm>
              <a:off x="1088517" y="2473329"/>
              <a:ext cx="450382" cy="675564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615F096D-A69F-4181-B468-46CB8DAF6950}"/>
                </a:ext>
              </a:extLst>
            </p:cNvPr>
            <p:cNvSpPr/>
            <p:nvPr/>
          </p:nvSpPr>
          <p:spPr>
            <a:xfrm>
              <a:off x="1119224" y="2278848"/>
              <a:ext cx="388967" cy="388961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08957FA1-5F6E-4CD4-A977-18CC1D3E77BD}"/>
              </a:ext>
            </a:extLst>
          </p:cNvPr>
          <p:cNvGrpSpPr>
            <a:grpSpLocks noChangeAspect="1"/>
          </p:cNvGrpSpPr>
          <p:nvPr/>
        </p:nvGrpSpPr>
        <p:grpSpPr>
          <a:xfrm>
            <a:off x="904147" y="1652879"/>
            <a:ext cx="210312" cy="406284"/>
            <a:chOff x="1088517" y="2278848"/>
            <a:chExt cx="450382" cy="870045"/>
          </a:xfrm>
        </p:grpSpPr>
        <p:sp>
          <p:nvSpPr>
            <p:cNvPr id="55" name="Gleichschenkliges Dreieck 54">
              <a:extLst>
                <a:ext uri="{FF2B5EF4-FFF2-40B4-BE49-F238E27FC236}">
                  <a16:creationId xmlns:a16="http://schemas.microsoft.com/office/drawing/2014/main" id="{AA673A57-3CF3-47A3-8CCE-73C613482C31}"/>
                </a:ext>
              </a:extLst>
            </p:cNvPr>
            <p:cNvSpPr/>
            <p:nvPr/>
          </p:nvSpPr>
          <p:spPr>
            <a:xfrm>
              <a:off x="1088517" y="2473329"/>
              <a:ext cx="450382" cy="675564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2BE2BA83-5179-406E-BB25-6E680181BB06}"/>
                </a:ext>
              </a:extLst>
            </p:cNvPr>
            <p:cNvSpPr/>
            <p:nvPr/>
          </p:nvSpPr>
          <p:spPr>
            <a:xfrm>
              <a:off x="1119224" y="2278848"/>
              <a:ext cx="388967" cy="388961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DA6C536D-3A6A-4FF0-93FA-C573CF0459DC}"/>
              </a:ext>
            </a:extLst>
          </p:cNvPr>
          <p:cNvGrpSpPr>
            <a:grpSpLocks noChangeAspect="1"/>
          </p:cNvGrpSpPr>
          <p:nvPr/>
        </p:nvGrpSpPr>
        <p:grpSpPr>
          <a:xfrm>
            <a:off x="716256" y="1527363"/>
            <a:ext cx="210312" cy="406284"/>
            <a:chOff x="1088517" y="2278848"/>
            <a:chExt cx="450382" cy="870045"/>
          </a:xfrm>
          <a:solidFill>
            <a:schemeClr val="accent2"/>
          </a:solidFill>
        </p:grpSpPr>
        <p:sp>
          <p:nvSpPr>
            <p:cNvPr id="62" name="Gleichschenkliges Dreieck 61">
              <a:extLst>
                <a:ext uri="{FF2B5EF4-FFF2-40B4-BE49-F238E27FC236}">
                  <a16:creationId xmlns:a16="http://schemas.microsoft.com/office/drawing/2014/main" id="{B11D6FF2-6B3A-46DF-B499-2765BA3B1C5A}"/>
                </a:ext>
              </a:extLst>
            </p:cNvPr>
            <p:cNvSpPr/>
            <p:nvPr/>
          </p:nvSpPr>
          <p:spPr>
            <a:xfrm>
              <a:off x="1088517" y="2473329"/>
              <a:ext cx="450382" cy="675564"/>
            </a:xfrm>
            <a:prstGeom prst="triangle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Ellipse 62">
              <a:extLst>
                <a:ext uri="{FF2B5EF4-FFF2-40B4-BE49-F238E27FC236}">
                  <a16:creationId xmlns:a16="http://schemas.microsoft.com/office/drawing/2014/main" id="{BA68A8AA-A727-4E56-8B22-C378B8AF397D}"/>
                </a:ext>
              </a:extLst>
            </p:cNvPr>
            <p:cNvSpPr/>
            <p:nvPr/>
          </p:nvSpPr>
          <p:spPr>
            <a:xfrm>
              <a:off x="1119224" y="2278848"/>
              <a:ext cx="388967" cy="388961"/>
            </a:xfrm>
            <a:prstGeom prst="ellipse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9ABE13CA-756A-4A35-BF4B-065D48F84ED6}"/>
              </a:ext>
            </a:extLst>
          </p:cNvPr>
          <p:cNvGrpSpPr>
            <a:grpSpLocks noChangeAspect="1"/>
          </p:cNvGrpSpPr>
          <p:nvPr/>
        </p:nvGrpSpPr>
        <p:grpSpPr>
          <a:xfrm>
            <a:off x="1284800" y="1652879"/>
            <a:ext cx="210312" cy="406284"/>
            <a:chOff x="1088517" y="2278848"/>
            <a:chExt cx="450382" cy="870045"/>
          </a:xfrm>
        </p:grpSpPr>
        <p:sp>
          <p:nvSpPr>
            <p:cNvPr id="72" name="Gleichschenkliges Dreieck 71">
              <a:extLst>
                <a:ext uri="{FF2B5EF4-FFF2-40B4-BE49-F238E27FC236}">
                  <a16:creationId xmlns:a16="http://schemas.microsoft.com/office/drawing/2014/main" id="{0162B9F1-002E-467B-B34D-79FA89A37D39}"/>
                </a:ext>
              </a:extLst>
            </p:cNvPr>
            <p:cNvSpPr/>
            <p:nvPr/>
          </p:nvSpPr>
          <p:spPr>
            <a:xfrm>
              <a:off x="1088517" y="2473329"/>
              <a:ext cx="450382" cy="675564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66804D28-6198-4247-BB28-42C3A7FA3A76}"/>
                </a:ext>
              </a:extLst>
            </p:cNvPr>
            <p:cNvSpPr/>
            <p:nvPr/>
          </p:nvSpPr>
          <p:spPr>
            <a:xfrm>
              <a:off x="1119224" y="2278848"/>
              <a:ext cx="388967" cy="388961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4" name="Gruppieren 73">
            <a:extLst>
              <a:ext uri="{FF2B5EF4-FFF2-40B4-BE49-F238E27FC236}">
                <a16:creationId xmlns:a16="http://schemas.microsoft.com/office/drawing/2014/main" id="{D81C5692-2B5F-4A64-8F87-F0043F88335F}"/>
              </a:ext>
            </a:extLst>
          </p:cNvPr>
          <p:cNvGrpSpPr>
            <a:grpSpLocks noChangeAspect="1"/>
          </p:cNvGrpSpPr>
          <p:nvPr/>
        </p:nvGrpSpPr>
        <p:grpSpPr>
          <a:xfrm>
            <a:off x="1665452" y="1652879"/>
            <a:ext cx="210312" cy="406284"/>
            <a:chOff x="1088517" y="2278848"/>
            <a:chExt cx="450382" cy="870045"/>
          </a:xfrm>
        </p:grpSpPr>
        <p:sp>
          <p:nvSpPr>
            <p:cNvPr id="75" name="Gleichschenkliges Dreieck 74">
              <a:extLst>
                <a:ext uri="{FF2B5EF4-FFF2-40B4-BE49-F238E27FC236}">
                  <a16:creationId xmlns:a16="http://schemas.microsoft.com/office/drawing/2014/main" id="{69B55CD8-D3DA-4B59-A6F8-49E14442AFB1}"/>
                </a:ext>
              </a:extLst>
            </p:cNvPr>
            <p:cNvSpPr/>
            <p:nvPr/>
          </p:nvSpPr>
          <p:spPr>
            <a:xfrm>
              <a:off x="1088517" y="2473329"/>
              <a:ext cx="450382" cy="675564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7E452A97-3FD7-4262-8C2F-B091AB9B8B13}"/>
                </a:ext>
              </a:extLst>
            </p:cNvPr>
            <p:cNvSpPr/>
            <p:nvPr/>
          </p:nvSpPr>
          <p:spPr>
            <a:xfrm>
              <a:off x="1119224" y="2278848"/>
              <a:ext cx="388967" cy="388961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7" name="Gruppieren 76">
            <a:extLst>
              <a:ext uri="{FF2B5EF4-FFF2-40B4-BE49-F238E27FC236}">
                <a16:creationId xmlns:a16="http://schemas.microsoft.com/office/drawing/2014/main" id="{269E026A-DDEE-4E87-AC70-31A45CEE7ADA}"/>
              </a:ext>
            </a:extLst>
          </p:cNvPr>
          <p:cNvGrpSpPr>
            <a:grpSpLocks noChangeAspect="1"/>
          </p:cNvGrpSpPr>
          <p:nvPr/>
        </p:nvGrpSpPr>
        <p:grpSpPr>
          <a:xfrm>
            <a:off x="1114560" y="1523204"/>
            <a:ext cx="210312" cy="406284"/>
            <a:chOff x="1088517" y="2278848"/>
            <a:chExt cx="450382" cy="870045"/>
          </a:xfrm>
        </p:grpSpPr>
        <p:sp>
          <p:nvSpPr>
            <p:cNvPr id="78" name="Gleichschenkliges Dreieck 77">
              <a:extLst>
                <a:ext uri="{FF2B5EF4-FFF2-40B4-BE49-F238E27FC236}">
                  <a16:creationId xmlns:a16="http://schemas.microsoft.com/office/drawing/2014/main" id="{4A1CC402-D351-4E13-8DCF-5AC61E72AFEC}"/>
                </a:ext>
              </a:extLst>
            </p:cNvPr>
            <p:cNvSpPr/>
            <p:nvPr/>
          </p:nvSpPr>
          <p:spPr>
            <a:xfrm>
              <a:off x="1088517" y="2473329"/>
              <a:ext cx="450382" cy="675564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C1FF104B-DEBA-478E-BAC4-8F989A1B8E86}"/>
                </a:ext>
              </a:extLst>
            </p:cNvPr>
            <p:cNvSpPr/>
            <p:nvPr/>
          </p:nvSpPr>
          <p:spPr>
            <a:xfrm>
              <a:off x="1119224" y="2278848"/>
              <a:ext cx="388967" cy="388961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6453E370-E665-435E-B67A-6C4F78C2128B}"/>
              </a:ext>
            </a:extLst>
          </p:cNvPr>
          <p:cNvGrpSpPr>
            <a:grpSpLocks noChangeAspect="1"/>
          </p:cNvGrpSpPr>
          <p:nvPr/>
        </p:nvGrpSpPr>
        <p:grpSpPr>
          <a:xfrm>
            <a:off x="1477120" y="1521125"/>
            <a:ext cx="210312" cy="406284"/>
            <a:chOff x="1088517" y="2278848"/>
            <a:chExt cx="450382" cy="870045"/>
          </a:xfrm>
        </p:grpSpPr>
        <p:sp>
          <p:nvSpPr>
            <p:cNvPr id="81" name="Gleichschenkliges Dreieck 80">
              <a:extLst>
                <a:ext uri="{FF2B5EF4-FFF2-40B4-BE49-F238E27FC236}">
                  <a16:creationId xmlns:a16="http://schemas.microsoft.com/office/drawing/2014/main" id="{5B392214-C12A-4777-9D48-12871EB71F0D}"/>
                </a:ext>
              </a:extLst>
            </p:cNvPr>
            <p:cNvSpPr/>
            <p:nvPr/>
          </p:nvSpPr>
          <p:spPr>
            <a:xfrm>
              <a:off x="1088517" y="2473329"/>
              <a:ext cx="450382" cy="675564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09E1D79D-9D6D-473F-842E-5306DF1E6CD6}"/>
                </a:ext>
              </a:extLst>
            </p:cNvPr>
            <p:cNvSpPr/>
            <p:nvPr/>
          </p:nvSpPr>
          <p:spPr>
            <a:xfrm>
              <a:off x="1119224" y="2278848"/>
              <a:ext cx="388967" cy="388961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EA9E230D-C137-3840-BE6F-D05852B0D3C6}"/>
              </a:ext>
            </a:extLst>
          </p:cNvPr>
          <p:cNvGrpSpPr>
            <a:grpSpLocks noChangeAspect="1"/>
          </p:cNvGrpSpPr>
          <p:nvPr/>
        </p:nvGrpSpPr>
        <p:grpSpPr>
          <a:xfrm>
            <a:off x="296166" y="1513192"/>
            <a:ext cx="210312" cy="406284"/>
            <a:chOff x="1088517" y="2278848"/>
            <a:chExt cx="450382" cy="870045"/>
          </a:xfrm>
        </p:grpSpPr>
        <p:sp>
          <p:nvSpPr>
            <p:cNvPr id="60" name="Gleichschenkliges Dreieck 61">
              <a:extLst>
                <a:ext uri="{FF2B5EF4-FFF2-40B4-BE49-F238E27FC236}">
                  <a16:creationId xmlns:a16="http://schemas.microsoft.com/office/drawing/2014/main" id="{B32799E0-A9A6-F142-AC5E-FB4375184F3A}"/>
                </a:ext>
              </a:extLst>
            </p:cNvPr>
            <p:cNvSpPr/>
            <p:nvPr/>
          </p:nvSpPr>
          <p:spPr>
            <a:xfrm>
              <a:off x="1088517" y="2473329"/>
              <a:ext cx="450382" cy="675564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Ellipse 62">
              <a:extLst>
                <a:ext uri="{FF2B5EF4-FFF2-40B4-BE49-F238E27FC236}">
                  <a16:creationId xmlns:a16="http://schemas.microsoft.com/office/drawing/2014/main" id="{294E9A35-3F2A-654D-B839-AEAFCACE4734}"/>
                </a:ext>
              </a:extLst>
            </p:cNvPr>
            <p:cNvSpPr/>
            <p:nvPr/>
          </p:nvSpPr>
          <p:spPr>
            <a:xfrm>
              <a:off x="1119224" y="2278848"/>
              <a:ext cx="388967" cy="388961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10323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446AC2-5BCE-4318-87C4-0F03AB28F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Patient </a:t>
            </a:r>
            <a:r>
              <a:rPr lang="de-DE" dirty="0" err="1"/>
              <a:t>involvement</a:t>
            </a:r>
            <a:r>
              <a:rPr lang="de-DE" dirty="0"/>
              <a:t> in </a:t>
            </a:r>
            <a:r>
              <a:rPr lang="de-DE" dirty="0" err="1"/>
              <a:t>guideline</a:t>
            </a:r>
            <a:r>
              <a:rPr lang="de-DE" dirty="0"/>
              <a:t> </a:t>
            </a:r>
            <a:r>
              <a:rPr lang="de-DE" dirty="0" err="1"/>
              <a:t>development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04557B-6962-44D5-B44F-3FFEA5D7F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8675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Review of topics and key questions (PICO’s) 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&gt;"/>
            </a:pPr>
            <a:r>
              <a:rPr lang="en-US" dirty="0"/>
              <a:t>Are all necessary points from a patient‘s view addressed?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Review of the recommendations 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&gt;"/>
            </a:pPr>
            <a:r>
              <a:rPr lang="en-US" dirty="0"/>
              <a:t>Do the recommendations address the patient’s needs?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&gt;"/>
            </a:pPr>
            <a:r>
              <a:rPr lang="en-US" dirty="0"/>
              <a:t>Do the commentaries address the patient’s needs?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Participation in the online discussions &amp; voting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Attendance of the Final Consensus Conference 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Or sending comments if the state of health does not allows personal participation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513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Current</a:t>
            </a:r>
            <a:r>
              <a:rPr lang="de-DE" dirty="0"/>
              <a:t> ESPEN Guidelines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3514725" cy="4351338"/>
          </a:xfrm>
        </p:spPr>
        <p:txBody>
          <a:bodyPr>
            <a:normAutofit/>
          </a:bodyPr>
          <a:lstStyle/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/>
              <a:t>Dementia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 err="1"/>
              <a:t>Chronic</a:t>
            </a:r>
            <a:r>
              <a:rPr lang="de-DE" sz="2000" b="1" i="1" dirty="0"/>
              <a:t> intestinal </a:t>
            </a:r>
            <a:r>
              <a:rPr lang="de-DE" sz="2000" b="1" i="1" dirty="0" err="1"/>
              <a:t>failure</a:t>
            </a:r>
            <a:endParaRPr lang="de-DE" sz="2000" b="1" i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 err="1"/>
              <a:t>Cystic</a:t>
            </a:r>
            <a:r>
              <a:rPr lang="de-DE" sz="2000" b="1" i="1" dirty="0"/>
              <a:t> </a:t>
            </a:r>
            <a:r>
              <a:rPr lang="de-DE" sz="2000" b="1" i="1" dirty="0" err="1"/>
              <a:t>fibrosis</a:t>
            </a:r>
            <a:endParaRPr lang="de-DE" sz="2000" b="1" i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i="1" dirty="0" err="1"/>
              <a:t>Oncology</a:t>
            </a:r>
            <a:endParaRPr lang="de-DE" sz="2000" b="1" i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 err="1"/>
              <a:t>Ethics</a:t>
            </a:r>
            <a:endParaRPr lang="de-DE" sz="2000" b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 err="1"/>
              <a:t>Terminology</a:t>
            </a:r>
            <a:endParaRPr lang="de-DE" sz="2000" b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/>
              <a:t>IBD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de-DE" sz="2000" b="1" dirty="0" err="1"/>
              <a:t>Surgery</a:t>
            </a:r>
            <a:endParaRPr lang="de-DE" sz="2000" b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000" b="1" dirty="0"/>
              <a:t>Polymorbid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000" b="1" dirty="0"/>
              <a:t>Neurology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BEBE303E-E259-48EE-9324-B72AE74CCE6D}"/>
              </a:ext>
            </a:extLst>
          </p:cNvPr>
          <p:cNvSpPr txBox="1">
            <a:spLocks/>
          </p:cNvSpPr>
          <p:nvPr/>
        </p:nvSpPr>
        <p:spPr>
          <a:xfrm>
            <a:off x="4305300" y="1825625"/>
            <a:ext cx="4038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 err="1"/>
              <a:t>Geriatrics</a:t>
            </a:r>
            <a:endParaRPr lang="de-DE" sz="2000" b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en-US" sz="2000" b="1" dirty="0"/>
              <a:t>Pediatrics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/>
              <a:t>ICU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 err="1"/>
              <a:t>Hepatology</a:t>
            </a:r>
            <a:endParaRPr lang="de-DE" sz="2000" b="1" dirty="0"/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/>
              <a:t>Home enteral </a:t>
            </a:r>
            <a:r>
              <a:rPr lang="de-DE" sz="2000" b="1" dirty="0" err="1"/>
              <a:t>nutrition</a:t>
            </a:r>
            <a:r>
              <a:rPr lang="de-DE" sz="2000" b="1" dirty="0"/>
              <a:t> 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dirty="0"/>
              <a:t>Home parenteral </a:t>
            </a:r>
            <a:r>
              <a:rPr lang="de-DE" sz="2000" dirty="0" err="1"/>
              <a:t>nutrition</a:t>
            </a:r>
            <a:r>
              <a:rPr lang="de-DE" sz="2000" dirty="0"/>
              <a:t> 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dirty="0" err="1"/>
              <a:t>Pancreas</a:t>
            </a:r>
            <a:r>
              <a:rPr lang="de-DE" sz="2000" dirty="0"/>
              <a:t> 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 err="1">
                <a:solidFill>
                  <a:schemeClr val="accent2"/>
                </a:solidFill>
              </a:rPr>
              <a:t>Nephrology</a:t>
            </a:r>
            <a:r>
              <a:rPr lang="de-DE" sz="2000" b="1" dirty="0">
                <a:solidFill>
                  <a:schemeClr val="accent2"/>
                </a:solidFill>
              </a:rPr>
              <a:t> 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>
                <a:solidFill>
                  <a:schemeClr val="accent2"/>
                </a:solidFill>
              </a:rPr>
              <a:t>Hospital Food</a:t>
            </a:r>
          </a:p>
          <a:p>
            <a:pPr marL="731520" lvl="1" indent="-457200">
              <a:lnSpc>
                <a:spcPct val="110000"/>
              </a:lnSpc>
              <a:buFont typeface="+mj-lt"/>
              <a:buAutoNum type="arabicPeriod" startAt="11"/>
            </a:pPr>
            <a:r>
              <a:rPr lang="de-DE" sz="2000" b="1" dirty="0" err="1">
                <a:solidFill>
                  <a:schemeClr val="accent2"/>
                </a:solidFill>
              </a:rPr>
              <a:t>Micronutrients</a:t>
            </a:r>
            <a:endParaRPr lang="de-DE" sz="2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603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>
            <a:grpSpLocks noChangeAspect="1"/>
          </p:cNvGrpSpPr>
          <p:nvPr/>
        </p:nvGrpSpPr>
        <p:grpSpPr>
          <a:xfrm>
            <a:off x="6867150" y="2209807"/>
            <a:ext cx="651663" cy="1095375"/>
            <a:chOff x="6489953" y="1609725"/>
            <a:chExt cx="997586" cy="1676824"/>
          </a:xfrm>
        </p:grpSpPr>
        <p:sp>
          <p:nvSpPr>
            <p:cNvPr id="4" name="Rechteck 3"/>
            <p:cNvSpPr/>
            <p:nvPr/>
          </p:nvSpPr>
          <p:spPr>
            <a:xfrm>
              <a:off x="6496050" y="1609725"/>
              <a:ext cx="847725" cy="1143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/>
            <p:cNvSpPr/>
            <p:nvPr/>
          </p:nvSpPr>
          <p:spPr>
            <a:xfrm>
              <a:off x="6600824" y="1734344"/>
              <a:ext cx="638175" cy="476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>
              <a:off x="6600824" y="1886744"/>
              <a:ext cx="638175" cy="476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600824" y="2039144"/>
              <a:ext cx="638175" cy="476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6600824" y="2191544"/>
              <a:ext cx="638175" cy="476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 8"/>
            <p:cNvSpPr/>
            <p:nvPr/>
          </p:nvSpPr>
          <p:spPr>
            <a:xfrm>
              <a:off x="6600824" y="2343944"/>
              <a:ext cx="638175" cy="476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/>
            <p:cNvSpPr/>
            <p:nvPr/>
          </p:nvSpPr>
          <p:spPr>
            <a:xfrm>
              <a:off x="6600824" y="2496344"/>
              <a:ext cx="638175" cy="476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Gewitterblitz 10"/>
            <p:cNvSpPr/>
            <p:nvPr/>
          </p:nvSpPr>
          <p:spPr>
            <a:xfrm rot="17599214">
              <a:off x="6374383" y="2173394"/>
              <a:ext cx="1228725" cy="997586"/>
            </a:xfrm>
            <a:prstGeom prst="lightningBol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6988744" y="2581275"/>
              <a:ext cx="438150" cy="342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8640" y="517526"/>
            <a:ext cx="7264581" cy="1325563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Spreading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on </a:t>
            </a:r>
            <a:r>
              <a:rPr lang="de-DE" dirty="0" err="1"/>
              <a:t>malnutrition</a:t>
            </a:r>
            <a:r>
              <a:rPr lang="de-DE" dirty="0"/>
              <a:t> </a:t>
            </a:r>
            <a:r>
              <a:rPr lang="de-DE" dirty="0" err="1"/>
              <a:t>across</a:t>
            </a:r>
            <a:r>
              <a:rPr lang="de-DE" dirty="0"/>
              <a:t> Europe – UEG </a:t>
            </a:r>
            <a:r>
              <a:rPr lang="de-DE" dirty="0" err="1"/>
              <a:t>grant</a:t>
            </a:r>
            <a:r>
              <a:rPr lang="de-DE" dirty="0"/>
              <a:t> 2018 -2020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8175" y="1825625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marL="514350" indent="-514350">
              <a:spcAft>
                <a:spcPts val="1000"/>
              </a:spcAft>
              <a:buFont typeface="+mj-lt"/>
              <a:buAutoNum type="arabicPeriod"/>
            </a:pPr>
            <a:r>
              <a:rPr lang="de-DE" dirty="0"/>
              <a:t>Short </a:t>
            </a:r>
            <a:r>
              <a:rPr lang="de-DE" dirty="0" err="1"/>
              <a:t>versions</a:t>
            </a:r>
            <a:r>
              <a:rPr lang="de-DE" dirty="0"/>
              <a:t> („</a:t>
            </a:r>
            <a:r>
              <a:rPr lang="de-DE" dirty="0" err="1"/>
              <a:t>Practical</a:t>
            </a:r>
            <a:r>
              <a:rPr lang="de-DE" dirty="0"/>
              <a:t> </a:t>
            </a:r>
            <a:r>
              <a:rPr lang="de-DE" dirty="0" err="1"/>
              <a:t>guidelines</a:t>
            </a:r>
            <a:r>
              <a:rPr lang="de-DE" dirty="0"/>
              <a:t>“</a:t>
            </a:r>
          </a:p>
          <a:p>
            <a:pPr marL="514350" indent="-514350">
              <a:spcAft>
                <a:spcPts val="1000"/>
              </a:spcAft>
              <a:buFont typeface="+mj-lt"/>
              <a:buAutoNum type="arabicPeriod"/>
            </a:pPr>
            <a:r>
              <a:rPr lang="de-DE" dirty="0"/>
              <a:t>National </a:t>
            </a:r>
            <a:r>
              <a:rPr lang="de-DE" dirty="0" err="1"/>
              <a:t>language</a:t>
            </a:r>
            <a:r>
              <a:rPr lang="de-DE" dirty="0"/>
              <a:t> </a:t>
            </a:r>
            <a:r>
              <a:rPr lang="de-DE" dirty="0" err="1"/>
              <a:t>versions</a:t>
            </a:r>
            <a:endParaRPr lang="de-DE" dirty="0"/>
          </a:p>
          <a:p>
            <a:pPr marL="514350" indent="-514350">
              <a:spcAft>
                <a:spcPts val="1000"/>
              </a:spcAft>
              <a:buFont typeface="+mj-lt"/>
              <a:buAutoNum type="arabicPeriod"/>
            </a:pPr>
            <a:r>
              <a:rPr lang="de-DE" dirty="0"/>
              <a:t>App </a:t>
            </a:r>
            <a:r>
              <a:rPr lang="de-DE" dirty="0" err="1"/>
              <a:t>versions</a:t>
            </a:r>
            <a:endParaRPr lang="de-DE" dirty="0"/>
          </a:p>
          <a:p>
            <a:pPr marL="514350" indent="-514350">
              <a:spcAft>
                <a:spcPts val="1000"/>
              </a:spcAft>
              <a:buFont typeface="+mj-lt"/>
              <a:buAutoNum type="arabicPeriod"/>
            </a:pPr>
            <a:r>
              <a:rPr lang="de-DE" dirty="0"/>
              <a:t>Lay </a:t>
            </a:r>
            <a:r>
              <a:rPr lang="de-DE" dirty="0" err="1"/>
              <a:t>versions</a:t>
            </a:r>
            <a:r>
              <a:rPr lang="de-DE" dirty="0"/>
              <a:t> / </a:t>
            </a:r>
            <a:r>
              <a:rPr lang="de-DE" dirty="0" err="1"/>
              <a:t>patient</a:t>
            </a:r>
            <a:r>
              <a:rPr lang="de-DE" dirty="0"/>
              <a:t> </a:t>
            </a:r>
            <a:r>
              <a:rPr lang="de-DE" dirty="0" err="1"/>
              <a:t>versions</a:t>
            </a:r>
            <a:endParaRPr lang="de-DE" dirty="0"/>
          </a:p>
        </p:txBody>
      </p:sp>
      <p:grpSp>
        <p:nvGrpSpPr>
          <p:cNvPr id="18" name="Gruppieren 17"/>
          <p:cNvGrpSpPr/>
          <p:nvPr/>
        </p:nvGrpSpPr>
        <p:grpSpPr>
          <a:xfrm>
            <a:off x="5090665" y="2720542"/>
            <a:ext cx="1366837" cy="914400"/>
            <a:chOff x="5088286" y="2481755"/>
            <a:chExt cx="1366837" cy="914400"/>
          </a:xfrm>
        </p:grpSpPr>
        <p:pic>
          <p:nvPicPr>
            <p:cNvPr id="15" name="Grafik 14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088286" y="2481755"/>
              <a:ext cx="914400" cy="914400"/>
            </a:xfrm>
            <a:prstGeom prst="rect">
              <a:avLst/>
            </a:prstGeom>
          </p:spPr>
        </p:pic>
        <p:sp>
          <p:nvSpPr>
            <p:cNvPr id="16" name="Ovale Legende 15"/>
            <p:cNvSpPr/>
            <p:nvPr/>
          </p:nvSpPr>
          <p:spPr>
            <a:xfrm>
              <a:off x="5782443" y="2527350"/>
              <a:ext cx="666750" cy="466142"/>
            </a:xfrm>
            <a:prstGeom prst="wedgeEllipseCallout">
              <a:avLst>
                <a:gd name="adj1" fmla="val -66547"/>
                <a:gd name="adj2" fmla="val 33893"/>
              </a:avLst>
            </a:prstGeom>
            <a:solidFill>
              <a:srgbClr val="0033CC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7" name="Grafik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1968" y="2543018"/>
              <a:ext cx="663155" cy="441993"/>
            </a:xfrm>
            <a:prstGeom prst="ellipse">
              <a:avLst/>
            </a:prstGeom>
            <a:ln w="3175" cap="rnd">
              <a:solidFill>
                <a:schemeClr val="accent1">
                  <a:lumMod val="50000"/>
                </a:schemeClr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  <p:pic>
        <p:nvPicPr>
          <p:cNvPr id="19" name="Grafik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3621" y="3573491"/>
            <a:ext cx="864108" cy="532067"/>
          </a:xfrm>
          <a:prstGeom prst="rect">
            <a:avLst/>
          </a:prstGeom>
        </p:spPr>
      </p:pic>
      <p:pic>
        <p:nvPicPr>
          <p:cNvPr id="20" name="Grafik 19" descr="Team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74084" y="4290474"/>
            <a:ext cx="457204" cy="460014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D237F1E2-2A67-F54E-B78D-CA1EDEACD91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221" y="5515065"/>
            <a:ext cx="1262199" cy="12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927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446AC2-5BCE-4318-87C4-0F03AB28F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Patient </a:t>
            </a:r>
            <a:r>
              <a:rPr lang="de-DE" dirty="0" err="1"/>
              <a:t>involvement</a:t>
            </a:r>
            <a:r>
              <a:rPr lang="de-DE" dirty="0"/>
              <a:t> in </a:t>
            </a:r>
            <a:r>
              <a:rPr lang="de-DE" dirty="0" err="1"/>
              <a:t>guideline</a:t>
            </a:r>
            <a:r>
              <a:rPr lang="de-DE" dirty="0"/>
              <a:t> </a:t>
            </a:r>
            <a:r>
              <a:rPr lang="de-DE" dirty="0" err="1"/>
              <a:t>dissemination</a:t>
            </a:r>
            <a:r>
              <a:rPr lang="de-DE" dirty="0"/>
              <a:t> (</a:t>
            </a:r>
            <a:r>
              <a:rPr lang="de-DE" dirty="0" err="1"/>
              <a:t>lay</a:t>
            </a:r>
            <a:r>
              <a:rPr lang="de-DE" dirty="0"/>
              <a:t> </a:t>
            </a:r>
            <a:r>
              <a:rPr lang="de-DE" dirty="0" err="1"/>
              <a:t>versions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04557B-6962-44D5-B44F-3FFEA5D7F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„</a:t>
            </a:r>
            <a:r>
              <a:rPr lang="de-DE" dirty="0" err="1"/>
              <a:t>Practical</a:t>
            </a:r>
            <a:r>
              <a:rPr lang="de-DE" dirty="0"/>
              <a:t> Guidelines“ </a:t>
            </a:r>
            <a:r>
              <a:rPr lang="de-DE" dirty="0" err="1"/>
              <a:t>provided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ESPEN</a:t>
            </a:r>
          </a:p>
          <a:p>
            <a:r>
              <a:rPr lang="de-DE" dirty="0"/>
              <a:t>Transformation </a:t>
            </a:r>
            <a:r>
              <a:rPr lang="de-DE" dirty="0" err="1"/>
              <a:t>by</a:t>
            </a:r>
            <a:r>
              <a:rPr lang="de-DE" dirty="0"/>
              <a:t> 2-3 </a:t>
            </a:r>
            <a:r>
              <a:rPr lang="de-DE" dirty="0" err="1"/>
              <a:t>patient</a:t>
            </a:r>
            <a:r>
              <a:rPr lang="de-DE" dirty="0"/>
              <a:t> </a:t>
            </a:r>
            <a:r>
              <a:rPr lang="de-DE" dirty="0" err="1"/>
              <a:t>representatives</a:t>
            </a:r>
            <a:endParaRPr lang="de-DE" dirty="0"/>
          </a:p>
          <a:p>
            <a:pPr lvl="1"/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recommendations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„Translation“ / </a:t>
            </a:r>
            <a:r>
              <a:rPr lang="de-DE" dirty="0" err="1"/>
              <a:t>explanation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recommendations</a:t>
            </a:r>
            <a:endParaRPr lang="de-DE" dirty="0"/>
          </a:p>
          <a:p>
            <a:pPr lvl="1"/>
            <a:r>
              <a:rPr lang="de-DE" dirty="0" err="1"/>
              <a:t>Simplification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commentaries</a:t>
            </a:r>
            <a:endParaRPr lang="de-DE" dirty="0"/>
          </a:p>
          <a:p>
            <a:pPr lvl="0"/>
            <a:r>
              <a:rPr lang="de-DE" dirty="0">
                <a:solidFill>
                  <a:srgbClr val="5B9BD5">
                    <a:lumMod val="50000"/>
                  </a:srgbClr>
                </a:solidFill>
              </a:rPr>
              <a:t>Proof-</a:t>
            </a:r>
            <a:r>
              <a:rPr lang="de-DE" dirty="0" err="1">
                <a:solidFill>
                  <a:srgbClr val="5B9BD5">
                    <a:lumMod val="50000"/>
                  </a:srgbClr>
                </a:solidFill>
              </a:rPr>
              <a:t>reading</a:t>
            </a:r>
            <a:r>
              <a:rPr lang="de-DE" dirty="0">
                <a:solidFill>
                  <a:srgbClr val="5B9BD5">
                    <a:lumMod val="50000"/>
                  </a:srgbClr>
                </a:solidFill>
              </a:rPr>
              <a:t> </a:t>
            </a:r>
            <a:r>
              <a:rPr lang="de-DE" dirty="0" err="1">
                <a:solidFill>
                  <a:srgbClr val="5B9BD5">
                    <a:lumMod val="50000"/>
                  </a:srgbClr>
                </a:solidFill>
              </a:rPr>
              <a:t>by</a:t>
            </a:r>
            <a:r>
              <a:rPr lang="de-DE" dirty="0">
                <a:solidFill>
                  <a:srgbClr val="5B9BD5">
                    <a:lumMod val="50000"/>
                  </a:srgbClr>
                </a:solidFill>
              </a:rPr>
              <a:t> ESPEN</a:t>
            </a:r>
          </a:p>
          <a:p>
            <a:pPr lvl="0"/>
            <a:r>
              <a:rPr lang="de-DE" dirty="0">
                <a:solidFill>
                  <a:srgbClr val="5B9BD5">
                    <a:lumMod val="50000"/>
                  </a:srgbClr>
                </a:solidFill>
              </a:rPr>
              <a:t>English </a:t>
            </a:r>
            <a:r>
              <a:rPr lang="de-DE" dirty="0" err="1">
                <a:solidFill>
                  <a:srgbClr val="5B9BD5">
                    <a:lumMod val="50000"/>
                  </a:srgbClr>
                </a:solidFill>
              </a:rPr>
              <a:t>language</a:t>
            </a:r>
            <a:endParaRPr lang="de-DE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r>
              <a:rPr lang="de-DE" dirty="0">
                <a:solidFill>
                  <a:srgbClr val="5B9BD5">
                    <a:lumMod val="50000"/>
                  </a:srgbClr>
                </a:solidFill>
              </a:rPr>
              <a:t>Future plan: national </a:t>
            </a:r>
            <a:r>
              <a:rPr lang="de-DE" dirty="0" err="1">
                <a:solidFill>
                  <a:srgbClr val="5B9BD5">
                    <a:lumMod val="50000"/>
                  </a:srgbClr>
                </a:solidFill>
              </a:rPr>
              <a:t>languages</a:t>
            </a:r>
            <a:endParaRPr lang="de-DE" dirty="0">
              <a:solidFill>
                <a:srgbClr val="5B9BD5">
                  <a:lumMod val="50000"/>
                </a:srgbClr>
              </a:solidFill>
            </a:endParaRPr>
          </a:p>
          <a:p>
            <a:pPr lvl="1"/>
            <a:endParaRPr lang="de-DE" dirty="0"/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D45038D-80EC-DF40-9C3B-39B5E9CAD2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221" y="5515065"/>
            <a:ext cx="1262199" cy="12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367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467</Words>
  <Application>Microsoft Macintosh PowerPoint</Application>
  <PresentationFormat>Bildschirmpräsentation (4:3)</PresentationFormat>
  <Paragraphs>148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Arial Narrow</vt:lpstr>
      <vt:lpstr>Calibri</vt:lpstr>
      <vt:lpstr>Calibri Light</vt:lpstr>
      <vt:lpstr>Wingdings</vt:lpstr>
      <vt:lpstr>Office Theme</vt:lpstr>
      <vt:lpstr>ESPEN Guidelines on  Clinical Nutrition</vt:lpstr>
      <vt:lpstr>ESPEN – European Society for Clinical Nutrition and Metabolism</vt:lpstr>
      <vt:lpstr>Importance of patient involvement</vt:lpstr>
      <vt:lpstr>Current ESPEN Guidelines</vt:lpstr>
      <vt:lpstr>Guideline development process</vt:lpstr>
      <vt:lpstr>Patient involvement in guideline development</vt:lpstr>
      <vt:lpstr>Current ESPEN Guidelines</vt:lpstr>
      <vt:lpstr>Spreading knowledge on malnutrition across Europe – UEG grant 2018 -2020</vt:lpstr>
      <vt:lpstr>Patient involvement in guideline dissemination (lay versions)</vt:lpstr>
      <vt:lpstr>10 ESPEN Guidelines selected</vt:lpstr>
      <vt:lpstr>10 ESPEN Guidelines selected</vt:lpstr>
      <vt:lpstr>Thank you!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Spreading knowledge on malnutrition across Europe</dc:title>
  <dc:creator>Anna Schweinlin</dc:creator>
  <cp:lastModifiedBy>Stephan Bischoff</cp:lastModifiedBy>
  <cp:revision>40</cp:revision>
  <dcterms:created xsi:type="dcterms:W3CDTF">2019-01-28T15:51:27Z</dcterms:created>
  <dcterms:modified xsi:type="dcterms:W3CDTF">2019-07-15T11:53:48Z</dcterms:modified>
</cp:coreProperties>
</file>